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318" r:id="rId2"/>
    <p:sldId id="304" r:id="rId3"/>
    <p:sldId id="319" r:id="rId4"/>
    <p:sldId id="303" r:id="rId5"/>
    <p:sldId id="321" r:id="rId6"/>
    <p:sldId id="320" r:id="rId7"/>
    <p:sldId id="305" r:id="rId8"/>
    <p:sldId id="322" r:id="rId9"/>
    <p:sldId id="323" r:id="rId10"/>
    <p:sldId id="324" r:id="rId11"/>
    <p:sldId id="325" r:id="rId12"/>
    <p:sldId id="317" r:id="rId13"/>
    <p:sldId id="308" r:id="rId1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24" autoAdjust="0"/>
  </p:normalViewPr>
  <p:slideViewPr>
    <p:cSldViewPr>
      <p:cViewPr varScale="1">
        <p:scale>
          <a:sx n="66" d="100"/>
          <a:sy n="66" d="100"/>
        </p:scale>
        <p:origin x="1280" y="48"/>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notesViewPr>
    <p:cSldViewPr>
      <p:cViewPr varScale="1">
        <p:scale>
          <a:sx n="52" d="100"/>
          <a:sy n="52" d="100"/>
        </p:scale>
        <p:origin x="-2844"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E1DD5D00-6FBD-4900-AE44-751478BF4C62}" type="datetimeFigureOut">
              <a:rPr lang="en-IN"/>
              <a:pPr>
                <a:defRPr/>
              </a:pPr>
              <a:t>02-02-2017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I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6B85F9A5-3AC6-4EAD-9D3D-818BCF82BEE3}" type="slidenum">
              <a:rPr lang="en-IN"/>
              <a:pPr>
                <a:defRPr/>
              </a:pPr>
              <a:t>‹#›</a:t>
            </a:fld>
            <a:endParaRPr lang="en-IN"/>
          </a:p>
        </p:txBody>
      </p:sp>
    </p:spTree>
    <p:extLst>
      <p:ext uri="{BB962C8B-B14F-4D97-AF65-F5344CB8AC3E}">
        <p14:creationId xmlns:p14="http://schemas.microsoft.com/office/powerpoint/2010/main" val="31061323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6B85F9A5-3AC6-4EAD-9D3D-818BCF82BEE3}" type="slidenum">
              <a:rPr lang="en-IN" smtClean="0"/>
              <a:pPr>
                <a:defRPr/>
              </a:pPr>
              <a:t>4</a:t>
            </a:fld>
            <a:endParaRPr lang="en-IN"/>
          </a:p>
        </p:txBody>
      </p:sp>
    </p:spTree>
    <p:extLst>
      <p:ext uri="{BB962C8B-B14F-4D97-AF65-F5344CB8AC3E}">
        <p14:creationId xmlns:p14="http://schemas.microsoft.com/office/powerpoint/2010/main" val="2583217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496E77D7-FAA3-47DF-8007-75C1DF7E5CF3}" type="datetimeFigureOut">
              <a:rPr lang="en-US"/>
              <a:pPr>
                <a:defRPr/>
              </a:pPr>
              <a:t>2/2/2017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23A4FFA-FAA8-49DF-8CD9-0915B3B52069}" type="slidenum">
              <a:rPr lang="en-US"/>
              <a:pPr>
                <a:defRPr/>
              </a:pPr>
              <a:t>‹#›</a:t>
            </a:fld>
            <a:endParaRPr lang="en-US"/>
          </a:p>
        </p:txBody>
      </p:sp>
    </p:spTree>
    <p:extLst>
      <p:ext uri="{BB962C8B-B14F-4D97-AF65-F5344CB8AC3E}">
        <p14:creationId xmlns:p14="http://schemas.microsoft.com/office/powerpoint/2010/main" val="4271784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95AA930-81CD-4113-937C-60C38E155500}" type="datetimeFigureOut">
              <a:rPr lang="en-US"/>
              <a:pPr>
                <a:defRPr/>
              </a:pPr>
              <a:t>2/2/2017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652035F-A235-48F7-A51E-49D98A1F23F2}" type="slidenum">
              <a:rPr lang="en-US"/>
              <a:pPr>
                <a:defRPr/>
              </a:pPr>
              <a:t>‹#›</a:t>
            </a:fld>
            <a:endParaRPr lang="en-US"/>
          </a:p>
        </p:txBody>
      </p:sp>
    </p:spTree>
    <p:extLst>
      <p:ext uri="{BB962C8B-B14F-4D97-AF65-F5344CB8AC3E}">
        <p14:creationId xmlns:p14="http://schemas.microsoft.com/office/powerpoint/2010/main" val="2890433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EB6CE56-F5F1-420F-995A-AB802337D716}" type="datetimeFigureOut">
              <a:rPr lang="en-US"/>
              <a:pPr>
                <a:defRPr/>
              </a:pPr>
              <a:t>2/2/2017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32B917F-1AF8-4A15-AC48-EA0709365C88}" type="slidenum">
              <a:rPr lang="en-US"/>
              <a:pPr>
                <a:defRPr/>
              </a:pPr>
              <a:t>‹#›</a:t>
            </a:fld>
            <a:endParaRPr lang="en-US"/>
          </a:p>
        </p:txBody>
      </p:sp>
    </p:spTree>
    <p:extLst>
      <p:ext uri="{BB962C8B-B14F-4D97-AF65-F5344CB8AC3E}">
        <p14:creationId xmlns:p14="http://schemas.microsoft.com/office/powerpoint/2010/main" val="2669370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4DD4D3E-709B-420B-9CE8-901FD77D69BF}" type="datetimeFigureOut">
              <a:rPr lang="en-US"/>
              <a:pPr>
                <a:defRPr/>
              </a:pPr>
              <a:t>2/2/2017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9942FF7-548B-4113-9108-1FB41D33387B}" type="slidenum">
              <a:rPr lang="en-US"/>
              <a:pPr>
                <a:defRPr/>
              </a:pPr>
              <a:t>‹#›</a:t>
            </a:fld>
            <a:endParaRPr lang="en-US"/>
          </a:p>
        </p:txBody>
      </p:sp>
    </p:spTree>
    <p:extLst>
      <p:ext uri="{BB962C8B-B14F-4D97-AF65-F5344CB8AC3E}">
        <p14:creationId xmlns:p14="http://schemas.microsoft.com/office/powerpoint/2010/main" val="307220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25EDDABD-7DDB-4A44-85FB-851B508E1C39}" type="datetimeFigureOut">
              <a:rPr lang="en-US"/>
              <a:pPr>
                <a:defRPr/>
              </a:pPr>
              <a:t>2/2/2017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6B3AF2F-5F26-45E9-AE78-693D1CC50A22}" type="slidenum">
              <a:rPr lang="en-US"/>
              <a:pPr>
                <a:defRPr/>
              </a:pPr>
              <a:t>‹#›</a:t>
            </a:fld>
            <a:endParaRPr lang="en-US"/>
          </a:p>
        </p:txBody>
      </p:sp>
    </p:spTree>
    <p:extLst>
      <p:ext uri="{BB962C8B-B14F-4D97-AF65-F5344CB8AC3E}">
        <p14:creationId xmlns:p14="http://schemas.microsoft.com/office/powerpoint/2010/main" val="3269001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622C61ED-2C60-4601-8C3E-F684C9C72E68}" type="datetimeFigureOut">
              <a:rPr lang="en-US"/>
              <a:pPr>
                <a:defRPr/>
              </a:pPr>
              <a:t>2/2/2017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B657DEB-B79A-4F40-BAFE-FE571E319938}" type="slidenum">
              <a:rPr lang="en-US"/>
              <a:pPr>
                <a:defRPr/>
              </a:pPr>
              <a:t>‹#›</a:t>
            </a:fld>
            <a:endParaRPr lang="en-US"/>
          </a:p>
        </p:txBody>
      </p:sp>
    </p:spTree>
    <p:extLst>
      <p:ext uri="{BB962C8B-B14F-4D97-AF65-F5344CB8AC3E}">
        <p14:creationId xmlns:p14="http://schemas.microsoft.com/office/powerpoint/2010/main" val="1725598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CA1C6530-541D-4CA3-BE08-E635C4BF83BC}" type="datetimeFigureOut">
              <a:rPr lang="en-US"/>
              <a:pPr>
                <a:defRPr/>
              </a:pPr>
              <a:t>2/2/2017</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93FB62F9-540F-412A-A38B-A5D3CEEB18E5}" type="slidenum">
              <a:rPr lang="en-US"/>
              <a:pPr>
                <a:defRPr/>
              </a:pPr>
              <a:t>‹#›</a:t>
            </a:fld>
            <a:endParaRPr lang="en-US"/>
          </a:p>
        </p:txBody>
      </p:sp>
    </p:spTree>
    <p:extLst>
      <p:ext uri="{BB962C8B-B14F-4D97-AF65-F5344CB8AC3E}">
        <p14:creationId xmlns:p14="http://schemas.microsoft.com/office/powerpoint/2010/main" val="2566448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7F2AB08-2521-457E-A624-3B287FB32256}" type="datetimeFigureOut">
              <a:rPr lang="en-US"/>
              <a:pPr>
                <a:defRPr/>
              </a:pPr>
              <a:t>2/2/2017</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9B36E810-23F0-4891-986C-6F0EAAD1A36E}" type="slidenum">
              <a:rPr lang="en-US"/>
              <a:pPr>
                <a:defRPr/>
              </a:pPr>
              <a:t>‹#›</a:t>
            </a:fld>
            <a:endParaRPr lang="en-US"/>
          </a:p>
        </p:txBody>
      </p:sp>
    </p:spTree>
    <p:extLst>
      <p:ext uri="{BB962C8B-B14F-4D97-AF65-F5344CB8AC3E}">
        <p14:creationId xmlns:p14="http://schemas.microsoft.com/office/powerpoint/2010/main" val="1138917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2B1DBE3-47FF-41B6-B623-A0AE2DD0EB0F}" type="datetimeFigureOut">
              <a:rPr lang="en-US"/>
              <a:pPr>
                <a:defRPr/>
              </a:pPr>
              <a:t>2/2/2017</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4AF68ABB-1851-43A1-9C0C-6767C5A91AA1}" type="slidenum">
              <a:rPr lang="en-US"/>
              <a:pPr>
                <a:defRPr/>
              </a:pPr>
              <a:t>‹#›</a:t>
            </a:fld>
            <a:endParaRPr lang="en-US"/>
          </a:p>
        </p:txBody>
      </p:sp>
    </p:spTree>
    <p:extLst>
      <p:ext uri="{BB962C8B-B14F-4D97-AF65-F5344CB8AC3E}">
        <p14:creationId xmlns:p14="http://schemas.microsoft.com/office/powerpoint/2010/main" val="2170260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6AF162A-69F8-4F13-B4DE-61C0B7DE28E2}" type="datetimeFigureOut">
              <a:rPr lang="en-US"/>
              <a:pPr>
                <a:defRPr/>
              </a:pPr>
              <a:t>2/2/2017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949ABB8-14E5-43B2-BFC6-D0BA2DE42B9C}" type="slidenum">
              <a:rPr lang="en-US"/>
              <a:pPr>
                <a:defRPr/>
              </a:pPr>
              <a:t>‹#›</a:t>
            </a:fld>
            <a:endParaRPr lang="en-US"/>
          </a:p>
        </p:txBody>
      </p:sp>
    </p:spTree>
    <p:extLst>
      <p:ext uri="{BB962C8B-B14F-4D97-AF65-F5344CB8AC3E}">
        <p14:creationId xmlns:p14="http://schemas.microsoft.com/office/powerpoint/2010/main" val="197631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196C0F4-4ED3-4DB5-8C04-7A0F0F31FBAD}" type="datetimeFigureOut">
              <a:rPr lang="en-US"/>
              <a:pPr>
                <a:defRPr/>
              </a:pPr>
              <a:t>2/2/2017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34B268F-33CD-49CE-AE1F-B0878AF1192B}" type="slidenum">
              <a:rPr lang="en-US"/>
              <a:pPr>
                <a:defRPr/>
              </a:pPr>
              <a:t>‹#›</a:t>
            </a:fld>
            <a:endParaRPr lang="en-US"/>
          </a:p>
        </p:txBody>
      </p:sp>
    </p:spTree>
    <p:extLst>
      <p:ext uri="{BB962C8B-B14F-4D97-AF65-F5344CB8AC3E}">
        <p14:creationId xmlns:p14="http://schemas.microsoft.com/office/powerpoint/2010/main" val="272274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B5D02EB4-D379-4E3C-8200-DC4E424C97B1}" type="datetimeFigureOut">
              <a:rPr lang="en-US"/>
              <a:pPr>
                <a:defRPr/>
              </a:pPr>
              <a:t>2/2/2017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2CE2AEF9-A227-4523-A74F-F4C88AD7940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jpeg"/><Relationship Id="rId7" Type="http://schemas.openxmlformats.org/officeDocument/2006/relationships/image" Target="../media/image26.jpeg"/><Relationship Id="rId2" Type="http://schemas.openxmlformats.org/officeDocument/2006/relationships/image" Target="../media/image21.jpeg"/><Relationship Id="rId1" Type="http://schemas.openxmlformats.org/officeDocument/2006/relationships/slideLayout" Target="../slideLayouts/slideLayout2.xml"/><Relationship Id="rId6" Type="http://schemas.openxmlformats.org/officeDocument/2006/relationships/image" Target="../media/image25.jpg"/><Relationship Id="rId5" Type="http://schemas.openxmlformats.org/officeDocument/2006/relationships/image" Target="../media/image24.jpeg"/><Relationship Id="rId4" Type="http://schemas.openxmlformats.org/officeDocument/2006/relationships/image" Target="../media/image23.jpe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p:spPr>
      </p:pic>
      <p:sp>
        <p:nvSpPr>
          <p:cNvPr id="5" name="Title 3"/>
          <p:cNvSpPr txBox="1">
            <a:spLocks/>
          </p:cNvSpPr>
          <p:nvPr/>
        </p:nvSpPr>
        <p:spPr bwMode="auto">
          <a:xfrm>
            <a:off x="152400" y="-17093"/>
            <a:ext cx="8839200" cy="1236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IN" b="1" dirty="0" smtClean="0">
                <a:solidFill>
                  <a:schemeClr val="bg1"/>
                </a:solidFill>
                <a:effectLst>
                  <a:outerShdw blurRad="38100" dist="38100" dir="2700000" algn="tl">
                    <a:srgbClr val="000000">
                      <a:alpha val="43137"/>
                    </a:srgbClr>
                  </a:outerShdw>
                </a:effectLst>
              </a:rPr>
              <a:t>HUMARA BACHPAN </a:t>
            </a:r>
            <a:r>
              <a:rPr lang="en-IN" b="1" dirty="0" smtClean="0">
                <a:solidFill>
                  <a:schemeClr val="bg1"/>
                </a:solidFill>
                <a:effectLst>
                  <a:outerShdw blurRad="38100" dist="38100" dir="2700000" algn="tl">
                    <a:srgbClr val="000000">
                      <a:alpha val="43137"/>
                    </a:srgbClr>
                  </a:outerShdw>
                </a:effectLst>
              </a:rPr>
              <a:t>CAMPAIGN</a:t>
            </a:r>
          </a:p>
          <a:p>
            <a:r>
              <a:rPr lang="en-IN" b="1" dirty="0" smtClean="0">
                <a:solidFill>
                  <a:schemeClr val="bg1"/>
                </a:solidFill>
                <a:effectLst>
                  <a:outerShdw blurRad="38100" dist="38100" dir="2700000" algn="tl">
                    <a:srgbClr val="000000">
                      <a:alpha val="43137"/>
                    </a:srgbClr>
                  </a:outerShdw>
                </a:effectLst>
              </a:rPr>
              <a:t>On Urban95</a:t>
            </a:r>
            <a:endParaRPr lang="en-IN" b="1" dirty="0">
              <a:solidFill>
                <a:schemeClr val="bg1"/>
              </a:solidFill>
              <a:effectLst>
                <a:outerShdw blurRad="38100" dist="38100" dir="2700000" algn="tl">
                  <a:srgbClr val="000000">
                    <a:alpha val="43137"/>
                  </a:srgbClr>
                </a:outerShdw>
              </a:effectLst>
            </a:endParaRPr>
          </a:p>
        </p:txBody>
      </p:sp>
      <p:sp>
        <p:nvSpPr>
          <p:cNvPr id="6" name="Subtitle 4"/>
          <p:cNvSpPr txBox="1">
            <a:spLocks/>
          </p:cNvSpPr>
          <p:nvPr/>
        </p:nvSpPr>
        <p:spPr bwMode="auto">
          <a:xfrm>
            <a:off x="457200" y="4724385"/>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1" fontAlgn="auto" hangingPunct="1">
              <a:spcAft>
                <a:spcPts val="0"/>
              </a:spcAft>
              <a:buNone/>
              <a:defRPr/>
            </a:pPr>
            <a:r>
              <a:rPr lang="en-GB" sz="2400" b="1" dirty="0" smtClean="0">
                <a:solidFill>
                  <a:schemeClr val="bg1"/>
                </a:solidFill>
                <a:effectLst>
                  <a:outerShdw blurRad="38100" dist="38100" dir="2700000" algn="tl">
                    <a:srgbClr val="000000">
                      <a:alpha val="43137"/>
                    </a:srgbClr>
                  </a:outerShdw>
                </a:effectLst>
              </a:rPr>
              <a:t>International Award winning  </a:t>
            </a:r>
          </a:p>
          <a:p>
            <a:pPr marL="0" indent="0" algn="ctr" eaLnBrk="1" fontAlgn="auto" hangingPunct="1">
              <a:spcAft>
                <a:spcPts val="0"/>
              </a:spcAft>
              <a:buNone/>
              <a:defRPr/>
            </a:pPr>
            <a:r>
              <a:rPr lang="en-GB" sz="2400" b="1" dirty="0" smtClean="0">
                <a:solidFill>
                  <a:schemeClr val="bg1"/>
                </a:solidFill>
                <a:effectLst>
                  <a:outerShdw blurRad="38100" dist="38100" dir="2700000" algn="tl">
                    <a:srgbClr val="000000">
                      <a:alpha val="43137"/>
                    </a:srgbClr>
                  </a:outerShdw>
                </a:effectLst>
              </a:rPr>
              <a:t>National Campaign on Safe &amp; Healthy environment for young children living in urban poverty</a:t>
            </a:r>
            <a:endParaRPr lang="en-US" sz="2400" dirty="0">
              <a:solidFill>
                <a:schemeClr val="bg1"/>
              </a:solidFill>
              <a:effectLst>
                <a:outerShdw blurRad="38100" dist="38100" dir="2700000" algn="tl">
                  <a:srgbClr val="000000">
                    <a:alpha val="43137"/>
                  </a:srgbClr>
                </a:outerShdw>
              </a:effectLst>
            </a:endParaRPr>
          </a:p>
        </p:txBody>
      </p:sp>
      <p:pic>
        <p:nvPicPr>
          <p:cNvPr id="7" name="Picture 6" descr="H:\sradha back up\Drive E\HUMARA BACHPAN_IEC Material\945281_453965924687043_364989865_n (1).jpg"/>
          <p:cNvPicPr/>
          <p:nvPr/>
        </p:nvPicPr>
        <p:blipFill>
          <a:blip r:embed="rId3"/>
          <a:srcRect/>
          <a:stretch>
            <a:fillRect/>
          </a:stretch>
        </p:blipFill>
        <p:spPr bwMode="auto">
          <a:xfrm>
            <a:off x="0" y="5608622"/>
            <a:ext cx="1282574" cy="1249378"/>
          </a:xfrm>
          <a:prstGeom prst="rect">
            <a:avLst/>
          </a:prstGeom>
          <a:noFill/>
          <a:ln w="9525">
            <a:noFill/>
            <a:miter lim="800000"/>
            <a:headEnd/>
            <a:tailEnd/>
          </a:ln>
        </p:spPr>
      </p:pic>
    </p:spTree>
    <p:extLst>
      <p:ext uri="{BB962C8B-B14F-4D97-AF65-F5344CB8AC3E}">
        <p14:creationId xmlns:p14="http://schemas.microsoft.com/office/powerpoint/2010/main" val="2152031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503238"/>
          </a:xfrm>
        </p:spPr>
        <p:txBody>
          <a:bodyPr/>
          <a:lstStyle/>
          <a:p>
            <a:r>
              <a:rPr lang="en-IN" sz="3200" b="1" dirty="0" err="1" smtClean="0"/>
              <a:t>Anganwadi</a:t>
            </a:r>
            <a:r>
              <a:rPr lang="en-IN" sz="3200" b="1" dirty="0" smtClean="0"/>
              <a:t> </a:t>
            </a:r>
            <a:r>
              <a:rPr lang="en-IN" sz="3200" b="1" dirty="0" err="1" smtClean="0"/>
              <a:t>center</a:t>
            </a:r>
            <a:r>
              <a:rPr lang="en-IN" sz="3200" b="1" dirty="0" smtClean="0"/>
              <a:t> in Bhopal</a:t>
            </a:r>
            <a:endParaRPr lang="en-IN" sz="32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49722"/>
            <a:ext cx="7315200" cy="4602163"/>
          </a:xfrm>
        </p:spPr>
      </p:pic>
    </p:spTree>
    <p:extLst>
      <p:ext uri="{BB962C8B-B14F-4D97-AF65-F5344CB8AC3E}">
        <p14:creationId xmlns:p14="http://schemas.microsoft.com/office/powerpoint/2010/main" val="1670542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1752600"/>
            <a:ext cx="4495800" cy="3371850"/>
          </a:xfrm>
          <a:prstGeom prst="rect">
            <a:avLst/>
          </a:prstGeom>
          <a:ln>
            <a:noFill/>
          </a:ln>
          <a:effectLst>
            <a:softEdge rad="112500"/>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00" y="1752600"/>
            <a:ext cx="4368800" cy="3371850"/>
          </a:xfrm>
          <a:prstGeom prst="rect">
            <a:avLst/>
          </a:prstGeom>
          <a:ln>
            <a:noFill/>
          </a:ln>
          <a:effectLst>
            <a:softEdge rad="112500"/>
          </a:effectLst>
        </p:spPr>
      </p:pic>
      <p:sp>
        <p:nvSpPr>
          <p:cNvPr id="6" name="Title 1"/>
          <p:cNvSpPr>
            <a:spLocks noGrp="1"/>
          </p:cNvSpPr>
          <p:nvPr>
            <p:ph type="title"/>
          </p:nvPr>
        </p:nvSpPr>
        <p:spPr>
          <a:xfrm>
            <a:off x="457200" y="914400"/>
            <a:ext cx="8229600" cy="503238"/>
          </a:xfrm>
        </p:spPr>
        <p:txBody>
          <a:bodyPr/>
          <a:lstStyle/>
          <a:p>
            <a:r>
              <a:rPr lang="en-IN" sz="3200" b="1" dirty="0" err="1" smtClean="0"/>
              <a:t>Anganwadi</a:t>
            </a:r>
            <a:r>
              <a:rPr lang="en-IN" sz="3200" b="1" dirty="0" smtClean="0"/>
              <a:t> </a:t>
            </a:r>
            <a:r>
              <a:rPr lang="en-IN" sz="3200" b="1" dirty="0" err="1" smtClean="0"/>
              <a:t>center</a:t>
            </a:r>
            <a:r>
              <a:rPr lang="en-IN" sz="3200" b="1" dirty="0" smtClean="0"/>
              <a:t> in Bhopal</a:t>
            </a:r>
            <a:endParaRPr lang="en-IN" sz="3200" b="1" dirty="0"/>
          </a:p>
        </p:txBody>
      </p:sp>
    </p:spTree>
    <p:extLst>
      <p:ext uri="{BB962C8B-B14F-4D97-AF65-F5344CB8AC3E}">
        <p14:creationId xmlns:p14="http://schemas.microsoft.com/office/powerpoint/2010/main" val="172668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19200"/>
            <a:ext cx="8229600" cy="4525963"/>
          </a:xfrm>
        </p:spPr>
        <p:txBody>
          <a:bodyPr/>
          <a:lstStyle/>
          <a:p>
            <a:pPr marL="0" indent="0" algn="ctr">
              <a:buNone/>
            </a:pPr>
            <a:endParaRPr lang="en-IN" dirty="0" smtClean="0"/>
          </a:p>
          <a:p>
            <a:pPr marL="0" indent="0" algn="ctr">
              <a:buNone/>
            </a:pPr>
            <a:r>
              <a:rPr lang="en-IN" dirty="0" smtClean="0"/>
              <a:t>Therefore</a:t>
            </a:r>
            <a:r>
              <a:rPr lang="en-IN" dirty="0"/>
              <a:t>, the choices city leaders make will have a direct impact on how the process of child development unfolds and the kind of contribution the children can make to India’s prosperity</a:t>
            </a:r>
          </a:p>
          <a:p>
            <a:pPr marL="0" indent="0" algn="ctr">
              <a:buNone/>
            </a:pPr>
            <a:endParaRPr lang="en-IN" dirty="0" smtClean="0"/>
          </a:p>
          <a:p>
            <a:pPr marL="0" indent="0" algn="ctr">
              <a:buNone/>
            </a:pPr>
            <a:r>
              <a:rPr lang="en-IN" dirty="0" smtClean="0"/>
              <a:t>THANK YOU!</a:t>
            </a:r>
            <a:endParaRPr lang="en-IN" dirty="0"/>
          </a:p>
        </p:txBody>
      </p:sp>
    </p:spTree>
    <p:extLst>
      <p:ext uri="{BB962C8B-B14F-4D97-AF65-F5344CB8AC3E}">
        <p14:creationId xmlns:p14="http://schemas.microsoft.com/office/powerpoint/2010/main" val="26237782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C:\Users\ADMIN\Desktop\media covrage-hbc\september- photo\IMG_20160911_134615.jpg"/>
          <p:cNvPicPr>
            <a:picLocks noChangeAspect="1" noChangeArrowheads="1"/>
          </p:cNvPicPr>
          <p:nvPr/>
        </p:nvPicPr>
        <p:blipFill>
          <a:blip r:embed="rId2"/>
          <a:srcRect/>
          <a:stretch>
            <a:fillRect/>
          </a:stretch>
        </p:blipFill>
        <p:spPr bwMode="auto">
          <a:xfrm>
            <a:off x="183682" y="1219200"/>
            <a:ext cx="2743200" cy="1928841"/>
          </a:xfrm>
          <a:prstGeom prst="rect">
            <a:avLst/>
          </a:prstGeom>
          <a:ln>
            <a:noFill/>
          </a:ln>
          <a:effectLst>
            <a:softEdge rad="112500"/>
          </a:effectLst>
        </p:spPr>
      </p:pic>
      <p:pic>
        <p:nvPicPr>
          <p:cNvPr id="6" name="Picture 5" descr="IMG-20160730-WA0005.jpg"/>
          <p:cNvPicPr/>
          <p:nvPr/>
        </p:nvPicPr>
        <p:blipFill>
          <a:blip r:embed="rId3"/>
          <a:stretch>
            <a:fillRect/>
          </a:stretch>
        </p:blipFill>
        <p:spPr>
          <a:xfrm>
            <a:off x="183682" y="3581400"/>
            <a:ext cx="2804160" cy="2057400"/>
          </a:xfrm>
          <a:prstGeom prst="rect">
            <a:avLst/>
          </a:prstGeom>
          <a:ln>
            <a:noFill/>
          </a:ln>
          <a:effectLst>
            <a:softEdge rad="112500"/>
          </a:effectLst>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59642" y="3581400"/>
            <a:ext cx="2862714" cy="2007613"/>
          </a:xfrm>
          <a:prstGeom prst="rect">
            <a:avLst/>
          </a:prstGeom>
          <a:ln>
            <a:noFill/>
          </a:ln>
          <a:effectLst>
            <a:softEdge rad="112500"/>
          </a:effectLst>
        </p:spPr>
      </p:pic>
      <p:pic>
        <p:nvPicPr>
          <p:cNvPr id="8" name="Picture 7" descr="C:\Users\User\Downloads\13323718_1034936586589971_4325551109600021796_o.jp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16410" y="3581400"/>
            <a:ext cx="2827190" cy="2057400"/>
          </a:xfrm>
          <a:prstGeom prst="rect">
            <a:avLst/>
          </a:prstGeom>
          <a:ln>
            <a:noFill/>
          </a:ln>
          <a:effectLst>
            <a:softEdge rad="112500"/>
          </a:effectLst>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93122" y="1190324"/>
            <a:ext cx="2774278" cy="2016043"/>
          </a:xfrm>
          <a:prstGeom prst="rect">
            <a:avLst/>
          </a:prstGeom>
          <a:ln>
            <a:noFill/>
          </a:ln>
          <a:effectLst>
            <a:softEdge rad="112500"/>
          </a:effectLst>
        </p:spPr>
      </p:pic>
      <p:sp>
        <p:nvSpPr>
          <p:cNvPr id="10" name="Title 5"/>
          <p:cNvSpPr>
            <a:spLocks noGrp="1"/>
          </p:cNvSpPr>
          <p:nvPr>
            <p:ph type="title"/>
          </p:nvPr>
        </p:nvSpPr>
        <p:spPr>
          <a:xfrm>
            <a:off x="2473265" y="751497"/>
            <a:ext cx="4343400" cy="391504"/>
          </a:xfrm>
        </p:spPr>
        <p:txBody>
          <a:bodyPr/>
          <a:lstStyle/>
          <a:p>
            <a:r>
              <a:rPr lang="en-IN" sz="2800" b="1" dirty="0" smtClean="0"/>
              <a:t>Our work in pictures…</a:t>
            </a:r>
            <a:endParaRPr lang="en-IN" sz="2800" b="1" dirty="0"/>
          </a:p>
        </p:txBody>
      </p:sp>
      <p:sp>
        <p:nvSpPr>
          <p:cNvPr id="11" name="TextBox 10"/>
          <p:cNvSpPr txBox="1"/>
          <p:nvPr/>
        </p:nvSpPr>
        <p:spPr>
          <a:xfrm>
            <a:off x="266000" y="3176458"/>
            <a:ext cx="2559518" cy="338554"/>
          </a:xfrm>
          <a:prstGeom prst="rect">
            <a:avLst/>
          </a:prstGeom>
          <a:noFill/>
        </p:spPr>
        <p:txBody>
          <a:bodyPr wrap="square" rtlCol="0">
            <a:spAutoFit/>
          </a:bodyPr>
          <a:lstStyle/>
          <a:p>
            <a:pPr algn="ctr"/>
            <a:r>
              <a:rPr lang="en-IN" sz="1600" b="1" dirty="0" smtClean="0">
                <a:solidFill>
                  <a:schemeClr val="accent4">
                    <a:lumMod val="50000"/>
                  </a:schemeClr>
                </a:solidFill>
              </a:rPr>
              <a:t>Child Club Meeting</a:t>
            </a:r>
            <a:endParaRPr lang="en-IN" sz="1600" b="1" dirty="0">
              <a:solidFill>
                <a:schemeClr val="accent4">
                  <a:lumMod val="50000"/>
                </a:schemeClr>
              </a:solidFill>
            </a:endParaRPr>
          </a:p>
        </p:txBody>
      </p:sp>
      <p:sp>
        <p:nvSpPr>
          <p:cNvPr id="12" name="TextBox 11"/>
          <p:cNvSpPr txBox="1"/>
          <p:nvPr/>
        </p:nvSpPr>
        <p:spPr>
          <a:xfrm>
            <a:off x="2922274" y="3113289"/>
            <a:ext cx="2925633" cy="338554"/>
          </a:xfrm>
          <a:prstGeom prst="rect">
            <a:avLst/>
          </a:prstGeom>
          <a:noFill/>
        </p:spPr>
        <p:txBody>
          <a:bodyPr wrap="square" rtlCol="0">
            <a:spAutoFit/>
          </a:bodyPr>
          <a:lstStyle/>
          <a:p>
            <a:pPr algn="ctr"/>
            <a:r>
              <a:rPr lang="en-IN" sz="1600" b="1" dirty="0" smtClean="0">
                <a:solidFill>
                  <a:schemeClr val="accent4">
                    <a:lumMod val="50000"/>
                  </a:schemeClr>
                </a:solidFill>
              </a:rPr>
              <a:t>Cleanliness Drive</a:t>
            </a:r>
            <a:endParaRPr lang="en-IN" sz="1600" b="1" dirty="0">
              <a:solidFill>
                <a:schemeClr val="accent4">
                  <a:lumMod val="50000"/>
                </a:schemeClr>
              </a:solidFill>
            </a:endParaRPr>
          </a:p>
        </p:txBody>
      </p:sp>
      <p:sp>
        <p:nvSpPr>
          <p:cNvPr id="13" name="TextBox 12"/>
          <p:cNvSpPr txBox="1"/>
          <p:nvPr/>
        </p:nvSpPr>
        <p:spPr>
          <a:xfrm>
            <a:off x="184484" y="5575982"/>
            <a:ext cx="2559518" cy="338554"/>
          </a:xfrm>
          <a:prstGeom prst="rect">
            <a:avLst/>
          </a:prstGeom>
          <a:noFill/>
        </p:spPr>
        <p:txBody>
          <a:bodyPr wrap="square" rtlCol="0">
            <a:spAutoFit/>
          </a:bodyPr>
          <a:lstStyle/>
          <a:p>
            <a:pPr algn="ctr"/>
            <a:r>
              <a:rPr lang="en-IN" sz="1600" b="1" dirty="0" smtClean="0">
                <a:solidFill>
                  <a:schemeClr val="accent4">
                    <a:lumMod val="50000"/>
                  </a:schemeClr>
                </a:solidFill>
              </a:rPr>
              <a:t>Children led planning</a:t>
            </a:r>
            <a:endParaRPr lang="en-IN" sz="1600" b="1" dirty="0">
              <a:solidFill>
                <a:schemeClr val="accent4">
                  <a:lumMod val="50000"/>
                </a:schemeClr>
              </a:solidFill>
            </a:endParaRPr>
          </a:p>
        </p:txBody>
      </p:sp>
      <p:sp>
        <p:nvSpPr>
          <p:cNvPr id="14" name="Rectangle 13"/>
          <p:cNvSpPr/>
          <p:nvPr/>
        </p:nvSpPr>
        <p:spPr>
          <a:xfrm>
            <a:off x="5867399" y="5420527"/>
            <a:ext cx="2954957" cy="646331"/>
          </a:xfrm>
          <a:prstGeom prst="rect">
            <a:avLst/>
          </a:prstGeom>
        </p:spPr>
        <p:txBody>
          <a:bodyPr wrap="square">
            <a:spAutoFit/>
          </a:bodyPr>
          <a:lstStyle/>
          <a:p>
            <a:pPr algn="ctr"/>
            <a:r>
              <a:rPr lang="en-IN" sz="1200" b="1" dirty="0">
                <a:solidFill>
                  <a:schemeClr val="accent4">
                    <a:lumMod val="50000"/>
                  </a:schemeClr>
                </a:solidFill>
              </a:rPr>
              <a:t>Child leaders explaining their dream neighbourhood to BDA Chairman, Bhubaneswar</a:t>
            </a:r>
          </a:p>
        </p:txBody>
      </p:sp>
      <p:sp>
        <p:nvSpPr>
          <p:cNvPr id="15" name="TextBox 14"/>
          <p:cNvSpPr txBox="1"/>
          <p:nvPr/>
        </p:nvSpPr>
        <p:spPr>
          <a:xfrm>
            <a:off x="3093122" y="5574415"/>
            <a:ext cx="2850478" cy="307777"/>
          </a:xfrm>
          <a:prstGeom prst="rect">
            <a:avLst/>
          </a:prstGeom>
          <a:noFill/>
        </p:spPr>
        <p:txBody>
          <a:bodyPr wrap="square" rtlCol="0">
            <a:spAutoFit/>
          </a:bodyPr>
          <a:lstStyle/>
          <a:p>
            <a:pPr algn="ctr"/>
            <a:r>
              <a:rPr lang="en-IN" sz="1400" b="1" dirty="0" smtClean="0">
                <a:solidFill>
                  <a:schemeClr val="accent4">
                    <a:lumMod val="50000"/>
                  </a:schemeClr>
                </a:solidFill>
              </a:rPr>
              <a:t>Children presenting at BMC</a:t>
            </a:r>
            <a:endParaRPr lang="en-IN" sz="1400" b="1" dirty="0">
              <a:solidFill>
                <a:schemeClr val="accent4">
                  <a:lumMod val="50000"/>
                </a:schemeClr>
              </a:solidFill>
            </a:endParaRPr>
          </a:p>
        </p:txBody>
      </p:sp>
      <p:pic>
        <p:nvPicPr>
          <p:cNvPr id="16" name="Picture 15" descr="E:\Safe Diwali\Pic -02.jpg"/>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75684" y="1284583"/>
            <a:ext cx="2642899" cy="1863458"/>
          </a:xfrm>
          <a:prstGeom prst="rect">
            <a:avLst/>
          </a:prstGeom>
          <a:ln>
            <a:noFill/>
          </a:ln>
          <a:effectLst>
            <a:softEdge rad="112500"/>
          </a:effectLst>
        </p:spPr>
      </p:pic>
      <p:sp>
        <p:nvSpPr>
          <p:cNvPr id="17" name="TextBox 16"/>
          <p:cNvSpPr txBox="1"/>
          <p:nvPr/>
        </p:nvSpPr>
        <p:spPr>
          <a:xfrm>
            <a:off x="6014147" y="3113289"/>
            <a:ext cx="2824251" cy="338554"/>
          </a:xfrm>
          <a:prstGeom prst="rect">
            <a:avLst/>
          </a:prstGeom>
          <a:noFill/>
        </p:spPr>
        <p:txBody>
          <a:bodyPr wrap="square" rtlCol="0">
            <a:spAutoFit/>
          </a:bodyPr>
          <a:lstStyle/>
          <a:p>
            <a:pPr algn="ctr"/>
            <a:r>
              <a:rPr lang="en-IN" sz="1600" b="1" dirty="0" smtClean="0">
                <a:solidFill>
                  <a:schemeClr val="accent4">
                    <a:lumMod val="50000"/>
                  </a:schemeClr>
                </a:solidFill>
              </a:rPr>
              <a:t>Safe Diwali, Safe </a:t>
            </a:r>
            <a:r>
              <a:rPr lang="en-IN" sz="1600" b="1" dirty="0" err="1" smtClean="0">
                <a:solidFill>
                  <a:schemeClr val="accent4">
                    <a:lumMod val="50000"/>
                  </a:schemeClr>
                </a:solidFill>
              </a:rPr>
              <a:t>Bachpan</a:t>
            </a:r>
            <a:endParaRPr lang="en-IN" sz="1600" b="1" dirty="0">
              <a:solidFill>
                <a:schemeClr val="accent4">
                  <a:lumMod val="50000"/>
                </a:schemeClr>
              </a:solidFill>
            </a:endParaRPr>
          </a:p>
        </p:txBody>
      </p:sp>
    </p:spTree>
    <p:extLst>
      <p:ext uri="{BB962C8B-B14F-4D97-AF65-F5344CB8AC3E}">
        <p14:creationId xmlns:p14="http://schemas.microsoft.com/office/powerpoint/2010/main" val="170956823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4"/>
          <p:cNvSpPr>
            <a:spLocks noGrp="1"/>
          </p:cNvSpPr>
          <p:nvPr>
            <p:ph type="title"/>
          </p:nvPr>
        </p:nvSpPr>
        <p:spPr>
          <a:xfrm>
            <a:off x="2819400" y="304800"/>
            <a:ext cx="3962400" cy="685800"/>
          </a:xfrm>
        </p:spPr>
        <p:txBody>
          <a:bodyPr/>
          <a:lstStyle/>
          <a:p>
            <a:pPr eaLnBrk="1" hangingPunct="1"/>
            <a:r>
              <a:rPr lang="en-IN" altLang="en-US" sz="3200" b="1" dirty="0" smtClean="0">
                <a:solidFill>
                  <a:srgbClr val="C00000"/>
                </a:solidFill>
              </a:rPr>
              <a:t>India Scenario</a:t>
            </a:r>
          </a:p>
        </p:txBody>
      </p:sp>
      <p:sp>
        <p:nvSpPr>
          <p:cNvPr id="10" name="Content Placeholder 6"/>
          <p:cNvSpPr>
            <a:spLocks noGrp="1"/>
          </p:cNvSpPr>
          <p:nvPr>
            <p:ph idx="1"/>
          </p:nvPr>
        </p:nvSpPr>
        <p:spPr>
          <a:xfrm>
            <a:off x="3505200" y="1219200"/>
            <a:ext cx="5257800" cy="5105400"/>
          </a:xfrm>
        </p:spPr>
        <p:txBody>
          <a:bodyPr/>
          <a:lstStyle/>
          <a:p>
            <a:pPr algn="just" eaLnBrk="1" hangingPunct="1"/>
            <a:r>
              <a:rPr lang="en-US" altLang="en-US" sz="2000" b="1" dirty="0"/>
              <a:t>41.2 million </a:t>
            </a:r>
            <a:r>
              <a:rPr lang="en-US" altLang="en-US" sz="2000" dirty="0"/>
              <a:t>children reside in urban areas</a:t>
            </a:r>
            <a:endParaRPr lang="en-US" altLang="en-US" sz="2000" b="1" dirty="0"/>
          </a:p>
          <a:p>
            <a:pPr algn="just" eaLnBrk="1" hangingPunct="1"/>
            <a:r>
              <a:rPr lang="en-US" altLang="en-US" sz="2000" dirty="0"/>
              <a:t>Children </a:t>
            </a:r>
            <a:r>
              <a:rPr lang="en-US" altLang="en-US" sz="2000" dirty="0" smtClean="0"/>
              <a:t>aged 0-6 constitute </a:t>
            </a:r>
            <a:r>
              <a:rPr lang="en-US" altLang="en-US" sz="2000" b="1" dirty="0"/>
              <a:t>11.45%</a:t>
            </a:r>
            <a:r>
              <a:rPr lang="en-US" altLang="en-US" sz="2000" dirty="0"/>
              <a:t> of the total urban population</a:t>
            </a:r>
            <a:endParaRPr lang="en-GB" altLang="en-US" sz="2000" dirty="0"/>
          </a:p>
          <a:p>
            <a:pPr algn="just" eaLnBrk="1" hangingPunct="1"/>
            <a:r>
              <a:rPr lang="en-US" altLang="en-US" sz="2000" b="1" dirty="0" smtClean="0"/>
              <a:t>17.73 million </a:t>
            </a:r>
            <a:r>
              <a:rPr lang="en-US" altLang="en-US" sz="2000" dirty="0" smtClean="0"/>
              <a:t>have</a:t>
            </a:r>
            <a:r>
              <a:rPr lang="en-US" altLang="en-US" sz="2000" b="1" dirty="0" smtClean="0"/>
              <a:t> no access</a:t>
            </a:r>
            <a:r>
              <a:rPr lang="en-US" altLang="en-US" sz="2000" dirty="0" smtClean="0"/>
              <a:t> to </a:t>
            </a:r>
            <a:r>
              <a:rPr lang="en-US" altLang="en-US" sz="2000" b="1" dirty="0" smtClean="0"/>
              <a:t>tap water </a:t>
            </a:r>
            <a:r>
              <a:rPr lang="en-US" altLang="en-US" sz="2000" dirty="0" smtClean="0"/>
              <a:t>in cities</a:t>
            </a:r>
            <a:endParaRPr lang="en-GB" altLang="en-US" sz="2000" dirty="0" smtClean="0"/>
          </a:p>
          <a:p>
            <a:pPr algn="just" eaLnBrk="1" hangingPunct="1"/>
            <a:r>
              <a:rPr lang="en-US" altLang="en-US" sz="2000" b="1" dirty="0" smtClean="0"/>
              <a:t>53 %</a:t>
            </a:r>
            <a:r>
              <a:rPr lang="en-US" altLang="en-US" sz="2000" dirty="0" smtClean="0"/>
              <a:t> children covered by </a:t>
            </a:r>
            <a:r>
              <a:rPr lang="en-US" altLang="en-US" sz="2000" dirty="0" err="1" smtClean="0"/>
              <a:t>Anganwadi</a:t>
            </a:r>
            <a:r>
              <a:rPr lang="en-US" altLang="en-US" sz="2000" dirty="0" smtClean="0"/>
              <a:t> centers</a:t>
            </a:r>
            <a:endParaRPr lang="en-IN" altLang="en-US" sz="2000" dirty="0" smtClean="0"/>
          </a:p>
          <a:p>
            <a:pPr algn="just" eaLnBrk="1" hangingPunct="1"/>
            <a:r>
              <a:rPr lang="en-US" altLang="en-US" sz="2000" b="1" dirty="0" smtClean="0"/>
              <a:t>47.1%</a:t>
            </a:r>
            <a:r>
              <a:rPr lang="en-US" altLang="en-US" sz="2000" dirty="0" smtClean="0"/>
              <a:t> children are underweight</a:t>
            </a:r>
            <a:endParaRPr lang="en-IN" altLang="en-US" sz="2000" dirty="0" smtClean="0"/>
          </a:p>
          <a:p>
            <a:pPr algn="just" eaLnBrk="1" hangingPunct="1"/>
            <a:r>
              <a:rPr lang="en-US" altLang="en-US" sz="2000" b="1" dirty="0" smtClean="0"/>
              <a:t>54.2 %</a:t>
            </a:r>
            <a:r>
              <a:rPr lang="en-US" altLang="en-US" sz="2000" dirty="0" smtClean="0"/>
              <a:t> children are stunted</a:t>
            </a:r>
            <a:endParaRPr lang="en-IN" altLang="en-US" sz="2000" dirty="0" smtClean="0"/>
          </a:p>
          <a:p>
            <a:pPr algn="just" eaLnBrk="1" hangingPunct="1"/>
            <a:r>
              <a:rPr lang="en-US" altLang="en-US" sz="2000" b="1" dirty="0" smtClean="0"/>
              <a:t>23 million </a:t>
            </a:r>
            <a:r>
              <a:rPr lang="en-US" altLang="en-US" sz="2000" dirty="0" smtClean="0"/>
              <a:t>children</a:t>
            </a:r>
            <a:r>
              <a:rPr lang="en-US" altLang="en-US" sz="2000" b="1" dirty="0" smtClean="0"/>
              <a:t> </a:t>
            </a:r>
            <a:r>
              <a:rPr lang="en-US" altLang="en-US" sz="2000" dirty="0" smtClean="0"/>
              <a:t>below the age of 14 at the risk from poor sanitation.</a:t>
            </a:r>
            <a:endParaRPr lang="en-IN" altLang="en-US" sz="2000" dirty="0" smtClean="0"/>
          </a:p>
          <a:p>
            <a:pPr algn="just" eaLnBrk="1" hangingPunct="1"/>
            <a:r>
              <a:rPr lang="en-US" altLang="en-US" sz="2000" b="1" dirty="0" smtClean="0"/>
              <a:t>8 million  </a:t>
            </a:r>
            <a:r>
              <a:rPr lang="en-US" altLang="en-US" sz="2000" dirty="0" smtClean="0"/>
              <a:t>at the risk from poor water supply.</a:t>
            </a:r>
            <a:endParaRPr lang="en-IN" altLang="en-US" sz="2000" dirty="0" smtClean="0"/>
          </a:p>
          <a:p>
            <a:pPr algn="just" eaLnBrk="1" hangingPunct="1"/>
            <a:r>
              <a:rPr lang="en-US" altLang="en-US" sz="2000" b="1" dirty="0" smtClean="0"/>
              <a:t>50 million </a:t>
            </a:r>
            <a:r>
              <a:rPr lang="en-US" altLang="en-US" sz="2000" dirty="0" smtClean="0"/>
              <a:t>people  defecate in the  open every day</a:t>
            </a:r>
            <a:endParaRPr lang="en-IN" altLang="en-US" sz="2000" dirty="0" smtClean="0"/>
          </a:p>
        </p:txBody>
      </p:sp>
      <p:pic>
        <p:nvPicPr>
          <p:cNvPr id="11" name="Picture 10" descr="IMG_9073.JPG"/>
          <p:cNvPicPr>
            <a:picLocks noChangeAspect="1"/>
          </p:cNvPicPr>
          <p:nvPr/>
        </p:nvPicPr>
        <p:blipFill>
          <a:blip r:embed="rId2" cstate="print"/>
          <a:srcRect l="28125" t="42188"/>
          <a:stretch>
            <a:fillRect/>
          </a:stretch>
        </p:blipFill>
        <p:spPr>
          <a:xfrm>
            <a:off x="823348" y="990600"/>
            <a:ext cx="2514600" cy="2362200"/>
          </a:xfrm>
          <a:prstGeom prst="rect">
            <a:avLst/>
          </a:prstGeom>
          <a:ln>
            <a:noFill/>
          </a:ln>
          <a:effectLst>
            <a:softEdge rad="112500"/>
          </a:effectLst>
        </p:spPr>
      </p:pic>
      <p:pic>
        <p:nvPicPr>
          <p:cNvPr id="12" name="Picture 11" descr="IMG_1043 (Copy).JPG"/>
          <p:cNvPicPr>
            <a:picLocks noChangeAspect="1"/>
          </p:cNvPicPr>
          <p:nvPr/>
        </p:nvPicPr>
        <p:blipFill>
          <a:blip r:embed="rId3" cstate="print"/>
          <a:srcRect t="16250" r="18333" b="8750"/>
          <a:stretch>
            <a:fillRect/>
          </a:stretch>
        </p:blipFill>
        <p:spPr>
          <a:xfrm>
            <a:off x="823348" y="3429000"/>
            <a:ext cx="2514600" cy="2514600"/>
          </a:xfrm>
          <a:prstGeom prst="rect">
            <a:avLst/>
          </a:prstGeom>
          <a:ln>
            <a:noFill/>
          </a:ln>
          <a:effectLst>
            <a:softEdge rad="112500"/>
          </a:effectLst>
        </p:spPr>
      </p:pic>
    </p:spTree>
    <p:extLst>
      <p:ext uri="{BB962C8B-B14F-4D97-AF65-F5344CB8AC3E}">
        <p14:creationId xmlns:p14="http://schemas.microsoft.com/office/powerpoint/2010/main" val="37705450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p:cNvSpPr>
            <a:spLocks noGrp="1"/>
          </p:cNvSpPr>
          <p:nvPr>
            <p:ph type="title"/>
          </p:nvPr>
        </p:nvSpPr>
        <p:spPr>
          <a:xfrm>
            <a:off x="3390900" y="533400"/>
            <a:ext cx="2362200" cy="419374"/>
          </a:xfrm>
        </p:spPr>
        <p:txBody>
          <a:bodyPr/>
          <a:lstStyle/>
          <a:p>
            <a:r>
              <a:rPr lang="en-IN" sz="3200" b="1" dirty="0" smtClean="0"/>
              <a:t>Genesis</a:t>
            </a:r>
            <a:endParaRPr lang="en-IN" sz="3200" b="1" dirty="0"/>
          </a:p>
        </p:txBody>
      </p:sp>
      <p:sp>
        <p:nvSpPr>
          <p:cNvPr id="5" name="Content Placeholder 2"/>
          <p:cNvSpPr>
            <a:spLocks noGrp="1"/>
          </p:cNvSpPr>
          <p:nvPr>
            <p:ph idx="1"/>
          </p:nvPr>
        </p:nvSpPr>
        <p:spPr>
          <a:xfrm>
            <a:off x="457200" y="1295401"/>
            <a:ext cx="8229600" cy="4343400"/>
          </a:xfrm>
        </p:spPr>
        <p:txBody>
          <a:bodyPr/>
          <a:lstStyle/>
          <a:p>
            <a:pPr marL="0" indent="0" algn="ctr">
              <a:buNone/>
            </a:pPr>
            <a:r>
              <a:rPr lang="en-IN" sz="2000" dirty="0" smtClean="0"/>
              <a:t>National campaign that started in November, 2012. Emerged out of a need to have a platform for children and youth to have their voices heard and make them active participants in planning and shaping their cities</a:t>
            </a:r>
          </a:p>
          <a:p>
            <a:pPr marL="0" indent="0" algn="ctr">
              <a:buNone/>
            </a:pPr>
            <a:endParaRPr lang="en-IN" sz="2000" dirty="0"/>
          </a:p>
          <a:p>
            <a:pPr marL="0" indent="0" algn="ctr">
              <a:buNone/>
            </a:pPr>
            <a:endParaRPr lang="en-IN" sz="2000" dirty="0" smtClean="0"/>
          </a:p>
          <a:p>
            <a:pPr marL="0" indent="0" algn="ctr">
              <a:buNone/>
            </a:pPr>
            <a:endParaRPr lang="en-GB" sz="2000" dirty="0" smtClean="0"/>
          </a:p>
          <a:p>
            <a:pPr marL="0" indent="0" algn="ctr">
              <a:buNone/>
            </a:pPr>
            <a:r>
              <a:rPr lang="en-GB" sz="2000" dirty="0" smtClean="0"/>
              <a:t>Organize </a:t>
            </a:r>
            <a:r>
              <a:rPr lang="en-GB" sz="2000" dirty="0"/>
              <a:t>33,000 child advocates in 330 slums across 11 Indian cities who will work with other children, parents and community members to conduct advocacy leading to better basic services and infrastructure and, as a result, improvements in the health and safety of children under 5</a:t>
            </a:r>
          </a:p>
          <a:p>
            <a:pPr marL="0" indent="0" algn="ctr">
              <a:buNone/>
            </a:pPr>
            <a:endParaRPr lang="en-IN" sz="2000" dirty="0" smtClean="0"/>
          </a:p>
        </p:txBody>
      </p:sp>
      <p:sp>
        <p:nvSpPr>
          <p:cNvPr id="6" name="Title 5"/>
          <p:cNvSpPr txBox="1">
            <a:spLocks/>
          </p:cNvSpPr>
          <p:nvPr/>
        </p:nvSpPr>
        <p:spPr bwMode="auto">
          <a:xfrm>
            <a:off x="3366837" y="2590800"/>
            <a:ext cx="2362200" cy="419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IN" sz="3200" b="1" dirty="0" smtClean="0"/>
              <a:t>Objective</a:t>
            </a:r>
            <a:endParaRPr lang="en-IN" sz="3200" b="1" dirty="0"/>
          </a:p>
        </p:txBody>
      </p:sp>
    </p:spTree>
    <p:extLst>
      <p:ext uri="{BB962C8B-B14F-4D97-AF65-F5344CB8AC3E}">
        <p14:creationId xmlns:p14="http://schemas.microsoft.com/office/powerpoint/2010/main" val="4101036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19200" y="2057400"/>
            <a:ext cx="7162800" cy="800219"/>
          </a:xfrm>
          <a:prstGeom prst="rect">
            <a:avLst/>
          </a:prstGeom>
          <a:noFill/>
        </p:spPr>
        <p:txBody>
          <a:bodyPr wrap="square" rtlCol="0">
            <a:spAutoFit/>
          </a:bodyPr>
          <a:lstStyle/>
          <a:p>
            <a:endParaRPr lang="en-IN" sz="2800" dirty="0" smtClean="0">
              <a:latin typeface="+mn-lt"/>
            </a:endParaRPr>
          </a:p>
          <a:p>
            <a:endParaRPr lang="en-IN" dirty="0"/>
          </a:p>
        </p:txBody>
      </p:sp>
      <p:sp>
        <p:nvSpPr>
          <p:cNvPr id="3" name="Content Placeholder 2"/>
          <p:cNvSpPr>
            <a:spLocks noGrp="1"/>
          </p:cNvSpPr>
          <p:nvPr>
            <p:ph idx="1"/>
          </p:nvPr>
        </p:nvSpPr>
        <p:spPr/>
        <p:txBody>
          <a:bodyPr/>
          <a:lstStyle/>
          <a:p>
            <a:pPr marL="0" indent="0">
              <a:buNone/>
            </a:pPr>
            <a:endParaRPr lang="en-IN" dirty="0"/>
          </a:p>
        </p:txBody>
      </p:sp>
      <p:pic>
        <p:nvPicPr>
          <p:cNvPr id="6" name="Picture 5"/>
          <p:cNvPicPr>
            <a:picLocks noChangeAspect="1"/>
          </p:cNvPicPr>
          <p:nvPr/>
        </p:nvPicPr>
        <p:blipFill>
          <a:blip r:embed="rId3"/>
          <a:stretch>
            <a:fillRect/>
          </a:stretch>
        </p:blipFill>
        <p:spPr>
          <a:xfrm>
            <a:off x="152400" y="1066800"/>
            <a:ext cx="8839200" cy="48768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8" name="Picture 2" descr="http://www.ysdindia.org/wp-content/uploads/2013/05/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76600" y="3202134"/>
            <a:ext cx="304096" cy="30306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www.ysdindia.org/wp-content/uploads/2013/05/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38400" y="2546291"/>
            <a:ext cx="304096" cy="30306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ttp://www.ysdindia.org/wp-content/uploads/2013/05/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2448" y="2480835"/>
            <a:ext cx="304096" cy="30306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http://www.ysdindia.org/wp-content/uploads/2013/05/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57400" y="3959262"/>
            <a:ext cx="304096" cy="30306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http://www.ysdindia.org/wp-content/uploads/2013/05/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42322" y="4236095"/>
            <a:ext cx="304096" cy="30306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http://www.ysdindia.org/wp-content/uploads/2013/05/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76600" y="4800600"/>
            <a:ext cx="304096" cy="30306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http://www.ysdindia.org/wp-content/uploads/2013/05/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10000" y="4952133"/>
            <a:ext cx="304096" cy="30306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www.ysdindia.org/wp-content/uploads/2013/05/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20052" y="3794477"/>
            <a:ext cx="304096" cy="30306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http://www.ysdindia.org/wp-content/uploads/2013/05/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81600" y="3391019"/>
            <a:ext cx="304096" cy="30306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http://www.ysdindia.org/wp-content/uploads/2013/05/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78897" y="2726810"/>
            <a:ext cx="304096" cy="30306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http://www.ysdindia.org/wp-content/uploads/2013/05/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86352" y="3408305"/>
            <a:ext cx="304096" cy="303066"/>
          </a:xfrm>
          <a:prstGeom prst="rect">
            <a:avLst/>
          </a:prstGeom>
          <a:noFill/>
          <a:extLst>
            <a:ext uri="{909E8E84-426E-40DD-AFC4-6F175D3DCCD1}">
              <a14:hiddenFill xmlns:a14="http://schemas.microsoft.com/office/drawing/2010/main">
                <a:solidFill>
                  <a:srgbClr val="FFFFFF"/>
                </a:solidFill>
              </a14:hiddenFill>
            </a:ext>
          </a:extLst>
        </p:spPr>
      </p:pic>
      <p:sp>
        <p:nvSpPr>
          <p:cNvPr id="19" name="Title 5"/>
          <p:cNvSpPr>
            <a:spLocks noGrp="1"/>
          </p:cNvSpPr>
          <p:nvPr>
            <p:ph type="title"/>
          </p:nvPr>
        </p:nvSpPr>
        <p:spPr>
          <a:xfrm>
            <a:off x="3200400" y="465844"/>
            <a:ext cx="3733800" cy="571773"/>
          </a:xfrm>
        </p:spPr>
        <p:txBody>
          <a:bodyPr/>
          <a:lstStyle/>
          <a:p>
            <a:r>
              <a:rPr lang="en-IN" sz="4000" b="1" dirty="0" smtClean="0"/>
              <a:t>Our Presence</a:t>
            </a:r>
            <a:endParaRPr lang="en-IN" sz="4000" b="1" dirty="0"/>
          </a:p>
        </p:txBody>
      </p:sp>
    </p:spTree>
    <p:extLst>
      <p:ext uri="{BB962C8B-B14F-4D97-AF65-F5344CB8AC3E}">
        <p14:creationId xmlns:p14="http://schemas.microsoft.com/office/powerpoint/2010/main" val="372185727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p:cNvSpPr>
            <a:spLocks noGrp="1"/>
          </p:cNvSpPr>
          <p:nvPr>
            <p:ph type="title"/>
          </p:nvPr>
        </p:nvSpPr>
        <p:spPr>
          <a:xfrm>
            <a:off x="3265134" y="626258"/>
            <a:ext cx="2971800" cy="457200"/>
          </a:xfrm>
        </p:spPr>
        <p:txBody>
          <a:bodyPr/>
          <a:lstStyle/>
          <a:p>
            <a:r>
              <a:rPr lang="en-IN" sz="4000" b="1" dirty="0" smtClean="0"/>
              <a:t>Our Reach</a:t>
            </a:r>
            <a:endParaRPr lang="en-IN" sz="4000" b="1" dirty="0"/>
          </a:p>
        </p:txBody>
      </p:sp>
      <p:grpSp>
        <p:nvGrpSpPr>
          <p:cNvPr id="23" name="Group 22"/>
          <p:cNvGrpSpPr/>
          <p:nvPr/>
        </p:nvGrpSpPr>
        <p:grpSpPr>
          <a:xfrm>
            <a:off x="306760" y="1767572"/>
            <a:ext cx="8380040" cy="4097633"/>
            <a:chOff x="-125112" y="491032"/>
            <a:chExt cx="5201472" cy="2525508"/>
          </a:xfrm>
        </p:grpSpPr>
        <p:cxnSp>
          <p:nvCxnSpPr>
            <p:cNvPr id="24" name="Straight Connector 23"/>
            <p:cNvCxnSpPr/>
            <p:nvPr/>
          </p:nvCxnSpPr>
          <p:spPr>
            <a:xfrm flipV="1">
              <a:off x="-83372" y="1443944"/>
              <a:ext cx="5159732" cy="51689"/>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26" name="Text Box 80953"/>
            <p:cNvSpPr txBox="1"/>
            <p:nvPr/>
          </p:nvSpPr>
          <p:spPr>
            <a:xfrm>
              <a:off x="-125112" y="1918887"/>
              <a:ext cx="872400" cy="186733"/>
            </a:xfrm>
            <a:prstGeom prst="rect">
              <a:avLst/>
            </a:prstGeom>
            <a:noFill/>
          </p:spPr>
          <p:txBody>
            <a:bodyPr wrap="square" rtlCol="0">
              <a:noAutofit/>
            </a:bodyPr>
            <a:lstStyle/>
            <a:p>
              <a:pPr marL="0" marR="0" algn="ctr">
                <a:spcBef>
                  <a:spcPts val="0"/>
                </a:spcBef>
                <a:spcAft>
                  <a:spcPts val="0"/>
                </a:spcAft>
              </a:pPr>
              <a:r>
                <a:rPr lang="is-IS" sz="1600" b="1" kern="1200" dirty="0" smtClean="0">
                  <a:solidFill>
                    <a:srgbClr val="000000"/>
                  </a:solidFill>
                  <a:effectLst/>
                  <a:latin typeface="Calibri"/>
                  <a:ea typeface="Times New Roman"/>
                  <a:cs typeface="Geneva"/>
                </a:rPr>
                <a:t>2015 - 2016</a:t>
              </a:r>
              <a:endParaRPr lang="en-US" sz="1200" dirty="0">
                <a:effectLst/>
                <a:latin typeface="Times New Roman"/>
                <a:ea typeface="Times New Roman"/>
              </a:endParaRPr>
            </a:p>
          </p:txBody>
        </p:sp>
        <p:sp>
          <p:nvSpPr>
            <p:cNvPr id="27" name="Text Box 80954"/>
            <p:cNvSpPr txBox="1"/>
            <p:nvPr/>
          </p:nvSpPr>
          <p:spPr>
            <a:xfrm>
              <a:off x="795020" y="2768174"/>
              <a:ext cx="643255" cy="227330"/>
            </a:xfrm>
            <a:prstGeom prst="rect">
              <a:avLst/>
            </a:prstGeom>
            <a:noFill/>
          </p:spPr>
          <p:txBody>
            <a:bodyPr wrap="square" rtlCol="0">
              <a:noAutofit/>
            </a:bodyPr>
            <a:lstStyle/>
            <a:p>
              <a:pPr marL="0" marR="0" algn="ctr">
                <a:spcBef>
                  <a:spcPts val="0"/>
                </a:spcBef>
                <a:spcAft>
                  <a:spcPts val="0"/>
                </a:spcAft>
              </a:pPr>
              <a:r>
                <a:rPr lang="en-IN" sz="1400" kern="1200" dirty="0">
                  <a:solidFill>
                    <a:srgbClr val="000000"/>
                  </a:solidFill>
                  <a:effectLst/>
                  <a:latin typeface="Calibri"/>
                  <a:ea typeface="Times New Roman"/>
                  <a:cs typeface="Geneva"/>
                </a:rPr>
                <a:t>Slums</a:t>
              </a:r>
              <a:endParaRPr lang="en-US" sz="1200" dirty="0">
                <a:effectLst/>
                <a:latin typeface="Times New Roman"/>
                <a:ea typeface="Times New Roman"/>
              </a:endParaRPr>
            </a:p>
          </p:txBody>
        </p:sp>
        <p:sp>
          <p:nvSpPr>
            <p:cNvPr id="28" name="Text Box 80955"/>
            <p:cNvSpPr txBox="1"/>
            <p:nvPr/>
          </p:nvSpPr>
          <p:spPr>
            <a:xfrm>
              <a:off x="1696833" y="2752816"/>
              <a:ext cx="901065" cy="136021"/>
            </a:xfrm>
            <a:prstGeom prst="rect">
              <a:avLst/>
            </a:prstGeom>
            <a:noFill/>
          </p:spPr>
          <p:txBody>
            <a:bodyPr wrap="square" rtlCol="0">
              <a:noAutofit/>
            </a:bodyPr>
            <a:lstStyle/>
            <a:p>
              <a:pPr marL="0" marR="0" algn="ctr">
                <a:spcBef>
                  <a:spcPts val="0"/>
                </a:spcBef>
                <a:spcAft>
                  <a:spcPts val="0"/>
                </a:spcAft>
              </a:pPr>
              <a:r>
                <a:rPr lang="en-IN" sz="1400" kern="1200" dirty="0">
                  <a:solidFill>
                    <a:srgbClr val="000000"/>
                  </a:solidFill>
                  <a:effectLst/>
                  <a:latin typeface="Calibri"/>
                  <a:ea typeface="Times New Roman"/>
                  <a:cs typeface="Geneva"/>
                </a:rPr>
                <a:t>Child Club Members</a:t>
              </a:r>
              <a:endParaRPr lang="en-US" sz="1200" dirty="0">
                <a:effectLst/>
                <a:latin typeface="Times New Roman"/>
                <a:ea typeface="Times New Roman"/>
              </a:endParaRPr>
            </a:p>
          </p:txBody>
        </p:sp>
        <p:sp>
          <p:nvSpPr>
            <p:cNvPr id="29" name="Text Box 80956"/>
            <p:cNvSpPr txBox="1"/>
            <p:nvPr/>
          </p:nvSpPr>
          <p:spPr>
            <a:xfrm>
              <a:off x="2718782" y="2747138"/>
              <a:ext cx="820420" cy="269402"/>
            </a:xfrm>
            <a:prstGeom prst="rect">
              <a:avLst/>
            </a:prstGeom>
            <a:noFill/>
          </p:spPr>
          <p:txBody>
            <a:bodyPr wrap="square" rtlCol="0">
              <a:noAutofit/>
            </a:bodyPr>
            <a:lstStyle/>
            <a:p>
              <a:pPr marL="0" marR="0" algn="ctr">
                <a:spcBef>
                  <a:spcPts val="0"/>
                </a:spcBef>
                <a:spcAft>
                  <a:spcPts val="0"/>
                </a:spcAft>
              </a:pPr>
              <a:r>
                <a:rPr lang="en-IN" sz="1400" kern="1200" dirty="0">
                  <a:solidFill>
                    <a:srgbClr val="000000"/>
                  </a:solidFill>
                  <a:effectLst/>
                  <a:latin typeface="Calibri"/>
                  <a:ea typeface="Times New Roman"/>
                  <a:cs typeface="Geneva"/>
                </a:rPr>
                <a:t>Child Club</a:t>
              </a:r>
              <a:endParaRPr lang="en-US" sz="1200" dirty="0">
                <a:effectLst/>
                <a:latin typeface="Times New Roman"/>
                <a:ea typeface="Times New Roman"/>
              </a:endParaRPr>
            </a:p>
            <a:p>
              <a:pPr marL="0" marR="0" algn="ctr">
                <a:spcBef>
                  <a:spcPts val="0"/>
                </a:spcBef>
                <a:spcAft>
                  <a:spcPts val="0"/>
                </a:spcAft>
              </a:pPr>
              <a:r>
                <a:rPr lang="en-IN" sz="1400" kern="1200" dirty="0">
                  <a:solidFill>
                    <a:srgbClr val="000000"/>
                  </a:solidFill>
                  <a:effectLst/>
                  <a:latin typeface="Calibri"/>
                  <a:ea typeface="Times New Roman"/>
                  <a:cs typeface="Geneva"/>
                </a:rPr>
                <a:t>Leaders</a:t>
              </a:r>
              <a:endParaRPr lang="en-US" sz="1200" dirty="0">
                <a:effectLst/>
                <a:latin typeface="Times New Roman"/>
                <a:ea typeface="Times New Roman"/>
              </a:endParaRPr>
            </a:p>
          </p:txBody>
        </p:sp>
        <p:sp>
          <p:nvSpPr>
            <p:cNvPr id="30" name="Text Box 80957"/>
            <p:cNvSpPr txBox="1"/>
            <p:nvPr/>
          </p:nvSpPr>
          <p:spPr>
            <a:xfrm>
              <a:off x="3669808" y="2752816"/>
              <a:ext cx="820420" cy="227330"/>
            </a:xfrm>
            <a:prstGeom prst="rect">
              <a:avLst/>
            </a:prstGeom>
            <a:noFill/>
          </p:spPr>
          <p:txBody>
            <a:bodyPr wrap="square" rtlCol="0">
              <a:noAutofit/>
            </a:bodyPr>
            <a:lstStyle/>
            <a:p>
              <a:pPr marL="0" marR="0" algn="ctr">
                <a:spcBef>
                  <a:spcPts val="0"/>
                </a:spcBef>
                <a:spcAft>
                  <a:spcPts val="0"/>
                </a:spcAft>
              </a:pPr>
              <a:r>
                <a:rPr lang="en-IN" sz="1400" kern="1200" dirty="0">
                  <a:solidFill>
                    <a:srgbClr val="000000"/>
                  </a:solidFill>
                  <a:effectLst/>
                  <a:latin typeface="Calibri"/>
                  <a:ea typeface="Times New Roman"/>
                  <a:cs typeface="Geneva"/>
                </a:rPr>
                <a:t>AWCs</a:t>
              </a:r>
              <a:endParaRPr lang="en-US" sz="1200" dirty="0">
                <a:effectLst/>
                <a:latin typeface="Times New Roman"/>
                <a:ea typeface="Times New Roman"/>
              </a:endParaRPr>
            </a:p>
          </p:txBody>
        </p:sp>
        <p:pic>
          <p:nvPicPr>
            <p:cNvPr id="31" name="Picture 30" descr="Screen shot 2016-03-03 at 3.31.22 PM.png"/>
            <p:cNvPicPr/>
            <p:nvPr/>
          </p:nvPicPr>
          <p:blipFill rotWithShape="1">
            <a:blip r:embed="rId2" cstate="email">
              <a:extLst>
                <a:ext uri="{28A0092B-C50C-407E-A947-70E740481C1C}">
                  <a14:useLocalDpi xmlns:a14="http://schemas.microsoft.com/office/drawing/2010/main"/>
                </a:ext>
              </a:extLst>
            </a:blip>
            <a:srcRect/>
            <a:stretch/>
          </p:blipFill>
          <p:spPr>
            <a:xfrm>
              <a:off x="1887950" y="1817885"/>
              <a:ext cx="439155" cy="287735"/>
            </a:xfrm>
            <a:prstGeom prst="rect">
              <a:avLst/>
            </a:prstGeom>
          </p:spPr>
        </p:pic>
        <p:pic>
          <p:nvPicPr>
            <p:cNvPr id="32" name="Picture 31" descr="Screen shot 2016-03-03 at 3.31.22 PM.png"/>
            <p:cNvPicPr/>
            <p:nvPr/>
          </p:nvPicPr>
          <p:blipFill rotWithShape="1">
            <a:blip r:embed="rId3" cstate="email">
              <a:extLst>
                <a:ext uri="{28A0092B-C50C-407E-A947-70E740481C1C}">
                  <a14:useLocalDpi xmlns:a14="http://schemas.microsoft.com/office/drawing/2010/main"/>
                </a:ext>
              </a:extLst>
            </a:blip>
            <a:srcRect/>
            <a:stretch/>
          </p:blipFill>
          <p:spPr>
            <a:xfrm>
              <a:off x="918976" y="1869758"/>
              <a:ext cx="395885" cy="257175"/>
            </a:xfrm>
            <a:prstGeom prst="rect">
              <a:avLst/>
            </a:prstGeom>
          </p:spPr>
        </p:pic>
        <p:pic>
          <p:nvPicPr>
            <p:cNvPr id="33" name="Picture 32" descr="Screen shot 2016-03-03 at 3.32.27 PM.png"/>
            <p:cNvPicPr/>
            <p:nvPr/>
          </p:nvPicPr>
          <p:blipFill rotWithShape="1">
            <a:blip r:embed="rId4" cstate="email">
              <a:extLst>
                <a:ext uri="{28A0092B-C50C-407E-A947-70E740481C1C}">
                  <a14:useLocalDpi xmlns:a14="http://schemas.microsoft.com/office/drawing/2010/main"/>
                </a:ext>
              </a:extLst>
            </a:blip>
            <a:srcRect/>
            <a:stretch/>
          </p:blipFill>
          <p:spPr>
            <a:xfrm>
              <a:off x="2911283" y="1805860"/>
              <a:ext cx="362585" cy="311785"/>
            </a:xfrm>
            <a:prstGeom prst="rect">
              <a:avLst/>
            </a:prstGeom>
          </p:spPr>
        </p:pic>
        <p:sp>
          <p:nvSpPr>
            <p:cNvPr id="34" name="Text Box 79"/>
            <p:cNvSpPr txBox="1"/>
            <p:nvPr/>
          </p:nvSpPr>
          <p:spPr>
            <a:xfrm>
              <a:off x="3784337" y="491032"/>
              <a:ext cx="631190" cy="227330"/>
            </a:xfrm>
            <a:prstGeom prst="rect">
              <a:avLst/>
            </a:prstGeom>
            <a:noFill/>
          </p:spPr>
          <p:txBody>
            <a:bodyPr wrap="square" rtlCol="0">
              <a:noAutofit/>
            </a:bodyPr>
            <a:lstStyle/>
            <a:p>
              <a:pPr marL="0" marR="0" algn="ctr">
                <a:spcBef>
                  <a:spcPts val="0"/>
                </a:spcBef>
                <a:spcAft>
                  <a:spcPts val="0"/>
                </a:spcAft>
              </a:pPr>
              <a:r>
                <a:rPr lang="en-IN" sz="1600" kern="1200" dirty="0" smtClean="0">
                  <a:solidFill>
                    <a:srgbClr val="000000"/>
                  </a:solidFill>
                  <a:effectLst/>
                  <a:latin typeface="Calibri"/>
                  <a:ea typeface="Times New Roman"/>
                  <a:cs typeface="Geneva"/>
                </a:rPr>
                <a:t>612</a:t>
              </a:r>
              <a:endParaRPr lang="en-US" sz="1200" dirty="0">
                <a:effectLst/>
                <a:latin typeface="Times New Roman"/>
                <a:ea typeface="Times New Roman"/>
              </a:endParaRPr>
            </a:p>
          </p:txBody>
        </p:sp>
        <p:sp>
          <p:nvSpPr>
            <p:cNvPr id="35" name="Text Box 82"/>
            <p:cNvSpPr txBox="1"/>
            <p:nvPr/>
          </p:nvSpPr>
          <p:spPr>
            <a:xfrm>
              <a:off x="848494" y="1645325"/>
              <a:ext cx="483870" cy="227330"/>
            </a:xfrm>
            <a:prstGeom prst="rect">
              <a:avLst/>
            </a:prstGeom>
            <a:noFill/>
          </p:spPr>
          <p:txBody>
            <a:bodyPr wrap="square" rtlCol="0">
              <a:noAutofit/>
            </a:bodyPr>
            <a:lstStyle/>
            <a:p>
              <a:pPr marL="0" marR="0" algn="ctr">
                <a:spcBef>
                  <a:spcPts val="0"/>
                </a:spcBef>
                <a:spcAft>
                  <a:spcPts val="0"/>
                </a:spcAft>
              </a:pPr>
              <a:r>
                <a:rPr lang="en-IN" sz="1600" kern="1200" dirty="0" smtClean="0">
                  <a:solidFill>
                    <a:srgbClr val="000000"/>
                  </a:solidFill>
                  <a:effectLst/>
                  <a:latin typeface="Calibri"/>
                  <a:ea typeface="Times New Roman"/>
                  <a:cs typeface="Geneva"/>
                </a:rPr>
                <a:t>189</a:t>
              </a:r>
              <a:endParaRPr lang="en-US" sz="1200" dirty="0">
                <a:effectLst/>
                <a:latin typeface="Times New Roman"/>
                <a:ea typeface="Times New Roman"/>
              </a:endParaRPr>
            </a:p>
          </p:txBody>
        </p:sp>
        <p:sp>
          <p:nvSpPr>
            <p:cNvPr id="36" name="Text Box 83"/>
            <p:cNvSpPr txBox="1"/>
            <p:nvPr/>
          </p:nvSpPr>
          <p:spPr>
            <a:xfrm>
              <a:off x="1738085" y="1636930"/>
              <a:ext cx="732155" cy="232828"/>
            </a:xfrm>
            <a:prstGeom prst="rect">
              <a:avLst/>
            </a:prstGeom>
            <a:noFill/>
          </p:spPr>
          <p:txBody>
            <a:bodyPr wrap="square" rtlCol="0">
              <a:noAutofit/>
            </a:bodyPr>
            <a:lstStyle/>
            <a:p>
              <a:pPr marL="0" marR="0" algn="ctr">
                <a:spcBef>
                  <a:spcPts val="0"/>
                </a:spcBef>
                <a:spcAft>
                  <a:spcPts val="0"/>
                </a:spcAft>
              </a:pPr>
              <a:r>
                <a:rPr lang="en-IN" sz="1600" kern="1200" dirty="0">
                  <a:solidFill>
                    <a:srgbClr val="000000"/>
                  </a:solidFill>
                  <a:effectLst/>
                  <a:latin typeface="Calibri"/>
                  <a:ea typeface="Times New Roman"/>
                  <a:cs typeface="Geneva"/>
                </a:rPr>
                <a:t>12,514</a:t>
              </a:r>
              <a:endParaRPr lang="en-US" sz="1200" dirty="0">
                <a:effectLst/>
                <a:latin typeface="Times New Roman"/>
                <a:ea typeface="Times New Roman"/>
              </a:endParaRPr>
            </a:p>
          </p:txBody>
        </p:sp>
        <p:grpSp>
          <p:nvGrpSpPr>
            <p:cNvPr id="37" name="Group 36"/>
            <p:cNvGrpSpPr/>
            <p:nvPr/>
          </p:nvGrpSpPr>
          <p:grpSpPr>
            <a:xfrm>
              <a:off x="1795687" y="2164407"/>
              <a:ext cx="758625" cy="532274"/>
              <a:chOff x="1854799" y="3182579"/>
              <a:chExt cx="1503217" cy="1735146"/>
            </a:xfrm>
          </p:grpSpPr>
          <p:pic>
            <p:nvPicPr>
              <p:cNvPr id="42" name="Picture 41" descr="Screen shot 2016-03-01 at 12.44.01 PM.png"/>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1854799" y="3182579"/>
                <a:ext cx="1346092" cy="947391"/>
              </a:xfrm>
              <a:prstGeom prst="rect">
                <a:avLst/>
              </a:prstGeom>
            </p:spPr>
          </p:pic>
          <p:pic>
            <p:nvPicPr>
              <p:cNvPr id="43" name="Picture 42" descr="Screen shot 2016-03-01 at 12.44.01 PM.png"/>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1908766" y="3970334"/>
                <a:ext cx="1449250" cy="947391"/>
              </a:xfrm>
              <a:prstGeom prst="rect">
                <a:avLst/>
              </a:prstGeom>
            </p:spPr>
          </p:pic>
        </p:grpSp>
        <p:pic>
          <p:nvPicPr>
            <p:cNvPr id="38" name="Picture 37" descr="Screen shot 2016-03-01 at 12.43.31 PM.png"/>
            <p:cNvPicPr/>
            <p:nvPr/>
          </p:nvPicPr>
          <p:blipFill>
            <a:blip r:embed="rId7" cstate="email">
              <a:extLst>
                <a:ext uri="{28A0092B-C50C-407E-A947-70E740481C1C}">
                  <a14:useLocalDpi xmlns:a14="http://schemas.microsoft.com/office/drawing/2010/main"/>
                </a:ext>
              </a:extLst>
            </a:blip>
            <a:stretch>
              <a:fillRect/>
            </a:stretch>
          </p:blipFill>
          <p:spPr>
            <a:xfrm>
              <a:off x="2718782" y="2116498"/>
              <a:ext cx="839470" cy="586105"/>
            </a:xfrm>
            <a:prstGeom prst="rect">
              <a:avLst/>
            </a:prstGeom>
          </p:spPr>
        </p:pic>
        <p:pic>
          <p:nvPicPr>
            <p:cNvPr id="39" name="Picture 38" descr="Screen shot 2016-03-01 at 12.50.36 PM.png"/>
            <p:cNvPicPr/>
            <p:nvPr/>
          </p:nvPicPr>
          <p:blipFill>
            <a:blip r:embed="rId8" cstate="email">
              <a:extLst>
                <a:ext uri="{28A0092B-C50C-407E-A947-70E740481C1C}">
                  <a14:useLocalDpi xmlns:a14="http://schemas.microsoft.com/office/drawing/2010/main"/>
                </a:ext>
              </a:extLst>
            </a:blip>
            <a:stretch>
              <a:fillRect/>
            </a:stretch>
          </p:blipFill>
          <p:spPr>
            <a:xfrm>
              <a:off x="3645560" y="2130566"/>
              <a:ext cx="905510" cy="508635"/>
            </a:xfrm>
            <a:prstGeom prst="rect">
              <a:avLst/>
            </a:prstGeom>
          </p:spPr>
        </p:pic>
        <p:pic>
          <p:nvPicPr>
            <p:cNvPr id="40" name="Picture 39" descr="Screen shot 2016-03-03 at 3.34.01 PM.png"/>
            <p:cNvPicPr/>
            <p:nvPr/>
          </p:nvPicPr>
          <p:blipFill rotWithShape="1">
            <a:blip r:embed="rId9" cstate="email">
              <a:extLst>
                <a:ext uri="{28A0092B-C50C-407E-A947-70E740481C1C}">
                  <a14:useLocalDpi xmlns:a14="http://schemas.microsoft.com/office/drawing/2010/main"/>
                </a:ext>
              </a:extLst>
            </a:blip>
            <a:srcRect l="23887" t="13262" r="25905" b="17835"/>
            <a:stretch/>
          </p:blipFill>
          <p:spPr>
            <a:xfrm>
              <a:off x="3923372" y="1837098"/>
              <a:ext cx="349885" cy="279400"/>
            </a:xfrm>
            <a:prstGeom prst="rect">
              <a:avLst/>
            </a:prstGeom>
          </p:spPr>
        </p:pic>
        <p:pic>
          <p:nvPicPr>
            <p:cNvPr id="41" name="Picture 40" descr="Screen shot 2016-03-01 at 12.50.52 PM.png"/>
            <p:cNvPicPr/>
            <p:nvPr/>
          </p:nvPicPr>
          <p:blipFill rotWithShape="1">
            <a:blip r:embed="rId10" cstate="email">
              <a:extLst>
                <a:ext uri="{28A0092B-C50C-407E-A947-70E740481C1C}">
                  <a14:useLocalDpi xmlns:a14="http://schemas.microsoft.com/office/drawing/2010/main"/>
                </a:ext>
              </a:extLst>
            </a:blip>
            <a:srcRect/>
            <a:stretch/>
          </p:blipFill>
          <p:spPr>
            <a:xfrm>
              <a:off x="709109" y="2177312"/>
              <a:ext cx="839865" cy="622725"/>
            </a:xfrm>
            <a:prstGeom prst="rect">
              <a:avLst/>
            </a:prstGeom>
          </p:spPr>
        </p:pic>
      </p:grpSp>
      <p:sp>
        <p:nvSpPr>
          <p:cNvPr id="44" name="Text Box 84"/>
          <p:cNvSpPr txBox="1"/>
          <p:nvPr/>
        </p:nvSpPr>
        <p:spPr>
          <a:xfrm>
            <a:off x="5141758" y="3610432"/>
            <a:ext cx="712515" cy="341555"/>
          </a:xfrm>
          <a:prstGeom prst="rect">
            <a:avLst/>
          </a:prstGeom>
          <a:noFill/>
        </p:spPr>
        <p:txBody>
          <a:bodyPr wrap="square" rtlCol="0">
            <a:noAutofit/>
          </a:bodyPr>
          <a:lstStyle/>
          <a:p>
            <a:pPr marL="0" marR="0" algn="ctr">
              <a:spcBef>
                <a:spcPts val="0"/>
              </a:spcBef>
              <a:spcAft>
                <a:spcPts val="0"/>
              </a:spcAft>
            </a:pPr>
            <a:r>
              <a:rPr lang="en-IN" sz="1600" kern="1200" dirty="0">
                <a:solidFill>
                  <a:srgbClr val="000000"/>
                </a:solidFill>
                <a:effectLst/>
                <a:latin typeface="Calibri"/>
                <a:ea typeface="Times New Roman"/>
                <a:cs typeface="Geneva"/>
              </a:rPr>
              <a:t>1,565</a:t>
            </a:r>
            <a:endParaRPr lang="en-US" sz="1200" dirty="0">
              <a:effectLst/>
              <a:latin typeface="Times New Roman"/>
              <a:ea typeface="Times New Roman"/>
            </a:endParaRPr>
          </a:p>
        </p:txBody>
      </p:sp>
      <p:sp>
        <p:nvSpPr>
          <p:cNvPr id="45" name="Text Box 92"/>
          <p:cNvSpPr txBox="1"/>
          <p:nvPr/>
        </p:nvSpPr>
        <p:spPr>
          <a:xfrm>
            <a:off x="6688404" y="3580388"/>
            <a:ext cx="786396" cy="423271"/>
          </a:xfrm>
          <a:prstGeom prst="rect">
            <a:avLst/>
          </a:prstGeom>
          <a:noFill/>
        </p:spPr>
        <p:txBody>
          <a:bodyPr wrap="square" rtlCol="0">
            <a:noAutofit/>
          </a:bodyPr>
          <a:lstStyle/>
          <a:p>
            <a:pPr marL="0" marR="0" algn="ctr">
              <a:spcBef>
                <a:spcPts val="0"/>
              </a:spcBef>
              <a:spcAft>
                <a:spcPts val="0"/>
              </a:spcAft>
            </a:pPr>
            <a:r>
              <a:rPr lang="en-IN" sz="1600" kern="1200" dirty="0">
                <a:solidFill>
                  <a:srgbClr val="000000"/>
                </a:solidFill>
                <a:effectLst/>
                <a:latin typeface="Calibri"/>
                <a:ea typeface="Times New Roman"/>
                <a:cs typeface="Geneva"/>
              </a:rPr>
              <a:t>397</a:t>
            </a:r>
            <a:endParaRPr lang="en-US" sz="1200" dirty="0">
              <a:effectLst/>
              <a:latin typeface="Times New Roman"/>
              <a:ea typeface="Times New Roman"/>
            </a:endParaRPr>
          </a:p>
        </p:txBody>
      </p:sp>
      <p:sp>
        <p:nvSpPr>
          <p:cNvPr id="46" name="Text Box 80952"/>
          <p:cNvSpPr txBox="1"/>
          <p:nvPr/>
        </p:nvSpPr>
        <p:spPr>
          <a:xfrm>
            <a:off x="152400" y="2283492"/>
            <a:ext cx="1359107" cy="526133"/>
          </a:xfrm>
          <a:prstGeom prst="rect">
            <a:avLst/>
          </a:prstGeom>
          <a:noFill/>
        </p:spPr>
        <p:txBody>
          <a:bodyPr wrap="square" rtlCol="0">
            <a:noAutofit/>
          </a:bodyPr>
          <a:lstStyle/>
          <a:p>
            <a:pPr marL="0" marR="0" algn="ctr">
              <a:spcBef>
                <a:spcPts val="0"/>
              </a:spcBef>
              <a:spcAft>
                <a:spcPts val="0"/>
              </a:spcAft>
            </a:pPr>
            <a:r>
              <a:rPr lang="is-IS" sz="1600" b="1" dirty="0" smtClean="0">
                <a:solidFill>
                  <a:srgbClr val="000000"/>
                </a:solidFill>
                <a:latin typeface="Calibri"/>
                <a:ea typeface="Times New Roman"/>
              </a:rPr>
              <a:t>Current Status</a:t>
            </a:r>
            <a:endParaRPr lang="en-US" sz="1200" dirty="0">
              <a:effectLst/>
              <a:latin typeface="Times New Roman"/>
              <a:ea typeface="Times New Roman"/>
            </a:endParaRPr>
          </a:p>
        </p:txBody>
      </p:sp>
      <p:pic>
        <p:nvPicPr>
          <p:cNvPr id="47" name="Picture 46" descr="Screen shot 2016-03-03 at 3.31.22 PM.png"/>
          <p:cNvPicPr/>
          <p:nvPr/>
        </p:nvPicPr>
        <p:blipFill rotWithShape="1">
          <a:blip r:embed="rId3" cstate="email">
            <a:extLst>
              <a:ext uri="{28A0092B-C50C-407E-A947-70E740481C1C}">
                <a14:useLocalDpi xmlns:a14="http://schemas.microsoft.com/office/drawing/2010/main"/>
              </a:ext>
            </a:extLst>
          </a:blip>
          <a:srcRect/>
          <a:stretch/>
        </p:blipFill>
        <p:spPr>
          <a:xfrm>
            <a:off x="1803614" y="2328249"/>
            <a:ext cx="1021904" cy="572856"/>
          </a:xfrm>
          <a:prstGeom prst="rect">
            <a:avLst/>
          </a:prstGeom>
        </p:spPr>
      </p:pic>
      <p:sp>
        <p:nvSpPr>
          <p:cNvPr id="48" name="Text Box 82"/>
          <p:cNvSpPr txBox="1"/>
          <p:nvPr/>
        </p:nvSpPr>
        <p:spPr>
          <a:xfrm>
            <a:off x="1875327" y="1873737"/>
            <a:ext cx="786396" cy="423271"/>
          </a:xfrm>
          <a:prstGeom prst="rect">
            <a:avLst/>
          </a:prstGeom>
          <a:noFill/>
        </p:spPr>
        <p:txBody>
          <a:bodyPr wrap="square" rtlCol="0">
            <a:noAutofit/>
          </a:bodyPr>
          <a:lstStyle/>
          <a:p>
            <a:pPr marL="0" marR="0" algn="ctr">
              <a:spcBef>
                <a:spcPts val="0"/>
              </a:spcBef>
              <a:spcAft>
                <a:spcPts val="0"/>
              </a:spcAft>
            </a:pPr>
            <a:r>
              <a:rPr lang="en-IN" sz="1600" kern="1200" dirty="0" smtClean="0">
                <a:solidFill>
                  <a:srgbClr val="000000"/>
                </a:solidFill>
                <a:effectLst/>
                <a:latin typeface="Calibri"/>
                <a:ea typeface="Times New Roman"/>
                <a:cs typeface="Geneva"/>
              </a:rPr>
              <a:t>577</a:t>
            </a:r>
            <a:endParaRPr lang="en-US" sz="1200" dirty="0">
              <a:effectLst/>
              <a:latin typeface="Times New Roman"/>
              <a:ea typeface="Times New Roman"/>
            </a:endParaRPr>
          </a:p>
        </p:txBody>
      </p:sp>
      <p:pic>
        <p:nvPicPr>
          <p:cNvPr id="49" name="Picture 48" descr="Screen shot 2016-03-03 at 3.31.22 PM.png"/>
          <p:cNvPicPr/>
          <p:nvPr/>
        </p:nvPicPr>
        <p:blipFill rotWithShape="1">
          <a:blip r:embed="rId2" cstate="email">
            <a:extLst>
              <a:ext uri="{28A0092B-C50C-407E-A947-70E740481C1C}">
                <a14:useLocalDpi xmlns:a14="http://schemas.microsoft.com/office/drawing/2010/main"/>
              </a:ext>
            </a:extLst>
          </a:blip>
          <a:srcRect/>
          <a:stretch/>
        </p:blipFill>
        <p:spPr>
          <a:xfrm>
            <a:off x="3401340" y="2283492"/>
            <a:ext cx="942060" cy="547019"/>
          </a:xfrm>
          <a:prstGeom prst="rect">
            <a:avLst/>
          </a:prstGeom>
        </p:spPr>
      </p:pic>
      <p:sp>
        <p:nvSpPr>
          <p:cNvPr id="50" name="Text Box 83"/>
          <p:cNvSpPr txBox="1"/>
          <p:nvPr/>
        </p:nvSpPr>
        <p:spPr>
          <a:xfrm>
            <a:off x="3259786" y="1829883"/>
            <a:ext cx="1179568" cy="377763"/>
          </a:xfrm>
          <a:prstGeom prst="rect">
            <a:avLst/>
          </a:prstGeom>
          <a:noFill/>
        </p:spPr>
        <p:txBody>
          <a:bodyPr wrap="square" rtlCol="0">
            <a:noAutofit/>
          </a:bodyPr>
          <a:lstStyle/>
          <a:p>
            <a:pPr marL="0" marR="0" algn="ctr">
              <a:spcBef>
                <a:spcPts val="0"/>
              </a:spcBef>
              <a:spcAft>
                <a:spcPts val="0"/>
              </a:spcAft>
            </a:pPr>
            <a:r>
              <a:rPr lang="en-IN" sz="1600" kern="1200" dirty="0" smtClean="0">
                <a:solidFill>
                  <a:srgbClr val="000000"/>
                </a:solidFill>
                <a:effectLst/>
                <a:latin typeface="Calibri"/>
                <a:ea typeface="Times New Roman"/>
                <a:cs typeface="Geneva"/>
              </a:rPr>
              <a:t>27217</a:t>
            </a:r>
            <a:endParaRPr lang="en-US" sz="1200" dirty="0">
              <a:effectLst/>
              <a:latin typeface="Times New Roman"/>
              <a:ea typeface="Times New Roman"/>
            </a:endParaRPr>
          </a:p>
        </p:txBody>
      </p:sp>
      <p:pic>
        <p:nvPicPr>
          <p:cNvPr id="51" name="Picture 50" descr="Screen shot 2016-03-03 at 3.32.27 PM.png"/>
          <p:cNvPicPr/>
          <p:nvPr/>
        </p:nvPicPr>
        <p:blipFill rotWithShape="1">
          <a:blip r:embed="rId4" cstate="email">
            <a:extLst>
              <a:ext uri="{28A0092B-C50C-407E-A947-70E740481C1C}">
                <a14:useLocalDpi xmlns:a14="http://schemas.microsoft.com/office/drawing/2010/main"/>
              </a:ext>
            </a:extLst>
          </a:blip>
          <a:srcRect/>
          <a:stretch/>
        </p:blipFill>
        <p:spPr>
          <a:xfrm>
            <a:off x="5083017" y="2234525"/>
            <a:ext cx="771256" cy="575099"/>
          </a:xfrm>
          <a:prstGeom prst="rect">
            <a:avLst/>
          </a:prstGeom>
        </p:spPr>
      </p:pic>
      <p:sp>
        <p:nvSpPr>
          <p:cNvPr id="52" name="Text Box 84"/>
          <p:cNvSpPr txBox="1"/>
          <p:nvPr/>
        </p:nvSpPr>
        <p:spPr>
          <a:xfrm>
            <a:off x="5083017" y="1832273"/>
            <a:ext cx="712515" cy="328060"/>
          </a:xfrm>
          <a:prstGeom prst="rect">
            <a:avLst/>
          </a:prstGeom>
          <a:noFill/>
        </p:spPr>
        <p:txBody>
          <a:bodyPr wrap="square" rtlCol="0">
            <a:noAutofit/>
          </a:bodyPr>
          <a:lstStyle/>
          <a:p>
            <a:pPr marL="0" marR="0" algn="ctr">
              <a:spcBef>
                <a:spcPts val="0"/>
              </a:spcBef>
              <a:spcAft>
                <a:spcPts val="0"/>
              </a:spcAft>
            </a:pPr>
            <a:r>
              <a:rPr lang="en-IN" sz="1600" kern="1200" dirty="0" smtClean="0">
                <a:solidFill>
                  <a:srgbClr val="000000"/>
                </a:solidFill>
                <a:effectLst/>
                <a:latin typeface="Calibri"/>
                <a:ea typeface="Times New Roman"/>
                <a:cs typeface="Geneva"/>
              </a:rPr>
              <a:t>2814</a:t>
            </a:r>
            <a:endParaRPr lang="en-US" sz="1200" dirty="0">
              <a:effectLst/>
              <a:latin typeface="Times New Roman"/>
              <a:ea typeface="Times New Roman"/>
            </a:endParaRPr>
          </a:p>
        </p:txBody>
      </p:sp>
      <p:pic>
        <p:nvPicPr>
          <p:cNvPr id="53" name="Picture 52" descr="Screen shot 2016-03-03 at 3.34.01 PM.png"/>
          <p:cNvPicPr/>
          <p:nvPr/>
        </p:nvPicPr>
        <p:blipFill rotWithShape="1">
          <a:blip r:embed="rId9" cstate="email">
            <a:extLst>
              <a:ext uri="{28A0092B-C50C-407E-A947-70E740481C1C}">
                <a14:useLocalDpi xmlns:a14="http://schemas.microsoft.com/office/drawing/2010/main"/>
              </a:ext>
            </a:extLst>
          </a:blip>
          <a:srcRect l="23887" t="13262" r="25905" b="17835"/>
          <a:stretch/>
        </p:blipFill>
        <p:spPr>
          <a:xfrm>
            <a:off x="6778329" y="2228585"/>
            <a:ext cx="811725" cy="541851"/>
          </a:xfrm>
          <a:prstGeom prst="rect">
            <a:avLst/>
          </a:prstGeom>
        </p:spPr>
      </p:pic>
    </p:spTree>
    <p:extLst>
      <p:ext uri="{BB962C8B-B14F-4D97-AF65-F5344CB8AC3E}">
        <p14:creationId xmlns:p14="http://schemas.microsoft.com/office/powerpoint/2010/main" val="465746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4572001"/>
          </a:xfrm>
        </p:spPr>
        <p:txBody>
          <a:bodyPr/>
          <a:lstStyle/>
          <a:p>
            <a:pPr algn="just"/>
            <a:r>
              <a:rPr lang="en-IN" sz="2400" dirty="0"/>
              <a:t>Early childhood is the peak moment of lifetime brain development of children which affects their later </a:t>
            </a:r>
            <a:r>
              <a:rPr lang="en-IN" sz="2400" dirty="0" smtClean="0"/>
              <a:t>years</a:t>
            </a:r>
          </a:p>
          <a:p>
            <a:pPr algn="just"/>
            <a:endParaRPr lang="en-IN" sz="2400" dirty="0" smtClean="0"/>
          </a:p>
          <a:p>
            <a:pPr algn="just"/>
            <a:r>
              <a:rPr lang="en-IN" sz="2400" dirty="0" smtClean="0"/>
              <a:t>A child‘s brain forms 700 neural connections every second</a:t>
            </a:r>
            <a:endParaRPr lang="en-IN" sz="2400" dirty="0"/>
          </a:p>
          <a:p>
            <a:pPr algn="just"/>
            <a:endParaRPr lang="en-IN" sz="2400" dirty="0"/>
          </a:p>
          <a:p>
            <a:pPr algn="just"/>
            <a:r>
              <a:rPr lang="en-IN" sz="2400" dirty="0"/>
              <a:t>Young Children are affected by all aspects </a:t>
            </a:r>
            <a:r>
              <a:rPr lang="en-IN" sz="2800" dirty="0"/>
              <a:t>of</a:t>
            </a:r>
            <a:r>
              <a:rPr lang="en-IN" sz="2400" dirty="0"/>
              <a:t> city life be it housing, healthcare, water and sanitation, recreational spaces and transport</a:t>
            </a:r>
          </a:p>
          <a:p>
            <a:pPr algn="just"/>
            <a:endParaRPr lang="en-IN" sz="2400" dirty="0"/>
          </a:p>
          <a:p>
            <a:endParaRPr lang="en-IN" sz="2400" dirty="0"/>
          </a:p>
        </p:txBody>
      </p:sp>
      <p:sp>
        <p:nvSpPr>
          <p:cNvPr id="4" name="Title 5"/>
          <p:cNvSpPr txBox="1">
            <a:spLocks/>
          </p:cNvSpPr>
          <p:nvPr/>
        </p:nvSpPr>
        <p:spPr bwMode="auto">
          <a:xfrm>
            <a:off x="1143000" y="762000"/>
            <a:ext cx="6858000" cy="275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IN" sz="3200" b="1" dirty="0" smtClean="0"/>
              <a:t>Why Urban 95</a:t>
            </a:r>
            <a:endParaRPr lang="en-IN" sz="3200" b="1" dirty="0"/>
          </a:p>
        </p:txBody>
      </p:sp>
    </p:spTree>
    <p:extLst>
      <p:ext uri="{BB962C8B-B14F-4D97-AF65-F5344CB8AC3E}">
        <p14:creationId xmlns:p14="http://schemas.microsoft.com/office/powerpoint/2010/main" val="3454595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314079"/>
            <a:ext cx="8686800" cy="4629522"/>
          </a:xfrm>
        </p:spPr>
        <p:txBody>
          <a:bodyPr/>
          <a:lstStyle/>
          <a:p>
            <a:pPr marL="0" indent="0">
              <a:buNone/>
            </a:pPr>
            <a:r>
              <a:rPr lang="en-IN" sz="2300" b="1" dirty="0" smtClean="0"/>
              <a:t>At community level</a:t>
            </a:r>
          </a:p>
          <a:p>
            <a:pPr marL="0" indent="0">
              <a:buNone/>
            </a:pPr>
            <a:r>
              <a:rPr lang="en-IN" sz="2300" b="1" dirty="0" smtClean="0"/>
              <a:t>1. </a:t>
            </a:r>
            <a:r>
              <a:rPr lang="en-IN" sz="2000" b="1" dirty="0" smtClean="0"/>
              <a:t>Understanding the situation</a:t>
            </a:r>
          </a:p>
          <a:p>
            <a:pPr>
              <a:buFont typeface="Wingdings" panose="05000000000000000000" pitchFamily="2" charset="2"/>
              <a:buChar char="ü"/>
            </a:pPr>
            <a:r>
              <a:rPr lang="en-IN" sz="2000" dirty="0" smtClean="0"/>
              <a:t>Identifying children aged 0-6 years through social maps</a:t>
            </a:r>
          </a:p>
          <a:p>
            <a:pPr>
              <a:buFont typeface="Wingdings" panose="05000000000000000000" pitchFamily="2" charset="2"/>
              <a:buChar char="ü"/>
            </a:pPr>
            <a:r>
              <a:rPr lang="en-IN" sz="2000" dirty="0" smtClean="0"/>
              <a:t>Identifying the availability of early </a:t>
            </a:r>
            <a:r>
              <a:rPr lang="en-IN" sz="2000" dirty="0"/>
              <a:t>c</a:t>
            </a:r>
            <a:r>
              <a:rPr lang="en-IN" sz="2000" dirty="0" smtClean="0"/>
              <a:t>hildhood care and development services </a:t>
            </a:r>
          </a:p>
          <a:p>
            <a:pPr marL="0" indent="0">
              <a:buNone/>
            </a:pPr>
            <a:endParaRPr lang="en-IN" sz="2000" dirty="0" smtClean="0"/>
          </a:p>
          <a:p>
            <a:pPr marL="0" indent="0">
              <a:buNone/>
            </a:pPr>
            <a:r>
              <a:rPr lang="en-IN" sz="2000" b="1" dirty="0" smtClean="0"/>
              <a:t>2. Creating Awareness on early childhood and brain development</a:t>
            </a:r>
          </a:p>
          <a:p>
            <a:pPr>
              <a:buFont typeface="Wingdings" panose="05000000000000000000" pitchFamily="2" charset="2"/>
              <a:buChar char="ü"/>
            </a:pPr>
            <a:r>
              <a:rPr lang="en-IN" sz="2000" dirty="0" smtClean="0"/>
              <a:t>Create awareness among parents </a:t>
            </a:r>
          </a:p>
          <a:p>
            <a:pPr>
              <a:buFont typeface="Wingdings" panose="05000000000000000000" pitchFamily="2" charset="2"/>
              <a:buChar char="ü"/>
            </a:pPr>
            <a:r>
              <a:rPr lang="en-IN" sz="2000" dirty="0" smtClean="0"/>
              <a:t>Engagement on Nutrition day – Health camps for children aged 0-6 years</a:t>
            </a:r>
            <a:endParaRPr lang="en-IN" sz="2300" dirty="0" smtClean="0"/>
          </a:p>
          <a:p>
            <a:pPr>
              <a:buFont typeface="Wingdings" panose="05000000000000000000" pitchFamily="2" charset="2"/>
              <a:buChar char="ü"/>
            </a:pPr>
            <a:r>
              <a:rPr lang="en-IN" sz="2000" dirty="0" smtClean="0"/>
              <a:t>Training on early childhood and brain development to </a:t>
            </a:r>
            <a:r>
              <a:rPr lang="en-IN" sz="2000" dirty="0" err="1" smtClean="0"/>
              <a:t>Anganwadi</a:t>
            </a:r>
            <a:r>
              <a:rPr lang="en-IN" sz="2000" dirty="0" smtClean="0"/>
              <a:t> workers</a:t>
            </a:r>
          </a:p>
          <a:p>
            <a:pPr marL="0" indent="0">
              <a:buNone/>
            </a:pPr>
            <a:endParaRPr lang="en-IN" sz="2300" dirty="0" smtClean="0"/>
          </a:p>
          <a:p>
            <a:pPr>
              <a:buFont typeface="Wingdings" panose="05000000000000000000" pitchFamily="2" charset="2"/>
              <a:buChar char="v"/>
            </a:pPr>
            <a:endParaRPr lang="en-IN" sz="2300" b="1" dirty="0" smtClean="0"/>
          </a:p>
          <a:p>
            <a:pPr marL="0" indent="0">
              <a:buNone/>
            </a:pPr>
            <a:endParaRPr lang="en-IN" sz="2300" b="1" dirty="0"/>
          </a:p>
          <a:p>
            <a:pPr marL="0" indent="0">
              <a:buNone/>
            </a:pPr>
            <a:endParaRPr lang="en-IN" sz="2000" b="1" dirty="0"/>
          </a:p>
          <a:p>
            <a:pPr marL="0" indent="0">
              <a:buNone/>
            </a:pPr>
            <a:endParaRPr lang="en-IN" sz="2000" b="1" dirty="0" smtClean="0"/>
          </a:p>
          <a:p>
            <a:pPr>
              <a:buFont typeface="Wingdings" panose="05000000000000000000" pitchFamily="2" charset="2"/>
              <a:buChar char="ü"/>
            </a:pPr>
            <a:endParaRPr lang="en-IN" sz="2000" b="1" dirty="0" smtClean="0"/>
          </a:p>
          <a:p>
            <a:pPr>
              <a:buFont typeface="Wingdings" panose="05000000000000000000" pitchFamily="2" charset="2"/>
              <a:buChar char="ü"/>
            </a:pPr>
            <a:endParaRPr lang="en-IN" sz="2000" b="1" dirty="0" smtClean="0"/>
          </a:p>
          <a:p>
            <a:pPr marL="0" indent="0">
              <a:buNone/>
            </a:pPr>
            <a:endParaRPr lang="en-IN" sz="2400" dirty="0" smtClean="0"/>
          </a:p>
          <a:p>
            <a:pPr marL="0" indent="0">
              <a:buNone/>
            </a:pPr>
            <a:endParaRPr lang="en-IN" sz="2400" dirty="0" smtClean="0"/>
          </a:p>
          <a:p>
            <a:pPr>
              <a:buFont typeface="Wingdings" panose="05000000000000000000" pitchFamily="2" charset="2"/>
              <a:buChar char="ü"/>
            </a:pPr>
            <a:endParaRPr lang="en-IN" sz="2400" dirty="0" smtClean="0"/>
          </a:p>
          <a:p>
            <a:pPr>
              <a:buFont typeface="Wingdings" panose="05000000000000000000" pitchFamily="2" charset="2"/>
              <a:buChar char="Ø"/>
            </a:pPr>
            <a:endParaRPr lang="en-IN" sz="2400" dirty="0" smtClean="0"/>
          </a:p>
          <a:p>
            <a:pPr>
              <a:buFont typeface="Wingdings" panose="05000000000000000000" pitchFamily="2" charset="2"/>
              <a:buChar char="Ø"/>
            </a:pPr>
            <a:endParaRPr lang="en-IN" sz="2400" dirty="0" smtClean="0"/>
          </a:p>
          <a:p>
            <a:pPr>
              <a:buFont typeface="Wingdings" panose="05000000000000000000" pitchFamily="2" charset="2"/>
              <a:buChar char="Ø"/>
            </a:pPr>
            <a:endParaRPr lang="en-IN" sz="2400" dirty="0" smtClean="0"/>
          </a:p>
          <a:p>
            <a:pPr>
              <a:buFont typeface="Wingdings" panose="05000000000000000000" pitchFamily="2" charset="2"/>
              <a:buChar char="Ø"/>
            </a:pPr>
            <a:endParaRPr lang="en-IN" sz="2400" dirty="0"/>
          </a:p>
        </p:txBody>
      </p:sp>
      <p:sp>
        <p:nvSpPr>
          <p:cNvPr id="4" name="Title 5"/>
          <p:cNvSpPr>
            <a:spLocks noGrp="1"/>
          </p:cNvSpPr>
          <p:nvPr>
            <p:ph type="title"/>
          </p:nvPr>
        </p:nvSpPr>
        <p:spPr>
          <a:xfrm>
            <a:off x="2001867" y="609600"/>
            <a:ext cx="5140265" cy="562583"/>
          </a:xfrm>
        </p:spPr>
        <p:txBody>
          <a:bodyPr/>
          <a:lstStyle/>
          <a:p>
            <a:r>
              <a:rPr lang="en-IN" sz="2800" b="1" dirty="0" smtClean="0"/>
              <a:t>Campaign’s intervention on ECE</a:t>
            </a:r>
            <a:endParaRPr lang="en-IN" sz="2800" b="1" dirty="0"/>
          </a:p>
        </p:txBody>
      </p:sp>
    </p:spTree>
    <p:extLst>
      <p:ext uri="{BB962C8B-B14F-4D97-AF65-F5344CB8AC3E}">
        <p14:creationId xmlns:p14="http://schemas.microsoft.com/office/powerpoint/2010/main" val="14200005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1371600"/>
            <a:ext cx="5181601" cy="4678363"/>
          </a:xfrm>
        </p:spPr>
        <p:txBody>
          <a:bodyPr/>
          <a:lstStyle/>
          <a:p>
            <a:pPr marL="0" indent="0">
              <a:buNone/>
            </a:pPr>
            <a:r>
              <a:rPr lang="en-IN" sz="2300" b="1" dirty="0" smtClean="0"/>
              <a:t>At the Government level</a:t>
            </a:r>
          </a:p>
          <a:p>
            <a:pPr marL="0" indent="0">
              <a:buNone/>
            </a:pPr>
            <a:endParaRPr lang="en-IN" sz="2300" b="1" dirty="0" smtClean="0"/>
          </a:p>
          <a:p>
            <a:pPr marL="457200" indent="-457200">
              <a:buAutoNum type="arabicPeriod"/>
            </a:pPr>
            <a:r>
              <a:rPr lang="en-IN" sz="2000" b="1" dirty="0" smtClean="0"/>
              <a:t>Raising the issue before government officials</a:t>
            </a:r>
          </a:p>
          <a:p>
            <a:pPr marL="457200" indent="-457200">
              <a:buAutoNum type="arabicPeriod"/>
            </a:pPr>
            <a:endParaRPr lang="en-IN" sz="2000" b="1" dirty="0" smtClean="0"/>
          </a:p>
          <a:p>
            <a:pPr marL="457200" indent="-457200">
              <a:buAutoNum type="arabicPeriod"/>
            </a:pPr>
            <a:r>
              <a:rPr lang="en-IN" sz="2000" b="1" dirty="0" smtClean="0"/>
              <a:t>Advocating for early childhood care and development</a:t>
            </a:r>
          </a:p>
          <a:p>
            <a:pPr marL="457200" indent="-457200">
              <a:buAutoNum type="arabicPeriod"/>
            </a:pPr>
            <a:endParaRPr lang="en-IN" sz="2000" b="1" dirty="0" smtClean="0"/>
          </a:p>
          <a:p>
            <a:pPr marL="457200" indent="-457200">
              <a:buAutoNum type="arabicPeriod"/>
            </a:pPr>
            <a:r>
              <a:rPr lang="en-IN" sz="2000" b="1" dirty="0" smtClean="0"/>
              <a:t>Submitting our plans to the government authorities</a:t>
            </a:r>
            <a:endParaRPr lang="en-IN" sz="2000" b="1" dirty="0"/>
          </a:p>
        </p:txBody>
      </p:sp>
      <p:sp>
        <p:nvSpPr>
          <p:cNvPr id="4" name="Title 5"/>
          <p:cNvSpPr>
            <a:spLocks noGrp="1"/>
          </p:cNvSpPr>
          <p:nvPr>
            <p:ph type="title"/>
          </p:nvPr>
        </p:nvSpPr>
        <p:spPr>
          <a:xfrm>
            <a:off x="2001867" y="609600"/>
            <a:ext cx="5140265" cy="562583"/>
          </a:xfrm>
        </p:spPr>
        <p:txBody>
          <a:bodyPr/>
          <a:lstStyle/>
          <a:p>
            <a:r>
              <a:rPr lang="en-IN" sz="2800" b="1" dirty="0" smtClean="0"/>
              <a:t>Campaign’s intervention on ECE</a:t>
            </a:r>
            <a:endParaRPr lang="en-IN" sz="2800" b="1" dirty="0"/>
          </a:p>
        </p:txBody>
      </p:sp>
      <p:pic>
        <p:nvPicPr>
          <p:cNvPr id="5" name="Picture 4" descr="DSCN3475 (Copy).JPG"/>
          <p:cNvPicPr>
            <a:picLocks noChangeAspect="1"/>
          </p:cNvPicPr>
          <p:nvPr/>
        </p:nvPicPr>
        <p:blipFill>
          <a:blip r:embed="rId2" cstate="print"/>
          <a:stretch>
            <a:fillRect/>
          </a:stretch>
        </p:blipFill>
        <p:spPr>
          <a:xfrm>
            <a:off x="5566162" y="2133600"/>
            <a:ext cx="3151940" cy="2514600"/>
          </a:xfrm>
          <a:prstGeom prst="rect">
            <a:avLst/>
          </a:prstGeom>
          <a:ln>
            <a:noFill/>
          </a:ln>
          <a:effectLst>
            <a:softEdge rad="112500"/>
          </a:effectLst>
        </p:spPr>
      </p:pic>
    </p:spTree>
    <p:extLst>
      <p:ext uri="{BB962C8B-B14F-4D97-AF65-F5344CB8AC3E}">
        <p14:creationId xmlns:p14="http://schemas.microsoft.com/office/powerpoint/2010/main" val="2455392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1"/>
            <a:ext cx="8229600" cy="4572000"/>
          </a:xfrm>
        </p:spPr>
        <p:txBody>
          <a:bodyPr/>
          <a:lstStyle/>
          <a:p>
            <a:pPr marL="0" indent="0">
              <a:buNone/>
            </a:pPr>
            <a:r>
              <a:rPr lang="en-IN" sz="2400" b="1" dirty="0" smtClean="0"/>
              <a:t>Major Changes</a:t>
            </a:r>
          </a:p>
          <a:p>
            <a:pPr marL="457200" indent="-457200">
              <a:buAutoNum type="arabicPeriod"/>
            </a:pPr>
            <a:r>
              <a:rPr lang="en-IN" sz="2400" dirty="0" smtClean="0"/>
              <a:t>Construction of </a:t>
            </a:r>
            <a:r>
              <a:rPr lang="en-IN" sz="2400" dirty="0" err="1" smtClean="0"/>
              <a:t>Anganwadi</a:t>
            </a:r>
            <a:r>
              <a:rPr lang="en-IN" sz="2400" dirty="0" smtClean="0"/>
              <a:t> </a:t>
            </a:r>
            <a:r>
              <a:rPr lang="en-IN" sz="2400" dirty="0" err="1" smtClean="0"/>
              <a:t>centers</a:t>
            </a:r>
            <a:r>
              <a:rPr lang="en-IN" sz="2400" dirty="0" smtClean="0"/>
              <a:t> in Bhopal</a:t>
            </a:r>
          </a:p>
          <a:p>
            <a:pPr marL="457200" indent="-457200">
              <a:buAutoNum type="arabicPeriod"/>
            </a:pPr>
            <a:endParaRPr lang="en-IN" sz="2400" dirty="0" smtClean="0"/>
          </a:p>
          <a:p>
            <a:pPr marL="457200" indent="-457200">
              <a:buAutoNum type="arabicPeriod"/>
            </a:pPr>
            <a:r>
              <a:rPr lang="en-IN" sz="2400" dirty="0" smtClean="0"/>
              <a:t>Upgrading of centres in OUAT and </a:t>
            </a:r>
            <a:r>
              <a:rPr lang="en-IN" sz="2400" dirty="0" err="1" smtClean="0"/>
              <a:t>Damana</a:t>
            </a:r>
            <a:r>
              <a:rPr lang="en-IN" sz="2400" dirty="0" smtClean="0"/>
              <a:t> </a:t>
            </a:r>
            <a:r>
              <a:rPr lang="en-IN" sz="2400" dirty="0" err="1" smtClean="0"/>
              <a:t>Hata</a:t>
            </a:r>
            <a:r>
              <a:rPr lang="en-IN" sz="2400" dirty="0" smtClean="0"/>
              <a:t> slums of Bhubaneswar</a:t>
            </a:r>
          </a:p>
          <a:p>
            <a:pPr marL="457200" indent="-457200">
              <a:buAutoNum type="arabicPeriod"/>
            </a:pPr>
            <a:endParaRPr lang="en-IN" sz="2400" dirty="0" smtClean="0"/>
          </a:p>
          <a:p>
            <a:pPr marL="457200" indent="-457200">
              <a:buAutoNum type="arabicPeriod"/>
            </a:pPr>
            <a:r>
              <a:rPr lang="en-IN" sz="2400" dirty="0" smtClean="0"/>
              <a:t>Behavioural and attitudinal changes among </a:t>
            </a:r>
            <a:r>
              <a:rPr lang="en-IN" sz="2400" dirty="0" err="1" smtClean="0"/>
              <a:t>anganwadi</a:t>
            </a:r>
            <a:r>
              <a:rPr lang="en-IN" sz="2400" dirty="0" smtClean="0"/>
              <a:t> teachers and parents</a:t>
            </a:r>
            <a:endParaRPr lang="en-IN" sz="2400" dirty="0"/>
          </a:p>
        </p:txBody>
      </p:sp>
      <p:sp>
        <p:nvSpPr>
          <p:cNvPr id="4" name="Title 5"/>
          <p:cNvSpPr>
            <a:spLocks noGrp="1"/>
          </p:cNvSpPr>
          <p:nvPr>
            <p:ph type="title"/>
          </p:nvPr>
        </p:nvSpPr>
        <p:spPr>
          <a:xfrm>
            <a:off x="2001867" y="609600"/>
            <a:ext cx="5140265" cy="562583"/>
          </a:xfrm>
        </p:spPr>
        <p:txBody>
          <a:bodyPr/>
          <a:lstStyle/>
          <a:p>
            <a:r>
              <a:rPr lang="en-IN" sz="2800" b="1" dirty="0" smtClean="0"/>
              <a:t>Campaign’s intervention on ECE</a:t>
            </a:r>
            <a:endParaRPr lang="en-IN" sz="2800" b="1" dirty="0"/>
          </a:p>
        </p:txBody>
      </p:sp>
    </p:spTree>
    <p:extLst>
      <p:ext uri="{BB962C8B-B14F-4D97-AF65-F5344CB8AC3E}">
        <p14:creationId xmlns:p14="http://schemas.microsoft.com/office/powerpoint/2010/main" val="24440082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3430</TotalTime>
  <Words>472</Words>
  <Application>Microsoft Office PowerPoint</Application>
  <PresentationFormat>On-screen Show (4:3)</PresentationFormat>
  <Paragraphs>95</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Geneva</vt:lpstr>
      <vt:lpstr>Times New Roman</vt:lpstr>
      <vt:lpstr>Wingdings</vt:lpstr>
      <vt:lpstr>Office Theme</vt:lpstr>
      <vt:lpstr>PowerPoint Presentation</vt:lpstr>
      <vt:lpstr>India Scenario</vt:lpstr>
      <vt:lpstr>Genesis</vt:lpstr>
      <vt:lpstr>Our Presence</vt:lpstr>
      <vt:lpstr>Our Reach</vt:lpstr>
      <vt:lpstr>PowerPoint Presentation</vt:lpstr>
      <vt:lpstr>Campaign’s intervention on ECE</vt:lpstr>
      <vt:lpstr>Campaign’s intervention on ECE</vt:lpstr>
      <vt:lpstr>Campaign’s intervention on ECE</vt:lpstr>
      <vt:lpstr>Anganwadi center in Bhopal</vt:lpstr>
      <vt:lpstr>Anganwadi center in Bhopal</vt:lpstr>
      <vt:lpstr>PowerPoint Presentation</vt:lpstr>
      <vt:lpstr>Our work in pictures…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sivajeee</dc:creator>
  <cp:lastModifiedBy>Anwikshika Das</cp:lastModifiedBy>
  <cp:revision>249</cp:revision>
  <dcterms:created xsi:type="dcterms:W3CDTF">2013-05-01T10:18:05Z</dcterms:created>
  <dcterms:modified xsi:type="dcterms:W3CDTF">2017-02-02T10:59:12Z</dcterms:modified>
</cp:coreProperties>
</file>