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8" r:id="rId6"/>
    <p:sldId id="309" r:id="rId7"/>
    <p:sldId id="303" r:id="rId8"/>
    <p:sldId id="294" r:id="rId9"/>
    <p:sldId id="316" r:id="rId10"/>
    <p:sldId id="314" r:id="rId11"/>
    <p:sldId id="315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374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Data Extraction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Extracted the data from OpenStreetMap using Overpass API 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Data preprocessing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Preprocessed</a:t>
          </a:r>
          <a:r>
            <a:rPr lang="en-US" baseline="0" dirty="0"/>
            <a:t> the extracted data </a:t>
          </a:r>
        </a:p>
        <a:p>
          <a:pPr>
            <a:buFont typeface="Arial" panose="020B0604020202020204" pitchFamily="34" charset="0"/>
            <a:buNone/>
          </a:pPr>
          <a:r>
            <a:rPr lang="en-US" baseline="0" dirty="0"/>
            <a:t>Eliminated the highways and buildings from data</a:t>
          </a:r>
        </a:p>
        <a:p>
          <a:pPr>
            <a:buFont typeface="Arial" panose="020B0604020202020204" pitchFamily="34" charset="0"/>
            <a:buNone/>
          </a:pPr>
          <a:r>
            <a:rPr lang="en-US" baseline="0" dirty="0"/>
            <a:t>Made a manual list of existing EV charging stations</a:t>
          </a:r>
        </a:p>
        <a:p>
          <a:pPr>
            <a:buFont typeface="Arial" panose="020B0604020202020204" pitchFamily="34" charset="0"/>
            <a:buNone/>
          </a:pPr>
          <a:endParaRPr lang="en-US" baseline="0" dirty="0"/>
        </a:p>
        <a:p>
          <a:pPr>
            <a:buFont typeface="Arial" panose="020B0604020202020204" pitchFamily="34" charset="0"/>
            <a:buNone/>
          </a:pP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Modeling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Calculated distance between 2 stations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Suggest a location for a new station at the mean distance between 2 stations with more than 2kms distance between them</a:t>
          </a:r>
        </a:p>
        <a:p>
          <a:pPr>
            <a:buNone/>
          </a:pP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Data Visualization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dirty="0"/>
            <a:t>An interactive map that would show the locations of existing charging stations along with newly estimated ones</a:t>
          </a:r>
        </a:p>
        <a:p>
          <a:endParaRPr lang="en-US" dirty="0"/>
        </a:p>
        <a:p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Deployment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dirty="0"/>
            <a:t>Deployed the prepared Streamlit app on Heroku</a:t>
          </a:r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90567" y="1759186"/>
          <a:ext cx="1950039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16724"/>
          <a:ext cx="2062943" cy="650013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Extraction</a:t>
          </a:r>
        </a:p>
      </dsp:txBody>
      <dsp:txXfrm>
        <a:off x="1934" y="2816724"/>
        <a:ext cx="1981691" cy="650013"/>
      </dsp:txXfrm>
    </dsp:sp>
    <dsp:sp modelId="{810D7AA7-A541-4507-BE7F-36CCF210089F}">
      <dsp:nvSpPr>
        <dsp:cNvPr id="0" name=""/>
        <dsp:cNvSpPr/>
      </dsp:nvSpPr>
      <dsp:spPr>
        <a:xfrm>
          <a:off x="166970" y="965705"/>
          <a:ext cx="1675110" cy="1751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Extracted the data from OpenStreetMap using Overpass API </a:t>
          </a:r>
          <a:endParaRPr lang="en-US" sz="1100" kern="1200" dirty="0"/>
        </a:p>
      </dsp:txBody>
      <dsp:txXfrm>
        <a:off x="166970" y="965705"/>
        <a:ext cx="1675110" cy="1751997"/>
      </dsp:txXfrm>
    </dsp:sp>
    <dsp:sp modelId="{E41E7729-FD3F-426D-804C-45BD60BD762D}">
      <dsp:nvSpPr>
        <dsp:cNvPr id="0" name=""/>
        <dsp:cNvSpPr/>
      </dsp:nvSpPr>
      <dsp:spPr>
        <a:xfrm rot="5400000">
          <a:off x="1069229" y="1759186"/>
          <a:ext cx="1950039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16724"/>
          <a:ext cx="2062943" cy="650013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preprocessing</a:t>
          </a:r>
        </a:p>
      </dsp:txBody>
      <dsp:txXfrm>
        <a:off x="2124234" y="2816724"/>
        <a:ext cx="1737937" cy="650013"/>
      </dsp:txXfrm>
    </dsp:sp>
    <dsp:sp modelId="{5E07F9E4-149C-4A89-848F-4ABDD305F0C5}">
      <dsp:nvSpPr>
        <dsp:cNvPr id="0" name=""/>
        <dsp:cNvSpPr/>
      </dsp:nvSpPr>
      <dsp:spPr>
        <a:xfrm>
          <a:off x="2126766" y="965705"/>
          <a:ext cx="1675110" cy="1375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Preprocessed</a:t>
          </a:r>
          <a:r>
            <a:rPr lang="en-US" sz="1100" kern="1200" baseline="0" dirty="0"/>
            <a:t> the extracted data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baseline="0" dirty="0"/>
            <a:t>Eliminated the highways and buildings from data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baseline="0" dirty="0"/>
            <a:t>Made a manual list of existing EV charging stations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kern="1200" baseline="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kern="1200" dirty="0"/>
        </a:p>
      </dsp:txBody>
      <dsp:txXfrm>
        <a:off x="2126766" y="965705"/>
        <a:ext cx="1675110" cy="1375530"/>
      </dsp:txXfrm>
    </dsp:sp>
    <dsp:sp modelId="{473F2067-7126-4D56-A328-5A8CFD3D8D52}">
      <dsp:nvSpPr>
        <dsp:cNvPr id="0" name=""/>
        <dsp:cNvSpPr/>
      </dsp:nvSpPr>
      <dsp:spPr>
        <a:xfrm rot="5400000">
          <a:off x="3029025" y="1759186"/>
          <a:ext cx="1950039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16724"/>
          <a:ext cx="2062943" cy="650013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</dsp:txBody>
      <dsp:txXfrm>
        <a:off x="4084031" y="2816724"/>
        <a:ext cx="1737937" cy="650013"/>
      </dsp:txXfrm>
    </dsp:sp>
    <dsp:sp modelId="{FD7B29F2-0D66-4B4B-BC8A-82DA23575305}">
      <dsp:nvSpPr>
        <dsp:cNvPr id="0" name=""/>
        <dsp:cNvSpPr/>
      </dsp:nvSpPr>
      <dsp:spPr>
        <a:xfrm>
          <a:off x="4086563" y="965705"/>
          <a:ext cx="1675110" cy="1375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u="none" kern="1200" dirty="0"/>
            <a:t>Calculated distance between 2 stations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u="none" kern="1200" dirty="0"/>
            <a:t>Suggest a location for a new station at the mean distance between 2 stations with more than 2kms distance between them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086563" y="965705"/>
        <a:ext cx="1675110" cy="1375530"/>
      </dsp:txXfrm>
    </dsp:sp>
    <dsp:sp modelId="{2377F551-4CF6-4656-B644-60A7FC1B0F64}">
      <dsp:nvSpPr>
        <dsp:cNvPr id="0" name=""/>
        <dsp:cNvSpPr/>
      </dsp:nvSpPr>
      <dsp:spPr>
        <a:xfrm rot="5400000">
          <a:off x="4988822" y="1759186"/>
          <a:ext cx="1950039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16724"/>
          <a:ext cx="2062943" cy="650013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Visualization</a:t>
          </a:r>
        </a:p>
      </dsp:txBody>
      <dsp:txXfrm>
        <a:off x="6043827" y="2816724"/>
        <a:ext cx="1737937" cy="650013"/>
      </dsp:txXfrm>
    </dsp:sp>
    <dsp:sp modelId="{1F1B09A6-DA7E-41D1-B8A6-E3B6E775E5C1}">
      <dsp:nvSpPr>
        <dsp:cNvPr id="0" name=""/>
        <dsp:cNvSpPr/>
      </dsp:nvSpPr>
      <dsp:spPr>
        <a:xfrm>
          <a:off x="6046360" y="965705"/>
          <a:ext cx="1675110" cy="1375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 interactive map that would show the locations of existing charging stations along with newly estimated ones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046360" y="965705"/>
        <a:ext cx="1675110" cy="1375530"/>
      </dsp:txXfrm>
    </dsp:sp>
    <dsp:sp modelId="{E2C584B7-5B6E-4F6E-A7B8-E679FEF7BC4D}">
      <dsp:nvSpPr>
        <dsp:cNvPr id="0" name=""/>
        <dsp:cNvSpPr/>
      </dsp:nvSpPr>
      <dsp:spPr>
        <a:xfrm rot="5400000">
          <a:off x="6948619" y="1759186"/>
          <a:ext cx="1950039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16724"/>
          <a:ext cx="2062943" cy="650013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8003624" y="2816724"/>
        <a:ext cx="1737937" cy="650013"/>
      </dsp:txXfrm>
    </dsp:sp>
    <dsp:sp modelId="{B73D2BBA-574C-491E-A31C-8B6EA5CC871A}">
      <dsp:nvSpPr>
        <dsp:cNvPr id="0" name=""/>
        <dsp:cNvSpPr/>
      </dsp:nvSpPr>
      <dsp:spPr>
        <a:xfrm>
          <a:off x="8006156" y="965705"/>
          <a:ext cx="1675110" cy="1375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Deployed the prepared Streamlit app on Heroku</a:t>
          </a:r>
        </a:p>
      </dsp:txBody>
      <dsp:txXfrm>
        <a:off x="8006156" y="965705"/>
        <a:ext cx="1675110" cy="1375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co-friendly-car-automobile-15495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linkedin.com/in/shatakshi-pachori/" TargetMode="External"/><Relationship Id="rId4" Type="http://schemas.openxmlformats.org/officeDocument/2006/relationships/hyperlink" Target="https://www.linkedin.com/in/ankurlimbashia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www.ecoinsite.com/2014/04/happy-earth-day-2014.html" TargetMode="External"/><Relationship Id="rId7" Type="http://schemas.openxmlformats.org/officeDocument/2006/relationships/hyperlink" Target="https://www.pickpik.com/electric-charge-road-sign-sign-hybrid-automobile-electric-12933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hyperlink" Target="https://www.rawpixel.com/image/469901/free-illustration-vector-electric-car-alternative-fuel-vehicle-automobile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goodfreephotos.com/vector-images/boom-vector-graphic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56" y="1285243"/>
            <a:ext cx="6869009" cy="2843784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Optimizing vehicle charging stations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631" y="4129027"/>
            <a:ext cx="2900693" cy="1179820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</a:rPr>
              <a:t>Team Shunya:</a:t>
            </a:r>
          </a:p>
          <a:p>
            <a:pPr algn="l"/>
            <a:r>
              <a:rPr lang="en-US" sz="1800" b="1" dirty="0">
                <a:solidFill>
                  <a:schemeClr val="bg1"/>
                </a:solidFill>
              </a:rPr>
              <a:t>        Ankur Limbashia</a:t>
            </a:r>
          </a:p>
          <a:p>
            <a:pPr algn="l"/>
            <a:r>
              <a:rPr lang="en-US" sz="1800" b="1" dirty="0"/>
              <a:t>        Shatakshi Pachori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Why optimize EV charging stations?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009646"/>
            <a:ext cx="6190488" cy="23392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Speed up the transition from conventional </a:t>
            </a:r>
            <a:r>
              <a:rPr lang="en-CA" dirty="0"/>
              <a:t>gas vehicles</a:t>
            </a:r>
            <a:r>
              <a:rPr lang="en-US" dirty="0"/>
              <a:t> to zero-emission vehicles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Social impact- help improve the environment</a:t>
            </a:r>
          </a:p>
          <a:p>
            <a:pPr lvl="1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DE93A6-D5B2-45A3-8D39-0F140D5B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08322" y="2264014"/>
            <a:ext cx="4908906" cy="24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Flow: How it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33695"/>
              </p:ext>
            </p:extLst>
          </p:nvPr>
        </p:nvGraphicFramePr>
        <p:xfrm>
          <a:off x="1447800" y="1936749"/>
          <a:ext cx="9906000" cy="4333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Web Application: How it Works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76976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722F92-EB3D-4633-8475-3B3599E90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" t="12015" r="6044" b="7014"/>
          <a:stretch/>
        </p:blipFill>
        <p:spPr>
          <a:xfrm>
            <a:off x="1001067" y="1406794"/>
            <a:ext cx="10189865" cy="49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0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375B3-10E4-40BB-8927-117E83FD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1114050"/>
            <a:ext cx="5517822" cy="957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4915C-E623-4A90-90D2-B6F8AA26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63D6FE-9BAB-40F5-9469-FD3F4F0510C2}"/>
              </a:ext>
            </a:extLst>
          </p:cNvPr>
          <p:cNvSpPr txBox="1"/>
          <p:nvPr/>
        </p:nvSpPr>
        <p:spPr>
          <a:xfrm>
            <a:off x="1699906" y="3185205"/>
            <a:ext cx="977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work can be replicated for several ways/streets provided in the OpenStreetMap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Improve functionality for better suggestions </a:t>
            </a:r>
          </a:p>
        </p:txBody>
      </p:sp>
    </p:spTree>
    <p:extLst>
      <p:ext uri="{BB962C8B-B14F-4D97-AF65-F5344CB8AC3E}">
        <p14:creationId xmlns:p14="http://schemas.microsoft.com/office/powerpoint/2010/main" val="2888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OUR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8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BE5354-5264-4DA6-9E04-20870F3A7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" r="3129" b="4"/>
          <a:stretch/>
        </p:blipFill>
        <p:spPr>
          <a:xfrm>
            <a:off x="2107565" y="1314858"/>
            <a:ext cx="3402334" cy="3402334"/>
          </a:xfrm>
          <a:custGeom>
            <a:avLst/>
            <a:gdLst/>
            <a:ahLst/>
            <a:cxnLst/>
            <a:rect l="l" t="t" r="r" b="b"/>
            <a:pathLst>
              <a:path w="2509736" h="2509736">
                <a:moveTo>
                  <a:pt x="1254868" y="0"/>
                </a:moveTo>
                <a:cubicBezTo>
                  <a:pt x="1947912" y="0"/>
                  <a:pt x="2509736" y="561824"/>
                  <a:pt x="2509736" y="1254868"/>
                </a:cubicBezTo>
                <a:cubicBezTo>
                  <a:pt x="2509736" y="1947912"/>
                  <a:pt x="1947912" y="2509736"/>
                  <a:pt x="1254868" y="2509736"/>
                </a:cubicBezTo>
                <a:cubicBezTo>
                  <a:pt x="561824" y="2509736"/>
                  <a:pt x="0" y="1947912"/>
                  <a:pt x="0" y="1254868"/>
                </a:cubicBezTo>
                <a:cubicBezTo>
                  <a:pt x="0" y="561824"/>
                  <a:pt x="561824" y="0"/>
                  <a:pt x="1254868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9E2E6-21C6-4FF8-A22E-29454AEE7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2" r="4860" b="-2"/>
          <a:stretch/>
        </p:blipFill>
        <p:spPr>
          <a:xfrm>
            <a:off x="6789301" y="1478464"/>
            <a:ext cx="3295134" cy="3238728"/>
          </a:xfrm>
          <a:custGeom>
            <a:avLst/>
            <a:gdLst/>
            <a:ahLst/>
            <a:cxnLst/>
            <a:rect l="l" t="t" r="r" b="b"/>
            <a:pathLst>
              <a:path w="2610422" h="2610422">
                <a:moveTo>
                  <a:pt x="1305211" y="0"/>
                </a:moveTo>
                <a:cubicBezTo>
                  <a:pt x="2026059" y="0"/>
                  <a:pt x="2610422" y="584363"/>
                  <a:pt x="2610422" y="1305211"/>
                </a:cubicBezTo>
                <a:cubicBezTo>
                  <a:pt x="2610422" y="2026059"/>
                  <a:pt x="2026059" y="2610422"/>
                  <a:pt x="1305211" y="2610422"/>
                </a:cubicBezTo>
                <a:cubicBezTo>
                  <a:pt x="584363" y="2610422"/>
                  <a:pt x="0" y="2026059"/>
                  <a:pt x="0" y="1305211"/>
                </a:cubicBezTo>
                <a:cubicBezTo>
                  <a:pt x="0" y="584363"/>
                  <a:pt x="584363" y="0"/>
                  <a:pt x="1305211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012C8-2D68-4804-A651-E4BB4E8D1D1F}"/>
              </a:ext>
            </a:extLst>
          </p:cNvPr>
          <p:cNvSpPr txBox="1"/>
          <p:nvPr/>
        </p:nvSpPr>
        <p:spPr>
          <a:xfrm>
            <a:off x="2793848" y="5173810"/>
            <a:ext cx="20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Ankur Limbashia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03B9C-9907-4E40-A9D5-02A9371F35D0}"/>
              </a:ext>
            </a:extLst>
          </p:cNvPr>
          <p:cNvSpPr txBox="1"/>
          <p:nvPr/>
        </p:nvSpPr>
        <p:spPr>
          <a:xfrm>
            <a:off x="7158484" y="5194870"/>
            <a:ext cx="25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Shatakshi Pachori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7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503" y="900914"/>
            <a:ext cx="5276088" cy="2276856"/>
          </a:xfrm>
        </p:spPr>
        <p:txBody>
          <a:bodyPr/>
          <a:lstStyle/>
          <a:p>
            <a:r>
              <a:rPr lang="en-US" dirty="0"/>
              <a:t>Thank you!</a:t>
            </a:r>
            <a:r>
              <a:rPr lang="en-CA" dirty="0">
                <a:sym typeface="Wingdings" panose="05000000000000000000" pitchFamily="2" charset="2"/>
              </a:rPr>
              <a:t></a:t>
            </a:r>
            <a:br>
              <a:rPr lang="en-CA" dirty="0"/>
            </a:br>
            <a:endParaRPr lang="en-US" dirty="0"/>
          </a:p>
        </p:txBody>
      </p:sp>
      <p:pic>
        <p:nvPicPr>
          <p:cNvPr id="21" name="Picture Placeholder 20" descr="A picture containing text&#10;&#10;Description automatically generated">
            <a:extLst>
              <a:ext uri="{FF2B5EF4-FFF2-40B4-BE49-F238E27FC236}">
                <a16:creationId xmlns:a16="http://schemas.microsoft.com/office/drawing/2014/main" id="{2EE0AE48-B9E5-4C4B-932D-85283AE583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1" b="41"/>
          <a:stretch>
            <a:fillRect/>
          </a:stretch>
        </p:blipFill>
        <p:spPr/>
      </p:pic>
      <p:pic>
        <p:nvPicPr>
          <p:cNvPr id="64" name="Picture Placeholder 63" descr="Icon&#10;&#10;Description automatically generated with low confidence">
            <a:extLst>
              <a:ext uri="{FF2B5EF4-FFF2-40B4-BE49-F238E27FC236}">
                <a16:creationId xmlns:a16="http://schemas.microsoft.com/office/drawing/2014/main" id="{1257E79D-829C-450C-9013-F707660F04B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751" r="4751"/>
          <a:stretch>
            <a:fillRect/>
          </a:stretch>
        </p:blipFill>
        <p:spPr/>
      </p:pic>
      <p:pic>
        <p:nvPicPr>
          <p:cNvPr id="90" name="Picture Placeholder 89" descr="A green electric guitar&#10;&#10;Description automatically generated with low confidence">
            <a:extLst>
              <a:ext uri="{FF2B5EF4-FFF2-40B4-BE49-F238E27FC236}">
                <a16:creationId xmlns:a16="http://schemas.microsoft.com/office/drawing/2014/main" id="{1A3E2E59-059B-421A-9DC4-ECB971EE7FE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3447" r="3447"/>
          <a:stretch>
            <a:fillRect/>
          </a:stretch>
        </p:blipFill>
        <p:spPr/>
      </p:pic>
      <p:pic>
        <p:nvPicPr>
          <p:cNvPr id="97" name="Picture Placeholder 9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F95724-DD60-42D9-9039-E0BBC577789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21634" r="21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{A3424552-1945-4AA1-BB6F-69965C6FEFC6}tf89338750_win32</Template>
  <TotalTime>403</TotalTime>
  <Words>175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Optimizing vehicle charging stations </vt:lpstr>
      <vt:lpstr>Why optimize EV charging stations?</vt:lpstr>
      <vt:lpstr>Our Solution</vt:lpstr>
      <vt:lpstr>Information Flow: How it Works</vt:lpstr>
      <vt:lpstr>Web Application: How it Works</vt:lpstr>
      <vt:lpstr>Future work</vt:lpstr>
      <vt:lpstr>OUR TEAM</vt:lpstr>
      <vt:lpstr>PowerPoint Presentation</vt:lpstr>
      <vt:lpstr>Thank you!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INTERVIEWS</dc:title>
  <dc:creator>Francesco Dileonardo</dc:creator>
  <cp:lastModifiedBy>Shatakshi Pachori</cp:lastModifiedBy>
  <cp:revision>6</cp:revision>
  <dcterms:created xsi:type="dcterms:W3CDTF">2022-03-22T14:15:03Z</dcterms:created>
  <dcterms:modified xsi:type="dcterms:W3CDTF">2022-03-27T13:51:12Z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