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3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59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8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7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7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6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0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2A8D-E4F9-47B5-80D7-D6472C560BCA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5AA5-1053-49F3-AF32-821A00F4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pps.twitte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7" y="1122362"/>
            <a:ext cx="10638970" cy="3362552"/>
          </a:xfrm>
        </p:spPr>
        <p:txBody>
          <a:bodyPr>
            <a:normAutofit/>
          </a:bodyPr>
          <a:lstStyle/>
          <a:p>
            <a:r>
              <a:rPr lang="en-IN" dirty="0"/>
              <a:t>Team 11</a:t>
            </a:r>
            <a:br>
              <a:rPr lang="en-IN" dirty="0"/>
            </a:br>
            <a:r>
              <a:rPr lang="en-IN" dirty="0"/>
              <a:t>Topic: Text Analytics</a:t>
            </a:r>
            <a:br>
              <a:rPr lang="en-IN" dirty="0"/>
            </a:br>
            <a:r>
              <a:rPr lang="en-IN" sz="3100" dirty="0"/>
              <a:t>Subject: INFO7390 Advances Data science/Architecture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913" y="5442857"/>
            <a:ext cx="10508343" cy="72571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Date : 04/08/2017</a:t>
            </a:r>
          </a:p>
        </p:txBody>
      </p:sp>
    </p:spTree>
    <p:extLst>
      <p:ext uri="{BB962C8B-B14F-4D97-AF65-F5344CB8AC3E}">
        <p14:creationId xmlns:p14="http://schemas.microsoft.com/office/powerpoint/2010/main" val="404196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areas of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Speech processing</a:t>
            </a:r>
          </a:p>
          <a:p>
            <a:pPr lvl="1"/>
            <a:r>
              <a:rPr lang="en-IN" dirty="0"/>
              <a:t>Text to speech</a:t>
            </a:r>
          </a:p>
          <a:p>
            <a:pPr marL="457200" lvl="1" indent="0">
              <a:buNone/>
            </a:pPr>
            <a:r>
              <a:rPr lang="en-IN" dirty="0"/>
              <a:t>	Converting electronic text to digital speech</a:t>
            </a:r>
          </a:p>
          <a:p>
            <a:pPr lvl="1"/>
            <a:r>
              <a:rPr lang="en-IN" dirty="0"/>
              <a:t>Automatic speech recognition</a:t>
            </a:r>
          </a:p>
          <a:p>
            <a:pPr lvl="2"/>
            <a:r>
              <a:rPr lang="en-IN" dirty="0"/>
              <a:t>Automatic transcription of spoken content to electronic text</a:t>
            </a:r>
          </a:p>
          <a:p>
            <a:pPr lvl="2"/>
            <a:r>
              <a:rPr lang="en-IN" dirty="0"/>
              <a:t>Speech to Speech translation</a:t>
            </a:r>
          </a:p>
          <a:p>
            <a:pPr lvl="2"/>
            <a:r>
              <a:rPr lang="en-IN" dirty="0"/>
              <a:t>Translating spoken content from one language to another in real time or offline</a:t>
            </a:r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14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me examples  Document classification                                       ??                                     Sports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25757" r="3219" b="8866"/>
          <a:stretch/>
        </p:blipFill>
        <p:spPr bwMode="auto">
          <a:xfrm>
            <a:off x="2322286" y="725715"/>
            <a:ext cx="8708572" cy="547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82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formation extraction                                               Who did what ?             Document                 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t="10080" r="2218" b="13869"/>
          <a:stretch/>
        </p:blipFill>
        <p:spPr bwMode="auto">
          <a:xfrm>
            <a:off x="870858" y="783771"/>
            <a:ext cx="10477788" cy="52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ntiment analysis        #2012 in very good !!??                bleh :-(             Toby Segrams Programming           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" t="7745" r="4969" b="10867"/>
          <a:stretch/>
        </p:blipFill>
        <p:spPr bwMode="auto">
          <a:xfrm>
            <a:off x="1465943" y="1016000"/>
            <a:ext cx="9641651" cy="516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3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llaborative filtering  The art /technology to make recommendations based on  user behavior04-06-2010            Govt. En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r="5220" b="14203"/>
          <a:stretch/>
        </p:blipFill>
        <p:spPr bwMode="auto">
          <a:xfrm>
            <a:off x="1103086" y="696687"/>
            <a:ext cx="10232571" cy="59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12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arch engines04-06-2010      Govt. Eng. College                     painav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t="8745" r="2967" b="17205"/>
          <a:stretch/>
        </p:blipFill>
        <p:spPr bwMode="auto">
          <a:xfrm>
            <a:off x="1190171" y="754742"/>
            <a:ext cx="10073175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91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mantic web/search04-06-2010         Govt. Eng. College                        painav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t="10080" r="5219" b="9532"/>
          <a:stretch/>
        </p:blipFill>
        <p:spPr bwMode="auto">
          <a:xfrm>
            <a:off x="933670" y="624114"/>
            <a:ext cx="10314901" cy="56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02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NLTK(Natural Language Toolkit)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leading platform for building Python programs to work with human language data.</a:t>
            </a:r>
          </a:p>
          <a:p>
            <a:r>
              <a:rPr lang="en-IN" dirty="0"/>
              <a:t>It provides easy-to-use interfaces to over 50 corpora and lexical resources such as WordNet, along with a suite of text processing libraries for classification, tokenization, stemming, tagging, parsing, and semantic reasoning.</a:t>
            </a:r>
          </a:p>
        </p:txBody>
      </p:sp>
    </p:spTree>
    <p:extLst>
      <p:ext uri="{BB962C8B-B14F-4D97-AF65-F5344CB8AC3E}">
        <p14:creationId xmlns:p14="http://schemas.microsoft.com/office/powerpoint/2010/main" val="71881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 NLTK?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en-IN" dirty="0"/>
              <a:t>1. $ </a:t>
            </a:r>
            <a:r>
              <a:rPr lang="en-IN" dirty="0" err="1"/>
              <a:t>conda</a:t>
            </a:r>
            <a:r>
              <a:rPr lang="en-IN" dirty="0"/>
              <a:t> install </a:t>
            </a:r>
            <a:r>
              <a:rPr lang="en-IN" dirty="0" err="1"/>
              <a:t>nltk</a:t>
            </a:r>
            <a:endParaRPr lang="en-IN" dirty="0"/>
          </a:p>
          <a:p>
            <a:pPr fontAlgn="t"/>
            <a:endParaRPr lang="en-IN" dirty="0"/>
          </a:p>
          <a:p>
            <a:pPr fontAlgn="t"/>
            <a:endParaRPr lang="en-IN" dirty="0"/>
          </a:p>
          <a:p>
            <a:pPr fontAlgn="t"/>
            <a:endParaRPr lang="en-IN" dirty="0"/>
          </a:p>
          <a:p>
            <a:pPr fontAlgn="t"/>
            <a:endParaRPr lang="en-IN" dirty="0"/>
          </a:p>
          <a:p>
            <a:pPr fontAlgn="t"/>
            <a:r>
              <a:rPr lang="en-IN" dirty="0"/>
              <a:t>2. In </a:t>
            </a:r>
            <a:r>
              <a:rPr lang="en-IN" dirty="0" err="1"/>
              <a:t>ipython</a:t>
            </a:r>
            <a:r>
              <a:rPr lang="en-IN" dirty="0"/>
              <a:t> shell,</a:t>
            </a:r>
          </a:p>
          <a:p>
            <a:pPr fontAlgn="t"/>
            <a:r>
              <a:rPr lang="en-IN" dirty="0"/>
              <a:t>     [1] : import </a:t>
            </a:r>
            <a:r>
              <a:rPr lang="en-IN" dirty="0" err="1"/>
              <a:t>nltk</a:t>
            </a:r>
            <a:endParaRPr lang="en-IN" dirty="0"/>
          </a:p>
          <a:p>
            <a:pPr fontAlgn="t"/>
            <a:r>
              <a:rPr lang="en-IN" dirty="0"/>
              <a:t>     [2] : </a:t>
            </a:r>
            <a:r>
              <a:rPr lang="en-IN" dirty="0" err="1"/>
              <a:t>nltk.download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This will open a new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525" r="34166" b="42430"/>
          <a:stretch/>
        </p:blipFill>
        <p:spPr>
          <a:xfrm>
            <a:off x="1480457" y="2216037"/>
            <a:ext cx="8026400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7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75" r="-72" b="9866"/>
          <a:stretch/>
        </p:blipFill>
        <p:spPr>
          <a:xfrm>
            <a:off x="1117601" y="1417168"/>
            <a:ext cx="9869714" cy="48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0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text analytics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mining ~ Text analytics</a:t>
            </a:r>
          </a:p>
          <a:p>
            <a:r>
              <a:rPr lang="en-IN" dirty="0"/>
              <a:t>Turn text data into high quality information or actionable knowledge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7715" t="14933" r="8215" b="36425"/>
          <a:stretch/>
        </p:blipFill>
        <p:spPr>
          <a:xfrm>
            <a:off x="1233714" y="3077029"/>
            <a:ext cx="9652000" cy="30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7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4779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 Sentiment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 1: Collecting Data</a:t>
            </a:r>
          </a:p>
          <a:p>
            <a:pPr marL="0" indent="0">
              <a:buNone/>
            </a:pPr>
            <a:r>
              <a:rPr lang="en-IN" b="1" dirty="0"/>
              <a:t>Register Your App</a:t>
            </a:r>
          </a:p>
          <a:p>
            <a:r>
              <a:rPr lang="en-IN" dirty="0"/>
              <a:t>In order to have access to Twitter data programmatically, we need to create an app that interacts with the Twitter API. </a:t>
            </a:r>
          </a:p>
          <a:p>
            <a:r>
              <a:rPr lang="en-IN" dirty="0"/>
              <a:t>The first step is the registration of your app. In particular, you need to point your browser to </a:t>
            </a:r>
            <a:r>
              <a:rPr lang="en-IN" dirty="0">
                <a:hlinkClick r:id="rId2"/>
              </a:rPr>
              <a:t>http://apps.twitter.com</a:t>
            </a:r>
            <a:r>
              <a:rPr lang="en-IN" dirty="0"/>
              <a:t>, log-in to Twitter (if you’re not already logged in) and register a new application.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28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Accesing</a:t>
            </a:r>
            <a:r>
              <a:rPr lang="en-IN" dirty="0"/>
              <a:t>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pip install </a:t>
            </a:r>
            <a:r>
              <a:rPr lang="en-IN" dirty="0" err="1"/>
              <a:t>tweepy</a:t>
            </a:r>
            <a:r>
              <a:rPr lang="en-IN" dirty="0"/>
              <a:t>==3.3.0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7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timeline(Twitter homepage)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/>
              <a:t>Collecting Tweets</a:t>
            </a:r>
          </a:p>
          <a:p>
            <a:pPr marL="0" indent="0">
              <a:buNone/>
            </a:pPr>
            <a:r>
              <a:rPr lang="en-IN" dirty="0"/>
              <a:t>for status in </a:t>
            </a:r>
            <a:r>
              <a:rPr lang="en-IN" dirty="0" err="1"/>
              <a:t>tweepy.Cursor</a:t>
            </a:r>
            <a:r>
              <a:rPr lang="en-IN" dirty="0"/>
              <a:t>(</a:t>
            </a:r>
            <a:r>
              <a:rPr lang="en-IN" dirty="0" err="1"/>
              <a:t>api.home_timeline</a:t>
            </a:r>
            <a:r>
              <a:rPr lang="en-IN" dirty="0"/>
              <a:t>).items(10):</a:t>
            </a:r>
          </a:p>
          <a:p>
            <a:pPr marL="0" indent="0">
              <a:buNone/>
            </a:pPr>
            <a:r>
              <a:rPr lang="en-IN" dirty="0"/>
              <a:t>	# Process a single status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status.text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Processing and storing the JSON</a:t>
            </a:r>
          </a:p>
          <a:p>
            <a:pPr marL="0" indent="0">
              <a:buNone/>
            </a:pPr>
            <a:r>
              <a:rPr lang="en-IN" dirty="0"/>
              <a:t>for status in </a:t>
            </a:r>
            <a:r>
              <a:rPr lang="en-IN" dirty="0" err="1"/>
              <a:t>tweepy.Cursor</a:t>
            </a:r>
            <a:r>
              <a:rPr lang="en-IN" dirty="0"/>
              <a:t>(</a:t>
            </a:r>
            <a:r>
              <a:rPr lang="en-IN" dirty="0" err="1"/>
              <a:t>api.home_timeline</a:t>
            </a:r>
            <a:r>
              <a:rPr lang="en-IN" dirty="0"/>
              <a:t>).items(10):</a:t>
            </a:r>
          </a:p>
          <a:p>
            <a:pPr marL="0" indent="0">
              <a:buNone/>
            </a:pPr>
            <a:r>
              <a:rPr lang="en-IN" dirty="0"/>
              <a:t>    # Process a single status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process_or_store</a:t>
            </a:r>
            <a:r>
              <a:rPr lang="en-IN" dirty="0"/>
              <a:t>(status._</a:t>
            </a:r>
            <a:r>
              <a:rPr lang="en-IN" dirty="0" err="1"/>
              <a:t>json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08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if we want to have list of followers?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/>
              <a:t>List of all our followers</a:t>
            </a:r>
          </a:p>
          <a:p>
            <a:pPr marL="0" indent="0">
              <a:buNone/>
            </a:pPr>
            <a:r>
              <a:rPr lang="en-IN" dirty="0"/>
              <a:t>for friend in </a:t>
            </a:r>
            <a:r>
              <a:rPr lang="en-IN" dirty="0" err="1"/>
              <a:t>tweepy.Cursor</a:t>
            </a:r>
            <a:r>
              <a:rPr lang="en-IN" dirty="0"/>
              <a:t>(</a:t>
            </a:r>
            <a:r>
              <a:rPr lang="en-IN" dirty="0" err="1"/>
              <a:t>api.friends</a:t>
            </a:r>
            <a:r>
              <a:rPr lang="en-IN" dirty="0"/>
              <a:t>).items():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process_or_store</a:t>
            </a:r>
            <a:r>
              <a:rPr lang="en-IN" dirty="0"/>
              <a:t>(friend._</a:t>
            </a:r>
            <a:r>
              <a:rPr lang="en-IN" dirty="0" err="1"/>
              <a:t>json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u="sng" dirty="0"/>
              <a:t>List of all Tweets</a:t>
            </a:r>
          </a:p>
          <a:p>
            <a:pPr marL="0" indent="0">
              <a:buNone/>
            </a:pPr>
            <a:r>
              <a:rPr lang="en-IN" dirty="0"/>
              <a:t>for tweet in </a:t>
            </a:r>
            <a:r>
              <a:rPr lang="en-IN" dirty="0" err="1"/>
              <a:t>tweepy.Cursor</a:t>
            </a:r>
            <a:r>
              <a:rPr lang="en-IN" dirty="0"/>
              <a:t>(</a:t>
            </a:r>
            <a:r>
              <a:rPr lang="en-IN" dirty="0" err="1"/>
              <a:t>api.user_timeline</a:t>
            </a:r>
            <a:r>
              <a:rPr lang="en-IN" dirty="0"/>
              <a:t>).items():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process_or_store</a:t>
            </a:r>
            <a:r>
              <a:rPr lang="en-IN" dirty="0"/>
              <a:t>(tweet._</a:t>
            </a:r>
            <a:r>
              <a:rPr lang="en-IN" dirty="0" err="1"/>
              <a:t>json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u="sng" dirty="0"/>
              <a:t>Storing Tweets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process_or_store</a:t>
            </a:r>
            <a:r>
              <a:rPr lang="en-IN" dirty="0"/>
              <a:t>(tweet):</a:t>
            </a:r>
          </a:p>
          <a:p>
            <a:pPr marL="0" indent="0">
              <a:buNone/>
            </a:pPr>
            <a:r>
              <a:rPr lang="en-IN" dirty="0"/>
              <a:t>    print(</a:t>
            </a:r>
            <a:r>
              <a:rPr lang="en-IN" dirty="0" err="1"/>
              <a:t>json.dumps</a:t>
            </a:r>
            <a:r>
              <a:rPr lang="en-IN" dirty="0"/>
              <a:t>(tweet))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5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Subtasks in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886"/>
            <a:ext cx="10515600" cy="4630057"/>
          </a:xfrm>
        </p:spPr>
        <p:txBody>
          <a:bodyPr>
            <a:normAutofit fontScale="62500" lnSpcReduction="20000"/>
          </a:bodyPr>
          <a:lstStyle/>
          <a:p>
            <a:r>
              <a:rPr lang="en-IN" sz="3800" dirty="0"/>
              <a:t>Information retrieval or identification of a corpus is a preparatory step: collecting or identifying a set of textual materials, on the Web or held in a file system, database, or content corpus manager, for analysis.</a:t>
            </a:r>
          </a:p>
          <a:p>
            <a:r>
              <a:rPr lang="en-IN" sz="3800" dirty="0"/>
              <a:t>Apply advanced statistical methods:  apply more extensive natural language processing, such as part of speech tagging, syntactic parsing, and other types of linguistic analysis.</a:t>
            </a:r>
          </a:p>
          <a:p>
            <a:r>
              <a:rPr lang="en-IN" sz="3800" dirty="0"/>
              <a:t>Named entity recognition is the use of gazetteers or statistical techniques to identify named text features: people, organizations, place names, stock ticker symbols, certain abbreviations, and so on. Disambiguation—the use of contextual clues—may be required to decide where, for instance, "Ford" can refer to a former U.S. president, a vehicle manufacturer, a movie star, a river crossing, or some other entity.</a:t>
            </a:r>
          </a:p>
          <a:p>
            <a:r>
              <a:rPr lang="en-IN" sz="3800" dirty="0"/>
              <a:t>Recognition of Pattern Identified Entities: Features such as telephone numbers, e-mail addresses, quantities (with units) can be discerned via regular expression or other pattern matches.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68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Subtasks in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Coreference: identification of noun phrases and other terms that refer to the same object.</a:t>
            </a:r>
          </a:p>
          <a:p>
            <a:r>
              <a:rPr lang="en-IN" dirty="0"/>
              <a:t>Relationship, fact, and event Extraction: identification of associations among entities and other information in text</a:t>
            </a:r>
          </a:p>
          <a:p>
            <a:r>
              <a:rPr lang="en-IN" dirty="0"/>
              <a:t>Sentiment analysis involves discerning subjective (as opposed to factual) material and extracting various forms of attitudinal information: sentiment, opinion, mood, and emotion. Text analytics techniques are helpful in analysing, sentiment at the entity, concept, or topic level and in distinguishing opinion holder and opinion object.</a:t>
            </a:r>
          </a:p>
          <a:p>
            <a:r>
              <a:rPr lang="en-IN" dirty="0"/>
              <a:t>Quantitative text analysis is a set of techniques stemming from the social sciences where either a human judge or a computer extracts semantic or grammatical relationships between words in order to find out the meaning or stylistic patterns of, usually, a casual personal text for the purpose of psychological profiling 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0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NLP(Natural Language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What is natural language?</a:t>
            </a:r>
          </a:p>
          <a:p>
            <a:pPr marL="0" indent="0">
              <a:buNone/>
            </a:pPr>
            <a:r>
              <a:rPr lang="en-IN" dirty="0"/>
              <a:t>	Refers to language spoken by people e.g. English, Japanese, Chinese etc., as opposed to artificial languages like C++, JAVA,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Definition of NLP:</a:t>
            </a:r>
          </a:p>
          <a:p>
            <a:pPr marL="0" indent="0">
              <a:buNone/>
            </a:pPr>
            <a:r>
              <a:rPr lang="en-IN" dirty="0"/>
              <a:t>	A field of computer science, artificial intelligence, and computational linguistics concerned with the interactions between computers and human (</a:t>
            </a:r>
            <a:r>
              <a:rPr lang="en-IN" b="1" dirty="0"/>
              <a:t>natural</a:t>
            </a:r>
            <a:r>
              <a:rPr lang="en-IN" dirty="0"/>
              <a:t>) languages and, in particular, concerned with programming computers to fruitfully process large </a:t>
            </a:r>
            <a:r>
              <a:rPr lang="en-IN" b="1" dirty="0"/>
              <a:t>natural language</a:t>
            </a:r>
            <a:r>
              <a:rPr lang="en-IN" dirty="0"/>
              <a:t> corpora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Huge amount of data</a:t>
            </a:r>
          </a:p>
          <a:p>
            <a:r>
              <a:rPr lang="en-IN" dirty="0"/>
              <a:t>Internet = more than 20 billion pages</a:t>
            </a:r>
          </a:p>
          <a:p>
            <a:pPr lvl="1"/>
            <a:r>
              <a:rPr lang="en-IN" dirty="0"/>
              <a:t>Text data – websites, blogs, tweets</a:t>
            </a:r>
          </a:p>
          <a:p>
            <a:pPr lvl="1"/>
            <a:r>
              <a:rPr lang="en-IN" dirty="0"/>
              <a:t>Audio data – speech</a:t>
            </a:r>
          </a:p>
          <a:p>
            <a:pPr lvl="1"/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r>
              <a:rPr lang="en-IN" sz="2800" dirty="0"/>
              <a:t>Applications for processing large amounts of texts requires NLP expertise</a:t>
            </a:r>
          </a:p>
        </p:txBody>
      </p:sp>
    </p:spTree>
    <p:extLst>
      <p:ext uri="{BB962C8B-B14F-4D97-AF65-F5344CB8AC3E}">
        <p14:creationId xmlns:p14="http://schemas.microsoft.com/office/powerpoint/2010/main" val="157066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Morphological analysis</a:t>
            </a:r>
          </a:p>
          <a:p>
            <a:pPr lvl="1"/>
            <a:r>
              <a:rPr lang="en-IN" dirty="0"/>
              <a:t>Individual words are analysed into their component and non-word tokens</a:t>
            </a:r>
          </a:p>
          <a:p>
            <a:pPr lvl="1"/>
            <a:r>
              <a:rPr lang="en-IN" dirty="0"/>
              <a:t>Punctuations are separated from word</a:t>
            </a:r>
          </a:p>
          <a:p>
            <a:pPr lvl="1"/>
            <a:r>
              <a:rPr lang="en-IN" dirty="0"/>
              <a:t>E.g. Carried = carry + </a:t>
            </a:r>
            <a:r>
              <a:rPr lang="en-IN" dirty="0" err="1"/>
              <a:t>ed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Syntactic Analysis</a:t>
            </a:r>
          </a:p>
          <a:p>
            <a:pPr lvl="1"/>
            <a:r>
              <a:rPr lang="en-IN" dirty="0"/>
              <a:t>Grammatical structure of a sentence is analysed</a:t>
            </a:r>
          </a:p>
          <a:p>
            <a:pPr lvl="1"/>
            <a:r>
              <a:rPr lang="en-IN" dirty="0"/>
              <a:t>Some word sequence may be rejected if they violate the rules of language </a:t>
            </a:r>
          </a:p>
          <a:p>
            <a:pPr lvl="1"/>
            <a:r>
              <a:rPr lang="en-IN" dirty="0"/>
              <a:t>E.g. </a:t>
            </a:r>
          </a:p>
          <a:p>
            <a:pPr marL="457200" lvl="1" indent="0">
              <a:buNone/>
            </a:pPr>
            <a:r>
              <a:rPr lang="en-IN" dirty="0"/>
              <a:t>    Boy the go the to store ( Syntactic analyser rejects it)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6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Semantic analysis</a:t>
            </a:r>
          </a:p>
          <a:p>
            <a:pPr lvl="1"/>
            <a:r>
              <a:rPr lang="en-IN" dirty="0"/>
              <a:t>Determine possible meaning of sentence</a:t>
            </a:r>
          </a:p>
          <a:p>
            <a:pPr lvl="1"/>
            <a:r>
              <a:rPr lang="en-IN" dirty="0"/>
              <a:t>Sentence which has no meaning is rejected</a:t>
            </a:r>
          </a:p>
          <a:p>
            <a:pPr lvl="1"/>
            <a:r>
              <a:rPr lang="en-IN" dirty="0"/>
              <a:t>E.g. “Colourless green ideas” has no meaning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Discourse Analysis</a:t>
            </a:r>
          </a:p>
          <a:p>
            <a:pPr lvl="1"/>
            <a:r>
              <a:rPr lang="en-IN" dirty="0"/>
              <a:t>The meaning of an individual sentence may depends on the sentence that precede it and may influence the meaning of sentences that follow it</a:t>
            </a:r>
          </a:p>
          <a:p>
            <a:pPr lvl="1"/>
            <a:r>
              <a:rPr lang="en-IN" dirty="0"/>
              <a:t>E.g. John wanted it (the word it depends on John)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38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Pragmatic analysis</a:t>
            </a:r>
          </a:p>
          <a:p>
            <a:pPr lvl="1"/>
            <a:r>
              <a:rPr lang="en-IN" dirty="0"/>
              <a:t>It derives knowledge from external common sense information</a:t>
            </a:r>
          </a:p>
          <a:p>
            <a:pPr lvl="1"/>
            <a:r>
              <a:rPr lang="en-IN" dirty="0"/>
              <a:t>It </a:t>
            </a:r>
            <a:r>
              <a:rPr lang="en-IN" dirty="0" err="1"/>
              <a:t>meand</a:t>
            </a:r>
            <a:r>
              <a:rPr lang="en-IN" dirty="0"/>
              <a:t> understanding purposeful use of language in a situation</a:t>
            </a:r>
          </a:p>
          <a:p>
            <a:pPr lvl="1"/>
            <a:r>
              <a:rPr lang="en-IN" dirty="0" err="1"/>
              <a:t>E.g.“Do</a:t>
            </a:r>
            <a:r>
              <a:rPr lang="en-IN" dirty="0"/>
              <a:t> you know what time it is?”</a:t>
            </a:r>
          </a:p>
          <a:p>
            <a:pPr marL="457200" lvl="1" indent="0">
              <a:buNone/>
            </a:pPr>
            <a:r>
              <a:rPr lang="en-IN" dirty="0"/>
              <a:t>  Should be interpreted as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446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Team 11 Topic: Text Analytics Subject: INFO7390 Advances Data science/Architecture</vt:lpstr>
      <vt:lpstr>What is text analytics ?</vt:lpstr>
      <vt:lpstr>Subtasks in text analytics</vt:lpstr>
      <vt:lpstr>Subtasks in text analytics</vt:lpstr>
      <vt:lpstr>NLP(Natural Language Processing)</vt:lpstr>
      <vt:lpstr>Why NLP?</vt:lpstr>
      <vt:lpstr>Steps in NLP</vt:lpstr>
      <vt:lpstr>Steps in NLP</vt:lpstr>
      <vt:lpstr>Steps in NLP</vt:lpstr>
      <vt:lpstr>Major areas of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NLTK(Natural Language Toolkit)</vt:lpstr>
      <vt:lpstr>How to install NLTK?</vt:lpstr>
      <vt:lpstr>PowerPoint Presentation</vt:lpstr>
      <vt:lpstr>PowerPoint Presentation</vt:lpstr>
      <vt:lpstr>Twitter Sentiment Analysis</vt:lpstr>
      <vt:lpstr>Accesing the data</vt:lpstr>
      <vt:lpstr>Reading timeline(Twitter homepage)</vt:lpstr>
      <vt:lpstr>What if we want to have list of followers?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Team11 Topic- Text Analytics</dc:title>
  <dc:creator>vaishali lambe</dc:creator>
  <cp:lastModifiedBy>MAHESH WAGH</cp:lastModifiedBy>
  <cp:revision>32</cp:revision>
  <dcterms:created xsi:type="dcterms:W3CDTF">2017-04-03T23:22:19Z</dcterms:created>
  <dcterms:modified xsi:type="dcterms:W3CDTF">2017-04-08T13:03:06Z</dcterms:modified>
</cp:coreProperties>
</file>