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5" r:id="rId9"/>
    <p:sldId id="263"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lvl1pPr>
    <a:lvl2pPr marL="0" marR="0" indent="228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lvl2pPr>
    <a:lvl3pPr marL="0" marR="0" indent="457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lvl3pPr>
    <a:lvl4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lvl4pPr>
    <a:lvl5pPr marL="0" marR="0" indent="914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lvl5pPr>
    <a:lvl6pPr marL="0" marR="0" indent="11430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lvl6pPr>
    <a:lvl7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lvl7pPr>
    <a:lvl8pPr marL="0" marR="0" indent="1600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lvl8pPr>
    <a:lvl9pPr marL="0" marR="0" indent="1828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noFill/>
              <a:miter lim="400000"/>
            </a:ln>
          </a:insideV>
        </a:tcBdr>
        <a:fill>
          <a:noFill/>
        </a:fill>
      </a:tcStyle>
    </a:wholeTbl>
    <a:band2H>
      <a:tcTxStyle/>
      <a:tcStyle>
        <a:tcBdr/>
        <a:fill>
          <a:solidFill>
            <a:srgbClr val="C7C7C7">
              <a:alpha val="30000"/>
            </a:srgbClr>
          </a:solidFill>
        </a:fill>
      </a:tcStyle>
    </a:band2H>
    <a:firstCol>
      <a:tcTxStyle b="off" i="off">
        <a:fontRef idx="minor">
          <a:srgbClr val="FFFFFF"/>
        </a:fontRef>
        <a:srgbClr val="FFFFFF"/>
      </a:tcTxStyle>
      <a:tcStyle>
        <a:tcBdr>
          <a:left>
            <a:ln w="12700" cap="flat">
              <a:noFill/>
              <a:miter lim="400000"/>
            </a:ln>
          </a:left>
          <a:right>
            <a:ln w="0" cap="flat">
              <a:noFill/>
              <a:miter lim="400000"/>
            </a:ln>
          </a:right>
          <a:top>
            <a:ln w="12700" cap="flat">
              <a:solidFill>
                <a:srgbClr val="DCDEE0"/>
              </a:solidFill>
              <a:prstDash val="solid"/>
              <a:miter lim="400000"/>
            </a:ln>
          </a:top>
          <a:bottom>
            <a:ln w="12700" cap="flat">
              <a:solidFill>
                <a:srgbClr val="DCDEE0"/>
              </a:solidFill>
              <a:prstDash val="solid"/>
              <a:miter lim="400000"/>
            </a:ln>
          </a:bottom>
          <a:insideH>
            <a:ln w="12700" cap="flat">
              <a:solidFill>
                <a:srgbClr val="DCDEE0"/>
              </a:solidFill>
              <a:prstDash val="solid"/>
              <a:miter lim="400000"/>
            </a:ln>
          </a:insideH>
          <a:insideV>
            <a:ln w="12700" cap="flat">
              <a:noFill/>
              <a:miter lim="400000"/>
            </a:ln>
          </a:insideV>
        </a:tcBdr>
        <a:fill>
          <a:noFill/>
        </a:fill>
      </a:tcStyle>
    </a:firstCol>
    <a:lastRow>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25400" cap="flat">
              <a:solidFill>
                <a:srgbClr val="53585F"/>
              </a:solidFill>
              <a:prstDash val="solid"/>
              <a:miter lim="400000"/>
            </a:ln>
          </a:top>
          <a:bottom>
            <a:ln w="12700" cap="flat">
              <a:noFill/>
              <a:miter lim="400000"/>
            </a:ln>
          </a:bottom>
          <a:insideH>
            <a:ln w="12700" cap="flat">
              <a:solidFill>
                <a:srgbClr val="53585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53585F"/>
              </a:solidFill>
              <a:prstDash val="solid"/>
              <a:miter lim="400000"/>
            </a:ln>
          </a:bottom>
          <a:insideH>
            <a:ln w="12700" cap="flat">
              <a:solidFill>
                <a:srgbClr val="DCDEE0"/>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12700" cap="flat">
              <a:solidFill>
                <a:srgbClr val="A2A1A6"/>
              </a:solidFill>
              <a:prstDash val="solid"/>
              <a:miter lim="400000"/>
            </a:ln>
          </a:top>
          <a:bottom>
            <a:ln w="12700" cap="flat">
              <a:solidFill>
                <a:srgbClr val="A2A1A6"/>
              </a:solidFill>
              <a:prstDash val="solid"/>
              <a:miter lim="400000"/>
            </a:ln>
          </a:bottom>
          <a:insideH>
            <a:ln w="12700" cap="flat">
              <a:solidFill>
                <a:srgbClr val="A2A1A6"/>
              </a:solidFill>
              <a:prstDash val="solid"/>
              <a:miter lim="400000"/>
            </a:ln>
          </a:insideH>
          <a:insideV>
            <a:ln w="12700" cap="flat">
              <a:noFill/>
              <a:miter lim="400000"/>
            </a:ln>
          </a:insideV>
        </a:tcBdr>
        <a:fill>
          <a:noFill/>
        </a:fill>
      </a:tcStyle>
    </a:wholeTbl>
    <a:band2H>
      <a:tcTxStyle/>
      <a:tcStyle>
        <a:tcBdr/>
        <a:fill>
          <a:solidFill>
            <a:srgbClr val="C7C7C7">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18181"/>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25400" cap="rnd">
              <a:solidFill>
                <a:schemeClr val="accent1">
                  <a:satOff val="8779"/>
                  <a:lumOff val="16332"/>
                </a:schemeClr>
              </a:solidFill>
              <a:custDash>
                <a:ds d="100000" sp="200000"/>
              </a:custDash>
              <a:miter lim="400000"/>
            </a:ln>
          </a:top>
          <a:bottom>
            <a:ln w="25400" cap="rnd">
              <a:solidFill>
                <a:schemeClr val="accent1">
                  <a:satOff val="8779"/>
                  <a:lumOff val="16332"/>
                </a:schemeClr>
              </a:solidFill>
              <a:custDash>
                <a:ds d="100000" sp="200000"/>
              </a:custDash>
              <a:miter lim="400000"/>
            </a:ln>
          </a:bottom>
          <a:insideH>
            <a:ln w="25400" cap="rnd">
              <a:solidFill>
                <a:schemeClr val="accent1">
                  <a:satOff val="8779"/>
                  <a:lumOff val="16332"/>
                </a:schemeClr>
              </a:solidFill>
              <a:custDash>
                <a:ds d="100000" sp="200000"/>
              </a:custDash>
              <a:miter lim="400000"/>
            </a:ln>
          </a:insideH>
          <a:insideV>
            <a:ln w="12700" cap="flat">
              <a:noFill/>
              <a:miter lim="400000"/>
            </a:ln>
          </a:insideV>
        </a:tcBdr>
        <a:fill>
          <a:noFill/>
        </a:fill>
      </a:tcStyle>
    </a:wholeTbl>
    <a:band2H>
      <a:tcTxStyle/>
      <a:tcStyle>
        <a:tcBdr/>
        <a:fill>
          <a:solidFill>
            <a:srgbClr val="A6AAA9">
              <a:alpha val="11000"/>
            </a:srgbClr>
          </a:solidFill>
        </a:fill>
      </a:tcStyle>
    </a:band2H>
    <a:firstCol>
      <a:tcTxStyle b="off" i="off">
        <a:fontRef idx="minor">
          <a:srgbClr val="3D3E3F">
            <a:alpha val="90000"/>
          </a:srgbClr>
        </a:fontRef>
        <a:srgbClr val="3D3E3F">
          <a:alpha val="90000"/>
        </a:srgbClr>
      </a:tcTxStyle>
      <a:tcStyle>
        <a:tcBdr>
          <a:left>
            <a:ln w="12700" cap="flat">
              <a:noFill/>
              <a:miter lim="400000"/>
            </a:ln>
          </a:left>
          <a:right>
            <a:ln w="25400" cap="rnd">
              <a:solidFill>
                <a:schemeClr val="accent1">
                  <a:satOff val="8779"/>
                  <a:lumOff val="16332"/>
                </a:schemeClr>
              </a:solidFill>
              <a:custDash>
                <a:ds d="100000" sp="200000"/>
              </a:custDash>
              <a:miter lim="400000"/>
            </a:ln>
          </a:right>
          <a:top>
            <a:ln w="25400" cap="rnd">
              <a:solidFill>
                <a:schemeClr val="accent1">
                  <a:satOff val="8779"/>
                  <a:lumOff val="16332"/>
                </a:schemeClr>
              </a:solidFill>
              <a:custDash>
                <a:ds d="100000" sp="200000"/>
              </a:custDash>
              <a:miter lim="400000"/>
            </a:ln>
          </a:top>
          <a:bottom>
            <a:ln w="25400" cap="rnd">
              <a:solidFill>
                <a:schemeClr val="accent1">
                  <a:satOff val="8779"/>
                  <a:lumOff val="16332"/>
                </a:schemeClr>
              </a:solidFill>
              <a:custDash>
                <a:ds d="100000" sp="200000"/>
              </a:custDash>
              <a:miter lim="400000"/>
            </a:ln>
          </a:bottom>
          <a:insideH>
            <a:ln w="25400" cap="rnd">
              <a:solidFill>
                <a:schemeClr val="accent1">
                  <a:satOff val="8779"/>
                  <a:lumOff val="16332"/>
                </a:schemeClr>
              </a:solidFill>
              <a:custDash>
                <a:ds d="100000" sp="200000"/>
              </a:custDash>
              <a:miter lim="400000"/>
            </a:ln>
          </a:insideH>
          <a:insideV>
            <a:ln w="25400" cap="rnd">
              <a:solidFill>
                <a:schemeClr val="accent1">
                  <a:satOff val="8779"/>
                  <a:lumOff val="16332"/>
                </a:schemeClr>
              </a:solidFill>
              <a:custDash>
                <a:ds d="100000" sp="200000"/>
              </a:custDash>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A6AAA9"/>
              </a:solidFill>
              <a:custDash>
                <a:ds d="100000" sp="200000"/>
              </a:custDash>
              <a:miter lim="400000"/>
            </a:ln>
          </a:top>
          <a:bottom>
            <a:ln w="12700" cap="flat">
              <a:noFill/>
              <a:miter lim="400000"/>
            </a:ln>
          </a:bottom>
          <a:insideH>
            <a:ln w="12700" cap="flat">
              <a:solidFill>
                <a:schemeClr val="accent1">
                  <a:satOff val="8779"/>
                  <a:lumOff val="16332"/>
                </a:schemeClr>
              </a:solidFill>
              <a:custDash>
                <a:ds d="100000" sp="200000"/>
              </a:custDash>
              <a:miter lim="400000"/>
            </a:ln>
          </a:insideH>
          <a:insideV>
            <a:ln w="12700" cap="flat">
              <a:noFill/>
              <a:miter lim="400000"/>
            </a:ln>
          </a:insideV>
        </a:tcBdr>
        <a:fill>
          <a:solidFill>
            <a:schemeClr val="accent1">
              <a:satOff val="-2410"/>
              <a:lumOff val="-16942"/>
              <a:alpha val="60000"/>
            </a:scheme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rnd">
              <a:solidFill>
                <a:srgbClr val="A6AAA9"/>
              </a:solidFill>
              <a:custDash>
                <a:ds d="100000" sp="200000"/>
              </a:custDash>
              <a:miter lim="400000"/>
            </a:ln>
          </a:bottom>
          <a:insideH>
            <a:ln w="12700" cap="flat">
              <a:solidFill>
                <a:schemeClr val="accent1">
                  <a:satOff val="8779"/>
                  <a:lumOff val="16332"/>
                </a:schemeClr>
              </a:solidFill>
              <a:custDash>
                <a:ds d="100000" sp="200000"/>
              </a:custDash>
              <a:miter lim="400000"/>
            </a:ln>
          </a:insideH>
          <a:insideV>
            <a:ln w="12700" cap="flat">
              <a:noFill/>
              <a:miter lim="400000"/>
            </a:ln>
          </a:insideV>
        </a:tcBdr>
        <a:fill>
          <a:solidFill>
            <a:schemeClr val="accent1">
              <a:satOff val="-2410"/>
              <a:lumOff val="-16942"/>
              <a:alpha val="50000"/>
            </a:schemeClr>
          </a:solidFill>
        </a:fill>
      </a:tcStyle>
    </a:firstRow>
  </a:tblStyle>
  <a:tblStyle styleId="{CF821DB8-F4EB-4A41-A1BA-3FCAFE7338EE}" styleName="">
    <a:tblBg/>
    <a:wholeTbl>
      <a:tcTxStyle b="off" i="off">
        <a:fontRef idx="minor">
          <a:srgbClr val="3D3E3F">
            <a:alpha val="90000"/>
          </a:srgbClr>
        </a:fontRef>
        <a:srgbClr val="3D3E3F">
          <a:alpha val="90000"/>
        </a:srgbClr>
      </a:tcTxStyle>
      <a:tcStyle>
        <a:tcBdr>
          <a:left>
            <a:ln w="12700" cap="flat">
              <a:solidFill>
                <a:schemeClr val="accent2">
                  <a:satOff val="1875"/>
                  <a:lumOff val="16453"/>
                  <a:alpha val="50000"/>
                </a:schemeClr>
              </a:solidFill>
              <a:prstDash val="solid"/>
              <a:miter lim="400000"/>
            </a:ln>
          </a:left>
          <a:right>
            <a:ln w="12700" cap="flat">
              <a:solidFill>
                <a:schemeClr val="accent2">
                  <a:satOff val="1875"/>
                  <a:lumOff val="16453"/>
                  <a:alpha val="50000"/>
                </a:schemeClr>
              </a:solidFill>
              <a:prstDash val="solid"/>
              <a:miter lim="400000"/>
            </a:ln>
          </a:right>
          <a:top>
            <a:ln w="12700" cap="flat">
              <a:solidFill>
                <a:schemeClr val="accent2">
                  <a:satOff val="1875"/>
                  <a:lumOff val="16453"/>
                  <a:alpha val="50000"/>
                </a:schemeClr>
              </a:solidFill>
              <a:prstDash val="solid"/>
              <a:miter lim="400000"/>
            </a:ln>
          </a:top>
          <a:bottom>
            <a:ln w="12700" cap="flat">
              <a:solidFill>
                <a:schemeClr val="accent2">
                  <a:satOff val="1875"/>
                  <a:lumOff val="16453"/>
                  <a:alpha val="50000"/>
                </a:schemeClr>
              </a:solidFill>
              <a:prstDash val="solid"/>
              <a:miter lim="400000"/>
            </a:ln>
          </a:bottom>
          <a:insideH>
            <a:ln w="12700" cap="flat">
              <a:solidFill>
                <a:schemeClr val="accent2">
                  <a:satOff val="1875"/>
                  <a:lumOff val="16453"/>
                  <a:alpha val="50000"/>
                </a:schemeClr>
              </a:solidFill>
              <a:prstDash val="solid"/>
              <a:miter lim="400000"/>
            </a:ln>
          </a:insideH>
          <a:insideV>
            <a:ln w="12700" cap="flat">
              <a:solidFill>
                <a:schemeClr val="accent2">
                  <a:satOff val="1875"/>
                  <a:lumOff val="16453"/>
                  <a:alpha val="50000"/>
                </a:schemeClr>
              </a:solidFill>
              <a:prstDash val="solid"/>
              <a:miter lim="400000"/>
            </a:ln>
          </a:insideV>
        </a:tcBdr>
        <a:fill>
          <a:noFill/>
        </a:fill>
      </a:tcStyle>
    </a:wholeTbl>
    <a:band2H>
      <a:tcTxStyle/>
      <a:tcStyle>
        <a:tcBdr/>
        <a:fill>
          <a:solidFill>
            <a:srgbClr val="A6AAA9">
              <a:alpha val="25000"/>
            </a:srgbClr>
          </a:solidFill>
        </a:fill>
      </a:tcStyle>
    </a:band2H>
    <a:firstCol>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1875"/>
                  <a:lumOff val="16453"/>
                  <a:alpha val="50000"/>
                </a:schemeClr>
              </a:solidFill>
              <a:prstDash val="solid"/>
              <a:miter lim="400000"/>
            </a:ln>
          </a:insideV>
        </a:tcBdr>
        <a:fill>
          <a:solidFill>
            <a:schemeClr val="accent2">
              <a:satOff val="1875"/>
              <a:lumOff val="16453"/>
              <a:alpha val="30000"/>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2">
                  <a:satOff val="1875"/>
                  <a:lumOff val="16453"/>
                  <a:alpha val="50000"/>
                </a:schemeClr>
              </a:solidFill>
              <a:prstDash val="solid"/>
              <a:miter lim="400000"/>
            </a:ln>
          </a:insideH>
          <a:insideV>
            <a:ln w="12700" cap="flat">
              <a:noFill/>
              <a:miter lim="400000"/>
            </a:ln>
          </a:insideV>
        </a:tcBdr>
        <a:fill>
          <a:solidFill>
            <a:schemeClr val="accent2">
              <a:alpha val="85000"/>
            </a:scheme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2">
                  <a:satOff val="1875"/>
                  <a:lumOff val="16453"/>
                  <a:alpha val="50000"/>
                </a:schemeClr>
              </a:solidFill>
              <a:prstDash val="solid"/>
              <a:miter lim="400000"/>
            </a:ln>
          </a:insideH>
          <a:insideV>
            <a:ln w="12700" cap="flat">
              <a:noFill/>
              <a:miter lim="400000"/>
            </a:ln>
          </a:insideV>
        </a:tcBdr>
        <a:fill>
          <a:solidFill>
            <a:schemeClr val="accent2">
              <a:alpha val="64999"/>
            </a:schemeClr>
          </a:solidFill>
        </a:fill>
      </a:tcStyle>
    </a:firstRow>
  </a:tblStyle>
  <a:tblStyle styleId="{33BA23B1-9221-436E-865A-0063620EA4FD}" styleName="">
    <a:tblBg/>
    <a:wholeTbl>
      <a:tcTxStyle b="off" i="off">
        <a:fontRef idx="minor">
          <a:srgbClr val="3D3E3F">
            <a:alpha val="90000"/>
          </a:srgbClr>
        </a:fontRef>
        <a:srgbClr val="3D3E3F">
          <a:alpha val="90000"/>
        </a:srgbClr>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wholeTbl>
    <a:band2H>
      <a:tcTxStyle/>
      <a:tcStyle>
        <a:tcBdr/>
        <a:fill>
          <a:solidFill>
            <a:srgbClr val="A6AAA9">
              <a:alpha val="2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3585F">
              <a:alpha val="57000"/>
            </a:srgbClr>
          </a:solidFill>
        </a:fill>
      </a:tcStyle>
    </a:firstCol>
    <a:lastRow>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25400" cap="flat">
              <a:solidFill>
                <a:srgbClr val="A6AAA9"/>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2708684C-4D16-4618-839F-0558EEFCDFE6}" styleName="">
    <a:tblBg/>
    <a:wholeTbl>
      <a:tcTxStyle b="off" i="off">
        <a:fontRef idx="minor">
          <a:srgbClr val="53585F"/>
        </a:fontRef>
        <a:srgbClr val="53585F"/>
      </a:tcTxStyle>
      <a:tcStyle>
        <a:tcBdr>
          <a:left>
            <a:ln w="25400" cap="rnd">
              <a:solidFill>
                <a:schemeClr val="accent1">
                  <a:satOff val="8779"/>
                  <a:lumOff val="16332"/>
                </a:schemeClr>
              </a:solidFill>
              <a:custDash>
                <a:ds d="100000" sp="200000"/>
              </a:custDash>
              <a:miter lim="400000"/>
            </a:ln>
          </a:left>
          <a:right>
            <a:ln w="25400" cap="rnd">
              <a:solidFill>
                <a:schemeClr val="accent1">
                  <a:satOff val="8779"/>
                  <a:lumOff val="16332"/>
                </a:schemeClr>
              </a:solidFill>
              <a:custDash>
                <a:ds d="100000" sp="200000"/>
              </a:custDash>
              <a:miter lim="400000"/>
            </a:ln>
          </a:right>
          <a:top>
            <a:ln w="25400" cap="rnd">
              <a:solidFill>
                <a:schemeClr val="accent1">
                  <a:satOff val="8779"/>
                  <a:lumOff val="16332"/>
                </a:schemeClr>
              </a:solidFill>
              <a:custDash>
                <a:ds d="100000" sp="200000"/>
              </a:custDash>
              <a:miter lim="400000"/>
            </a:ln>
          </a:top>
          <a:bottom>
            <a:ln w="25400" cap="rnd">
              <a:solidFill>
                <a:schemeClr val="accent1">
                  <a:satOff val="8779"/>
                  <a:lumOff val="16332"/>
                </a:schemeClr>
              </a:solidFill>
              <a:custDash>
                <a:ds d="100000" sp="200000"/>
              </a:custDash>
              <a:miter lim="400000"/>
            </a:ln>
          </a:bottom>
          <a:insideH>
            <a:ln w="25400" cap="rnd">
              <a:solidFill>
                <a:schemeClr val="accent1">
                  <a:satOff val="8779"/>
                  <a:lumOff val="16332"/>
                </a:schemeClr>
              </a:solidFill>
              <a:custDash>
                <a:ds d="100000" sp="200000"/>
              </a:custDash>
              <a:miter lim="400000"/>
            </a:ln>
          </a:insideH>
          <a:insideV>
            <a:ln w="25400" cap="rnd">
              <a:solidFill>
                <a:schemeClr val="accent1">
                  <a:satOff val="8779"/>
                  <a:lumOff val="16332"/>
                </a:schemeClr>
              </a:solidFill>
              <a:custDash>
                <a:ds d="100000" sp="200000"/>
              </a:custDash>
              <a:miter lim="400000"/>
            </a:ln>
          </a:insideV>
        </a:tcBdr>
        <a:fill>
          <a:noFill/>
        </a:fill>
      </a:tcStyle>
    </a:wholeTbl>
    <a:band2H>
      <a:tcTxStyle/>
      <a:tcStyle>
        <a:tcBdr/>
        <a:fill>
          <a:solidFill>
            <a:srgbClr val="DCDEE0"/>
          </a:solidFill>
        </a:fill>
      </a:tcStyle>
    </a:band2H>
    <a:firstCol>
      <a:tcTxStyle b="off" i="off">
        <a:fontRef idx="minor">
          <a:srgbClr val="818181"/>
        </a:fontRef>
        <a:srgbClr val="818181"/>
      </a:tcTxStyle>
      <a:tcStyle>
        <a:tcBdr>
          <a:left>
            <a:ln w="12700" cap="flat">
              <a:noFill/>
              <a:miter lim="400000"/>
            </a:ln>
          </a:left>
          <a:right>
            <a:ln w="25400" cap="flat">
              <a:solidFill>
                <a:schemeClr val="accent1">
                  <a:satOff val="8779"/>
                  <a:lumOff val="16332"/>
                </a:schemeClr>
              </a:solidFill>
              <a:prstDash val="solid"/>
              <a:miter lim="400000"/>
            </a:ln>
          </a:right>
          <a:top>
            <a:ln w="25400" cap="rnd">
              <a:solidFill>
                <a:schemeClr val="accent1">
                  <a:satOff val="8779"/>
                  <a:lumOff val="16332"/>
                </a:schemeClr>
              </a:solidFill>
              <a:custDash>
                <a:ds d="100000" sp="200000"/>
              </a:custDash>
              <a:miter lim="400000"/>
            </a:ln>
          </a:top>
          <a:bottom>
            <a:ln w="25400" cap="rnd">
              <a:solidFill>
                <a:schemeClr val="accent1">
                  <a:satOff val="8779"/>
                  <a:lumOff val="16332"/>
                </a:schemeClr>
              </a:solidFill>
              <a:custDash>
                <a:ds d="100000" sp="200000"/>
              </a:custDash>
              <a:miter lim="400000"/>
            </a:ln>
          </a:bottom>
          <a:insideH>
            <a:ln w="25400" cap="rnd">
              <a:solidFill>
                <a:schemeClr val="accent1">
                  <a:satOff val="8779"/>
                  <a:lumOff val="16332"/>
                </a:schemeClr>
              </a:solidFill>
              <a:custDash>
                <a:ds d="100000" sp="200000"/>
              </a:custDash>
              <a:miter lim="400000"/>
            </a:ln>
          </a:insideH>
          <a:insideV>
            <a:ln w="25400" cap="flat">
              <a:solidFill>
                <a:schemeClr val="accent1">
                  <a:satOff val="8779"/>
                  <a:lumOff val="16332"/>
                </a:schemeClr>
              </a:solidFill>
              <a:prstDash val="solid"/>
              <a:miter lim="400000"/>
            </a:ln>
          </a:insideV>
        </a:tcBdr>
        <a:fill>
          <a:noFill/>
        </a:fill>
      </a:tcStyle>
    </a:firstCol>
    <a:lastRow>
      <a:tcTxStyle b="off" i="off">
        <a:fontRef idx="minor">
          <a:srgbClr val="818181"/>
        </a:fontRef>
        <a:srgbClr val="818181"/>
      </a:tcTxStyle>
      <a:tcStyle>
        <a:tcBdr>
          <a:left>
            <a:ln w="25400" cap="flat">
              <a:solidFill>
                <a:schemeClr val="accent1">
                  <a:satOff val="8779"/>
                  <a:lumOff val="16332"/>
                </a:schemeClr>
              </a:solidFill>
              <a:prstDash val="solid"/>
              <a:miter lim="400000"/>
            </a:ln>
          </a:left>
          <a:right>
            <a:ln w="25400" cap="flat">
              <a:solidFill>
                <a:schemeClr val="accent1">
                  <a:satOff val="8779"/>
                  <a:lumOff val="16332"/>
                </a:schemeClr>
              </a:solidFill>
              <a:prstDash val="solid"/>
              <a:miter lim="400000"/>
            </a:ln>
          </a:right>
          <a:top>
            <a:ln w="25400" cap="flat">
              <a:solidFill>
                <a:schemeClr val="accent1">
                  <a:satOff val="8779"/>
                  <a:lumOff val="16332"/>
                </a:schemeClr>
              </a:solidFill>
              <a:prstDash val="solid"/>
              <a:miter lim="400000"/>
            </a:ln>
          </a:top>
          <a:bottom>
            <a:ln w="12700" cap="flat">
              <a:noFill/>
              <a:miter lim="400000"/>
            </a:ln>
          </a:bottom>
          <a:insideH>
            <a:ln w="25400" cap="flat">
              <a:solidFill>
                <a:schemeClr val="accent1">
                  <a:satOff val="8779"/>
                  <a:lumOff val="16332"/>
                </a:schemeClr>
              </a:solidFill>
              <a:prstDash val="solid"/>
              <a:miter lim="400000"/>
            </a:ln>
          </a:insideH>
          <a:insideV>
            <a:ln w="25400" cap="flat">
              <a:solidFill>
                <a:schemeClr val="accent1">
                  <a:satOff val="8779"/>
                  <a:lumOff val="16332"/>
                </a:schemeClr>
              </a:solidFill>
              <a:prstDash val="solid"/>
              <a:miter lim="400000"/>
            </a:ln>
          </a:insideV>
        </a:tcBdr>
        <a:fill>
          <a:noFill/>
        </a:fill>
      </a:tcStyle>
    </a:lastRow>
    <a:firstRow>
      <a:tcTxStyle b="off" i="off">
        <a:fontRef idx="minor">
          <a:schemeClr val="accent1"/>
        </a:fontRef>
        <a:schemeClr val="accent1"/>
      </a:tcTxStyle>
      <a:tcStyle>
        <a:tcBdr>
          <a:left>
            <a:ln w="25400" cap="flat">
              <a:solidFill>
                <a:schemeClr val="accent1">
                  <a:satOff val="8779"/>
                  <a:lumOff val="16332"/>
                </a:schemeClr>
              </a:solidFill>
              <a:prstDash val="solid"/>
              <a:miter lim="400000"/>
            </a:ln>
          </a:left>
          <a:right>
            <a:ln w="25400" cap="flat">
              <a:solidFill>
                <a:schemeClr val="accent1">
                  <a:satOff val="8779"/>
                  <a:lumOff val="16332"/>
                </a:schemeClr>
              </a:solidFill>
              <a:prstDash val="solid"/>
              <a:miter lim="400000"/>
            </a:ln>
          </a:right>
          <a:top>
            <a:ln w="12700" cap="flat">
              <a:noFill/>
              <a:miter lim="400000"/>
            </a:ln>
          </a:top>
          <a:bottom>
            <a:ln w="25400" cap="flat">
              <a:solidFill>
                <a:schemeClr val="accent1">
                  <a:satOff val="8779"/>
                  <a:lumOff val="16332"/>
                </a:schemeClr>
              </a:solidFill>
              <a:prstDash val="solid"/>
              <a:miter lim="400000"/>
            </a:ln>
          </a:bottom>
          <a:insideH>
            <a:ln w="25400" cap="flat">
              <a:solidFill>
                <a:schemeClr val="accent1">
                  <a:satOff val="8779"/>
                  <a:lumOff val="16332"/>
                </a:schemeClr>
              </a:solidFill>
              <a:prstDash val="solid"/>
              <a:miter lim="400000"/>
            </a:ln>
          </a:insideH>
          <a:insideV>
            <a:ln w="25400" cap="flat">
              <a:solidFill>
                <a:schemeClr val="accent1">
                  <a:satOff val="8779"/>
                  <a:lumOff val="16332"/>
                </a:schemeClr>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7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787400" y="2057400"/>
            <a:ext cx="11430000" cy="3175000"/>
          </a:xfrm>
          <a:prstGeom prst="rect">
            <a:avLst/>
          </a:prstGeom>
        </p:spPr>
        <p:txBody>
          <a:bodyPr anchor="b"/>
          <a:lstStyle>
            <a:lvl1pPr>
              <a:defRPr sz="10000"/>
            </a:lvl1pPr>
          </a:lstStyle>
          <a:p>
            <a:r>
              <a:t>Title Text</a:t>
            </a:r>
          </a:p>
        </p:txBody>
      </p:sp>
      <p:sp>
        <p:nvSpPr>
          <p:cNvPr id="12" name="Shape 12"/>
          <p:cNvSpPr>
            <a:spLocks noGrp="1"/>
          </p:cNvSpPr>
          <p:nvPr>
            <p:ph type="body" sz="quarter" idx="1"/>
          </p:nvPr>
        </p:nvSpPr>
        <p:spPr>
          <a:xfrm>
            <a:off x="787400" y="5334000"/>
            <a:ext cx="11430000" cy="1524000"/>
          </a:xfrm>
          <a:prstGeom prst="rect">
            <a:avLst/>
          </a:prstGeom>
        </p:spPr>
        <p:txBody>
          <a:bodyPr anchor="t"/>
          <a:lstStyle>
            <a:lvl1pPr marL="0" indent="0" algn="ctr">
              <a:spcBef>
                <a:spcPts val="0"/>
              </a:spcBef>
              <a:buClrTx/>
              <a:buSzTx/>
              <a:buNone/>
              <a:defRPr sz="4200">
                <a:effectLst>
                  <a:outerShdw blurRad="38100" dist="50800" dir="3000000" rotWithShape="0">
                    <a:srgbClr val="FFFFFF">
                      <a:alpha val="60000"/>
                    </a:srgbClr>
                  </a:outerShdw>
                </a:effectLst>
              </a:defRPr>
            </a:lvl1pPr>
            <a:lvl2pPr marL="0" indent="228600" algn="ctr">
              <a:spcBef>
                <a:spcPts val="0"/>
              </a:spcBef>
              <a:buClrTx/>
              <a:buSzTx/>
              <a:buNone/>
              <a:defRPr sz="4200">
                <a:effectLst>
                  <a:outerShdw blurRad="38100" dist="50800" dir="3000000" rotWithShape="0">
                    <a:srgbClr val="FFFFFF">
                      <a:alpha val="60000"/>
                    </a:srgbClr>
                  </a:outerShdw>
                </a:effectLst>
              </a:defRPr>
            </a:lvl2pPr>
            <a:lvl3pPr marL="0" indent="457200" algn="ctr">
              <a:spcBef>
                <a:spcPts val="0"/>
              </a:spcBef>
              <a:buClrTx/>
              <a:buSzTx/>
              <a:buNone/>
              <a:defRPr sz="4200">
                <a:effectLst>
                  <a:outerShdw blurRad="38100" dist="50800" dir="3000000" rotWithShape="0">
                    <a:srgbClr val="FFFFFF">
                      <a:alpha val="60000"/>
                    </a:srgbClr>
                  </a:outerShdw>
                </a:effectLst>
              </a:defRPr>
            </a:lvl3pPr>
            <a:lvl4pPr marL="0" indent="685800" algn="ctr">
              <a:spcBef>
                <a:spcPts val="0"/>
              </a:spcBef>
              <a:buClrTx/>
              <a:buSzTx/>
              <a:buNone/>
              <a:defRPr sz="4200">
                <a:effectLst>
                  <a:outerShdw blurRad="38100" dist="50800" dir="3000000" rotWithShape="0">
                    <a:srgbClr val="FFFFFF">
                      <a:alpha val="60000"/>
                    </a:srgbClr>
                  </a:outerShdw>
                </a:effectLst>
              </a:defRPr>
            </a:lvl4pPr>
            <a:lvl5pPr marL="0" indent="914400" algn="ctr">
              <a:spcBef>
                <a:spcPts val="0"/>
              </a:spcBef>
              <a:buClrTx/>
              <a:buSzTx/>
              <a:buNone/>
              <a:defRPr sz="4200">
                <a:effectLst>
                  <a:outerShdw blurRad="38100" dist="50800" dir="3000000" rotWithShape="0">
                    <a:srgbClr val="FFFFFF">
                      <a:alpha val="60000"/>
                    </a:srgbClr>
                  </a:outerShdw>
                </a:effectLst>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0" name="Shape 30"/>
          <p:cNvSpPr>
            <a:spLocks noGrp="1"/>
          </p:cNvSpPr>
          <p:nvPr>
            <p:ph type="title"/>
          </p:nvPr>
        </p:nvSpPr>
        <p:spPr>
          <a:xfrm>
            <a:off x="787400" y="3289300"/>
            <a:ext cx="11430000" cy="3175000"/>
          </a:xfrm>
          <a:prstGeom prst="rect">
            <a:avLst/>
          </a:prstGeom>
        </p:spPr>
        <p:txBody>
          <a:bodyPr/>
          <a:lstStyle>
            <a:lvl1pPr>
              <a:defRPr sz="10000"/>
            </a:lvl1p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8" name="Shape 38"/>
          <p:cNvSpPr>
            <a:spLocks noGrp="1"/>
          </p:cNvSpPr>
          <p:nvPr>
            <p:ph type="pic" sz="quarter" idx="13"/>
          </p:nvPr>
        </p:nvSpPr>
        <p:spPr>
          <a:xfrm>
            <a:off x="7239000" y="2082800"/>
            <a:ext cx="4191000" cy="5588000"/>
          </a:xfrm>
          <a:prstGeom prst="rect">
            <a:avLst/>
          </a:prstGeom>
          <a:ln w="9525">
            <a:round/>
          </a:ln>
        </p:spPr>
        <p:txBody>
          <a:bodyPr lIns="91439" tIns="45719" rIns="91439" bIns="45719" anchor="t">
            <a:noAutofit/>
          </a:bodyPr>
          <a:lstStyle/>
          <a:p>
            <a:endParaRPr/>
          </a:p>
        </p:txBody>
      </p:sp>
      <p:sp>
        <p:nvSpPr>
          <p:cNvPr id="39" name="Shape 39"/>
          <p:cNvSpPr>
            <a:spLocks noGrp="1"/>
          </p:cNvSpPr>
          <p:nvPr>
            <p:ph type="title"/>
          </p:nvPr>
        </p:nvSpPr>
        <p:spPr>
          <a:xfrm>
            <a:off x="546100" y="1473200"/>
            <a:ext cx="5969000" cy="3708400"/>
          </a:xfrm>
          <a:prstGeom prst="rect">
            <a:avLst/>
          </a:prstGeom>
        </p:spPr>
        <p:txBody>
          <a:bodyPr anchor="b"/>
          <a:lstStyle/>
          <a:p>
            <a:r>
              <a:t>Title Text</a:t>
            </a:r>
          </a:p>
        </p:txBody>
      </p:sp>
      <p:sp>
        <p:nvSpPr>
          <p:cNvPr id="40" name="Shape 40"/>
          <p:cNvSpPr>
            <a:spLocks noGrp="1"/>
          </p:cNvSpPr>
          <p:nvPr>
            <p:ph type="body" sz="quarter" idx="1"/>
          </p:nvPr>
        </p:nvSpPr>
        <p:spPr>
          <a:xfrm>
            <a:off x="546100" y="5295900"/>
            <a:ext cx="5969000" cy="3238500"/>
          </a:xfrm>
          <a:prstGeom prst="rect">
            <a:avLst/>
          </a:prstGeom>
        </p:spPr>
        <p:txBody>
          <a:bodyPr anchor="t"/>
          <a:lstStyle>
            <a:lvl1pPr marL="0" indent="0" algn="ctr">
              <a:spcBef>
                <a:spcPts val="0"/>
              </a:spcBef>
              <a:buClrTx/>
              <a:buSzTx/>
              <a:buNone/>
              <a:defRPr sz="4200">
                <a:effectLst>
                  <a:outerShdw blurRad="38100" dist="50800" dir="3000000" rotWithShape="0">
                    <a:srgbClr val="FFFFFF">
                      <a:alpha val="60000"/>
                    </a:srgbClr>
                  </a:outerShdw>
                </a:effectLst>
              </a:defRPr>
            </a:lvl1pPr>
            <a:lvl2pPr marL="0" indent="228600" algn="ctr">
              <a:spcBef>
                <a:spcPts val="0"/>
              </a:spcBef>
              <a:buClrTx/>
              <a:buSzTx/>
              <a:buNone/>
              <a:defRPr sz="4200">
                <a:effectLst>
                  <a:outerShdw blurRad="38100" dist="50800" dir="3000000" rotWithShape="0">
                    <a:srgbClr val="FFFFFF">
                      <a:alpha val="60000"/>
                    </a:srgbClr>
                  </a:outerShdw>
                </a:effectLst>
              </a:defRPr>
            </a:lvl2pPr>
            <a:lvl3pPr marL="0" indent="457200" algn="ctr">
              <a:spcBef>
                <a:spcPts val="0"/>
              </a:spcBef>
              <a:buClrTx/>
              <a:buSzTx/>
              <a:buNone/>
              <a:defRPr sz="4200">
                <a:effectLst>
                  <a:outerShdw blurRad="38100" dist="50800" dir="3000000" rotWithShape="0">
                    <a:srgbClr val="FFFFFF">
                      <a:alpha val="60000"/>
                    </a:srgbClr>
                  </a:outerShdw>
                </a:effectLst>
              </a:defRPr>
            </a:lvl3pPr>
            <a:lvl4pPr marL="0" indent="685800" algn="ctr">
              <a:spcBef>
                <a:spcPts val="0"/>
              </a:spcBef>
              <a:buClrTx/>
              <a:buSzTx/>
              <a:buNone/>
              <a:defRPr sz="4200">
                <a:effectLst>
                  <a:outerShdw blurRad="38100" dist="50800" dir="3000000" rotWithShape="0">
                    <a:srgbClr val="FFFFFF">
                      <a:alpha val="60000"/>
                    </a:srgbClr>
                  </a:outerShdw>
                </a:effectLst>
              </a:defRPr>
            </a:lvl4pPr>
            <a:lvl5pPr marL="0" indent="914400" algn="ctr">
              <a:spcBef>
                <a:spcPts val="0"/>
              </a:spcBef>
              <a:buClrTx/>
              <a:buSzTx/>
              <a:buNone/>
              <a:defRPr sz="4200">
                <a:effectLst>
                  <a:outerShdw blurRad="38100" dist="50800" dir="3000000" rotWithShape="0">
                    <a:srgbClr val="FFFFFF">
                      <a:alpha val="60000"/>
                    </a:srgbClr>
                  </a:outerShdw>
                </a:effectLst>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xfrm>
            <a:off x="787400" y="2794000"/>
            <a:ext cx="11430000" cy="5715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7239000" y="2870200"/>
            <a:ext cx="4191000" cy="5588000"/>
          </a:xfrm>
          <a:prstGeom prst="rect">
            <a:avLst/>
          </a:prstGeom>
          <a:ln w="9525">
            <a:round/>
          </a:ln>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787400" y="2794000"/>
            <a:ext cx="5715000" cy="5715000"/>
          </a:xfrm>
          <a:prstGeom prst="rect">
            <a:avLst/>
          </a:prstGeom>
        </p:spPr>
        <p:txBody>
          <a:bodyPr/>
          <a:lstStyle>
            <a:lvl1pPr marL="368300" indent="-368300">
              <a:spcBef>
                <a:spcPts val="3300"/>
              </a:spcBef>
              <a:buClrTx/>
              <a:defRPr sz="3300"/>
            </a:lvl1pPr>
            <a:lvl2pPr marL="736600" indent="-368300">
              <a:spcBef>
                <a:spcPts val="3300"/>
              </a:spcBef>
              <a:buClrTx/>
              <a:defRPr sz="3300"/>
            </a:lvl2pPr>
            <a:lvl3pPr marL="1104900" indent="-368300">
              <a:spcBef>
                <a:spcPts val="3300"/>
              </a:spcBef>
              <a:buClrTx/>
              <a:defRPr sz="3300"/>
            </a:lvl3pPr>
            <a:lvl4pPr marL="1473200" indent="-368300">
              <a:spcBef>
                <a:spcPts val="3300"/>
              </a:spcBef>
              <a:buClrTx/>
              <a:defRPr sz="3300"/>
            </a:lvl4pPr>
            <a:lvl5pPr marL="1841500" indent="-368300">
              <a:spcBef>
                <a:spcPts val="3300"/>
              </a:spcBef>
              <a:buClrTx/>
              <a:defRPr sz="33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8267700" y="4292600"/>
            <a:ext cx="3378200" cy="4610100"/>
          </a:xfrm>
          <a:prstGeom prst="rect">
            <a:avLst/>
          </a:prstGeom>
          <a:ln w="9525">
            <a:round/>
          </a:ln>
        </p:spPr>
        <p:txBody>
          <a:bodyPr lIns="91439" tIns="45719" rIns="91439" bIns="45719" anchor="t">
            <a:noAutofit/>
          </a:bodyPr>
          <a:lstStyle/>
          <a:p>
            <a:endParaRPr/>
          </a:p>
        </p:txBody>
      </p:sp>
      <p:sp>
        <p:nvSpPr>
          <p:cNvPr id="84" name="Shape 84"/>
          <p:cNvSpPr>
            <a:spLocks noGrp="1"/>
          </p:cNvSpPr>
          <p:nvPr>
            <p:ph type="pic" sz="quarter" idx="14"/>
          </p:nvPr>
        </p:nvSpPr>
        <p:spPr>
          <a:xfrm>
            <a:off x="8270063" y="835385"/>
            <a:ext cx="3378201" cy="2540001"/>
          </a:xfrm>
          <a:prstGeom prst="rect">
            <a:avLst/>
          </a:prstGeom>
          <a:ln w="9525">
            <a:round/>
          </a:ln>
        </p:spPr>
        <p:txBody>
          <a:bodyPr lIns="91439" tIns="45719" rIns="91439" bIns="45719" anchor="t">
            <a:noAutofit/>
          </a:bodyPr>
          <a:lstStyle/>
          <a:p>
            <a:endParaRPr/>
          </a:p>
        </p:txBody>
      </p:sp>
      <p:sp>
        <p:nvSpPr>
          <p:cNvPr id="85" name="Shape 85"/>
          <p:cNvSpPr>
            <a:spLocks noGrp="1"/>
          </p:cNvSpPr>
          <p:nvPr>
            <p:ph type="pic" sz="half" idx="15"/>
          </p:nvPr>
        </p:nvSpPr>
        <p:spPr>
          <a:xfrm>
            <a:off x="1346200" y="838200"/>
            <a:ext cx="5943600" cy="8064500"/>
          </a:xfrm>
          <a:prstGeom prst="rect">
            <a:avLst/>
          </a:prstGeom>
          <a:ln w="9525">
            <a:round/>
          </a:ln>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533400"/>
          </a:xfrm>
          <a:prstGeom prst="rect">
            <a:avLst/>
          </a:prstGeom>
        </p:spPr>
        <p:txBody>
          <a:bodyPr>
            <a:spAutoFit/>
          </a:bodyPr>
          <a:lstStyle>
            <a:lvl1pPr marL="0" indent="0" algn="ctr">
              <a:spcBef>
                <a:spcPts val="0"/>
              </a:spcBef>
              <a:buClrTx/>
              <a:buSzTx/>
              <a:buNone/>
              <a:tabLst>
                <a:tab pos="914400" algn="l"/>
              </a:tabLst>
              <a:defRPr sz="3000" i="1"/>
            </a:lvl1pPr>
          </a:lstStyle>
          <a:p>
            <a:pPr defTabSz="914400"/>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2400"/>
              </a:spcBef>
              <a:buClrTx/>
              <a:buSzTx/>
              <a:buNone/>
              <a:tabLst>
                <a:tab pos="914400" algn="l"/>
              </a:tabLst>
            </a:lvl1pPr>
          </a:lstStyle>
          <a:p>
            <a:pPr defTabSz="914400"/>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87400" y="1257300"/>
            <a:ext cx="11430000" cy="723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title"/>
          </p:nvPr>
        </p:nvSpPr>
        <p:spPr>
          <a:xfrm>
            <a:off x="787400" y="520700"/>
            <a:ext cx="11430000" cy="190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Shape 4"/>
          <p:cNvSpPr>
            <a:spLocks noGrp="1"/>
          </p:cNvSpPr>
          <p:nvPr>
            <p:ph type="sldNum" sz="quarter" idx="2"/>
          </p:nvPr>
        </p:nvSpPr>
        <p:spPr>
          <a:xfrm>
            <a:off x="6311900" y="9258300"/>
            <a:ext cx="368301" cy="393700"/>
          </a:xfrm>
          <a:prstGeom prst="rect">
            <a:avLst/>
          </a:prstGeom>
          <a:ln w="12700">
            <a:miter lim="400000"/>
          </a:ln>
        </p:spPr>
        <p:txBody>
          <a:bodyPr wrap="none" lIns="50800" tIns="50800" rIns="50800" bIns="50800">
            <a:spAutoFit/>
          </a:bodyPr>
          <a:lstStyle>
            <a:lvl1pPr>
              <a:defRPr sz="2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mn-lt"/>
          <a:ea typeface="+mn-ea"/>
          <a:cs typeface="+mn-cs"/>
          <a:sym typeface="Cochin"/>
        </a:defRPr>
      </a:lvl1pPr>
      <a:lvl2pPr marL="0" marR="0" indent="22860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mn-lt"/>
          <a:ea typeface="+mn-ea"/>
          <a:cs typeface="+mn-cs"/>
          <a:sym typeface="Cochin"/>
        </a:defRPr>
      </a:lvl2pPr>
      <a:lvl3pPr marL="0" marR="0" indent="45720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mn-lt"/>
          <a:ea typeface="+mn-ea"/>
          <a:cs typeface="+mn-cs"/>
          <a:sym typeface="Cochin"/>
        </a:defRPr>
      </a:lvl3pPr>
      <a:lvl4pPr marL="0" marR="0" indent="68580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mn-lt"/>
          <a:ea typeface="+mn-ea"/>
          <a:cs typeface="+mn-cs"/>
          <a:sym typeface="Cochin"/>
        </a:defRPr>
      </a:lvl4pPr>
      <a:lvl5pPr marL="0" marR="0" indent="91440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mn-lt"/>
          <a:ea typeface="+mn-ea"/>
          <a:cs typeface="+mn-cs"/>
          <a:sym typeface="Cochin"/>
        </a:defRPr>
      </a:lvl5pPr>
      <a:lvl6pPr marL="0" marR="0" indent="114300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mn-lt"/>
          <a:ea typeface="+mn-ea"/>
          <a:cs typeface="+mn-cs"/>
          <a:sym typeface="Cochin"/>
        </a:defRPr>
      </a:lvl6pPr>
      <a:lvl7pPr marL="0" marR="0" indent="137160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mn-lt"/>
          <a:ea typeface="+mn-ea"/>
          <a:cs typeface="+mn-cs"/>
          <a:sym typeface="Cochin"/>
        </a:defRPr>
      </a:lvl7pPr>
      <a:lvl8pPr marL="0" marR="0" indent="160020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mn-lt"/>
          <a:ea typeface="+mn-ea"/>
          <a:cs typeface="+mn-cs"/>
          <a:sym typeface="Cochin"/>
        </a:defRPr>
      </a:lvl8pPr>
      <a:lvl9pPr marL="0" marR="0" indent="182880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mn-lt"/>
          <a:ea typeface="+mn-ea"/>
          <a:cs typeface="+mn-cs"/>
          <a:sym typeface="Cochin"/>
        </a:defRPr>
      </a:lvl9pPr>
    </p:titleStyle>
    <p:bodyStyle>
      <a:lvl1pPr marL="4318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mn-lt"/>
          <a:ea typeface="+mn-ea"/>
          <a:cs typeface="+mn-cs"/>
          <a:sym typeface="Cochin"/>
        </a:defRPr>
      </a:lvl1pPr>
      <a:lvl2pPr marL="8636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mn-lt"/>
          <a:ea typeface="+mn-ea"/>
          <a:cs typeface="+mn-cs"/>
          <a:sym typeface="Cochin"/>
        </a:defRPr>
      </a:lvl2pPr>
      <a:lvl3pPr marL="12954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mn-lt"/>
          <a:ea typeface="+mn-ea"/>
          <a:cs typeface="+mn-cs"/>
          <a:sym typeface="Cochin"/>
        </a:defRPr>
      </a:lvl3pPr>
      <a:lvl4pPr marL="17272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mn-lt"/>
          <a:ea typeface="+mn-ea"/>
          <a:cs typeface="+mn-cs"/>
          <a:sym typeface="Cochin"/>
        </a:defRPr>
      </a:lvl4pPr>
      <a:lvl5pPr marL="21590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mn-lt"/>
          <a:ea typeface="+mn-ea"/>
          <a:cs typeface="+mn-cs"/>
          <a:sym typeface="Cochin"/>
        </a:defRPr>
      </a:lvl5pPr>
      <a:lvl6pPr marL="25908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mn-lt"/>
          <a:ea typeface="+mn-ea"/>
          <a:cs typeface="+mn-cs"/>
          <a:sym typeface="Cochin"/>
        </a:defRPr>
      </a:lvl6pPr>
      <a:lvl7pPr marL="30226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mn-lt"/>
          <a:ea typeface="+mn-ea"/>
          <a:cs typeface="+mn-cs"/>
          <a:sym typeface="Cochin"/>
        </a:defRPr>
      </a:lvl7pPr>
      <a:lvl8pPr marL="34544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mn-lt"/>
          <a:ea typeface="+mn-ea"/>
          <a:cs typeface="+mn-cs"/>
          <a:sym typeface="Cochin"/>
        </a:defRPr>
      </a:lvl8pPr>
      <a:lvl9pPr marL="38862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mn-lt"/>
          <a:ea typeface="+mn-ea"/>
          <a:cs typeface="+mn-cs"/>
          <a:sym typeface="Cochin"/>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1pPr>
      <a:lvl2pPr marL="0" marR="0" indent="22860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2pPr>
      <a:lvl3pPr marL="0" marR="0" indent="45720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3pPr>
      <a:lvl4pPr marL="0" marR="0" indent="68580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4pPr>
      <a:lvl5pPr marL="0" marR="0" indent="91440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5pPr>
      <a:lvl6pPr marL="0" marR="0" indent="114300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6pPr>
      <a:lvl7pPr marL="0" marR="0" indent="137160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7pPr>
      <a:lvl8pPr marL="0" marR="0" indent="160020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8pPr>
      <a:lvl9pPr marL="0" marR="0" indent="182880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xfrm>
            <a:off x="377240" y="1090518"/>
            <a:ext cx="11840160" cy="7821593"/>
          </a:xfrm>
          <a:prstGeom prst="rect">
            <a:avLst/>
          </a:prstGeom>
        </p:spPr>
        <p:txBody>
          <a:bodyPr anchor="t"/>
          <a:lstStyle/>
          <a:p>
            <a:pPr>
              <a:defRPr sz="6600" b="1">
                <a:solidFill>
                  <a:srgbClr val="000000"/>
                </a:solidFill>
                <a:latin typeface="American Typewriter"/>
                <a:ea typeface="American Typewriter"/>
                <a:cs typeface="American Typewriter"/>
                <a:sym typeface="American Typewriter"/>
              </a:defRPr>
            </a:pPr>
            <a:r>
              <a:rPr dirty="0"/>
              <a:t>RAPID PROTOTYPING COLLABORATION</a:t>
            </a:r>
          </a:p>
          <a:p>
            <a:pPr>
              <a:defRPr sz="2400" b="1">
                <a:solidFill>
                  <a:srgbClr val="000000"/>
                </a:solidFill>
                <a:latin typeface="American Typewriter"/>
                <a:ea typeface="American Typewriter"/>
                <a:cs typeface="American Typewriter"/>
                <a:sym typeface="American Typewriter"/>
              </a:defRPr>
            </a:pPr>
            <a:endParaRPr dirty="0"/>
          </a:p>
          <a:p>
            <a:pPr>
              <a:defRPr sz="2400" b="1">
                <a:solidFill>
                  <a:srgbClr val="000000"/>
                </a:solidFill>
                <a:latin typeface="American Typewriter"/>
                <a:ea typeface="American Typewriter"/>
                <a:cs typeface="American Typewriter"/>
                <a:sym typeface="American Typewriter"/>
              </a:defRPr>
            </a:pPr>
            <a:r>
              <a:rPr dirty="0"/>
              <a:t>Semester : Fall 2017</a:t>
            </a:r>
          </a:p>
          <a:p>
            <a:pPr>
              <a:defRPr sz="2400" b="1">
                <a:solidFill>
                  <a:srgbClr val="000000"/>
                </a:solidFill>
                <a:latin typeface="American Typewriter"/>
                <a:ea typeface="American Typewriter"/>
                <a:cs typeface="American Typewriter"/>
                <a:sym typeface="American Typewriter"/>
              </a:defRPr>
            </a:pPr>
            <a:r>
              <a:rPr dirty="0"/>
              <a:t>Info 7330:Data Solutions for Health Care</a:t>
            </a:r>
          </a:p>
          <a:p>
            <a:pPr>
              <a:defRPr sz="2400" b="1">
                <a:solidFill>
                  <a:srgbClr val="000000"/>
                </a:solidFill>
                <a:latin typeface="American Typewriter"/>
                <a:ea typeface="American Typewriter"/>
                <a:cs typeface="American Typewriter"/>
                <a:sym typeface="American Typewriter"/>
              </a:defRPr>
            </a:pPr>
            <a:endParaRPr dirty="0"/>
          </a:p>
          <a:p>
            <a:pPr>
              <a:defRPr sz="2400" b="1">
                <a:solidFill>
                  <a:srgbClr val="000000"/>
                </a:solidFill>
                <a:latin typeface="American Typewriter"/>
                <a:ea typeface="American Typewriter"/>
                <a:cs typeface="American Typewriter"/>
                <a:sym typeface="American Typewriter"/>
              </a:defRPr>
            </a:pPr>
            <a:r>
              <a:rPr dirty="0"/>
              <a:t>Start Date: Tuesday, November 28, 2017</a:t>
            </a:r>
          </a:p>
          <a:p>
            <a:pPr>
              <a:defRPr sz="2400" b="1">
                <a:solidFill>
                  <a:srgbClr val="000000"/>
                </a:solidFill>
                <a:latin typeface="American Typewriter"/>
                <a:ea typeface="American Typewriter"/>
                <a:cs typeface="American Typewriter"/>
                <a:sym typeface="American Typewriter"/>
              </a:defRPr>
            </a:pPr>
            <a:r>
              <a:rPr dirty="0"/>
              <a:t>End Date: Tuesday, December 12, 2017</a:t>
            </a:r>
          </a:p>
          <a:p>
            <a:pPr>
              <a:defRPr sz="2400" b="1">
                <a:solidFill>
                  <a:srgbClr val="000000"/>
                </a:solidFill>
                <a:latin typeface="American Typewriter"/>
                <a:ea typeface="American Typewriter"/>
                <a:cs typeface="American Typewriter"/>
                <a:sym typeface="American Typewriter"/>
              </a:defRPr>
            </a:pPr>
            <a:endParaRPr dirty="0"/>
          </a:p>
          <a:p>
            <a:pPr>
              <a:defRPr sz="2400" b="1">
                <a:solidFill>
                  <a:srgbClr val="000000"/>
                </a:solidFill>
                <a:latin typeface="American Typewriter"/>
                <a:ea typeface="American Typewriter"/>
                <a:cs typeface="American Typewriter"/>
                <a:sym typeface="American Typewriter"/>
              </a:defRPr>
            </a:pPr>
            <a:endParaRPr dirty="0"/>
          </a:p>
          <a:p>
            <a:pPr algn="l">
              <a:defRPr sz="1700" b="1">
                <a:solidFill>
                  <a:srgbClr val="000000"/>
                </a:solidFill>
                <a:latin typeface="American Typewriter"/>
                <a:ea typeface="American Typewriter"/>
                <a:cs typeface="American Typewriter"/>
                <a:sym typeface="American Typewriter"/>
              </a:defRPr>
            </a:pPr>
            <a:r>
              <a:rPr dirty="0"/>
              <a:t>Partners:</a:t>
            </a:r>
          </a:p>
          <a:p>
            <a:pPr marL="259080" indent="-259080" algn="l">
              <a:buClr>
                <a:srgbClr val="030303"/>
              </a:buClr>
              <a:buSzPct val="75000"/>
              <a:defRPr sz="1700" b="1">
                <a:solidFill>
                  <a:srgbClr val="000000"/>
                </a:solidFill>
                <a:latin typeface="American Typewriter"/>
                <a:ea typeface="American Typewriter"/>
                <a:cs typeface="American Typewriter"/>
                <a:sym typeface="American Typewriter"/>
              </a:defRPr>
            </a:pPr>
            <a:r>
              <a:rPr lang="en-US" dirty="0"/>
              <a:t>	  </a:t>
            </a:r>
            <a:r>
              <a:rPr dirty="0"/>
              <a:t>Nancy O’Hare</a:t>
            </a:r>
            <a:br>
              <a:rPr lang="en-US" dirty="0"/>
            </a:br>
            <a:endParaRPr dirty="0"/>
          </a:p>
          <a:p>
            <a:pPr marL="259080" indent="-259080" algn="l">
              <a:buClr>
                <a:srgbClr val="030303"/>
              </a:buClr>
              <a:buSzPct val="75000"/>
              <a:defRPr sz="1700" b="1">
                <a:solidFill>
                  <a:srgbClr val="000000"/>
                </a:solidFill>
                <a:latin typeface="American Typewriter"/>
                <a:ea typeface="American Typewriter"/>
                <a:cs typeface="American Typewriter"/>
                <a:sym typeface="American Typewriter"/>
              </a:defRPr>
            </a:pPr>
            <a:r>
              <a:rPr dirty="0"/>
              <a:t>Team 2</a:t>
            </a:r>
          </a:p>
          <a:p>
            <a:pPr marL="690880" lvl="1" indent="-259080" algn="l">
              <a:buClr>
                <a:srgbClr val="030303"/>
              </a:buClr>
              <a:buSzPct val="75000"/>
              <a:defRPr sz="1700" b="1">
                <a:solidFill>
                  <a:srgbClr val="000000"/>
                </a:solidFill>
                <a:latin typeface="American Typewriter"/>
                <a:ea typeface="American Typewriter"/>
                <a:cs typeface="American Typewriter"/>
                <a:sym typeface="American Typewriter"/>
              </a:defRPr>
            </a:pPr>
            <a:r>
              <a:rPr dirty="0" err="1"/>
              <a:t>Sonali</a:t>
            </a:r>
            <a:r>
              <a:rPr dirty="0"/>
              <a:t> Chaudhari</a:t>
            </a:r>
          </a:p>
          <a:p>
            <a:pPr marL="690880" lvl="1" indent="-259080" algn="l">
              <a:buClr>
                <a:srgbClr val="030303"/>
              </a:buClr>
              <a:buSzPct val="75000"/>
              <a:defRPr sz="1700" b="1">
                <a:solidFill>
                  <a:srgbClr val="000000"/>
                </a:solidFill>
                <a:latin typeface="American Typewriter"/>
                <a:ea typeface="American Typewriter"/>
                <a:cs typeface="American Typewriter"/>
                <a:sym typeface="American Typewriter"/>
              </a:defRPr>
            </a:pPr>
            <a:r>
              <a:rPr dirty="0" err="1"/>
              <a:t>Gurwinder</a:t>
            </a:r>
            <a:r>
              <a:rPr dirty="0"/>
              <a:t> </a:t>
            </a:r>
            <a:r>
              <a:rPr dirty="0" err="1"/>
              <a:t>Mashiana</a:t>
            </a:r>
            <a:endParaRPr dirty="0"/>
          </a:p>
          <a:p>
            <a:pPr marL="690880" lvl="1" indent="-259080" algn="l">
              <a:buClr>
                <a:srgbClr val="030303"/>
              </a:buClr>
              <a:buSzPct val="75000"/>
              <a:defRPr sz="1700" b="1">
                <a:solidFill>
                  <a:srgbClr val="000000"/>
                </a:solidFill>
                <a:latin typeface="American Typewriter"/>
                <a:ea typeface="American Typewriter"/>
                <a:cs typeface="American Typewriter"/>
                <a:sym typeface="American Typewriter"/>
              </a:defRPr>
            </a:pPr>
            <a:r>
              <a:rPr dirty="0" err="1"/>
              <a:t>Praneeth</a:t>
            </a:r>
            <a:r>
              <a:rPr dirty="0"/>
              <a:t> Reddy</a:t>
            </a:r>
          </a:p>
          <a:p>
            <a:pPr marL="690880" lvl="1" indent="-259080" algn="l">
              <a:buClr>
                <a:srgbClr val="030303"/>
              </a:buClr>
              <a:buSzPct val="75000"/>
              <a:defRPr sz="1700" b="1">
                <a:solidFill>
                  <a:srgbClr val="000000"/>
                </a:solidFill>
                <a:latin typeface="American Typewriter"/>
                <a:ea typeface="American Typewriter"/>
                <a:cs typeface="American Typewriter"/>
                <a:sym typeface="American Typewriter"/>
              </a:defRPr>
            </a:pPr>
            <a:r>
              <a:rPr dirty="0"/>
              <a:t>An</a:t>
            </a:r>
            <a:r>
              <a:rPr lang="en-US" dirty="0"/>
              <a:t>kur</a:t>
            </a:r>
            <a:r>
              <a:rPr dirty="0"/>
              <a:t> Muley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subTitle" sz="quarter" idx="1"/>
          </p:nvPr>
        </p:nvSpPr>
        <p:spPr>
          <a:xfrm>
            <a:off x="787400" y="465856"/>
            <a:ext cx="11430000" cy="1491602"/>
          </a:xfrm>
          <a:prstGeom prst="rect">
            <a:avLst/>
          </a:prstGeom>
        </p:spPr>
        <p:txBody>
          <a:bodyPr anchor="ctr"/>
          <a:lstStyle/>
          <a:p>
            <a:pPr defTabSz="749808">
              <a:defRPr sz="3936" b="1">
                <a:solidFill>
                  <a:srgbClr val="010203"/>
                </a:solidFill>
                <a:effectLst/>
                <a:latin typeface="American Typewriter"/>
                <a:ea typeface="American Typewriter"/>
                <a:cs typeface="American Typewriter"/>
                <a:sym typeface="American Typewriter"/>
              </a:defRPr>
            </a:pPr>
            <a:endParaRPr/>
          </a:p>
          <a:p>
            <a:pPr defTabSz="749808">
              <a:defRPr sz="4920" b="1">
                <a:solidFill>
                  <a:srgbClr val="010203"/>
                </a:solidFill>
                <a:effectLst/>
                <a:latin typeface="American Typewriter"/>
                <a:ea typeface="American Typewriter"/>
                <a:cs typeface="American Typewriter"/>
                <a:sym typeface="American Typewriter"/>
              </a:defRPr>
            </a:pPr>
            <a:r>
              <a:t>PROJECT CHARTER</a:t>
            </a:r>
          </a:p>
        </p:txBody>
      </p:sp>
      <p:graphicFrame>
        <p:nvGraphicFramePr>
          <p:cNvPr id="122" name="Table 122"/>
          <p:cNvGraphicFramePr/>
          <p:nvPr>
            <p:extLst>
              <p:ext uri="{D42A27DB-BD31-4B8C-83A1-F6EECF244321}">
                <p14:modId xmlns:p14="http://schemas.microsoft.com/office/powerpoint/2010/main" val="3987536807"/>
              </p:ext>
            </p:extLst>
          </p:nvPr>
        </p:nvGraphicFramePr>
        <p:xfrm>
          <a:off x="787400" y="2070100"/>
          <a:ext cx="11586848" cy="6771861"/>
        </p:xfrm>
        <a:graphic>
          <a:graphicData uri="http://schemas.openxmlformats.org/drawingml/2006/table">
            <a:tbl>
              <a:tblPr>
                <a:tableStyleId>{33BA23B1-9221-436E-865A-0063620EA4FD}</a:tableStyleId>
              </a:tblPr>
              <a:tblGrid>
                <a:gridCol w="2896712">
                  <a:extLst>
                    <a:ext uri="{9D8B030D-6E8A-4147-A177-3AD203B41FA5}">
                      <a16:colId xmlns:a16="http://schemas.microsoft.com/office/drawing/2014/main" val="20000"/>
                    </a:ext>
                  </a:extLst>
                </a:gridCol>
                <a:gridCol w="2896712">
                  <a:extLst>
                    <a:ext uri="{9D8B030D-6E8A-4147-A177-3AD203B41FA5}">
                      <a16:colId xmlns:a16="http://schemas.microsoft.com/office/drawing/2014/main" val="20001"/>
                    </a:ext>
                  </a:extLst>
                </a:gridCol>
                <a:gridCol w="899476">
                  <a:extLst>
                    <a:ext uri="{9D8B030D-6E8A-4147-A177-3AD203B41FA5}">
                      <a16:colId xmlns:a16="http://schemas.microsoft.com/office/drawing/2014/main" val="20002"/>
                    </a:ext>
                  </a:extLst>
                </a:gridCol>
                <a:gridCol w="1997236">
                  <a:extLst>
                    <a:ext uri="{9D8B030D-6E8A-4147-A177-3AD203B41FA5}">
                      <a16:colId xmlns:a16="http://schemas.microsoft.com/office/drawing/2014/main" val="2283769387"/>
                    </a:ext>
                  </a:extLst>
                </a:gridCol>
                <a:gridCol w="2896712">
                  <a:extLst>
                    <a:ext uri="{9D8B030D-6E8A-4147-A177-3AD203B41FA5}">
                      <a16:colId xmlns:a16="http://schemas.microsoft.com/office/drawing/2014/main" val="20003"/>
                    </a:ext>
                  </a:extLst>
                </a:gridCol>
              </a:tblGrid>
              <a:tr h="426101">
                <a:tc gridSpan="5">
                  <a:txBody>
                    <a:bodyPr/>
                    <a:lstStyle/>
                    <a:p>
                      <a:pPr defTabSz="457200">
                        <a:defRPr sz="1800">
                          <a:solidFill>
                            <a:srgbClr val="000000"/>
                          </a:solidFill>
                        </a:defRPr>
                      </a:pPr>
                      <a:r>
                        <a:rPr sz="2800" b="1" dirty="0">
                          <a:latin typeface="Calibri"/>
                          <a:ea typeface="Calibri"/>
                          <a:cs typeface="Calibri"/>
                          <a:sym typeface="Calibri"/>
                        </a:rPr>
                        <a:t>Project Charter</a:t>
                      </a:r>
                    </a:p>
                  </a:txBody>
                  <a:tcPr marL="25400" marR="25400" marT="0" marB="25400" anchor="ctr" horzOverflow="overflow">
                    <a:lnL w="381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8650">
                <a:tc>
                  <a:txBody>
                    <a:bodyPr/>
                    <a:lstStyle/>
                    <a:p>
                      <a:pPr defTabSz="457200">
                        <a:defRPr sz="1800">
                          <a:solidFill>
                            <a:srgbClr val="000000"/>
                          </a:solidFill>
                        </a:defRPr>
                      </a:pPr>
                      <a:r>
                        <a:rPr sz="2400" b="1" dirty="0">
                          <a:latin typeface="Calibri"/>
                          <a:ea typeface="Calibri"/>
                          <a:cs typeface="Calibri"/>
                          <a:sym typeface="Calibri"/>
                        </a:rPr>
                        <a:t>Element</a:t>
                      </a:r>
                    </a:p>
                  </a:txBody>
                  <a:tcPr marL="25400" marR="25400" marT="0" marB="25400" anchor="b" horzOverflow="overflow">
                    <a:lnL w="38100">
                      <a:solidFill>
                        <a:srgbClr val="000000"/>
                      </a:solidFill>
                      <a:miter lim="400000"/>
                    </a:lnL>
                    <a:lnR w="25400">
                      <a:solidFill>
                        <a:srgbClr val="000000"/>
                      </a:solidFill>
                      <a:miter lim="400000"/>
                    </a:lnR>
                    <a:lnT w="12700">
                      <a:solidFill>
                        <a:srgbClr val="000000"/>
                      </a:solidFill>
                      <a:miter lim="400000"/>
                    </a:lnT>
                    <a:lnB w="25400">
                      <a:solidFill>
                        <a:srgbClr val="000000"/>
                      </a:solidFill>
                      <a:miter lim="400000"/>
                    </a:lnB>
                    <a:solidFill>
                      <a:srgbClr val="FFFFFF"/>
                    </a:solidFill>
                  </a:tcPr>
                </a:tc>
                <a:tc>
                  <a:txBody>
                    <a:bodyPr/>
                    <a:lstStyle/>
                    <a:p>
                      <a:pPr defTabSz="457200">
                        <a:defRPr sz="1800">
                          <a:solidFill>
                            <a:srgbClr val="000000"/>
                          </a:solidFill>
                        </a:defRPr>
                      </a:pPr>
                      <a:r>
                        <a:rPr sz="2400" b="1">
                          <a:latin typeface="Calibri"/>
                          <a:ea typeface="Calibri"/>
                          <a:cs typeface="Calibri"/>
                          <a:sym typeface="Calibri"/>
                        </a:rPr>
                        <a:t>Description</a:t>
                      </a:r>
                    </a:p>
                  </a:txBody>
                  <a:tcPr marL="25400" marR="25400" marT="0" marB="25400" anchor="b" horzOverflow="overflow">
                    <a:lnL w="25400">
                      <a:solidFill>
                        <a:srgbClr val="000000"/>
                      </a:solidFill>
                      <a:miter lim="400000"/>
                    </a:lnL>
                    <a:lnR w="25400">
                      <a:solidFill>
                        <a:srgbClr val="000000"/>
                      </a:solidFill>
                      <a:miter lim="400000"/>
                    </a:lnR>
                    <a:lnT w="12700">
                      <a:solidFill>
                        <a:srgbClr val="000000"/>
                      </a:solidFill>
                      <a:miter lim="400000"/>
                    </a:lnT>
                    <a:lnB w="25400">
                      <a:solidFill>
                        <a:srgbClr val="000000"/>
                      </a:solidFill>
                      <a:miter lim="400000"/>
                    </a:lnB>
                    <a:solidFill>
                      <a:srgbClr val="FFFFFF"/>
                    </a:solidFill>
                  </a:tcPr>
                </a:tc>
                <a:tc gridSpan="3">
                  <a:txBody>
                    <a:bodyPr/>
                    <a:lstStyle/>
                    <a:p>
                      <a:pPr defTabSz="457200">
                        <a:defRPr sz="1800">
                          <a:solidFill>
                            <a:srgbClr val="000000"/>
                          </a:solidFill>
                        </a:defRPr>
                      </a:pPr>
                      <a:r>
                        <a:rPr sz="2400" b="1" dirty="0">
                          <a:latin typeface="Calibri"/>
                          <a:ea typeface="Calibri"/>
                          <a:cs typeface="Calibri"/>
                          <a:sym typeface="Calibri"/>
                        </a:rPr>
                        <a:t>Details</a:t>
                      </a:r>
                    </a:p>
                  </a:txBody>
                  <a:tcPr marL="25400" marR="25400" marT="0" marB="25400" anchor="b" horzOverflow="overflow">
                    <a:lnL w="25400">
                      <a:solidFill>
                        <a:srgbClr val="000000"/>
                      </a:solidFill>
                      <a:miter lim="400000"/>
                    </a:lnL>
                    <a:lnR w="38100">
                      <a:solidFill>
                        <a:srgbClr val="000000"/>
                      </a:solidFill>
                      <a:miter lim="400000"/>
                    </a:lnR>
                    <a:lnT w="12700">
                      <a:solidFill>
                        <a:srgbClr val="000000"/>
                      </a:solidFill>
                      <a:miter lim="400000"/>
                    </a:lnT>
                    <a:lnB w="254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49702">
                <a:tc rowSpan="2">
                  <a:txBody>
                    <a:bodyPr/>
                    <a:lstStyle/>
                    <a:p>
                      <a:pPr algn="l" defTabSz="457200">
                        <a:defRPr sz="1800">
                          <a:solidFill>
                            <a:srgbClr val="000000"/>
                          </a:solidFill>
                        </a:defRPr>
                      </a:pPr>
                      <a:r>
                        <a:rPr sz="1600" b="1" dirty="0">
                          <a:latin typeface="Calibri"/>
                          <a:ea typeface="Calibri"/>
                          <a:cs typeface="Calibri"/>
                          <a:sym typeface="Calibri"/>
                        </a:rPr>
                        <a:t>Project Name </a:t>
                      </a:r>
                    </a:p>
                  </a:txBody>
                  <a:tcPr marL="25400" marR="25400" marT="0" marB="25400" anchor="ctr" horzOverflow="overflow">
                    <a:lnL w="381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a:txBody>
                    <a:bodyPr/>
                    <a:lstStyle/>
                    <a:p>
                      <a:pPr algn="l" defTabSz="457200">
                        <a:defRPr sz="1800">
                          <a:solidFill>
                            <a:srgbClr val="000000"/>
                          </a:solidFill>
                        </a:defRPr>
                      </a:pPr>
                      <a:r>
                        <a:rPr sz="1600" dirty="0">
                          <a:latin typeface="Calibri"/>
                          <a:ea typeface="Calibri"/>
                          <a:cs typeface="Calibri"/>
                          <a:sym typeface="Calibri"/>
                        </a:rPr>
                        <a:t>Unique identifier for project</a:t>
                      </a:r>
                    </a:p>
                  </a:txBody>
                  <a:tcPr marL="25400" marR="25400" marT="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gridSpan="3">
                  <a:txBody>
                    <a:bodyPr/>
                    <a:lstStyle/>
                    <a:p>
                      <a:pPr defTabSz="457200">
                        <a:defRPr sz="1800">
                          <a:solidFill>
                            <a:srgbClr val="000000"/>
                          </a:solidFill>
                        </a:defRPr>
                      </a:pPr>
                      <a:r>
                        <a:rPr sz="1400" dirty="0">
                          <a:latin typeface="Calibri"/>
                          <a:ea typeface="Calibri"/>
                          <a:cs typeface="Calibri"/>
                          <a:sym typeface="Calibri"/>
                        </a:rPr>
                        <a:t>Supportive Care Program for Cancer Related Fatigu</a:t>
                      </a:r>
                      <a:r>
                        <a:rPr lang="en-US" sz="1400" dirty="0">
                          <a:latin typeface="Calibri"/>
                          <a:ea typeface="Calibri"/>
                          <a:cs typeface="Calibri"/>
                          <a:sym typeface="Calibri"/>
                        </a:rPr>
                        <a:t>e (SCP)</a:t>
                      </a:r>
                      <a:endParaRPr sz="1400" dirty="0">
                        <a:latin typeface="Calibri"/>
                        <a:ea typeface="Calibri"/>
                        <a:cs typeface="Calibri"/>
                        <a:sym typeface="Calibri"/>
                      </a:endParaRPr>
                    </a:p>
                  </a:txBody>
                  <a:tcPr marL="25400" marR="25400" marT="0" marB="25400" anchor="ctr" horzOverflow="overflow">
                    <a:lnL w="254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10002"/>
                  </a:ext>
                </a:extLst>
              </a:tr>
              <a:tr h="349702">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349702">
                <a:tc rowSpan="2">
                  <a:txBody>
                    <a:bodyPr/>
                    <a:lstStyle/>
                    <a:p>
                      <a:pPr algn="l" defTabSz="457200">
                        <a:defRPr sz="1800">
                          <a:solidFill>
                            <a:srgbClr val="000000"/>
                          </a:solidFill>
                        </a:defRPr>
                      </a:pPr>
                      <a:r>
                        <a:rPr sz="1600" b="1" dirty="0">
                          <a:latin typeface="Calibri"/>
                          <a:ea typeface="Calibri"/>
                          <a:cs typeface="Calibri"/>
                          <a:sym typeface="Calibri"/>
                        </a:rPr>
                        <a:t>Problem Statement</a:t>
                      </a:r>
                    </a:p>
                  </a:txBody>
                  <a:tcPr marL="25400" marR="25400" marT="0" marB="25400" anchor="ctr" horzOverflow="overflow">
                    <a:lnL w="381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a:txBody>
                    <a:bodyPr/>
                    <a:lstStyle/>
                    <a:p>
                      <a:pPr algn="l" defTabSz="457200">
                        <a:defRPr sz="1800">
                          <a:solidFill>
                            <a:srgbClr val="000000"/>
                          </a:solidFill>
                        </a:defRPr>
                      </a:pPr>
                      <a:r>
                        <a:rPr sz="1600" dirty="0">
                          <a:latin typeface="Calibri"/>
                          <a:ea typeface="Calibri"/>
                          <a:cs typeface="Calibri"/>
                          <a:sym typeface="Calibri"/>
                        </a:rPr>
                        <a:t>Define the current state</a:t>
                      </a:r>
                    </a:p>
                  </a:txBody>
                  <a:tcPr marL="25400" marR="25400" marT="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gridSpan="3">
                  <a:txBody>
                    <a:bodyPr/>
                    <a:lstStyle/>
                    <a:p>
                      <a:pPr algn="l" defTabSz="457200">
                        <a:defRPr sz="900">
                          <a:solidFill>
                            <a:srgbClr val="000000"/>
                          </a:solidFill>
                          <a:latin typeface="Calibri"/>
                          <a:ea typeface="Calibri"/>
                          <a:cs typeface="Calibri"/>
                          <a:sym typeface="Calibri"/>
                        </a:defRPr>
                      </a:pPr>
                      <a:r>
                        <a:rPr sz="1400" dirty="0"/>
                        <a:t>Fatigue is one of the chief complaints patients have while undergoing treatment for patients.</a:t>
                      </a:r>
                      <a:r>
                        <a:rPr lang="en-US" sz="1400" dirty="0"/>
                        <a:t> </a:t>
                      </a:r>
                      <a:r>
                        <a:rPr sz="1400" dirty="0"/>
                        <a:t>The health care network have 3 different EMRs and there is no system to integrate data from the EMRs.</a:t>
                      </a:r>
                      <a:endParaRPr sz="2400" dirty="0">
                        <a:latin typeface="Times New Roman"/>
                        <a:ea typeface="Times New Roman"/>
                        <a:cs typeface="Times New Roman"/>
                        <a:sym typeface="Times New Roman"/>
                      </a:endParaRPr>
                    </a:p>
                  </a:txBody>
                  <a:tcPr marL="25400" marR="25400" marT="0" marB="25400" anchor="ctr" horzOverflow="overflow">
                    <a:lnL w="254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10004"/>
                  </a:ext>
                </a:extLst>
              </a:tr>
              <a:tr h="349702">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r h="426101">
                <a:tc>
                  <a:txBody>
                    <a:bodyPr/>
                    <a:lstStyle/>
                    <a:p>
                      <a:pPr algn="l" defTabSz="457200">
                        <a:defRPr sz="1800">
                          <a:solidFill>
                            <a:srgbClr val="000000"/>
                          </a:solidFill>
                        </a:defRPr>
                      </a:pPr>
                      <a:r>
                        <a:rPr sz="1600" b="1">
                          <a:latin typeface="Calibri"/>
                          <a:ea typeface="Calibri"/>
                          <a:cs typeface="Calibri"/>
                          <a:sym typeface="Calibri"/>
                        </a:rPr>
                        <a:t>Objective</a:t>
                      </a:r>
                    </a:p>
                  </a:txBody>
                  <a:tcPr marL="25400" marR="25400" marT="0" marB="25400" anchor="ctr" horzOverflow="overflow">
                    <a:lnL w="381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a:txBody>
                    <a:bodyPr/>
                    <a:lstStyle/>
                    <a:p>
                      <a:pPr algn="l" defTabSz="457200">
                        <a:defRPr sz="1800">
                          <a:solidFill>
                            <a:srgbClr val="000000"/>
                          </a:solidFill>
                        </a:defRPr>
                      </a:pPr>
                      <a:r>
                        <a:rPr sz="1600" dirty="0">
                          <a:latin typeface="Calibri"/>
                          <a:ea typeface="Calibri"/>
                          <a:cs typeface="Calibri"/>
                          <a:sym typeface="Calibri"/>
                        </a:rPr>
                        <a:t>What improvement is targeted?</a:t>
                      </a:r>
                    </a:p>
                  </a:txBody>
                  <a:tcPr marL="25400" marR="25400" marT="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gridSpan="3">
                  <a:txBody>
                    <a:bodyPr/>
                    <a:lstStyle/>
                    <a:p>
                      <a:pPr algn="l" defTabSz="457200">
                        <a:defRPr sz="900">
                          <a:solidFill>
                            <a:srgbClr val="000000"/>
                          </a:solidFill>
                          <a:latin typeface="Calibri"/>
                          <a:ea typeface="Calibri"/>
                          <a:cs typeface="Calibri"/>
                          <a:sym typeface="Calibri"/>
                        </a:defRPr>
                      </a:pPr>
                      <a:r>
                        <a:rPr sz="1400"/>
                        <a:t>To design and develop a data driven business intelligence system with decision support, query capabilities and dashboards to aid clinical decision making.</a:t>
                      </a:r>
                      <a:endParaRPr sz="2400">
                        <a:latin typeface="Times New Roman"/>
                        <a:ea typeface="Times New Roman"/>
                        <a:cs typeface="Times New Roman"/>
                        <a:sym typeface="Times New Roman"/>
                      </a:endParaRPr>
                    </a:p>
                  </a:txBody>
                  <a:tcPr marL="25400" marR="25400" marT="0" marB="25400" anchor="ctr" horzOverflow="overflow">
                    <a:lnL w="254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49702">
                <a:tc rowSpan="8">
                  <a:txBody>
                    <a:bodyPr/>
                    <a:lstStyle/>
                    <a:p>
                      <a:pPr algn="l" defTabSz="457200">
                        <a:defRPr sz="1800">
                          <a:solidFill>
                            <a:srgbClr val="000000"/>
                          </a:solidFill>
                        </a:defRPr>
                      </a:pPr>
                      <a:r>
                        <a:rPr sz="1600" b="1">
                          <a:latin typeface="Calibri"/>
                          <a:ea typeface="Calibri"/>
                          <a:cs typeface="Calibri"/>
                          <a:sym typeface="Calibri"/>
                        </a:rPr>
                        <a:t>Process Metrics</a:t>
                      </a:r>
                    </a:p>
                  </a:txBody>
                  <a:tcPr marL="25400" marR="25400" marT="0" marB="25400" anchor="ctr" horzOverflow="overflow">
                    <a:lnL w="381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gridSpan="4">
                  <a:txBody>
                    <a:bodyPr/>
                    <a:lstStyle/>
                    <a:p>
                      <a:pPr algn="l" defTabSz="457200">
                        <a:defRPr sz="1800">
                          <a:solidFill>
                            <a:srgbClr val="000000"/>
                          </a:solidFill>
                        </a:defRPr>
                      </a:pPr>
                      <a:r>
                        <a:rPr sz="1600" dirty="0">
                          <a:latin typeface="Calibri"/>
                          <a:ea typeface="Calibri"/>
                          <a:cs typeface="Calibri"/>
                          <a:sym typeface="Calibri"/>
                        </a:rPr>
                        <a:t>Baseline metrics and targets so that improvements can be tracked</a:t>
                      </a:r>
                    </a:p>
                  </a:txBody>
                  <a:tcPr marL="25400" marR="25400" marT="0" marB="25400" anchor="b" horzOverflow="overflow">
                    <a:lnL w="254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49702">
                <a:tc vMerge="1">
                  <a:txBody>
                    <a:bodyPr/>
                    <a:lstStyle/>
                    <a:p>
                      <a:endParaRPr lang="en-US"/>
                    </a:p>
                  </a:txBody>
                  <a:tcPr/>
                </a:tc>
                <a:tc gridSpan="2">
                  <a:txBody>
                    <a:bodyPr/>
                    <a:lstStyle/>
                    <a:p>
                      <a:pPr defTabSz="457200">
                        <a:defRPr sz="1800">
                          <a:solidFill>
                            <a:srgbClr val="000000"/>
                          </a:solidFill>
                        </a:defRPr>
                      </a:pPr>
                      <a:r>
                        <a:rPr sz="1600" b="1">
                          <a:latin typeface="Calibri"/>
                          <a:ea typeface="Calibri"/>
                          <a:cs typeface="Calibri"/>
                          <a:sym typeface="Calibri"/>
                        </a:rPr>
                        <a:t>Metric</a:t>
                      </a:r>
                    </a:p>
                  </a:txBody>
                  <a:tcPr marL="25400" marR="25400" marT="0" marB="25400" anchor="b"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hMerge="1">
                  <a:txBody>
                    <a:bodyPr/>
                    <a:lstStyle/>
                    <a:p>
                      <a:pPr defTabSz="457200">
                        <a:defRPr sz="1800">
                          <a:solidFill>
                            <a:srgbClr val="000000"/>
                          </a:solidFill>
                        </a:defRPr>
                      </a:pPr>
                      <a:r>
                        <a:rPr sz="1600" b="1" dirty="0">
                          <a:latin typeface="Calibri"/>
                          <a:ea typeface="Calibri"/>
                          <a:cs typeface="Calibri"/>
                          <a:sym typeface="Calibri"/>
                        </a:rPr>
                        <a:t>Baseline</a:t>
                      </a:r>
                    </a:p>
                  </a:txBody>
                  <a:tcPr marL="25400" marR="25400" marT="0" marB="25400" anchor="b"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a:txBody>
                    <a:bodyPr/>
                    <a:lstStyle/>
                    <a:p>
                      <a:pPr defTabSz="457200">
                        <a:defRPr sz="1800">
                          <a:solidFill>
                            <a:srgbClr val="000000"/>
                          </a:solidFill>
                        </a:defRPr>
                      </a:pPr>
                      <a:r>
                        <a:rPr lang="en-US" sz="1600" b="1">
                          <a:latin typeface="Calibri"/>
                          <a:ea typeface="Calibri"/>
                          <a:cs typeface="Calibri"/>
                          <a:sym typeface="Calibri"/>
                        </a:rPr>
                        <a:t>Baseline</a:t>
                      </a:r>
                      <a:endParaRPr sz="1600" b="1" dirty="0">
                        <a:latin typeface="Calibri"/>
                        <a:ea typeface="Calibri"/>
                        <a:cs typeface="Calibri"/>
                        <a:sym typeface="Calibri"/>
                      </a:endParaRPr>
                    </a:p>
                  </a:txBody>
                  <a:tcPr marL="25400" marR="25400" marT="0" marB="25400" anchor="b"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a:txBody>
                    <a:bodyPr/>
                    <a:lstStyle/>
                    <a:p>
                      <a:pPr defTabSz="457200">
                        <a:defRPr sz="1800">
                          <a:solidFill>
                            <a:srgbClr val="000000"/>
                          </a:solidFill>
                        </a:defRPr>
                      </a:pPr>
                      <a:r>
                        <a:rPr sz="1600" b="1">
                          <a:latin typeface="Calibri"/>
                          <a:ea typeface="Calibri"/>
                          <a:cs typeface="Calibri"/>
                          <a:sym typeface="Calibri"/>
                        </a:rPr>
                        <a:t>Target</a:t>
                      </a:r>
                    </a:p>
                  </a:txBody>
                  <a:tcPr marL="25400" marR="25400" marT="0" marB="25400" anchor="b" horzOverflow="overflow">
                    <a:lnL w="254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extLst>
                  <a:ext uri="{0D108BD9-81ED-4DB2-BD59-A6C34878D82A}">
                    <a16:rowId xmlns:a16="http://schemas.microsoft.com/office/drawing/2014/main" val="10008"/>
                  </a:ext>
                </a:extLst>
              </a:tr>
              <a:tr h="349702">
                <a:tc vMerge="1">
                  <a:txBody>
                    <a:bodyPr/>
                    <a:lstStyle/>
                    <a:p>
                      <a:endParaRPr lang="en-US"/>
                    </a:p>
                  </a:txBody>
                  <a:tcPr/>
                </a:tc>
                <a:tc gridSpan="2">
                  <a:txBody>
                    <a:bodyPr/>
                    <a:lstStyle/>
                    <a:p>
                      <a:pPr algn="l" defTabSz="457200">
                        <a:defRPr sz="1800">
                          <a:solidFill>
                            <a:srgbClr val="000000"/>
                          </a:solidFill>
                        </a:defRPr>
                      </a:pPr>
                      <a:r>
                        <a:rPr sz="1600" b="1">
                          <a:latin typeface="Calibri"/>
                          <a:ea typeface="Calibri"/>
                          <a:cs typeface="Calibri"/>
                          <a:sym typeface="Calibri"/>
                        </a:rPr>
                        <a:t>Fatigue program enrollment</a:t>
                      </a:r>
                    </a:p>
                  </a:txBody>
                  <a:tcPr marL="25400" marR="25400" marT="0" marB="25400" anchor="b" horzOverflow="overflow">
                    <a:lnL w="25400">
                      <a:solidFill>
                        <a:srgbClr val="000000"/>
                      </a:solidFill>
                      <a:miter lim="400000"/>
                    </a:lnL>
                    <a:lnR w="25400">
                      <a:solidFill>
                        <a:srgbClr val="000000"/>
                      </a:solidFill>
                      <a:miter lim="400000"/>
                    </a:lnR>
                    <a:lnT w="25400">
                      <a:solidFill>
                        <a:srgbClr val="000000"/>
                      </a:solidFill>
                      <a:miter lim="400000"/>
                    </a:lnT>
                    <a:lnB w="12700">
                      <a:solidFill>
                        <a:srgbClr val="000000"/>
                      </a:solidFill>
                      <a:custDash>
                        <a:ds d="200000" sp="200000"/>
                      </a:custDash>
                      <a:miter lim="400000"/>
                    </a:lnB>
                    <a:solidFill>
                      <a:srgbClr val="FFFFFF"/>
                    </a:solidFill>
                  </a:tcPr>
                </a:tc>
                <a:tc hMerge="1">
                  <a:txBody>
                    <a:bodyPr/>
                    <a:lstStyle/>
                    <a:p>
                      <a:pPr defTabSz="457200">
                        <a:defRPr sz="1800">
                          <a:solidFill>
                            <a:srgbClr val="000000"/>
                          </a:solidFill>
                        </a:defRPr>
                      </a:pPr>
                      <a:r>
                        <a:rPr sz="1600" dirty="0">
                          <a:latin typeface="Calibri"/>
                          <a:ea typeface="Calibri"/>
                          <a:cs typeface="Calibri"/>
                          <a:sym typeface="Calibri"/>
                        </a:rPr>
                        <a:t>N/A</a:t>
                      </a:r>
                    </a:p>
                  </a:txBody>
                  <a:tcPr marL="25400" marR="25400" marT="0" marB="25400" anchor="b" horzOverflow="overflow">
                    <a:lnL w="25400">
                      <a:solidFill>
                        <a:srgbClr val="000000"/>
                      </a:solidFill>
                      <a:miter lim="400000"/>
                    </a:lnL>
                    <a:lnR w="25400">
                      <a:solidFill>
                        <a:srgbClr val="000000"/>
                      </a:solidFill>
                      <a:miter lim="400000"/>
                    </a:lnR>
                    <a:lnT w="25400">
                      <a:solidFill>
                        <a:srgbClr val="000000"/>
                      </a:solidFill>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lang="en-US" sz="1600">
                          <a:latin typeface="Calibri"/>
                          <a:ea typeface="Calibri"/>
                          <a:cs typeface="Calibri"/>
                          <a:sym typeface="Calibri"/>
                        </a:rPr>
                        <a:t>N/A</a:t>
                      </a:r>
                      <a:endParaRPr sz="1600" dirty="0">
                        <a:latin typeface="Calibri"/>
                        <a:ea typeface="Calibri"/>
                        <a:cs typeface="Calibri"/>
                        <a:sym typeface="Calibri"/>
                      </a:endParaRPr>
                    </a:p>
                  </a:txBody>
                  <a:tcPr marL="25400" marR="25400" marT="0" marB="25400" anchor="b" horzOverflow="overflow">
                    <a:lnL w="25400">
                      <a:solidFill>
                        <a:srgbClr val="000000"/>
                      </a:solidFill>
                      <a:miter lim="400000"/>
                    </a:lnL>
                    <a:lnR w="25400">
                      <a:solidFill>
                        <a:srgbClr val="000000"/>
                      </a:solidFill>
                      <a:miter lim="400000"/>
                    </a:lnR>
                    <a:lnT w="25400">
                      <a:solidFill>
                        <a:srgbClr val="000000"/>
                      </a:solidFill>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sz="1600">
                          <a:latin typeface="Calibri"/>
                          <a:ea typeface="Calibri"/>
                          <a:cs typeface="Calibri"/>
                          <a:sym typeface="Calibri"/>
                        </a:rPr>
                        <a:t>95%</a:t>
                      </a:r>
                    </a:p>
                  </a:txBody>
                  <a:tcPr marL="25400" marR="25400" marT="0" marB="25400" anchor="b" horzOverflow="overflow">
                    <a:lnL w="25400">
                      <a:solidFill>
                        <a:srgbClr val="000000"/>
                      </a:solidFill>
                      <a:miter lim="400000"/>
                    </a:lnL>
                    <a:lnR w="38100">
                      <a:solidFill>
                        <a:srgbClr val="000000"/>
                      </a:solidFill>
                      <a:miter lim="400000"/>
                    </a:lnR>
                    <a:lnT w="25400">
                      <a:solidFill>
                        <a:srgbClr val="000000"/>
                      </a:solidFill>
                      <a:miter lim="400000"/>
                    </a:lnT>
                    <a:lnB w="12700">
                      <a:solidFill>
                        <a:srgbClr val="000000"/>
                      </a:solidFill>
                      <a:custDash>
                        <a:ds d="200000" sp="200000"/>
                      </a:custDash>
                      <a:miter lim="400000"/>
                    </a:lnB>
                    <a:solidFill>
                      <a:srgbClr val="FFFFFF"/>
                    </a:solidFill>
                  </a:tcPr>
                </a:tc>
                <a:extLst>
                  <a:ext uri="{0D108BD9-81ED-4DB2-BD59-A6C34878D82A}">
                    <a16:rowId xmlns:a16="http://schemas.microsoft.com/office/drawing/2014/main" val="10009"/>
                  </a:ext>
                </a:extLst>
              </a:tr>
              <a:tr h="349702">
                <a:tc vMerge="1">
                  <a:txBody>
                    <a:bodyPr/>
                    <a:lstStyle/>
                    <a:p>
                      <a:endParaRPr lang="en-US"/>
                    </a:p>
                  </a:txBody>
                  <a:tcPr/>
                </a:tc>
                <a:tc gridSpan="2">
                  <a:txBody>
                    <a:bodyPr/>
                    <a:lstStyle/>
                    <a:p>
                      <a:pPr algn="l" defTabSz="457200">
                        <a:defRPr sz="1800">
                          <a:solidFill>
                            <a:srgbClr val="000000"/>
                          </a:solidFill>
                        </a:defRPr>
                      </a:pPr>
                      <a:r>
                        <a:rPr sz="1600" b="1" dirty="0">
                          <a:latin typeface="Calibri"/>
                          <a:ea typeface="Calibri"/>
                          <a:cs typeface="Calibri"/>
                          <a:sym typeface="Calibri"/>
                        </a:rPr>
                        <a:t>% of UP time</a:t>
                      </a:r>
                    </a:p>
                  </a:txBody>
                  <a:tcPr marL="25400" marR="25400" marT="0" marB="2540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hMerge="1">
                  <a:txBody>
                    <a:bodyPr/>
                    <a:lstStyle/>
                    <a:p>
                      <a:pPr defTabSz="457200">
                        <a:defRPr sz="1800">
                          <a:solidFill>
                            <a:srgbClr val="000000"/>
                          </a:solidFill>
                        </a:defRPr>
                      </a:pPr>
                      <a:r>
                        <a:rPr sz="1600" dirty="0">
                          <a:latin typeface="Calibri"/>
                          <a:ea typeface="Calibri"/>
                          <a:cs typeface="Calibri"/>
                          <a:sym typeface="Calibri"/>
                        </a:rPr>
                        <a:t>N/A</a:t>
                      </a:r>
                    </a:p>
                  </a:txBody>
                  <a:tcPr marL="25400" marR="25400" marT="0" marB="2540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lang="en-US" sz="1600">
                          <a:latin typeface="Calibri"/>
                          <a:ea typeface="Calibri"/>
                          <a:cs typeface="Calibri"/>
                          <a:sym typeface="Calibri"/>
                        </a:rPr>
                        <a:t>N/A</a:t>
                      </a:r>
                      <a:endParaRPr sz="1600" dirty="0">
                        <a:latin typeface="Calibri"/>
                        <a:ea typeface="Calibri"/>
                        <a:cs typeface="Calibri"/>
                        <a:sym typeface="Calibri"/>
                      </a:endParaRPr>
                    </a:p>
                  </a:txBody>
                  <a:tcPr marL="25400" marR="25400" marT="0" marB="2540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sz="1600">
                          <a:latin typeface="Calibri"/>
                          <a:ea typeface="Calibri"/>
                          <a:cs typeface="Calibri"/>
                          <a:sym typeface="Calibri"/>
                        </a:rPr>
                        <a:t>99%</a:t>
                      </a:r>
                    </a:p>
                  </a:txBody>
                  <a:tcPr marL="25400" marR="25400" marT="0" marB="25400" anchor="b" horzOverflow="overflow">
                    <a:lnL w="25400">
                      <a:solidFill>
                        <a:srgbClr val="000000"/>
                      </a:solidFill>
                      <a:miter lim="400000"/>
                    </a:lnL>
                    <a:lnR w="381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extLst>
                  <a:ext uri="{0D108BD9-81ED-4DB2-BD59-A6C34878D82A}">
                    <a16:rowId xmlns:a16="http://schemas.microsoft.com/office/drawing/2014/main" val="10010"/>
                  </a:ext>
                </a:extLst>
              </a:tr>
              <a:tr h="415484">
                <a:tc vMerge="1">
                  <a:txBody>
                    <a:bodyPr/>
                    <a:lstStyle/>
                    <a:p>
                      <a:endParaRPr lang="en-US"/>
                    </a:p>
                  </a:txBody>
                  <a:tcPr/>
                </a:tc>
                <a:tc gridSpan="2">
                  <a:txBody>
                    <a:bodyPr/>
                    <a:lstStyle/>
                    <a:p>
                      <a:pPr algn="l" defTabSz="457200">
                        <a:defRPr sz="1800">
                          <a:solidFill>
                            <a:srgbClr val="000000"/>
                          </a:solidFill>
                        </a:defRPr>
                      </a:pPr>
                      <a:r>
                        <a:rPr sz="1600" b="1" dirty="0">
                          <a:latin typeface="Calibri"/>
                          <a:ea typeface="Calibri"/>
                          <a:cs typeface="Calibri"/>
                          <a:sym typeface="Calibri"/>
                        </a:rPr>
                        <a:t>Success Rate of Care delivery Systems</a:t>
                      </a:r>
                    </a:p>
                  </a:txBody>
                  <a:tcPr marL="25400" marR="25400" marT="0" marB="25400" anchor="b" horzOverflow="overflow">
                    <a:lnL w="25400">
                      <a:solidFill>
                        <a:srgbClr val="000000"/>
                      </a:solidFill>
                      <a:miter lim="400000"/>
                    </a:lnL>
                    <a:lnR w="25400" cap="flat" cmpd="sng" algn="ctr">
                      <a:solidFill>
                        <a:srgbClr val="000000"/>
                      </a:solidFill>
                      <a:prstDash val="solid"/>
                      <a:miter lim="400000"/>
                      <a:headEnd type="none" w="med" len="med"/>
                      <a:tailEnd type="none" w="med" len="med"/>
                    </a:lnR>
                    <a:lnT w="12700">
                      <a:solidFill>
                        <a:srgbClr val="000000"/>
                      </a:solidFill>
                      <a:custDash>
                        <a:ds d="200000" sp="200000"/>
                      </a:custDash>
                      <a:miter lim="400000"/>
                    </a:lnT>
                    <a:lnB w="12700" cap="flat" cmpd="sng" algn="ctr">
                      <a:solidFill>
                        <a:srgbClr val="000000"/>
                      </a:solidFill>
                      <a:custDash>
                        <a:ds d="200000" sp="200000"/>
                      </a:custDash>
                      <a:miter lim="400000"/>
                      <a:headEnd type="none" w="med" len="med"/>
                      <a:tailEnd type="none" w="med" len="med"/>
                    </a:lnB>
                    <a:solidFill>
                      <a:srgbClr val="FFFFFF"/>
                    </a:solidFill>
                  </a:tcPr>
                </a:tc>
                <a:tc hMerge="1">
                  <a:txBody>
                    <a:bodyPr/>
                    <a:lstStyle/>
                    <a:p>
                      <a:pPr defTabSz="457200">
                        <a:defRPr sz="1800">
                          <a:solidFill>
                            <a:srgbClr val="000000"/>
                          </a:solidFill>
                        </a:defRPr>
                      </a:pPr>
                      <a:r>
                        <a:rPr sz="1600" b="0" i="0" u="none" strike="noStrike" cap="none" spc="0" baseline="0" dirty="0">
                          <a:ln>
                            <a:noFill/>
                          </a:ln>
                          <a:solidFill>
                            <a:srgbClr val="000000"/>
                          </a:solidFill>
                          <a:uFillTx/>
                          <a:latin typeface="Calibri"/>
                          <a:ea typeface="Calibri"/>
                          <a:cs typeface="Calibri"/>
                          <a:sym typeface="Calibri"/>
                        </a:rPr>
                        <a:t>N/A</a:t>
                      </a:r>
                    </a:p>
                  </a:txBody>
                  <a:tcPr marL="25400" marR="25400" marT="0" marB="25400" anchor="b" horzOverflow="overflow">
                    <a:lnL w="25400">
                      <a:solidFill>
                        <a:srgbClr val="000000"/>
                      </a:solidFill>
                      <a:miter lim="400000"/>
                    </a:lnL>
                    <a:lnR w="25400" cap="flat" cmpd="sng" algn="ctr">
                      <a:solidFill>
                        <a:srgbClr val="000000"/>
                      </a:solidFill>
                      <a:prstDash val="solid"/>
                      <a:miter lim="400000"/>
                      <a:headEnd type="none" w="med" len="med"/>
                      <a:tailEnd type="none" w="med" len="med"/>
                    </a:lnR>
                    <a:lnT w="12700">
                      <a:solidFill>
                        <a:srgbClr val="000000"/>
                      </a:solidFill>
                      <a:custDash>
                        <a:ds d="200000" sp="200000"/>
                      </a:custDash>
                      <a:miter lim="400000"/>
                    </a:lnT>
                    <a:lnB w="12700" cap="flat" cmpd="sng" algn="ctr">
                      <a:solidFill>
                        <a:srgbClr val="000000"/>
                      </a:solidFill>
                      <a:custDash>
                        <a:ds d="200000" sp="200000"/>
                      </a:custDash>
                      <a:miter lim="400000"/>
                      <a:headEnd type="none" w="med" len="med"/>
                      <a:tailEnd type="none" w="med" len="med"/>
                    </a:lnB>
                    <a:solidFill>
                      <a:srgbClr val="FFFFFF"/>
                    </a:solidFill>
                  </a:tcPr>
                </a:tc>
                <a:tc>
                  <a:txBody>
                    <a:bodyPr/>
                    <a:lstStyle/>
                    <a:p>
                      <a:pPr defTabSz="457200">
                        <a:defRPr sz="1800">
                          <a:solidFill>
                            <a:srgbClr val="000000"/>
                          </a:solidFill>
                        </a:defRPr>
                      </a:pPr>
                      <a:r>
                        <a:rPr lang="en-US" sz="1600" b="0" i="0" u="none" strike="noStrike" cap="none" spc="0" baseline="0" dirty="0">
                          <a:ln>
                            <a:noFill/>
                          </a:ln>
                          <a:solidFill>
                            <a:srgbClr val="000000"/>
                          </a:solidFill>
                          <a:uFillTx/>
                          <a:latin typeface="Calibri"/>
                          <a:ea typeface="Calibri"/>
                          <a:cs typeface="Calibri"/>
                          <a:sym typeface="Calibri"/>
                        </a:rPr>
                        <a:t>N/A</a:t>
                      </a:r>
                      <a:endParaRPr sz="1600" b="0" i="0" u="none" strike="noStrike" cap="none" spc="0" baseline="0" dirty="0">
                        <a:ln>
                          <a:noFill/>
                        </a:ln>
                        <a:solidFill>
                          <a:srgbClr val="000000"/>
                        </a:solidFill>
                        <a:uFillTx/>
                        <a:latin typeface="Calibri"/>
                        <a:ea typeface="Calibri"/>
                        <a:cs typeface="Calibri"/>
                        <a:sym typeface="Calibri"/>
                      </a:endParaRPr>
                    </a:p>
                  </a:txBody>
                  <a:tcPr marL="25400" marR="25400" marT="0" marB="25400" anchor="b" horzOverflow="overflow">
                    <a:lnL w="25400">
                      <a:solidFill>
                        <a:srgbClr val="000000"/>
                      </a:solidFill>
                      <a:miter lim="400000"/>
                    </a:lnL>
                    <a:lnR w="25400" cap="flat" cmpd="sng" algn="ctr">
                      <a:solidFill>
                        <a:srgbClr val="000000"/>
                      </a:solidFill>
                      <a:prstDash val="solid"/>
                      <a:miter lim="400000"/>
                      <a:headEnd type="none" w="med" len="med"/>
                      <a:tailEnd type="none" w="med" len="med"/>
                    </a:lnR>
                    <a:lnT w="12700">
                      <a:solidFill>
                        <a:srgbClr val="000000"/>
                      </a:solidFill>
                      <a:custDash>
                        <a:ds d="200000" sp="200000"/>
                      </a:custDash>
                      <a:miter lim="400000"/>
                    </a:lnT>
                    <a:lnB w="12700" cap="flat" cmpd="sng" algn="ctr">
                      <a:solidFill>
                        <a:srgbClr val="000000"/>
                      </a:solidFill>
                      <a:custDash>
                        <a:ds d="200000" sp="200000"/>
                      </a:custDash>
                      <a:miter lim="400000"/>
                      <a:headEnd type="none" w="med" len="med"/>
                      <a:tailEnd type="none" w="med" len="med"/>
                    </a:lnB>
                    <a:solidFill>
                      <a:srgbClr val="FFFFFF"/>
                    </a:solidFill>
                  </a:tcPr>
                </a:tc>
                <a:tc>
                  <a:txBody>
                    <a:bodyPr/>
                    <a:lstStyle/>
                    <a:p>
                      <a:pPr defTabSz="457200">
                        <a:defRPr sz="1800">
                          <a:solidFill>
                            <a:srgbClr val="000000"/>
                          </a:solidFill>
                        </a:defRPr>
                      </a:pPr>
                      <a:r>
                        <a:rPr sz="1600" dirty="0">
                          <a:latin typeface="Calibri"/>
                          <a:ea typeface="Calibri"/>
                          <a:cs typeface="Calibri"/>
                          <a:sym typeface="Calibri"/>
                        </a:rPr>
                        <a:t>95%</a:t>
                      </a:r>
                    </a:p>
                  </a:txBody>
                  <a:tcPr marL="25400" marR="25400" marT="0" marB="25400" anchor="b" horzOverflow="overflow">
                    <a:lnL w="25400">
                      <a:solidFill>
                        <a:srgbClr val="000000"/>
                      </a:solidFill>
                      <a:miter lim="400000"/>
                    </a:lnL>
                    <a:lnR w="38100" cap="flat" cmpd="sng" algn="ctr">
                      <a:solidFill>
                        <a:srgbClr val="000000"/>
                      </a:solidFill>
                      <a:prstDash val="solid"/>
                      <a:miter lim="400000"/>
                      <a:headEnd type="none" w="med" len="med"/>
                      <a:tailEnd type="none" w="med" len="med"/>
                    </a:lnR>
                    <a:lnT w="12700">
                      <a:solidFill>
                        <a:srgbClr val="000000"/>
                      </a:solidFill>
                      <a:custDash>
                        <a:ds d="200000" sp="200000"/>
                      </a:custDash>
                      <a:miter lim="400000"/>
                    </a:lnT>
                    <a:lnB w="12700" cap="flat" cmpd="sng" algn="ctr">
                      <a:solidFill>
                        <a:srgbClr val="000000"/>
                      </a:solidFill>
                      <a:custDash>
                        <a:ds d="200000" sp="200000"/>
                      </a:custDash>
                      <a:miter lim="400000"/>
                      <a:headEnd type="none" w="med" len="med"/>
                      <a:tailEnd type="none" w="med" len="med"/>
                    </a:lnB>
                    <a:solidFill>
                      <a:srgbClr val="FFFFFF"/>
                    </a:solidFill>
                  </a:tcPr>
                </a:tc>
                <a:extLst>
                  <a:ext uri="{0D108BD9-81ED-4DB2-BD59-A6C34878D82A}">
                    <a16:rowId xmlns:a16="http://schemas.microsoft.com/office/drawing/2014/main" val="10011"/>
                  </a:ext>
                </a:extLst>
              </a:tr>
              <a:tr h="381000">
                <a:tc vMerge="1">
                  <a:txBody>
                    <a:bodyPr/>
                    <a:lstStyle/>
                    <a:p>
                      <a:endParaRPr lang="en-US"/>
                    </a:p>
                  </a:txBody>
                  <a:tcPr/>
                </a:tc>
                <a:tc gridSpan="2">
                  <a:txBody>
                    <a:bodyPr/>
                    <a:lstStyle/>
                    <a:p>
                      <a:pPr algn="l" defTabSz="457200">
                        <a:defRPr sz="1800">
                          <a:solidFill>
                            <a:srgbClr val="000000"/>
                          </a:solidFill>
                        </a:defRPr>
                      </a:pPr>
                      <a:r>
                        <a:rPr sz="1600" b="1" dirty="0">
                          <a:latin typeface="Calibri"/>
                          <a:ea typeface="Calibri"/>
                          <a:cs typeface="Calibri"/>
                          <a:sym typeface="Calibri"/>
                        </a:rPr>
                        <a:t>No of facilities covered under the program</a:t>
                      </a:r>
                    </a:p>
                  </a:txBody>
                  <a:tcPr marL="25400" marR="25400" marT="0" marB="25400" anchor="b"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12700" cap="flat" cmpd="sng" algn="ctr">
                      <a:solidFill>
                        <a:srgbClr val="000000"/>
                      </a:solidFill>
                      <a:custDash>
                        <a:ds d="200000" sp="200000"/>
                      </a:custDash>
                      <a:miter lim="400000"/>
                      <a:headEnd type="none" w="med" len="med"/>
                      <a:tailEnd type="none" w="med" len="med"/>
                    </a:lnT>
                    <a:lnB w="12700">
                      <a:solidFill>
                        <a:srgbClr val="000000"/>
                      </a:solidFill>
                      <a:custDash>
                        <a:ds d="200000" sp="200000"/>
                      </a:custDash>
                      <a:miter lim="400000"/>
                    </a:lnB>
                    <a:solidFill>
                      <a:srgbClr val="FFFFFF"/>
                    </a:solidFill>
                  </a:tcPr>
                </a:tc>
                <a:tc hMerge="1">
                  <a:txBody>
                    <a:bodyPr/>
                    <a:lstStyle/>
                    <a:p>
                      <a:pPr defTabSz="457200">
                        <a:defRPr sz="1800">
                          <a:solidFill>
                            <a:srgbClr val="000000"/>
                          </a:solidFill>
                        </a:defRPr>
                      </a:pPr>
                      <a:r>
                        <a:rPr sz="1600">
                          <a:latin typeface="Calibri"/>
                          <a:ea typeface="Calibri"/>
                          <a:cs typeface="Calibri"/>
                          <a:sym typeface="Calibri"/>
                        </a:rPr>
                        <a:t>N/A</a:t>
                      </a:r>
                    </a:p>
                  </a:txBody>
                  <a:tcPr marL="25400" marR="25400" marT="0" marB="25400" anchor="b"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12700" cap="flat" cmpd="sng" algn="ctr">
                      <a:solidFill>
                        <a:srgbClr val="000000"/>
                      </a:solidFill>
                      <a:custDash>
                        <a:ds d="200000" sp="200000"/>
                      </a:custDash>
                      <a:miter lim="400000"/>
                      <a:headEnd type="none" w="med" len="med"/>
                      <a:tailEnd type="none" w="med" len="med"/>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lang="en-US" sz="1600">
                          <a:latin typeface="Calibri"/>
                          <a:ea typeface="Calibri"/>
                          <a:cs typeface="Calibri"/>
                          <a:sym typeface="Calibri"/>
                        </a:rPr>
                        <a:t>N/A</a:t>
                      </a:r>
                      <a:endParaRPr sz="1600">
                        <a:latin typeface="Calibri"/>
                        <a:ea typeface="Calibri"/>
                        <a:cs typeface="Calibri"/>
                        <a:sym typeface="Calibri"/>
                      </a:endParaRPr>
                    </a:p>
                  </a:txBody>
                  <a:tcPr marL="25400" marR="25400" marT="0" marB="25400" anchor="b"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12700" cap="flat" cmpd="sng" algn="ctr">
                      <a:solidFill>
                        <a:srgbClr val="000000"/>
                      </a:solidFill>
                      <a:custDash>
                        <a:ds d="200000" sp="200000"/>
                      </a:custDash>
                      <a:miter lim="400000"/>
                      <a:headEnd type="none" w="med" len="med"/>
                      <a:tailEnd type="none" w="med" len="med"/>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sz="1600" dirty="0">
                          <a:latin typeface="Calibri"/>
                          <a:ea typeface="Calibri"/>
                          <a:cs typeface="Calibri"/>
                          <a:sym typeface="Calibri"/>
                        </a:rPr>
                        <a:t>100%</a:t>
                      </a:r>
                    </a:p>
                  </a:txBody>
                  <a:tcPr marL="25400" marR="25400" marT="0" marB="25400" anchor="b" horzOverflow="overflow">
                    <a:lnL w="25400" cap="flat" cmpd="sng" algn="ctr">
                      <a:solidFill>
                        <a:srgbClr val="000000"/>
                      </a:solidFill>
                      <a:prstDash val="solid"/>
                      <a:miter lim="400000"/>
                      <a:headEnd type="none" w="med" len="med"/>
                      <a:tailEnd type="none" w="med" len="med"/>
                    </a:lnL>
                    <a:lnR w="38100">
                      <a:solidFill>
                        <a:srgbClr val="000000"/>
                      </a:solidFill>
                      <a:miter lim="400000"/>
                    </a:lnR>
                    <a:lnT w="12700" cap="flat" cmpd="sng" algn="ctr">
                      <a:solidFill>
                        <a:srgbClr val="000000"/>
                      </a:solidFill>
                      <a:custDash>
                        <a:ds d="200000" sp="200000"/>
                      </a:custDash>
                      <a:miter lim="400000"/>
                      <a:headEnd type="none" w="med" len="med"/>
                      <a:tailEnd type="none" w="med" len="med"/>
                    </a:lnT>
                    <a:lnB w="12700">
                      <a:solidFill>
                        <a:srgbClr val="000000"/>
                      </a:solidFill>
                      <a:custDash>
                        <a:ds d="200000" sp="200000"/>
                      </a:custDash>
                      <a:miter lim="400000"/>
                    </a:lnB>
                    <a:solidFill>
                      <a:srgbClr val="FFFFFF"/>
                    </a:solidFill>
                  </a:tcPr>
                </a:tc>
                <a:extLst>
                  <a:ext uri="{0D108BD9-81ED-4DB2-BD59-A6C34878D82A}">
                    <a16:rowId xmlns:a16="http://schemas.microsoft.com/office/drawing/2014/main" val="10013"/>
                  </a:ext>
                </a:extLst>
              </a:tr>
              <a:tr h="483553">
                <a:tc vMerge="1">
                  <a:txBody>
                    <a:bodyPr/>
                    <a:lstStyle/>
                    <a:p>
                      <a:endParaRPr lang="en-US"/>
                    </a:p>
                  </a:txBody>
                  <a:tcPr/>
                </a:tc>
                <a:tc gridSpan="2">
                  <a:txBody>
                    <a:bodyPr/>
                    <a:lstStyle/>
                    <a:p>
                      <a:pPr algn="l" defTabSz="457200">
                        <a:defRPr sz="1800">
                          <a:solidFill>
                            <a:srgbClr val="000000"/>
                          </a:solidFill>
                        </a:defRPr>
                      </a:pPr>
                      <a:r>
                        <a:rPr sz="1600" b="1" dirty="0">
                          <a:latin typeface="Calibri"/>
                          <a:ea typeface="Calibri"/>
                          <a:cs typeface="Calibri"/>
                          <a:sym typeface="Calibri"/>
                        </a:rPr>
                        <a:t>Hiring of necessary professionals for SAP</a:t>
                      </a:r>
                    </a:p>
                  </a:txBody>
                  <a:tcPr marL="25400" marR="25400" marT="0" marB="2540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hMerge="1">
                  <a:txBody>
                    <a:bodyPr/>
                    <a:lstStyle/>
                    <a:p>
                      <a:pPr defTabSz="457200">
                        <a:defRPr sz="1800">
                          <a:solidFill>
                            <a:srgbClr val="000000"/>
                          </a:solidFill>
                        </a:defRPr>
                      </a:pPr>
                      <a:r>
                        <a:rPr sz="1600">
                          <a:latin typeface="Calibri"/>
                          <a:ea typeface="Calibri"/>
                          <a:cs typeface="Calibri"/>
                          <a:sym typeface="Calibri"/>
                        </a:rPr>
                        <a:t>N/A</a:t>
                      </a:r>
                    </a:p>
                  </a:txBody>
                  <a:tcPr marL="25400" marR="25400" marT="0" marB="2540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lang="en-US" sz="1600">
                          <a:latin typeface="Calibri"/>
                          <a:ea typeface="Calibri"/>
                          <a:cs typeface="Calibri"/>
                          <a:sym typeface="Calibri"/>
                        </a:rPr>
                        <a:t>N/A</a:t>
                      </a:r>
                      <a:endParaRPr sz="1600">
                        <a:latin typeface="Calibri"/>
                        <a:ea typeface="Calibri"/>
                        <a:cs typeface="Calibri"/>
                        <a:sym typeface="Calibri"/>
                      </a:endParaRPr>
                    </a:p>
                  </a:txBody>
                  <a:tcPr marL="25400" marR="25400" marT="0" marB="2540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sz="1600" dirty="0">
                          <a:latin typeface="Calibri"/>
                          <a:ea typeface="Calibri"/>
                          <a:cs typeface="Calibri"/>
                          <a:sym typeface="Calibri"/>
                        </a:rPr>
                        <a:t>5</a:t>
                      </a:r>
                    </a:p>
                  </a:txBody>
                  <a:tcPr marL="25400" marR="25400" marT="0" marB="25400" anchor="b" horzOverflow="overflow">
                    <a:lnL w="25400">
                      <a:solidFill>
                        <a:srgbClr val="000000"/>
                      </a:solidFill>
                      <a:miter lim="400000"/>
                    </a:lnL>
                    <a:lnR w="381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extLst>
                  <a:ext uri="{0D108BD9-81ED-4DB2-BD59-A6C34878D82A}">
                    <a16:rowId xmlns:a16="http://schemas.microsoft.com/office/drawing/2014/main" val="10014"/>
                  </a:ext>
                </a:extLst>
              </a:tr>
              <a:tr h="349702">
                <a:tc vMerge="1">
                  <a:txBody>
                    <a:bodyPr/>
                    <a:lstStyle/>
                    <a:p>
                      <a:endParaRPr lang="en-US"/>
                    </a:p>
                  </a:txBody>
                  <a:tcPr/>
                </a:tc>
                <a:tc gridSpan="2">
                  <a:txBody>
                    <a:bodyPr/>
                    <a:lstStyle/>
                    <a:p>
                      <a:pPr algn="l" defTabSz="457200">
                        <a:defRPr sz="1800">
                          <a:solidFill>
                            <a:srgbClr val="000000"/>
                          </a:solidFill>
                        </a:defRPr>
                      </a:pPr>
                      <a:r>
                        <a:rPr sz="1600" b="1" dirty="0">
                          <a:latin typeface="Calibri"/>
                          <a:ea typeface="Calibri"/>
                          <a:cs typeface="Calibri"/>
                          <a:sym typeface="Calibri"/>
                        </a:rPr>
                        <a:t>Device Accuracy Testing</a:t>
                      </a:r>
                    </a:p>
                  </a:txBody>
                  <a:tcPr marL="25400" marR="25400" marT="0" marB="2540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25400">
                      <a:solidFill>
                        <a:srgbClr val="000000"/>
                      </a:solidFill>
                      <a:miter lim="400000"/>
                    </a:lnB>
                    <a:solidFill>
                      <a:srgbClr val="FFFFFF"/>
                    </a:solidFill>
                  </a:tcPr>
                </a:tc>
                <a:tc hMerge="1">
                  <a:txBody>
                    <a:bodyPr/>
                    <a:lstStyle/>
                    <a:p>
                      <a:pPr defTabSz="457200">
                        <a:defRPr sz="1800">
                          <a:solidFill>
                            <a:srgbClr val="000000"/>
                          </a:solidFill>
                        </a:defRPr>
                      </a:pPr>
                      <a:r>
                        <a:rPr sz="1600">
                          <a:latin typeface="Calibri"/>
                          <a:ea typeface="Calibri"/>
                          <a:cs typeface="Calibri"/>
                          <a:sym typeface="Calibri"/>
                        </a:rPr>
                        <a:t>N/A</a:t>
                      </a:r>
                    </a:p>
                  </a:txBody>
                  <a:tcPr marL="25400" marR="25400" marT="0" marB="2540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25400">
                      <a:solidFill>
                        <a:srgbClr val="000000"/>
                      </a:solidFill>
                      <a:miter lim="400000"/>
                    </a:lnB>
                    <a:solidFill>
                      <a:srgbClr val="FFFFFF"/>
                    </a:solidFill>
                  </a:tcPr>
                </a:tc>
                <a:tc>
                  <a:txBody>
                    <a:bodyPr/>
                    <a:lstStyle/>
                    <a:p>
                      <a:pPr defTabSz="457200">
                        <a:defRPr sz="1800">
                          <a:solidFill>
                            <a:srgbClr val="000000"/>
                          </a:solidFill>
                        </a:defRPr>
                      </a:pPr>
                      <a:r>
                        <a:rPr lang="en-US" sz="1600" dirty="0">
                          <a:latin typeface="Calibri"/>
                          <a:ea typeface="Calibri"/>
                          <a:cs typeface="Calibri"/>
                          <a:sym typeface="Calibri"/>
                        </a:rPr>
                        <a:t>N/A</a:t>
                      </a:r>
                      <a:endParaRPr sz="1600" dirty="0">
                        <a:latin typeface="Calibri"/>
                        <a:ea typeface="Calibri"/>
                        <a:cs typeface="Calibri"/>
                        <a:sym typeface="Calibri"/>
                      </a:endParaRPr>
                    </a:p>
                  </a:txBody>
                  <a:tcPr marL="25400" marR="25400" marT="0" marB="2540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25400">
                      <a:solidFill>
                        <a:srgbClr val="000000"/>
                      </a:solidFill>
                      <a:miter lim="400000"/>
                    </a:lnB>
                    <a:solidFill>
                      <a:srgbClr val="FFFFFF"/>
                    </a:solidFill>
                  </a:tcPr>
                </a:tc>
                <a:tc>
                  <a:txBody>
                    <a:bodyPr/>
                    <a:lstStyle/>
                    <a:p>
                      <a:pPr defTabSz="457200">
                        <a:defRPr sz="1800">
                          <a:solidFill>
                            <a:srgbClr val="000000"/>
                          </a:solidFill>
                        </a:defRPr>
                      </a:pPr>
                      <a:r>
                        <a:rPr sz="1600" dirty="0">
                          <a:latin typeface="Calibri"/>
                          <a:ea typeface="Calibri"/>
                          <a:cs typeface="Calibri"/>
                          <a:sym typeface="Calibri"/>
                        </a:rPr>
                        <a:t>On every visit</a:t>
                      </a:r>
                    </a:p>
                  </a:txBody>
                  <a:tcPr marL="25400" marR="25400" marT="0" marB="25400" anchor="b" horzOverflow="overflow">
                    <a:lnL w="25400">
                      <a:solidFill>
                        <a:srgbClr val="000000"/>
                      </a:solidFill>
                      <a:miter lim="400000"/>
                    </a:lnL>
                    <a:lnR w="38100">
                      <a:solidFill>
                        <a:srgbClr val="000000"/>
                      </a:solidFill>
                      <a:miter lim="400000"/>
                    </a:lnR>
                    <a:lnT w="12700">
                      <a:solidFill>
                        <a:srgbClr val="000000"/>
                      </a:solidFill>
                      <a:custDash>
                        <a:ds d="200000" sp="200000"/>
                      </a:custDash>
                      <a:miter lim="400000"/>
                    </a:lnT>
                    <a:lnB w="25400">
                      <a:solidFill>
                        <a:srgbClr val="000000"/>
                      </a:solidFill>
                      <a:miter lim="400000"/>
                    </a:lnB>
                    <a:solidFill>
                      <a:srgbClr val="FFFFFF"/>
                    </a:solidFill>
                  </a:tcPr>
                </a:tc>
                <a:extLst>
                  <a:ext uri="{0D108BD9-81ED-4DB2-BD59-A6C34878D82A}">
                    <a16:rowId xmlns:a16="http://schemas.microsoft.com/office/drawing/2014/main" val="10015"/>
                  </a:ext>
                </a:extLst>
              </a:tr>
              <a:tr h="349702">
                <a:tc gridSpan="5">
                  <a:txBody>
                    <a:bodyPr/>
                    <a:lstStyle/>
                    <a:p>
                      <a:pPr algn="l" defTabSz="457200">
                        <a:defRPr sz="1000" b="1">
                          <a:solidFill>
                            <a:srgbClr val="000000"/>
                          </a:solidFill>
                          <a:latin typeface="Calibri"/>
                          <a:ea typeface="Calibri"/>
                          <a:cs typeface="Calibri"/>
                          <a:sym typeface="Calibri"/>
                        </a:defRPr>
                      </a:pPr>
                      <a:r>
                        <a:rPr sz="1600" dirty="0"/>
                        <a:t>Notes: </a:t>
                      </a:r>
                      <a:r>
                        <a:rPr sz="1600" b="0" dirty="0"/>
                        <a:t>% Up time is for patient web portal, device used by patients and provider.</a:t>
                      </a:r>
                    </a:p>
                  </a:txBody>
                  <a:tcPr marL="25400" marR="25400" marT="0" marB="25400" horzOverflow="overflow">
                    <a:lnL w="381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r h="349702">
                <a:tc gridSpan="5">
                  <a:txBody>
                    <a:bodyPr/>
                    <a:lstStyle/>
                    <a:p>
                      <a:pPr algn="l" defTabSz="457200">
                        <a:defRPr sz="1800">
                          <a:solidFill>
                            <a:srgbClr val="000000"/>
                          </a:solidFill>
                        </a:defRPr>
                      </a:pPr>
                      <a:r>
                        <a:rPr sz="1600" b="1" dirty="0">
                          <a:latin typeface="Calibri"/>
                          <a:ea typeface="Calibri"/>
                          <a:cs typeface="Calibri"/>
                          <a:sym typeface="Calibri"/>
                        </a:rPr>
                        <a:t>Team Members: </a:t>
                      </a:r>
                      <a:r>
                        <a:rPr sz="1600" b="1" dirty="0" err="1">
                          <a:latin typeface="Calibri"/>
                          <a:ea typeface="Calibri"/>
                          <a:cs typeface="Calibri"/>
                          <a:sym typeface="Calibri"/>
                        </a:rPr>
                        <a:t>Sonali</a:t>
                      </a:r>
                      <a:r>
                        <a:rPr sz="1600" b="1" dirty="0">
                          <a:latin typeface="Calibri"/>
                          <a:ea typeface="Calibri"/>
                          <a:cs typeface="Calibri"/>
                          <a:sym typeface="Calibri"/>
                        </a:rPr>
                        <a:t> Chaudhari, </a:t>
                      </a:r>
                      <a:r>
                        <a:rPr sz="1600" b="1" dirty="0" err="1">
                          <a:latin typeface="Calibri"/>
                          <a:ea typeface="Calibri"/>
                          <a:cs typeface="Calibri"/>
                          <a:sym typeface="Calibri"/>
                        </a:rPr>
                        <a:t>Gurwinder</a:t>
                      </a:r>
                      <a:r>
                        <a:rPr sz="1600" b="1" dirty="0">
                          <a:latin typeface="Calibri"/>
                          <a:ea typeface="Calibri"/>
                          <a:cs typeface="Calibri"/>
                          <a:sym typeface="Calibri"/>
                        </a:rPr>
                        <a:t> </a:t>
                      </a:r>
                      <a:r>
                        <a:rPr sz="1600" b="1" dirty="0" err="1">
                          <a:latin typeface="Calibri"/>
                          <a:ea typeface="Calibri"/>
                          <a:cs typeface="Calibri"/>
                          <a:sym typeface="Calibri"/>
                        </a:rPr>
                        <a:t>Mashiana</a:t>
                      </a:r>
                      <a:r>
                        <a:rPr sz="1600" b="1" dirty="0">
                          <a:latin typeface="Calibri"/>
                          <a:ea typeface="Calibri"/>
                          <a:cs typeface="Calibri"/>
                          <a:sym typeface="Calibri"/>
                        </a:rPr>
                        <a:t>, </a:t>
                      </a:r>
                      <a:r>
                        <a:rPr sz="1600" b="1" dirty="0" err="1">
                          <a:latin typeface="Calibri"/>
                          <a:ea typeface="Calibri"/>
                          <a:cs typeface="Calibri"/>
                          <a:sym typeface="Calibri"/>
                        </a:rPr>
                        <a:t>Praneeth</a:t>
                      </a:r>
                      <a:r>
                        <a:rPr sz="1600" b="1" dirty="0">
                          <a:latin typeface="Calibri"/>
                          <a:ea typeface="Calibri"/>
                          <a:cs typeface="Calibri"/>
                          <a:sym typeface="Calibri"/>
                        </a:rPr>
                        <a:t> Reddy, Ankur Muley</a:t>
                      </a:r>
                    </a:p>
                  </a:txBody>
                  <a:tcPr marL="25400" marR="25400" marT="0" marB="25400" anchor="ctr" horzOverflow="overflow">
                    <a:lnL w="381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7"/>
                  </a:ext>
                </a:extLst>
              </a:tr>
              <a:tr h="349702">
                <a:tc gridSpan="5">
                  <a:txBody>
                    <a:bodyPr/>
                    <a:lstStyle/>
                    <a:p>
                      <a:pPr algn="l" defTabSz="457200">
                        <a:defRPr sz="1800">
                          <a:solidFill>
                            <a:srgbClr val="000000"/>
                          </a:solidFill>
                        </a:defRPr>
                      </a:pPr>
                      <a:r>
                        <a:rPr sz="1600" b="1" dirty="0">
                          <a:latin typeface="Calibri"/>
                          <a:ea typeface="Calibri"/>
                          <a:cs typeface="Calibri"/>
                          <a:sym typeface="Calibri"/>
                        </a:rPr>
                        <a:t>Project Start Date: 3 December 2017</a:t>
                      </a:r>
                    </a:p>
                  </a:txBody>
                  <a:tcPr marL="25400" marR="25400" marT="0" marB="25400" anchor="ctr" horzOverflow="overflow">
                    <a:lnL w="38100">
                      <a:solidFill>
                        <a:srgbClr val="000000"/>
                      </a:solidFill>
                      <a:miter lim="400000"/>
                    </a:lnL>
                    <a:lnR w="38100">
                      <a:solidFill>
                        <a:srgbClr val="000000"/>
                      </a:solidFill>
                      <a:miter lim="400000"/>
                    </a:lnR>
                    <a:lnT w="25400">
                      <a:solidFill>
                        <a:srgbClr val="000000"/>
                      </a:solidFill>
                      <a:miter lim="400000"/>
                    </a:lnT>
                    <a:lnB w="381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bl>
          </a:graphicData>
        </a:graphic>
      </p:graphicFrame>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subTitle" sz="quarter" idx="1"/>
          </p:nvPr>
        </p:nvSpPr>
        <p:spPr>
          <a:xfrm>
            <a:off x="787400" y="465856"/>
            <a:ext cx="11430000" cy="1491602"/>
          </a:xfrm>
          <a:prstGeom prst="rect">
            <a:avLst/>
          </a:prstGeom>
        </p:spPr>
        <p:txBody>
          <a:bodyPr anchor="ctr"/>
          <a:lstStyle/>
          <a:p>
            <a:pPr defTabSz="749808">
              <a:defRPr sz="3936" b="1">
                <a:solidFill>
                  <a:srgbClr val="010203"/>
                </a:solidFill>
                <a:effectLst/>
                <a:latin typeface="American Typewriter"/>
                <a:ea typeface="American Typewriter"/>
                <a:cs typeface="American Typewriter"/>
                <a:sym typeface="American Typewriter"/>
              </a:defRPr>
            </a:pPr>
            <a:endParaRPr/>
          </a:p>
          <a:p>
            <a:pPr defTabSz="749808">
              <a:defRPr sz="4920" b="1">
                <a:solidFill>
                  <a:srgbClr val="010203"/>
                </a:solidFill>
                <a:effectLst/>
                <a:latin typeface="American Typewriter"/>
                <a:ea typeface="American Typewriter"/>
                <a:cs typeface="American Typewriter"/>
                <a:sym typeface="American Typewriter"/>
              </a:defRPr>
            </a:pPr>
            <a:r>
              <a:t>CRITICAL TO QUALITY</a:t>
            </a:r>
          </a:p>
        </p:txBody>
      </p:sp>
      <p:graphicFrame>
        <p:nvGraphicFramePr>
          <p:cNvPr id="125" name="Table 125"/>
          <p:cNvGraphicFramePr/>
          <p:nvPr>
            <p:extLst>
              <p:ext uri="{D42A27DB-BD31-4B8C-83A1-F6EECF244321}">
                <p14:modId xmlns:p14="http://schemas.microsoft.com/office/powerpoint/2010/main" val="1291655230"/>
              </p:ext>
            </p:extLst>
          </p:nvPr>
        </p:nvGraphicFramePr>
        <p:xfrm>
          <a:off x="1079500" y="2979454"/>
          <a:ext cx="10761783" cy="4551646"/>
        </p:xfrm>
        <a:graphic>
          <a:graphicData uri="http://schemas.openxmlformats.org/drawingml/2006/table">
            <a:tbl>
              <a:tblPr>
                <a:tableStyleId>{33BA23B1-9221-436E-865A-0063620EA4FD}</a:tableStyleId>
              </a:tblPr>
              <a:tblGrid>
                <a:gridCol w="3587261">
                  <a:extLst>
                    <a:ext uri="{9D8B030D-6E8A-4147-A177-3AD203B41FA5}">
                      <a16:colId xmlns:a16="http://schemas.microsoft.com/office/drawing/2014/main" val="20000"/>
                    </a:ext>
                  </a:extLst>
                </a:gridCol>
                <a:gridCol w="3587261">
                  <a:extLst>
                    <a:ext uri="{9D8B030D-6E8A-4147-A177-3AD203B41FA5}">
                      <a16:colId xmlns:a16="http://schemas.microsoft.com/office/drawing/2014/main" val="20001"/>
                    </a:ext>
                  </a:extLst>
                </a:gridCol>
                <a:gridCol w="3587261">
                  <a:extLst>
                    <a:ext uri="{9D8B030D-6E8A-4147-A177-3AD203B41FA5}">
                      <a16:colId xmlns:a16="http://schemas.microsoft.com/office/drawing/2014/main" val="20002"/>
                    </a:ext>
                  </a:extLst>
                </a:gridCol>
              </a:tblGrid>
              <a:tr h="1000913">
                <a:tc>
                  <a:txBody>
                    <a:bodyPr/>
                    <a:lstStyle/>
                    <a:p>
                      <a:pPr defTabSz="457200">
                        <a:defRPr sz="1800">
                          <a:solidFill>
                            <a:srgbClr val="000000"/>
                          </a:solidFill>
                        </a:defRPr>
                      </a:pPr>
                      <a:r>
                        <a:rPr sz="2600" b="1">
                          <a:latin typeface="Calibri"/>
                          <a:ea typeface="Calibri"/>
                          <a:cs typeface="Calibri"/>
                          <a:sym typeface="Calibri"/>
                        </a:rPr>
                        <a:t>Goals</a:t>
                      </a:r>
                    </a:p>
                  </a:txBody>
                  <a:tcPr marL="25400" marR="25400" marT="0" marB="25400" anchor="ctr" horzOverflow="overflow">
                    <a:lnL w="381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2600" b="1">
                          <a:latin typeface="Calibri"/>
                          <a:ea typeface="Calibri"/>
                          <a:cs typeface="Calibri"/>
                          <a:sym typeface="Calibri"/>
                        </a:rPr>
                        <a:t>Drivers</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2600" b="1">
                          <a:latin typeface="Calibri"/>
                          <a:ea typeface="Calibri"/>
                          <a:cs typeface="Calibri"/>
                          <a:sym typeface="Calibri"/>
                        </a:rPr>
                        <a:t>Critical to Success</a:t>
                      </a:r>
                    </a:p>
                  </a:txBody>
                  <a:tcPr marL="25400" marR="25400" marT="0" marB="25400" anchor="ctr" horzOverflow="overflow">
                    <a:lnL w="12700">
                      <a:solidFill>
                        <a:srgbClr val="000000"/>
                      </a:solidFill>
                      <a:miter lim="400000"/>
                    </a:lnL>
                    <a:lnR w="38100">
                      <a:solidFill>
                        <a:srgbClr val="000000"/>
                      </a:solidFill>
                      <a:miter lim="400000"/>
                    </a:lnR>
                    <a:lnT w="12700">
                      <a:solidFill>
                        <a:srgbClr val="000000"/>
                      </a:solidFill>
                      <a:miter lim="400000"/>
                    </a:lnT>
                    <a:lnB w="38100">
                      <a:solidFill>
                        <a:srgbClr val="000000"/>
                      </a:solidFill>
                      <a:miter lim="400000"/>
                    </a:lnB>
                    <a:solidFill>
                      <a:srgbClr val="FFFFFF"/>
                    </a:solidFill>
                  </a:tcPr>
                </a:tc>
                <a:extLst>
                  <a:ext uri="{0D108BD9-81ED-4DB2-BD59-A6C34878D82A}">
                    <a16:rowId xmlns:a16="http://schemas.microsoft.com/office/drawing/2014/main" val="10000"/>
                  </a:ext>
                </a:extLst>
              </a:tr>
              <a:tr h="880742">
                <a:tc>
                  <a:txBody>
                    <a:bodyPr/>
                    <a:lstStyle/>
                    <a:p>
                      <a:pPr algn="l" defTabSz="457200">
                        <a:defRPr sz="1800">
                          <a:solidFill>
                            <a:srgbClr val="000000"/>
                          </a:solidFill>
                        </a:defRPr>
                      </a:pPr>
                      <a:r>
                        <a:rPr sz="1600" dirty="0">
                          <a:latin typeface="Calibri"/>
                          <a:ea typeface="Calibri"/>
                          <a:cs typeface="Calibri"/>
                          <a:sym typeface="Calibri"/>
                        </a:rPr>
                        <a:t>Consistent and Centralized database</a:t>
                      </a:r>
                    </a:p>
                  </a:txBody>
                  <a:tcPr marL="25400" marR="25400" marT="0" marB="25400" anchor="ctr" horzOverflow="overflow">
                    <a:lnL w="381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Sharing of information, combining data from all 3 EMRs</a:t>
                      </a:r>
                    </a:p>
                  </a:txBody>
                  <a:tcPr marL="25400" marR="25400" marT="0" marB="2540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Standardization of database, consistency data </a:t>
                      </a:r>
                    </a:p>
                  </a:txBody>
                  <a:tcPr marL="25400" marR="25400" marT="0" marB="25400" anchor="ctr" horzOverflow="overflow">
                    <a:lnL w="127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1"/>
                  </a:ext>
                </a:extLst>
              </a:tr>
              <a:tr h="895812">
                <a:tc>
                  <a:txBody>
                    <a:bodyPr/>
                    <a:lstStyle/>
                    <a:p>
                      <a:pPr algn="l" defTabSz="457200">
                        <a:defRPr sz="1800">
                          <a:solidFill>
                            <a:srgbClr val="000000"/>
                          </a:solidFill>
                        </a:defRPr>
                      </a:pPr>
                      <a:r>
                        <a:rPr sz="1600">
                          <a:latin typeface="Calibri"/>
                          <a:ea typeface="Calibri"/>
                          <a:cs typeface="Calibri"/>
                          <a:sym typeface="Calibri"/>
                        </a:rPr>
                        <a:t>Maintaining privacy of patients</a:t>
                      </a:r>
                    </a:p>
                  </a:txBody>
                  <a:tcPr marL="25400" marR="25400" marT="0" marB="2540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Securing patients data</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Authorized access, database security</a:t>
                      </a:r>
                    </a:p>
                  </a:txBody>
                  <a:tcPr marL="25400" marR="25400" marT="0" marB="2540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2"/>
                  </a:ext>
                </a:extLst>
              </a:tr>
              <a:tr h="882287">
                <a:tc>
                  <a:txBody>
                    <a:bodyPr/>
                    <a:lstStyle/>
                    <a:p>
                      <a:pPr algn="l" defTabSz="457200">
                        <a:defRPr sz="1800">
                          <a:solidFill>
                            <a:srgbClr val="000000"/>
                          </a:solidFill>
                        </a:defRPr>
                      </a:pPr>
                      <a:r>
                        <a:rPr sz="1600">
                          <a:latin typeface="Calibri"/>
                          <a:ea typeface="Calibri"/>
                          <a:cs typeface="Calibri"/>
                          <a:sym typeface="Calibri"/>
                        </a:rPr>
                        <a:t>Maintenance of  provided wearable device</a:t>
                      </a:r>
                    </a:p>
                  </a:txBody>
                  <a:tcPr marL="25400" marR="25400" marT="0" marB="2540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dirty="0">
                          <a:latin typeface="Calibri"/>
                          <a:ea typeface="Calibri"/>
                          <a:cs typeface="Calibri"/>
                          <a:sym typeface="Calibri"/>
                        </a:rPr>
                        <a:t>Accurate data generation, Tracking of fatigue</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Accuracy of data gathered from the device, </a:t>
                      </a:r>
                    </a:p>
                  </a:txBody>
                  <a:tcPr marL="25400" marR="25400" marT="0" marB="2540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3"/>
                  </a:ext>
                </a:extLst>
              </a:tr>
              <a:tr h="891892">
                <a:tc>
                  <a:txBody>
                    <a:bodyPr/>
                    <a:lstStyle/>
                    <a:p>
                      <a:pPr algn="l" defTabSz="457200">
                        <a:defRPr sz="1800">
                          <a:solidFill>
                            <a:srgbClr val="000000"/>
                          </a:solidFill>
                        </a:defRPr>
                      </a:pPr>
                      <a:r>
                        <a:rPr sz="1600">
                          <a:latin typeface="Calibri"/>
                          <a:ea typeface="Calibri"/>
                          <a:cs typeface="Calibri"/>
                          <a:sym typeface="Calibri"/>
                        </a:rPr>
                        <a:t>Program Effectiveness</a:t>
                      </a:r>
                    </a:p>
                  </a:txBody>
                  <a:tcPr marL="25400" marR="25400" marT="0" marB="25400" anchor="ctr" horzOverflow="overflow">
                    <a:lnL w="381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Reducing fatigue in cancer patients</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algn="l" defTabSz="457200">
                        <a:defRPr sz="1800">
                          <a:solidFill>
                            <a:srgbClr val="000000"/>
                          </a:solidFill>
                        </a:defRPr>
                      </a:pPr>
                      <a:r>
                        <a:rPr sz="1600" dirty="0">
                          <a:latin typeface="Calibri"/>
                          <a:ea typeface="Calibri"/>
                          <a:cs typeface="Calibri"/>
                          <a:sym typeface="Calibri"/>
                        </a:rPr>
                        <a:t>Accurate information from patients, Tracking of patients’ medical history</a:t>
                      </a:r>
                    </a:p>
                  </a:txBody>
                  <a:tcPr marL="25400" marR="25400" marT="0" marB="25400" anchor="ctr" horzOverflow="overflow">
                    <a:lnL w="12700">
                      <a:solidFill>
                        <a:srgbClr val="000000"/>
                      </a:solidFill>
                      <a:miter lim="400000"/>
                    </a:lnL>
                    <a:lnR w="38100">
                      <a:solidFill>
                        <a:srgbClr val="000000"/>
                      </a:solidFill>
                      <a:miter lim="400000"/>
                    </a:lnR>
                    <a:lnT w="12700">
                      <a:solidFill>
                        <a:srgbClr val="000000"/>
                      </a:solidFill>
                      <a:miter lim="400000"/>
                    </a:lnT>
                    <a:lnB w="38100">
                      <a:solidFill>
                        <a:srgbClr val="000000"/>
                      </a:solidFill>
                      <a:miter lim="400000"/>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subTitle" sz="quarter" idx="1"/>
          </p:nvPr>
        </p:nvSpPr>
        <p:spPr>
          <a:xfrm>
            <a:off x="787400" y="465856"/>
            <a:ext cx="11430000" cy="1491602"/>
          </a:xfrm>
          <a:prstGeom prst="rect">
            <a:avLst/>
          </a:prstGeom>
        </p:spPr>
        <p:txBody>
          <a:bodyPr anchor="ctr">
            <a:normAutofit fontScale="85000" lnSpcReduction="10000"/>
          </a:bodyPr>
          <a:lstStyle/>
          <a:p>
            <a:pPr defTabSz="749808">
              <a:defRPr sz="3936" b="1">
                <a:solidFill>
                  <a:srgbClr val="010203"/>
                </a:solidFill>
                <a:effectLst/>
                <a:latin typeface="American Typewriter"/>
                <a:ea typeface="American Typewriter"/>
                <a:cs typeface="American Typewriter"/>
                <a:sym typeface="American Typewriter"/>
              </a:defRPr>
            </a:pPr>
            <a:endParaRPr/>
          </a:p>
          <a:p>
            <a:pPr defTabSz="749808">
              <a:defRPr sz="4920" b="1">
                <a:solidFill>
                  <a:srgbClr val="010203"/>
                </a:solidFill>
                <a:effectLst/>
                <a:latin typeface="American Typewriter"/>
                <a:ea typeface="American Typewriter"/>
                <a:cs typeface="American Typewriter"/>
                <a:sym typeface="American Typewriter"/>
              </a:defRPr>
            </a:pPr>
            <a:r>
              <a:t>Failure Modes and Effects Analysis</a:t>
            </a:r>
          </a:p>
        </p:txBody>
      </p:sp>
      <p:graphicFrame>
        <p:nvGraphicFramePr>
          <p:cNvPr id="128" name="Table 128"/>
          <p:cNvGraphicFramePr/>
          <p:nvPr>
            <p:extLst>
              <p:ext uri="{D42A27DB-BD31-4B8C-83A1-F6EECF244321}">
                <p14:modId xmlns:p14="http://schemas.microsoft.com/office/powerpoint/2010/main" val="993582073"/>
              </p:ext>
            </p:extLst>
          </p:nvPr>
        </p:nvGraphicFramePr>
        <p:xfrm>
          <a:off x="987021" y="2854408"/>
          <a:ext cx="11030754" cy="4627752"/>
        </p:xfrm>
        <a:graphic>
          <a:graphicData uri="http://schemas.openxmlformats.org/drawingml/2006/table">
            <a:tbl>
              <a:tblPr>
                <a:tableStyleId>{33BA23B1-9221-436E-865A-0063620EA4FD}</a:tableStyleId>
              </a:tblPr>
              <a:tblGrid>
                <a:gridCol w="421152">
                  <a:extLst>
                    <a:ext uri="{9D8B030D-6E8A-4147-A177-3AD203B41FA5}">
                      <a16:colId xmlns:a16="http://schemas.microsoft.com/office/drawing/2014/main" val="20000"/>
                    </a:ext>
                  </a:extLst>
                </a:gridCol>
                <a:gridCol w="2418300">
                  <a:extLst>
                    <a:ext uri="{9D8B030D-6E8A-4147-A177-3AD203B41FA5}">
                      <a16:colId xmlns:a16="http://schemas.microsoft.com/office/drawing/2014/main" val="20001"/>
                    </a:ext>
                  </a:extLst>
                </a:gridCol>
                <a:gridCol w="1799861">
                  <a:extLst>
                    <a:ext uri="{9D8B030D-6E8A-4147-A177-3AD203B41FA5}">
                      <a16:colId xmlns:a16="http://schemas.microsoft.com/office/drawing/2014/main" val="20002"/>
                    </a:ext>
                  </a:extLst>
                </a:gridCol>
                <a:gridCol w="1592506">
                  <a:extLst>
                    <a:ext uri="{9D8B030D-6E8A-4147-A177-3AD203B41FA5}">
                      <a16:colId xmlns:a16="http://schemas.microsoft.com/office/drawing/2014/main" val="20003"/>
                    </a:ext>
                  </a:extLst>
                </a:gridCol>
                <a:gridCol w="1745104">
                  <a:extLst>
                    <a:ext uri="{9D8B030D-6E8A-4147-A177-3AD203B41FA5}">
                      <a16:colId xmlns:a16="http://schemas.microsoft.com/office/drawing/2014/main" val="20004"/>
                    </a:ext>
                  </a:extLst>
                </a:gridCol>
                <a:gridCol w="1659876">
                  <a:extLst>
                    <a:ext uri="{9D8B030D-6E8A-4147-A177-3AD203B41FA5}">
                      <a16:colId xmlns:a16="http://schemas.microsoft.com/office/drawing/2014/main" val="20005"/>
                    </a:ext>
                  </a:extLst>
                </a:gridCol>
                <a:gridCol w="1393955">
                  <a:extLst>
                    <a:ext uri="{9D8B030D-6E8A-4147-A177-3AD203B41FA5}">
                      <a16:colId xmlns:a16="http://schemas.microsoft.com/office/drawing/2014/main" val="20006"/>
                    </a:ext>
                  </a:extLst>
                </a:gridCol>
              </a:tblGrid>
              <a:tr h="705918">
                <a:tc rowSpan="2">
                  <a:txBody>
                    <a:bodyPr/>
                    <a:lstStyle/>
                    <a:p>
                      <a:pPr defTabSz="914400">
                        <a:tabLst>
                          <a:tab pos="914400" algn="l"/>
                        </a:tabLst>
                        <a:defRPr sz="3000"/>
                      </a:pPr>
                      <a:endParaRPr sz="3600"/>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457200">
                        <a:defRPr sz="1800">
                          <a:solidFill>
                            <a:srgbClr val="000000"/>
                          </a:solidFill>
                        </a:defRPr>
                      </a:pPr>
                      <a:r>
                        <a:rPr sz="1400" b="1">
                          <a:latin typeface="Calibri"/>
                          <a:ea typeface="Calibri"/>
                          <a:cs typeface="Calibri"/>
                          <a:sym typeface="Calibri"/>
                        </a:rPr>
                        <a:t>Failure</a:t>
                      </a:r>
                    </a:p>
                  </a:txBody>
                  <a:tcPr marL="25400" marR="25400" marT="0" marB="25400" anchor="ctr" horzOverflow="overflow">
                    <a:lnL w="381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Root Cause</a:t>
                      </a:r>
                    </a:p>
                  </a:txBody>
                  <a:tcPr marL="25400" marR="25400" marT="0" marB="2540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Severity (Rate 1-10, 10= Most Severe)</a:t>
                      </a:r>
                    </a:p>
                  </a:txBody>
                  <a:tcPr marL="25400" marR="25400" marT="0" marB="2540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Probability of occurrence (Rate 1-10, 10= Highest Probability)</a:t>
                      </a:r>
                    </a:p>
                  </a:txBody>
                  <a:tcPr marL="25400" marR="25400" marT="0" marB="2540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Probability of detection (Rate 1-10, 10= Lowest Probability)</a:t>
                      </a:r>
                    </a:p>
                  </a:txBody>
                  <a:tcPr marL="25400" marR="25400" marT="0" marB="2540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Risk Preference Number(RPN)</a:t>
                      </a:r>
                    </a:p>
                  </a:txBody>
                  <a:tcPr marL="25400" marR="25400" marT="0" marB="25400" anchor="ctr" horzOverflow="overflow">
                    <a:lnL w="127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0"/>
                  </a:ext>
                </a:extLst>
              </a:tr>
              <a:tr h="232296">
                <a:tc vMerge="1">
                  <a:txBody>
                    <a:bodyPr/>
                    <a:lstStyle/>
                    <a:p>
                      <a:endParaRPr lang="en-US"/>
                    </a:p>
                  </a:txBody>
                  <a:tcPr/>
                </a:tc>
                <a:tc>
                  <a:txBody>
                    <a:bodyPr/>
                    <a:lstStyle/>
                    <a:p>
                      <a:pPr defTabSz="457200">
                        <a:defRPr sz="1100" b="1">
                          <a:solidFill>
                            <a:srgbClr val="000000"/>
                          </a:solidFill>
                          <a:latin typeface="Calibri"/>
                          <a:ea typeface="Calibri"/>
                          <a:cs typeface="Calibri"/>
                          <a:sym typeface="Calibri"/>
                        </a:defRPr>
                      </a:pPr>
                      <a:endParaRPr sz="1400"/>
                    </a:p>
                  </a:txBody>
                  <a:tcPr marL="25400" marR="25400" marT="0" marB="25400" anchor="ctr" horzOverflow="overflow">
                    <a:lnL w="381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100" b="1">
                          <a:solidFill>
                            <a:srgbClr val="000000"/>
                          </a:solidFill>
                          <a:latin typeface="Calibri"/>
                          <a:ea typeface="Calibri"/>
                          <a:cs typeface="Calibri"/>
                          <a:sym typeface="Calibri"/>
                        </a:defRPr>
                      </a:pPr>
                      <a:endParaRPr sz="1400"/>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A</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B</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C</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AxBxC</a:t>
                      </a:r>
                    </a:p>
                  </a:txBody>
                  <a:tcPr marL="25400" marR="25400" marT="0" marB="25400" anchor="ctr" horzOverflow="overflow">
                    <a:lnL w="12700">
                      <a:solidFill>
                        <a:srgbClr val="000000"/>
                      </a:solidFill>
                      <a:miter lim="400000"/>
                    </a:lnL>
                    <a:lnR w="38100">
                      <a:solidFill>
                        <a:srgbClr val="000000"/>
                      </a:solidFill>
                      <a:miter lim="400000"/>
                    </a:lnR>
                    <a:lnT w="12700">
                      <a:solidFill>
                        <a:srgbClr val="000000"/>
                      </a:solidFill>
                      <a:miter lim="400000"/>
                    </a:lnT>
                    <a:lnB w="38100">
                      <a:solidFill>
                        <a:srgbClr val="000000"/>
                      </a:solidFill>
                      <a:miter lim="400000"/>
                    </a:lnB>
                    <a:solidFill>
                      <a:srgbClr val="FFFFFF"/>
                    </a:solidFill>
                  </a:tcPr>
                </a:tc>
                <a:extLst>
                  <a:ext uri="{0D108BD9-81ED-4DB2-BD59-A6C34878D82A}">
                    <a16:rowId xmlns:a16="http://schemas.microsoft.com/office/drawing/2014/main" val="10001"/>
                  </a:ext>
                </a:extLst>
              </a:tr>
              <a:tr h="697460">
                <a:tc>
                  <a:txBody>
                    <a:bodyPr/>
                    <a:lstStyle/>
                    <a:p>
                      <a:pPr defTabSz="457200">
                        <a:defRPr sz="1800">
                          <a:solidFill>
                            <a:srgbClr val="000000"/>
                          </a:solidFill>
                        </a:defRPr>
                      </a:pPr>
                      <a:r>
                        <a:rPr sz="1400">
                          <a:latin typeface="Calibri"/>
                          <a:ea typeface="Calibri"/>
                          <a:cs typeface="Calibri"/>
                          <a:sym typeface="Calibri"/>
                        </a:rPr>
                        <a:t>1</a:t>
                      </a:r>
                    </a:p>
                  </a:txBody>
                  <a:tcPr marL="25400" marR="25400" marT="0" marB="25400" anchor="ctr" horzOverflow="overflow">
                    <a:lnL w="38100">
                      <a:solidFill>
                        <a:srgbClr val="000000"/>
                      </a:solidFill>
                      <a:miter lim="400000"/>
                    </a:lnL>
                    <a:lnR w="38100">
                      <a:solidFill>
                        <a:srgbClr val="000000"/>
                      </a:solidFill>
                      <a:miter lim="400000"/>
                    </a:lnR>
                    <a:lnT w="38100">
                      <a:solidFill>
                        <a:srgbClr val="000000"/>
                      </a:solidFill>
                      <a:miter lim="400000"/>
                    </a:lnT>
                  </a:tcPr>
                </a:tc>
                <a:tc>
                  <a:txBody>
                    <a:bodyPr/>
                    <a:lstStyle/>
                    <a:p>
                      <a:pPr algn="l" defTabSz="457200">
                        <a:defRPr sz="1800">
                          <a:solidFill>
                            <a:srgbClr val="000000"/>
                          </a:solidFill>
                        </a:defRPr>
                      </a:pPr>
                      <a:r>
                        <a:rPr sz="1400">
                          <a:latin typeface="Calibri"/>
                          <a:ea typeface="Calibri"/>
                          <a:cs typeface="Calibri"/>
                          <a:sym typeface="Calibri"/>
                        </a:rPr>
                        <a:t>System crash/server failure</a:t>
                      </a:r>
                    </a:p>
                  </a:txBody>
                  <a:tcPr marL="25400" marR="25400" marT="0" marB="25400" anchor="ctr" horzOverflow="overflow">
                    <a:lnL w="381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400">
                          <a:latin typeface="Calibri"/>
                          <a:ea typeface="Calibri"/>
                          <a:cs typeface="Calibri"/>
                          <a:sym typeface="Calibri"/>
                        </a:rPr>
                        <a:t>Network Failure</a:t>
                      </a:r>
                    </a:p>
                  </a:txBody>
                  <a:tcPr marL="25400" marR="25400" marT="0" marB="2540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9</a:t>
                      </a:r>
                    </a:p>
                  </a:txBody>
                  <a:tcPr marL="25400" marR="25400" marT="0" marB="2540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25400" marR="25400" marT="0" marB="2540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2</a:t>
                      </a:r>
                    </a:p>
                  </a:txBody>
                  <a:tcPr marL="25400" marR="25400" marT="0" marB="2540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90</a:t>
                      </a:r>
                    </a:p>
                  </a:txBody>
                  <a:tcPr marL="25400" marR="25400" marT="0" marB="25400" anchor="ctr" horzOverflow="overflow">
                    <a:lnL w="127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2"/>
                  </a:ext>
                </a:extLst>
              </a:tr>
              <a:tr h="701664">
                <a:tc>
                  <a:txBody>
                    <a:bodyPr/>
                    <a:lstStyle/>
                    <a:p>
                      <a:pPr defTabSz="457200">
                        <a:defRPr sz="1800">
                          <a:solidFill>
                            <a:srgbClr val="000000"/>
                          </a:solidFill>
                        </a:defRPr>
                      </a:pPr>
                      <a:r>
                        <a:rPr sz="1400">
                          <a:latin typeface="Calibri"/>
                          <a:ea typeface="Calibri"/>
                          <a:cs typeface="Calibri"/>
                          <a:sym typeface="Calibri"/>
                        </a:rPr>
                        <a:t>2</a:t>
                      </a:r>
                    </a:p>
                  </a:txBody>
                  <a:tcPr marL="25400" marR="25400" marT="0" marB="25400" anchor="ctr" horzOverflow="overflow">
                    <a:lnL w="38100">
                      <a:solidFill>
                        <a:srgbClr val="000000"/>
                      </a:solidFill>
                      <a:miter lim="400000"/>
                    </a:lnL>
                    <a:lnR w="38100">
                      <a:solidFill>
                        <a:srgbClr val="000000"/>
                      </a:solidFill>
                      <a:miter lim="400000"/>
                    </a:lnR>
                  </a:tcPr>
                </a:tc>
                <a:tc>
                  <a:txBody>
                    <a:bodyPr/>
                    <a:lstStyle/>
                    <a:p>
                      <a:pPr algn="l" defTabSz="457200">
                        <a:defRPr sz="1800">
                          <a:solidFill>
                            <a:srgbClr val="000000"/>
                          </a:solidFill>
                        </a:defRPr>
                      </a:pPr>
                      <a:r>
                        <a:rPr sz="1400">
                          <a:latin typeface="Calibri"/>
                          <a:ea typeface="Calibri"/>
                          <a:cs typeface="Calibri"/>
                          <a:sym typeface="Calibri"/>
                        </a:rPr>
                        <a:t>Loss of Data/Duplicate Data/ Data inconsistency</a:t>
                      </a:r>
                    </a:p>
                  </a:txBody>
                  <a:tcPr marL="25400" marR="25400" marT="0" marB="2540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400">
                          <a:latin typeface="Calibri"/>
                          <a:ea typeface="Calibri"/>
                          <a:cs typeface="Calibri"/>
                          <a:sym typeface="Calibri"/>
                        </a:rPr>
                        <a:t>Corrupt database</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9</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3</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135</a:t>
                      </a:r>
                    </a:p>
                  </a:txBody>
                  <a:tcPr marL="25400" marR="25400" marT="0" marB="2540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3"/>
                  </a:ext>
                </a:extLst>
              </a:tr>
              <a:tr h="723033">
                <a:tc>
                  <a:txBody>
                    <a:bodyPr/>
                    <a:lstStyle/>
                    <a:p>
                      <a:pPr defTabSz="457200">
                        <a:defRPr sz="1800">
                          <a:solidFill>
                            <a:srgbClr val="000000"/>
                          </a:solidFill>
                        </a:defRPr>
                      </a:pPr>
                      <a:r>
                        <a:rPr sz="1400">
                          <a:latin typeface="Calibri"/>
                          <a:ea typeface="Calibri"/>
                          <a:cs typeface="Calibri"/>
                          <a:sym typeface="Calibri"/>
                        </a:rPr>
                        <a:t>3</a:t>
                      </a:r>
                    </a:p>
                  </a:txBody>
                  <a:tcPr marL="25400" marR="25400" marT="0" marB="25400" anchor="ctr" horzOverflow="overflow">
                    <a:lnL w="38100">
                      <a:solidFill>
                        <a:srgbClr val="000000"/>
                      </a:solidFill>
                      <a:miter lim="400000"/>
                    </a:lnL>
                    <a:lnR w="38100">
                      <a:solidFill>
                        <a:srgbClr val="000000"/>
                      </a:solidFill>
                      <a:miter lim="400000"/>
                    </a:lnR>
                  </a:tcPr>
                </a:tc>
                <a:tc>
                  <a:txBody>
                    <a:bodyPr/>
                    <a:lstStyle/>
                    <a:p>
                      <a:pPr algn="l" defTabSz="457200">
                        <a:defRPr sz="1800">
                          <a:solidFill>
                            <a:srgbClr val="000000"/>
                          </a:solidFill>
                        </a:defRPr>
                      </a:pPr>
                      <a:r>
                        <a:rPr sz="1400">
                          <a:latin typeface="Calibri"/>
                          <a:ea typeface="Calibri"/>
                          <a:cs typeface="Calibri"/>
                          <a:sym typeface="Calibri"/>
                        </a:rPr>
                        <a:t>Security Breach</a:t>
                      </a:r>
                    </a:p>
                  </a:txBody>
                  <a:tcPr marL="25400" marR="25400" marT="0" marB="2540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400" dirty="0">
                          <a:latin typeface="Calibri"/>
                          <a:ea typeface="Calibri"/>
                          <a:cs typeface="Calibri"/>
                          <a:sym typeface="Calibri"/>
                        </a:rPr>
                        <a:t>Unauthorized access/</a:t>
                      </a:r>
                      <a:r>
                        <a:rPr lang="en-US" sz="1400" dirty="0">
                          <a:latin typeface="Calibri"/>
                          <a:ea typeface="Calibri"/>
                          <a:cs typeface="Calibri"/>
                          <a:sym typeface="Calibri"/>
                        </a:rPr>
                        <a:t>Hacking</a:t>
                      </a:r>
                      <a:endParaRPr sz="1400" dirty="0">
                        <a:latin typeface="Calibri"/>
                        <a:ea typeface="Calibri"/>
                        <a:cs typeface="Calibri"/>
                        <a:sym typeface="Calibri"/>
                      </a:endParaRP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10</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3</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8</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240</a:t>
                      </a:r>
                    </a:p>
                  </a:txBody>
                  <a:tcPr marL="25400" marR="25400" marT="0" marB="2540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4"/>
                  </a:ext>
                </a:extLst>
              </a:tr>
              <a:tr h="661697">
                <a:tc>
                  <a:txBody>
                    <a:bodyPr/>
                    <a:lstStyle/>
                    <a:p>
                      <a:pPr defTabSz="457200">
                        <a:defRPr sz="1800">
                          <a:solidFill>
                            <a:srgbClr val="000000"/>
                          </a:solidFill>
                        </a:defRPr>
                      </a:pPr>
                      <a:r>
                        <a:rPr sz="1400">
                          <a:latin typeface="Calibri"/>
                          <a:ea typeface="Calibri"/>
                          <a:cs typeface="Calibri"/>
                          <a:sym typeface="Calibri"/>
                        </a:rPr>
                        <a:t>4</a:t>
                      </a:r>
                    </a:p>
                  </a:txBody>
                  <a:tcPr marL="25400" marR="25400" marT="0" marB="25400" anchor="ctr" horzOverflow="overflow">
                    <a:lnL w="38100">
                      <a:solidFill>
                        <a:srgbClr val="000000"/>
                      </a:solidFill>
                      <a:miter lim="400000"/>
                    </a:lnL>
                    <a:lnR w="38100">
                      <a:solidFill>
                        <a:srgbClr val="000000"/>
                      </a:solidFill>
                      <a:miter lim="400000"/>
                    </a:lnR>
                  </a:tcPr>
                </a:tc>
                <a:tc>
                  <a:txBody>
                    <a:bodyPr/>
                    <a:lstStyle/>
                    <a:p>
                      <a:pPr algn="l" defTabSz="457200">
                        <a:defRPr sz="1800">
                          <a:solidFill>
                            <a:srgbClr val="000000"/>
                          </a:solidFill>
                        </a:defRPr>
                      </a:pPr>
                      <a:r>
                        <a:rPr sz="1400">
                          <a:latin typeface="Calibri"/>
                          <a:ea typeface="Calibri"/>
                          <a:cs typeface="Calibri"/>
                          <a:sym typeface="Calibri"/>
                        </a:rPr>
                        <a:t>Report generation issue</a:t>
                      </a:r>
                    </a:p>
                  </a:txBody>
                  <a:tcPr marL="25400" marR="25400" marT="0" marB="2540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400" dirty="0">
                          <a:latin typeface="Calibri"/>
                          <a:ea typeface="Calibri"/>
                          <a:cs typeface="Calibri"/>
                          <a:sym typeface="Calibri"/>
                        </a:rPr>
                        <a:t>Device failure/ Malfunction</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4</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100</a:t>
                      </a:r>
                    </a:p>
                  </a:txBody>
                  <a:tcPr marL="25400" marR="25400" marT="0" marB="2540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5"/>
                  </a:ext>
                </a:extLst>
              </a:tr>
              <a:tr h="726298">
                <a:tc>
                  <a:txBody>
                    <a:bodyPr/>
                    <a:lstStyle/>
                    <a:p>
                      <a:pPr defTabSz="457200">
                        <a:defRPr sz="1800">
                          <a:solidFill>
                            <a:srgbClr val="000000"/>
                          </a:solidFill>
                        </a:defRPr>
                      </a:pPr>
                      <a:r>
                        <a:rPr sz="1400">
                          <a:latin typeface="Calibri"/>
                          <a:ea typeface="Calibri"/>
                          <a:cs typeface="Calibri"/>
                          <a:sym typeface="Calibri"/>
                        </a:rPr>
                        <a:t>5</a:t>
                      </a:r>
                    </a:p>
                  </a:txBody>
                  <a:tcPr marL="25400" marR="25400" marT="0" marB="25400" anchor="ctr" horzOverflow="overflow">
                    <a:lnL w="38100">
                      <a:solidFill>
                        <a:srgbClr val="000000"/>
                      </a:solidFill>
                      <a:miter lim="400000"/>
                    </a:lnL>
                    <a:lnR w="38100">
                      <a:solidFill>
                        <a:srgbClr val="000000"/>
                      </a:solidFill>
                      <a:miter lim="400000"/>
                    </a:lnR>
                    <a:lnB w="38100">
                      <a:solidFill>
                        <a:srgbClr val="000000"/>
                      </a:solidFill>
                      <a:miter lim="400000"/>
                    </a:lnB>
                  </a:tcPr>
                </a:tc>
                <a:tc>
                  <a:txBody>
                    <a:bodyPr/>
                    <a:lstStyle/>
                    <a:p>
                      <a:pPr algn="l" defTabSz="457200">
                        <a:defRPr sz="1800">
                          <a:solidFill>
                            <a:srgbClr val="000000"/>
                          </a:solidFill>
                        </a:defRPr>
                      </a:pPr>
                      <a:r>
                        <a:rPr sz="1400">
                          <a:latin typeface="Calibri"/>
                          <a:ea typeface="Calibri"/>
                          <a:cs typeface="Calibri"/>
                          <a:sym typeface="Calibri"/>
                        </a:rPr>
                        <a:t>Lack of patient participation </a:t>
                      </a:r>
                    </a:p>
                  </a:txBody>
                  <a:tcPr marL="25400" marR="25400" marT="0" marB="25400" anchor="ctr" horzOverflow="overflow">
                    <a:lnL w="381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algn="l" defTabSz="457200">
                        <a:defRPr sz="1800">
                          <a:solidFill>
                            <a:srgbClr val="000000"/>
                          </a:solidFill>
                        </a:defRPr>
                      </a:pPr>
                      <a:r>
                        <a:rPr sz="1400">
                          <a:latin typeface="Calibri"/>
                          <a:ea typeface="Calibri"/>
                          <a:cs typeface="Calibri"/>
                          <a:sym typeface="Calibri"/>
                        </a:rPr>
                        <a:t>Patient ignorance, lack of awareness </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7</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25400" marR="25400" marT="0" marB="2540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b="1" dirty="0">
                          <a:latin typeface="Calibri"/>
                          <a:ea typeface="Calibri"/>
                          <a:cs typeface="Calibri"/>
                          <a:sym typeface="Calibri"/>
                        </a:rPr>
                        <a:t>175</a:t>
                      </a:r>
                    </a:p>
                  </a:txBody>
                  <a:tcPr marL="25400" marR="25400" marT="0" marB="25400" anchor="ctr" horzOverflow="overflow">
                    <a:lnL w="12700">
                      <a:solidFill>
                        <a:srgbClr val="000000"/>
                      </a:solidFill>
                      <a:miter lim="400000"/>
                    </a:lnL>
                    <a:lnR w="38100">
                      <a:solidFill>
                        <a:srgbClr val="000000"/>
                      </a:solidFill>
                      <a:miter lim="400000"/>
                    </a:lnR>
                    <a:lnT w="12700">
                      <a:solidFill>
                        <a:srgbClr val="000000"/>
                      </a:solidFill>
                      <a:miter lim="400000"/>
                    </a:lnT>
                    <a:lnB w="38100">
                      <a:solidFill>
                        <a:srgbClr val="000000"/>
                      </a:solidFill>
                      <a:miter lim="400000"/>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subTitle" sz="quarter" idx="1"/>
          </p:nvPr>
        </p:nvSpPr>
        <p:spPr>
          <a:xfrm>
            <a:off x="787400" y="-15335"/>
            <a:ext cx="11430000" cy="1491602"/>
          </a:xfrm>
          <a:prstGeom prst="rect">
            <a:avLst/>
          </a:prstGeom>
        </p:spPr>
        <p:txBody>
          <a:bodyPr anchor="ctr"/>
          <a:lstStyle/>
          <a:p>
            <a:pPr defTabSz="749808">
              <a:defRPr sz="3936" b="1">
                <a:solidFill>
                  <a:srgbClr val="010203"/>
                </a:solidFill>
                <a:effectLst/>
                <a:latin typeface="American Typewriter"/>
                <a:ea typeface="American Typewriter"/>
                <a:cs typeface="American Typewriter"/>
                <a:sym typeface="American Typewriter"/>
              </a:defRPr>
            </a:pPr>
            <a:endParaRPr/>
          </a:p>
          <a:p>
            <a:pPr defTabSz="749808">
              <a:defRPr sz="4920" b="1">
                <a:solidFill>
                  <a:srgbClr val="010203"/>
                </a:solidFill>
                <a:effectLst/>
                <a:latin typeface="American Typewriter"/>
                <a:ea typeface="American Typewriter"/>
                <a:cs typeface="American Typewriter"/>
                <a:sym typeface="American Typewriter"/>
              </a:defRPr>
            </a:pPr>
            <a:r>
              <a:t>BUSINESS MODEL</a:t>
            </a:r>
          </a:p>
        </p:txBody>
      </p:sp>
      <p:graphicFrame>
        <p:nvGraphicFramePr>
          <p:cNvPr id="131" name="Table 131"/>
          <p:cNvGraphicFramePr/>
          <p:nvPr>
            <p:extLst>
              <p:ext uri="{D42A27DB-BD31-4B8C-83A1-F6EECF244321}">
                <p14:modId xmlns:p14="http://schemas.microsoft.com/office/powerpoint/2010/main" val="1878730469"/>
              </p:ext>
            </p:extLst>
          </p:nvPr>
        </p:nvGraphicFramePr>
        <p:xfrm>
          <a:off x="1625600" y="1633845"/>
          <a:ext cx="9753598" cy="5243499"/>
        </p:xfrm>
        <a:graphic>
          <a:graphicData uri="http://schemas.openxmlformats.org/drawingml/2006/table">
            <a:tbl>
              <a:tblPr>
                <a:tableStyleId>{33BA23B1-9221-436E-865A-0063620EA4FD}</a:tableStyleId>
              </a:tblPr>
              <a:tblGrid>
                <a:gridCol w="1860447">
                  <a:extLst>
                    <a:ext uri="{9D8B030D-6E8A-4147-A177-3AD203B41FA5}">
                      <a16:colId xmlns:a16="http://schemas.microsoft.com/office/drawing/2014/main" val="20000"/>
                    </a:ext>
                  </a:extLst>
                </a:gridCol>
                <a:gridCol w="2040992">
                  <a:extLst>
                    <a:ext uri="{9D8B030D-6E8A-4147-A177-3AD203B41FA5}">
                      <a16:colId xmlns:a16="http://schemas.microsoft.com/office/drawing/2014/main" val="20001"/>
                    </a:ext>
                  </a:extLst>
                </a:gridCol>
                <a:gridCol w="1979360">
                  <a:extLst>
                    <a:ext uri="{9D8B030D-6E8A-4147-A177-3AD203B41FA5}">
                      <a16:colId xmlns:a16="http://schemas.microsoft.com/office/drawing/2014/main" val="20002"/>
                    </a:ext>
                  </a:extLst>
                </a:gridCol>
                <a:gridCol w="2386155">
                  <a:extLst>
                    <a:ext uri="{9D8B030D-6E8A-4147-A177-3AD203B41FA5}">
                      <a16:colId xmlns:a16="http://schemas.microsoft.com/office/drawing/2014/main" val="20003"/>
                    </a:ext>
                  </a:extLst>
                </a:gridCol>
                <a:gridCol w="1486644">
                  <a:extLst>
                    <a:ext uri="{9D8B030D-6E8A-4147-A177-3AD203B41FA5}">
                      <a16:colId xmlns:a16="http://schemas.microsoft.com/office/drawing/2014/main" val="20004"/>
                    </a:ext>
                  </a:extLst>
                </a:gridCol>
              </a:tblGrid>
              <a:tr h="2581579">
                <a:tc rowSpan="2">
                  <a:txBody>
                    <a:bodyPr/>
                    <a:lstStyle/>
                    <a:p>
                      <a:pPr defTabSz="914400">
                        <a:tabLst>
                          <a:tab pos="914400" algn="l"/>
                        </a:tabLst>
                        <a:defRPr sz="1800" b="1" u="sng">
                          <a:solidFill>
                            <a:srgbClr val="000000">
                              <a:alpha val="90000"/>
                            </a:srgbClr>
                          </a:solidFill>
                        </a:defRPr>
                      </a:pPr>
                      <a:r>
                        <a:t>Key Partners</a:t>
                      </a:r>
                    </a:p>
                    <a:p>
                      <a:pPr defTabSz="914400">
                        <a:tabLst>
                          <a:tab pos="914400" algn="l"/>
                        </a:tabLst>
                        <a:defRPr sz="1500" b="1">
                          <a:solidFill>
                            <a:srgbClr val="000000">
                              <a:alpha val="90000"/>
                            </a:srgbClr>
                          </a:solidFill>
                        </a:defRPr>
                      </a:pPr>
                      <a:endParaRP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Hospitals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Laboratories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Medical Supply Companies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Insurance Companies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Government Organization</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Funding Organization</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Providers</a:t>
                      </a:r>
                    </a:p>
                  </a:txBody>
                  <a:tcPr marL="50800" marR="50800" marT="50800" marB="50800" horzOverflow="overflow">
                    <a:lnL w="38100">
                      <a:solidFill>
                        <a:srgbClr val="000000"/>
                      </a:solidFill>
                      <a:miter lim="400000"/>
                    </a:lnL>
                    <a:lnR w="12700">
                      <a:solidFill>
                        <a:srgbClr val="53585F"/>
                      </a:solidFill>
                      <a:miter lim="400000"/>
                    </a:lnR>
                    <a:lnT w="38100">
                      <a:solidFill>
                        <a:srgbClr val="000000"/>
                      </a:solidFill>
                      <a:miter lim="400000"/>
                    </a:lnT>
                    <a:lnB w="38100">
                      <a:solidFill>
                        <a:srgbClr val="000000"/>
                      </a:solidFill>
                      <a:miter lim="400000"/>
                    </a:lnB>
                  </a:tcPr>
                </a:tc>
                <a:tc>
                  <a:txBody>
                    <a:bodyPr/>
                    <a:lstStyle/>
                    <a:p>
                      <a:pPr defTabSz="914400">
                        <a:tabLst>
                          <a:tab pos="914400" algn="l"/>
                        </a:tabLst>
                        <a:defRPr sz="1800" b="1">
                          <a:solidFill>
                            <a:srgbClr val="000000">
                              <a:alpha val="90000"/>
                            </a:srgbClr>
                          </a:solidFill>
                        </a:defRPr>
                      </a:pPr>
                      <a:r>
                        <a:rPr u="sng"/>
                        <a:t>Key</a:t>
                      </a:r>
                      <a:r>
                        <a:t> </a:t>
                      </a:r>
                    </a:p>
                    <a:p>
                      <a:pPr defTabSz="914400">
                        <a:tabLst>
                          <a:tab pos="914400" algn="l"/>
                        </a:tabLst>
                        <a:defRPr sz="1800" b="1">
                          <a:solidFill>
                            <a:srgbClr val="000000">
                              <a:alpha val="90000"/>
                            </a:srgbClr>
                          </a:solidFill>
                        </a:defRPr>
                      </a:pPr>
                      <a:endParaRPr/>
                    </a:p>
                    <a:p>
                      <a:pPr marL="161925" indent="-161925" algn="l" defTabSz="914400">
                        <a:buClr>
                          <a:srgbClr val="515151"/>
                        </a:buClr>
                        <a:buSzPct val="75000"/>
                        <a:buChar char="•"/>
                        <a:tabLst>
                          <a:tab pos="914400" algn="l"/>
                        </a:tabLst>
                        <a:defRPr sz="1500" b="1">
                          <a:solidFill>
                            <a:srgbClr val="000000">
                              <a:alpha val="90000"/>
                            </a:srgbClr>
                          </a:solidFill>
                        </a:defRPr>
                      </a:pPr>
                      <a:r>
                        <a:t>Excellent Customer Service</a:t>
                      </a:r>
                    </a:p>
                    <a:p>
                      <a:pPr marL="161925" indent="-161925" algn="l" defTabSz="914400">
                        <a:buClr>
                          <a:srgbClr val="515151"/>
                        </a:buClr>
                        <a:buSzPct val="75000"/>
                        <a:buChar char="•"/>
                        <a:tabLst>
                          <a:tab pos="914400" algn="l"/>
                        </a:tabLst>
                        <a:defRPr sz="1500" b="1">
                          <a:solidFill>
                            <a:srgbClr val="000000">
                              <a:alpha val="90000"/>
                            </a:srgbClr>
                          </a:solidFill>
                        </a:defRPr>
                      </a:pPr>
                      <a:r>
                        <a:t>R&amp;D to prevent, treat, and cure diseases</a:t>
                      </a:r>
                    </a:p>
                    <a:p>
                      <a:pPr marL="161925" indent="-161925" algn="l" defTabSz="914400">
                        <a:buClr>
                          <a:srgbClr val="515151"/>
                        </a:buClr>
                        <a:buSzPct val="75000"/>
                        <a:buChar char="•"/>
                        <a:tabLst>
                          <a:tab pos="914400" algn="l"/>
                        </a:tabLst>
                        <a:defRPr sz="1500" b="1">
                          <a:solidFill>
                            <a:srgbClr val="000000">
                              <a:alpha val="90000"/>
                            </a:srgbClr>
                          </a:solidFill>
                        </a:defRPr>
                      </a:pPr>
                      <a:r>
                        <a:t>Clinical Development</a:t>
                      </a:r>
                    </a:p>
                    <a:p>
                      <a:pPr marL="161925" indent="-161925" algn="l" defTabSz="914400">
                        <a:buClr>
                          <a:srgbClr val="515151"/>
                        </a:buClr>
                        <a:buSzPct val="75000"/>
                        <a:buChar char="•"/>
                        <a:tabLst>
                          <a:tab pos="914400" algn="l"/>
                        </a:tabLst>
                        <a:defRPr sz="1500" b="1">
                          <a:solidFill>
                            <a:srgbClr val="000000">
                              <a:alpha val="90000"/>
                            </a:srgbClr>
                          </a:solidFill>
                        </a:defRPr>
                      </a:pPr>
                      <a:r>
                        <a:t>Educating Patients</a:t>
                      </a:r>
                    </a:p>
                  </a:txBody>
                  <a:tcPr marL="50800" marR="50800" marT="50800" marB="50800" horzOverflow="overflow">
                    <a:lnL w="12700">
                      <a:solidFill>
                        <a:srgbClr val="53585F"/>
                      </a:solidFill>
                      <a:miter lim="400000"/>
                    </a:lnL>
                    <a:lnR w="12700">
                      <a:solidFill>
                        <a:srgbClr val="53585F"/>
                      </a:solidFill>
                      <a:miter lim="400000"/>
                    </a:lnR>
                    <a:lnT w="38100">
                      <a:solidFill>
                        <a:srgbClr val="000000"/>
                      </a:solidFill>
                      <a:miter lim="400000"/>
                    </a:lnT>
                    <a:lnB w="12700">
                      <a:solidFill>
                        <a:srgbClr val="53585F"/>
                      </a:solidFill>
                      <a:miter lim="400000"/>
                    </a:lnB>
                  </a:tcPr>
                </a:tc>
                <a:tc rowSpan="2">
                  <a:txBody>
                    <a:bodyPr/>
                    <a:lstStyle/>
                    <a:p>
                      <a:pPr defTabSz="914400">
                        <a:tabLst>
                          <a:tab pos="914400" algn="l"/>
                        </a:tabLst>
                        <a:defRPr sz="1800" b="1" u="sng">
                          <a:solidFill>
                            <a:srgbClr val="000000">
                              <a:alpha val="90000"/>
                            </a:srgbClr>
                          </a:solidFill>
                        </a:defRPr>
                      </a:pPr>
                      <a:r>
                        <a:t>Value Proposition</a:t>
                      </a:r>
                    </a:p>
                    <a:p>
                      <a:pPr defTabSz="914400">
                        <a:tabLst>
                          <a:tab pos="914400" algn="l"/>
                        </a:tabLst>
                        <a:defRPr sz="1800" b="1">
                          <a:solidFill>
                            <a:srgbClr val="000000">
                              <a:alpha val="90000"/>
                            </a:srgbClr>
                          </a:solidFill>
                        </a:defRPr>
                      </a:pPr>
                      <a:endParaRPr/>
                    </a:p>
                    <a:p>
                      <a:pPr marL="161925" indent="-161925" algn="l" defTabSz="914400">
                        <a:spcBef>
                          <a:spcPts val="400"/>
                        </a:spcBef>
                        <a:buClr>
                          <a:srgbClr val="515151"/>
                        </a:buClr>
                        <a:buSzPct val="75000"/>
                        <a:buChar char="•"/>
                        <a:tabLst>
                          <a:tab pos="914400" algn="l"/>
                        </a:tabLst>
                        <a:defRPr sz="1500" b="1">
                          <a:solidFill>
                            <a:srgbClr val="000000">
                              <a:alpha val="90000"/>
                            </a:srgbClr>
                          </a:solidFill>
                        </a:defRPr>
                      </a:pPr>
                      <a:r>
                        <a:t>Best care to every patient everyday through integrated clinical practice, education and research</a:t>
                      </a:r>
                    </a:p>
                    <a:p>
                      <a:pPr marL="161925" indent="-161925" algn="l" defTabSz="914400">
                        <a:spcBef>
                          <a:spcPts val="400"/>
                        </a:spcBef>
                        <a:buClr>
                          <a:srgbClr val="515151"/>
                        </a:buClr>
                        <a:buSzPct val="75000"/>
                        <a:buChar char="•"/>
                        <a:tabLst>
                          <a:tab pos="914400" algn="l"/>
                        </a:tabLst>
                        <a:defRPr sz="1500" b="1">
                          <a:solidFill>
                            <a:srgbClr val="000000">
                              <a:alpha val="90000"/>
                            </a:srgbClr>
                          </a:solidFill>
                        </a:defRPr>
                      </a:pPr>
                      <a:r>
                        <a:t>Be a dependable source of health information for our patients and public.</a:t>
                      </a:r>
                    </a:p>
                    <a:p>
                      <a:pPr marL="161925" indent="-161925" algn="l" defTabSz="914400">
                        <a:spcBef>
                          <a:spcPts val="400"/>
                        </a:spcBef>
                        <a:buClr>
                          <a:srgbClr val="515151"/>
                        </a:buClr>
                        <a:buSzPct val="75000"/>
                        <a:buChar char="•"/>
                        <a:tabLst>
                          <a:tab pos="914400" algn="l"/>
                        </a:tabLst>
                        <a:defRPr sz="1500" b="1">
                          <a:solidFill>
                            <a:srgbClr val="000000">
                              <a:alpha val="90000"/>
                            </a:srgbClr>
                          </a:solidFill>
                        </a:defRPr>
                      </a:pPr>
                      <a:r>
                        <a:t>E-services</a:t>
                      </a:r>
                    </a:p>
                    <a:p>
                      <a:pPr marL="161925" indent="-161925" algn="l" defTabSz="914400">
                        <a:spcBef>
                          <a:spcPts val="400"/>
                        </a:spcBef>
                        <a:buClr>
                          <a:srgbClr val="515151"/>
                        </a:buClr>
                        <a:buSzPct val="75000"/>
                        <a:buChar char="•"/>
                        <a:tabLst>
                          <a:tab pos="914400" algn="l"/>
                        </a:tabLst>
                        <a:defRPr sz="1500" b="1">
                          <a:solidFill>
                            <a:srgbClr val="000000">
                              <a:alpha val="90000"/>
                            </a:srgbClr>
                          </a:solidFill>
                        </a:defRPr>
                      </a:pPr>
                      <a:r>
                        <a:t>Conduct basic and clinical research program.</a:t>
                      </a:r>
                    </a:p>
                    <a:p>
                      <a:pPr marL="161925" indent="-161925" algn="l" defTabSz="914400">
                        <a:spcBef>
                          <a:spcPts val="400"/>
                        </a:spcBef>
                        <a:buClr>
                          <a:srgbClr val="515151"/>
                        </a:buClr>
                        <a:buSzPct val="75000"/>
                        <a:buChar char="•"/>
                        <a:tabLst>
                          <a:tab pos="914400" algn="l"/>
                        </a:tabLst>
                        <a:defRPr sz="1500" b="1">
                          <a:solidFill>
                            <a:srgbClr val="000000">
                              <a:alpha val="90000"/>
                            </a:srgbClr>
                          </a:solidFill>
                        </a:defRPr>
                      </a:pPr>
                      <a:r>
                        <a:t>Educate physicians and allied health professionals.</a:t>
                      </a:r>
                    </a:p>
                  </a:txBody>
                  <a:tcPr marL="50800" marR="50800" marT="50800" marB="50800" horzOverflow="overflow">
                    <a:lnL w="12700">
                      <a:solidFill>
                        <a:srgbClr val="53585F"/>
                      </a:solidFill>
                      <a:miter lim="400000"/>
                    </a:lnL>
                    <a:lnR w="12700">
                      <a:solidFill>
                        <a:srgbClr val="53585F"/>
                      </a:solidFill>
                      <a:miter lim="400000"/>
                    </a:lnR>
                    <a:lnT w="38100">
                      <a:solidFill>
                        <a:srgbClr val="000000"/>
                      </a:solidFill>
                      <a:miter lim="400000"/>
                    </a:lnT>
                    <a:lnB w="38100">
                      <a:solidFill>
                        <a:srgbClr val="000000"/>
                      </a:solidFill>
                      <a:miter lim="400000"/>
                    </a:lnB>
                  </a:tcPr>
                </a:tc>
                <a:tc>
                  <a:txBody>
                    <a:bodyPr/>
                    <a:lstStyle/>
                    <a:p>
                      <a:pPr defTabSz="914400">
                        <a:tabLst>
                          <a:tab pos="914400" algn="l"/>
                        </a:tabLst>
                        <a:defRPr sz="1800" b="1" u="sng">
                          <a:solidFill>
                            <a:srgbClr val="000000">
                              <a:alpha val="90000"/>
                            </a:srgbClr>
                          </a:solidFill>
                        </a:defRPr>
                      </a:pPr>
                      <a:r>
                        <a:t>Customer Relationships</a:t>
                      </a:r>
                    </a:p>
                    <a:p>
                      <a:pPr defTabSz="914400">
                        <a:tabLst>
                          <a:tab pos="914400" algn="l"/>
                        </a:tabLst>
                        <a:defRPr sz="1500" b="1">
                          <a:solidFill>
                            <a:srgbClr val="000000">
                              <a:alpha val="90000"/>
                            </a:srgbClr>
                          </a:solidFill>
                        </a:defRPr>
                      </a:pPr>
                      <a:endParaRPr/>
                    </a:p>
                    <a:p>
                      <a:pPr marL="161925" indent="-161925" algn="l" defTabSz="914400">
                        <a:buClr>
                          <a:srgbClr val="515151"/>
                        </a:buClr>
                        <a:buSzPct val="75000"/>
                        <a:buChar char="•"/>
                        <a:tabLst>
                          <a:tab pos="914400" algn="l"/>
                        </a:tabLst>
                        <a:defRPr sz="1500" b="1">
                          <a:solidFill>
                            <a:srgbClr val="000000">
                              <a:alpha val="90000"/>
                            </a:srgbClr>
                          </a:solidFill>
                        </a:defRPr>
                      </a:pPr>
                      <a:r>
                        <a:t>Conference calls and interactive learning sessions</a:t>
                      </a:r>
                    </a:p>
                    <a:p>
                      <a:pPr marL="161925" indent="-161925" algn="l" defTabSz="914400">
                        <a:buClr>
                          <a:srgbClr val="515151"/>
                        </a:buClr>
                        <a:buSzPct val="75000"/>
                        <a:buChar char="•"/>
                        <a:tabLst>
                          <a:tab pos="914400" algn="l"/>
                        </a:tabLst>
                        <a:defRPr sz="1500" b="1">
                          <a:solidFill>
                            <a:srgbClr val="000000">
                              <a:alpha val="90000"/>
                            </a:srgbClr>
                          </a:solidFill>
                        </a:defRPr>
                      </a:pPr>
                      <a:r>
                        <a:t>Website</a:t>
                      </a:r>
                    </a:p>
                    <a:p>
                      <a:pPr marL="161925" indent="-161925" algn="l" defTabSz="914400">
                        <a:buClr>
                          <a:srgbClr val="515151"/>
                        </a:buClr>
                        <a:buSzPct val="75000"/>
                        <a:buChar char="•"/>
                        <a:tabLst>
                          <a:tab pos="914400" algn="l"/>
                        </a:tabLst>
                        <a:defRPr sz="1500" b="1">
                          <a:solidFill>
                            <a:srgbClr val="000000">
                              <a:alpha val="90000"/>
                            </a:srgbClr>
                          </a:solidFill>
                        </a:defRPr>
                      </a:pPr>
                      <a:r>
                        <a:t>Outreach teams</a:t>
                      </a:r>
                    </a:p>
                    <a:p>
                      <a:pPr marL="161925" indent="-161925" algn="l" defTabSz="914400">
                        <a:buClr>
                          <a:srgbClr val="515151"/>
                        </a:buClr>
                        <a:buSzPct val="75000"/>
                        <a:buChar char="•"/>
                        <a:tabLst>
                          <a:tab pos="914400" algn="l"/>
                        </a:tabLst>
                        <a:defRPr sz="1500" b="1">
                          <a:solidFill>
                            <a:srgbClr val="000000">
                              <a:alpha val="90000"/>
                            </a:srgbClr>
                          </a:solidFill>
                        </a:defRPr>
                      </a:pPr>
                      <a:r>
                        <a:t>Courtesy calls</a:t>
                      </a:r>
                    </a:p>
                    <a:p>
                      <a:pPr marL="161925" indent="-161925" algn="l" defTabSz="914400">
                        <a:buClr>
                          <a:srgbClr val="515151"/>
                        </a:buClr>
                        <a:buSzPct val="75000"/>
                        <a:buChar char="•"/>
                        <a:tabLst>
                          <a:tab pos="914400" algn="l"/>
                        </a:tabLst>
                        <a:defRPr sz="1500" b="1">
                          <a:solidFill>
                            <a:srgbClr val="000000">
                              <a:alpha val="90000"/>
                            </a:srgbClr>
                          </a:solidFill>
                        </a:defRPr>
                      </a:pPr>
                      <a:r>
                        <a:t>Customer data handling</a:t>
                      </a:r>
                    </a:p>
                  </a:txBody>
                  <a:tcPr marL="50800" marR="50800" marT="50800" marB="50800" horzOverflow="overflow">
                    <a:lnL w="12700">
                      <a:solidFill>
                        <a:srgbClr val="53585F"/>
                      </a:solidFill>
                      <a:miter lim="400000"/>
                    </a:lnL>
                    <a:lnR w="12700">
                      <a:solidFill>
                        <a:srgbClr val="53585F"/>
                      </a:solidFill>
                      <a:miter lim="400000"/>
                    </a:lnR>
                    <a:lnT w="38100">
                      <a:solidFill>
                        <a:srgbClr val="000000"/>
                      </a:solidFill>
                      <a:miter lim="400000"/>
                    </a:lnT>
                    <a:lnB w="12700">
                      <a:solidFill>
                        <a:srgbClr val="53585F"/>
                      </a:solidFill>
                      <a:miter lim="400000"/>
                    </a:lnB>
                  </a:tcPr>
                </a:tc>
                <a:tc rowSpan="2">
                  <a:txBody>
                    <a:bodyPr/>
                    <a:lstStyle/>
                    <a:p>
                      <a:pPr defTabSz="914400">
                        <a:tabLst>
                          <a:tab pos="914400" algn="l"/>
                        </a:tabLst>
                        <a:defRPr sz="1800" b="1" u="sng">
                          <a:solidFill>
                            <a:srgbClr val="000000">
                              <a:alpha val="90000"/>
                            </a:srgbClr>
                          </a:solidFill>
                        </a:defRPr>
                      </a:pPr>
                      <a:r>
                        <a:t>Customer Segments</a:t>
                      </a:r>
                    </a:p>
                    <a:p>
                      <a:pPr defTabSz="914400">
                        <a:tabLst>
                          <a:tab pos="914400" algn="l"/>
                        </a:tabLst>
                        <a:defRPr sz="1600" b="1">
                          <a:solidFill>
                            <a:srgbClr val="000000">
                              <a:alpha val="90000"/>
                            </a:srgbClr>
                          </a:solidFill>
                        </a:defRPr>
                      </a:pPr>
                      <a:endParaRP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Adults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Children</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Senior Citizens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Veterans</a:t>
                      </a:r>
                    </a:p>
                  </a:txBody>
                  <a:tcPr marL="50800" marR="50800" marT="50800" marB="50800" horzOverflow="overflow">
                    <a:lnL w="12700">
                      <a:solidFill>
                        <a:srgbClr val="53585F"/>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0"/>
                  </a:ext>
                </a:extLst>
              </a:tr>
              <a:tr h="2581579">
                <a:tc vMerge="1">
                  <a:txBody>
                    <a:bodyPr/>
                    <a:lstStyle/>
                    <a:p>
                      <a:endParaRPr lang="en-US"/>
                    </a:p>
                  </a:txBody>
                  <a:tcPr/>
                </a:tc>
                <a:tc>
                  <a:txBody>
                    <a:bodyPr/>
                    <a:lstStyle/>
                    <a:p>
                      <a:pPr defTabSz="914400">
                        <a:tabLst>
                          <a:tab pos="914400" algn="l"/>
                        </a:tabLst>
                        <a:defRPr sz="1700" b="1" u="sng">
                          <a:solidFill>
                            <a:srgbClr val="000000">
                              <a:alpha val="90000"/>
                            </a:srgbClr>
                          </a:solidFill>
                        </a:defRPr>
                      </a:pPr>
                      <a:r>
                        <a:t>Key Resources</a:t>
                      </a:r>
                    </a:p>
                    <a:p>
                      <a:pPr defTabSz="914400">
                        <a:tabLst>
                          <a:tab pos="914400" algn="l"/>
                        </a:tabLst>
                        <a:defRPr sz="1700" b="1">
                          <a:solidFill>
                            <a:srgbClr val="000000">
                              <a:alpha val="90000"/>
                            </a:srgbClr>
                          </a:solidFill>
                        </a:defRPr>
                      </a:pPr>
                      <a:endParaRPr/>
                    </a:p>
                    <a:p>
                      <a:pPr marL="161925" indent="-161925" algn="l" defTabSz="914400">
                        <a:buClr>
                          <a:srgbClr val="515151"/>
                        </a:buClr>
                        <a:buSzPct val="75000"/>
                        <a:buChar char="•"/>
                        <a:tabLst>
                          <a:tab pos="914400" algn="l"/>
                        </a:tabLst>
                        <a:defRPr sz="1500" b="1">
                          <a:solidFill>
                            <a:srgbClr val="000000">
                              <a:alpha val="90000"/>
                            </a:srgbClr>
                          </a:solidFill>
                        </a:defRPr>
                      </a:pPr>
                      <a:r>
                        <a:t>Clinical IT Staff</a:t>
                      </a:r>
                    </a:p>
                    <a:p>
                      <a:pPr marL="161925" indent="-161925" algn="l" defTabSz="914400">
                        <a:buClr>
                          <a:srgbClr val="515151"/>
                        </a:buClr>
                        <a:buSzPct val="75000"/>
                        <a:buChar char="•"/>
                        <a:tabLst>
                          <a:tab pos="914400" algn="l"/>
                        </a:tabLst>
                        <a:defRPr sz="1500" b="1">
                          <a:solidFill>
                            <a:srgbClr val="000000">
                              <a:alpha val="90000"/>
                            </a:srgbClr>
                          </a:solidFill>
                        </a:defRPr>
                      </a:pPr>
                      <a:r>
                        <a:t>Platform (EMR)</a:t>
                      </a:r>
                    </a:p>
                    <a:p>
                      <a:pPr marL="161925" indent="-161925" algn="l" defTabSz="914400">
                        <a:buClr>
                          <a:srgbClr val="515151"/>
                        </a:buClr>
                        <a:buSzPct val="75000"/>
                        <a:buChar char="•"/>
                        <a:tabLst>
                          <a:tab pos="914400" algn="l"/>
                        </a:tabLst>
                        <a:defRPr sz="1500" b="1">
                          <a:solidFill>
                            <a:srgbClr val="000000">
                              <a:alpha val="90000"/>
                            </a:srgbClr>
                          </a:solidFill>
                        </a:defRPr>
                      </a:pPr>
                      <a:r>
                        <a:t>Data System</a:t>
                      </a:r>
                    </a:p>
                    <a:p>
                      <a:pPr marL="161925" indent="-161925" algn="l" defTabSz="914400">
                        <a:buClr>
                          <a:srgbClr val="515151"/>
                        </a:buClr>
                        <a:buSzPct val="75000"/>
                        <a:buChar char="•"/>
                        <a:tabLst>
                          <a:tab pos="914400" algn="l"/>
                        </a:tabLst>
                        <a:defRPr sz="1500" b="1">
                          <a:solidFill>
                            <a:srgbClr val="000000">
                              <a:alpha val="90000"/>
                            </a:srgbClr>
                          </a:solidFill>
                        </a:defRPr>
                      </a:pPr>
                      <a:r>
                        <a:t>Licenses, Patents, and Industrial Properties</a:t>
                      </a:r>
                    </a:p>
                    <a:p>
                      <a:pPr marL="161925" indent="-161925" algn="l" defTabSz="914400">
                        <a:buClr>
                          <a:srgbClr val="515151"/>
                        </a:buClr>
                        <a:buSzPct val="75000"/>
                        <a:buChar char="•"/>
                        <a:tabLst>
                          <a:tab pos="914400" algn="l"/>
                        </a:tabLst>
                        <a:defRPr sz="1500" b="1">
                          <a:solidFill>
                            <a:srgbClr val="000000">
                              <a:alpha val="90000"/>
                            </a:srgbClr>
                          </a:solidFill>
                        </a:defRPr>
                      </a:pPr>
                      <a:r>
                        <a:t>Researchers</a:t>
                      </a:r>
                    </a:p>
                    <a:p>
                      <a:pPr marL="161925" indent="-161925" algn="l" defTabSz="914400">
                        <a:buClr>
                          <a:srgbClr val="515151"/>
                        </a:buClr>
                        <a:buSzPct val="75000"/>
                        <a:buChar char="•"/>
                        <a:tabLst>
                          <a:tab pos="914400" algn="l"/>
                        </a:tabLst>
                        <a:defRPr sz="1500" b="1">
                          <a:solidFill>
                            <a:srgbClr val="000000">
                              <a:alpha val="90000"/>
                            </a:srgbClr>
                          </a:solidFill>
                        </a:defRPr>
                      </a:pPr>
                      <a:r>
                        <a:t>Investors</a:t>
                      </a:r>
                    </a:p>
                  </a:txBody>
                  <a:tcPr marL="50800" marR="50800" marT="50800" marB="50800" horzOverflow="overflow">
                    <a:lnL w="12700">
                      <a:solidFill>
                        <a:srgbClr val="53585F"/>
                      </a:solidFill>
                      <a:miter lim="400000"/>
                    </a:lnL>
                    <a:lnR w="12700">
                      <a:solidFill>
                        <a:srgbClr val="53585F"/>
                      </a:solidFill>
                      <a:miter lim="400000"/>
                    </a:lnR>
                    <a:lnT w="12700">
                      <a:solidFill>
                        <a:srgbClr val="53585F"/>
                      </a:solidFill>
                      <a:miter lim="400000"/>
                    </a:lnT>
                    <a:lnB w="38100">
                      <a:solidFill>
                        <a:srgbClr val="000000"/>
                      </a:solidFill>
                      <a:miter lim="400000"/>
                    </a:lnB>
                  </a:tcPr>
                </a:tc>
                <a:tc vMerge="1">
                  <a:txBody>
                    <a:bodyPr/>
                    <a:lstStyle/>
                    <a:p>
                      <a:endParaRPr lang="en-US"/>
                    </a:p>
                  </a:txBody>
                  <a:tcPr/>
                </a:tc>
                <a:tc>
                  <a:txBody>
                    <a:bodyPr/>
                    <a:lstStyle/>
                    <a:p>
                      <a:pPr defTabSz="914400">
                        <a:tabLst>
                          <a:tab pos="914400" algn="l"/>
                        </a:tabLst>
                        <a:defRPr sz="1800" b="1" u="sng">
                          <a:solidFill>
                            <a:srgbClr val="000000">
                              <a:alpha val="90000"/>
                            </a:srgbClr>
                          </a:solidFill>
                        </a:defRPr>
                      </a:pPr>
                      <a:r>
                        <a:rPr dirty="0"/>
                        <a:t>Channels</a:t>
                      </a:r>
                    </a:p>
                    <a:p>
                      <a:pPr marL="161925" indent="-161925" algn="l" defTabSz="914400">
                        <a:buClr>
                          <a:srgbClr val="515151"/>
                        </a:buClr>
                        <a:buSzPct val="75000"/>
                        <a:buChar char="•"/>
                        <a:tabLst>
                          <a:tab pos="914400" algn="l"/>
                        </a:tabLst>
                        <a:defRPr sz="1500" b="1">
                          <a:solidFill>
                            <a:srgbClr val="000000">
                              <a:alpha val="90000"/>
                            </a:srgbClr>
                          </a:solidFill>
                        </a:defRPr>
                      </a:pPr>
                      <a:r>
                        <a:rPr dirty="0"/>
                        <a:t>Medical Institution</a:t>
                      </a:r>
                      <a:r>
                        <a:rPr lang="en-US" dirty="0"/>
                        <a:t> </a:t>
                      </a:r>
                      <a:r>
                        <a:rPr dirty="0"/>
                        <a:t>(</a:t>
                      </a:r>
                      <a:r>
                        <a:rPr dirty="0" err="1"/>
                        <a:t>hosp</a:t>
                      </a:r>
                      <a:r>
                        <a:rPr lang="en-US" dirty="0" err="1"/>
                        <a:t>-</a:t>
                      </a:r>
                      <a:r>
                        <a:rPr dirty="0" err="1"/>
                        <a:t>itals</a:t>
                      </a:r>
                      <a:r>
                        <a:rPr dirty="0"/>
                        <a:t>,</a:t>
                      </a:r>
                      <a:r>
                        <a:rPr lang="en-US" dirty="0"/>
                        <a:t> </a:t>
                      </a:r>
                      <a:r>
                        <a:rPr dirty="0"/>
                        <a:t>pharmacists, health </a:t>
                      </a:r>
                      <a:r>
                        <a:rPr dirty="0" err="1"/>
                        <a:t>personnels</a:t>
                      </a:r>
                      <a:r>
                        <a:rPr dirty="0"/>
                        <a:t>)</a:t>
                      </a:r>
                    </a:p>
                    <a:p>
                      <a:pPr marL="161925" indent="-161925" algn="l" defTabSz="914400">
                        <a:buClr>
                          <a:srgbClr val="515151"/>
                        </a:buClr>
                        <a:buSzPct val="75000"/>
                        <a:buChar char="•"/>
                        <a:tabLst>
                          <a:tab pos="914400" algn="l"/>
                        </a:tabLst>
                        <a:defRPr sz="1500" b="1">
                          <a:solidFill>
                            <a:srgbClr val="000000">
                              <a:alpha val="90000"/>
                            </a:srgbClr>
                          </a:solidFill>
                        </a:defRPr>
                      </a:pPr>
                      <a:r>
                        <a:rPr dirty="0"/>
                        <a:t>Media commercials</a:t>
                      </a:r>
                    </a:p>
                    <a:p>
                      <a:pPr marL="161925" indent="-161925" algn="l" defTabSz="914400">
                        <a:buClr>
                          <a:srgbClr val="515151"/>
                        </a:buClr>
                        <a:buSzPct val="75000"/>
                        <a:buChar char="•"/>
                        <a:tabLst>
                          <a:tab pos="914400" algn="l"/>
                        </a:tabLst>
                        <a:defRPr sz="1500" b="1">
                          <a:solidFill>
                            <a:srgbClr val="000000">
                              <a:alpha val="90000"/>
                            </a:srgbClr>
                          </a:solidFill>
                        </a:defRPr>
                      </a:pPr>
                      <a:r>
                        <a:rPr dirty="0"/>
                        <a:t>Social media</a:t>
                      </a:r>
                    </a:p>
                    <a:p>
                      <a:pPr marL="161925" indent="-161925" algn="l" defTabSz="914400">
                        <a:buClr>
                          <a:srgbClr val="515151"/>
                        </a:buClr>
                        <a:buSzPct val="75000"/>
                        <a:buChar char="•"/>
                        <a:tabLst>
                          <a:tab pos="914400" algn="l"/>
                        </a:tabLst>
                        <a:defRPr sz="1500" b="1">
                          <a:solidFill>
                            <a:srgbClr val="000000">
                              <a:alpha val="90000"/>
                            </a:srgbClr>
                          </a:solidFill>
                        </a:defRPr>
                      </a:pPr>
                      <a:r>
                        <a:rPr dirty="0"/>
                        <a:t>Website</a:t>
                      </a:r>
                    </a:p>
                    <a:p>
                      <a:pPr marL="161925" indent="-161925" algn="l" defTabSz="914400">
                        <a:buClr>
                          <a:srgbClr val="515151"/>
                        </a:buClr>
                        <a:buSzPct val="75000"/>
                        <a:buChar char="•"/>
                        <a:tabLst>
                          <a:tab pos="914400" algn="l"/>
                        </a:tabLst>
                        <a:defRPr sz="1500" b="1">
                          <a:solidFill>
                            <a:srgbClr val="000000">
                              <a:alpha val="90000"/>
                            </a:srgbClr>
                          </a:solidFill>
                        </a:defRPr>
                      </a:pPr>
                      <a:r>
                        <a:rPr dirty="0"/>
                        <a:t>Newspaper Ads</a:t>
                      </a:r>
                    </a:p>
                    <a:p>
                      <a:pPr marL="161925" indent="-161925" algn="l" defTabSz="914400">
                        <a:buClr>
                          <a:srgbClr val="515151"/>
                        </a:buClr>
                        <a:buSzPct val="75000"/>
                        <a:buChar char="•"/>
                        <a:tabLst>
                          <a:tab pos="914400" algn="l"/>
                        </a:tabLst>
                        <a:defRPr sz="1500" b="1">
                          <a:solidFill>
                            <a:srgbClr val="000000">
                              <a:alpha val="90000"/>
                            </a:srgbClr>
                          </a:solidFill>
                        </a:defRPr>
                      </a:pPr>
                      <a:r>
                        <a:rPr dirty="0" err="1"/>
                        <a:t>Followup</a:t>
                      </a:r>
                      <a:r>
                        <a:rPr dirty="0"/>
                        <a:t> emails</a:t>
                      </a:r>
                      <a:endParaRPr lang="en-US" dirty="0"/>
                    </a:p>
                    <a:p>
                      <a:pPr marL="161925" indent="-161925" algn="l" defTabSz="914400">
                        <a:buClr>
                          <a:srgbClr val="515151"/>
                        </a:buClr>
                        <a:buSzPct val="75000"/>
                        <a:buChar char="•"/>
                        <a:tabLst>
                          <a:tab pos="914400" algn="l"/>
                        </a:tabLst>
                        <a:defRPr sz="1500" b="1">
                          <a:solidFill>
                            <a:srgbClr val="000000">
                              <a:alpha val="90000"/>
                            </a:srgbClr>
                          </a:solidFill>
                        </a:defRPr>
                      </a:pPr>
                      <a:r>
                        <a:rPr lang="en-US" dirty="0"/>
                        <a:t>Word of Mouth</a:t>
                      </a:r>
                    </a:p>
                    <a:p>
                      <a:pPr marL="161925" indent="-161925" algn="l" defTabSz="914400">
                        <a:buClr>
                          <a:srgbClr val="515151"/>
                        </a:buClr>
                        <a:buSzPct val="75000"/>
                        <a:buChar char="•"/>
                        <a:tabLst>
                          <a:tab pos="914400" algn="l"/>
                        </a:tabLst>
                        <a:defRPr sz="1500" b="1">
                          <a:solidFill>
                            <a:srgbClr val="000000">
                              <a:alpha val="90000"/>
                            </a:srgbClr>
                          </a:solidFill>
                        </a:defRPr>
                      </a:pPr>
                      <a:endParaRPr dirty="0"/>
                    </a:p>
                  </a:txBody>
                  <a:tcPr marL="50800" marR="50800" marT="50800" marB="50800" horzOverflow="overflow">
                    <a:lnL w="12700">
                      <a:solidFill>
                        <a:srgbClr val="53585F"/>
                      </a:solidFill>
                      <a:miter lim="400000"/>
                    </a:lnL>
                    <a:lnR w="12700">
                      <a:solidFill>
                        <a:srgbClr val="53585F"/>
                      </a:solidFill>
                      <a:miter lim="400000"/>
                    </a:lnR>
                    <a:lnT w="12700">
                      <a:solidFill>
                        <a:srgbClr val="53585F"/>
                      </a:solidFill>
                      <a:miter lim="400000"/>
                    </a:lnT>
                    <a:lnB w="38100">
                      <a:solidFill>
                        <a:srgbClr val="000000"/>
                      </a:solidFill>
                      <a:miter lim="400000"/>
                    </a:lnB>
                  </a:tcPr>
                </a:tc>
                <a:tc v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132" name="Table 132"/>
          <p:cNvGraphicFramePr/>
          <p:nvPr>
            <p:extLst>
              <p:ext uri="{D42A27DB-BD31-4B8C-83A1-F6EECF244321}">
                <p14:modId xmlns:p14="http://schemas.microsoft.com/office/powerpoint/2010/main" val="2835641181"/>
              </p:ext>
            </p:extLst>
          </p:nvPr>
        </p:nvGraphicFramePr>
        <p:xfrm>
          <a:off x="1625600" y="6790388"/>
          <a:ext cx="9753600" cy="2255560"/>
        </p:xfrm>
        <a:graphic>
          <a:graphicData uri="http://schemas.openxmlformats.org/drawingml/2006/table">
            <a:tbl>
              <a:tblPr>
                <a:tableStyleId>{33BA23B1-9221-436E-865A-0063620EA4FD}</a:tableStyleId>
              </a:tblPr>
              <a:tblGrid>
                <a:gridCol w="2438400">
                  <a:extLst>
                    <a:ext uri="{9D8B030D-6E8A-4147-A177-3AD203B41FA5}">
                      <a16:colId xmlns:a16="http://schemas.microsoft.com/office/drawing/2014/main" val="20000"/>
                    </a:ext>
                  </a:extLst>
                </a:gridCol>
                <a:gridCol w="2417427">
                  <a:extLst>
                    <a:ext uri="{9D8B030D-6E8A-4147-A177-3AD203B41FA5}">
                      <a16:colId xmlns:a16="http://schemas.microsoft.com/office/drawing/2014/main" val="20001"/>
                    </a:ext>
                  </a:extLst>
                </a:gridCol>
                <a:gridCol w="2459373">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1127780">
                <a:tc rowSpan="2" gridSpan="2">
                  <a:txBody>
                    <a:bodyPr/>
                    <a:lstStyle/>
                    <a:p>
                      <a:pPr defTabSz="914400">
                        <a:tabLst>
                          <a:tab pos="914400" algn="l"/>
                        </a:tabLst>
                        <a:defRPr sz="1800" b="1" u="sng">
                          <a:solidFill>
                            <a:srgbClr val="000000">
                              <a:alpha val="90000"/>
                            </a:srgbClr>
                          </a:solidFill>
                        </a:defRPr>
                      </a:pPr>
                      <a:r>
                        <a:t>Cost Structure</a:t>
                      </a:r>
                    </a:p>
                    <a:p>
                      <a:pPr marL="161925" indent="-161925" algn="l" defTabSz="914400">
                        <a:buClr>
                          <a:srgbClr val="515151"/>
                        </a:buClr>
                        <a:buSzPct val="75000"/>
                        <a:buChar char="•"/>
                        <a:tabLst>
                          <a:tab pos="914400" algn="l"/>
                        </a:tabLst>
                        <a:defRPr sz="1500" b="1">
                          <a:solidFill>
                            <a:srgbClr val="000000">
                              <a:alpha val="90000"/>
                            </a:srgbClr>
                          </a:solidFill>
                        </a:defRPr>
                      </a:pPr>
                      <a:r>
                        <a:t>R&amp;D</a:t>
                      </a:r>
                    </a:p>
                    <a:p>
                      <a:pPr marL="161925" indent="-161925" algn="l" defTabSz="914400">
                        <a:buClr>
                          <a:srgbClr val="515151"/>
                        </a:buClr>
                        <a:buSzPct val="75000"/>
                        <a:buChar char="•"/>
                        <a:tabLst>
                          <a:tab pos="914400" algn="l"/>
                        </a:tabLst>
                        <a:defRPr sz="1500" b="1">
                          <a:solidFill>
                            <a:srgbClr val="000000">
                              <a:alpha val="90000"/>
                            </a:srgbClr>
                          </a:solidFill>
                        </a:defRPr>
                      </a:pPr>
                      <a:r>
                        <a:t>Partnerships and Acquisitions</a:t>
                      </a:r>
                    </a:p>
                    <a:p>
                      <a:pPr marL="161925" indent="-161925" algn="l" defTabSz="914400">
                        <a:buClr>
                          <a:srgbClr val="515151"/>
                        </a:buClr>
                        <a:buSzPct val="75000"/>
                        <a:buChar char="•"/>
                        <a:tabLst>
                          <a:tab pos="914400" algn="l"/>
                        </a:tabLst>
                        <a:defRPr sz="1500" b="1">
                          <a:solidFill>
                            <a:srgbClr val="000000">
                              <a:alpha val="90000"/>
                            </a:srgbClr>
                          </a:solidFill>
                        </a:defRPr>
                      </a:pPr>
                      <a:r>
                        <a:t>Equipment</a:t>
                      </a:r>
                    </a:p>
                    <a:p>
                      <a:pPr marL="161925" indent="-161925" algn="l" defTabSz="914400">
                        <a:buClr>
                          <a:srgbClr val="515151"/>
                        </a:buClr>
                        <a:buSzPct val="75000"/>
                        <a:buChar char="•"/>
                        <a:tabLst>
                          <a:tab pos="914400" algn="l"/>
                        </a:tabLst>
                        <a:defRPr sz="1500" b="1">
                          <a:solidFill>
                            <a:srgbClr val="000000">
                              <a:alpha val="90000"/>
                            </a:srgbClr>
                          </a:solidFill>
                        </a:defRPr>
                      </a:pPr>
                      <a:r>
                        <a:t>Employees</a:t>
                      </a:r>
                    </a:p>
                    <a:p>
                      <a:pPr marL="161925" indent="-161925" algn="l" defTabSz="914400">
                        <a:buClr>
                          <a:srgbClr val="515151"/>
                        </a:buClr>
                        <a:buSzPct val="75000"/>
                        <a:buChar char="•"/>
                        <a:tabLst>
                          <a:tab pos="914400" algn="l"/>
                        </a:tabLst>
                        <a:defRPr sz="1500" b="1">
                          <a:solidFill>
                            <a:srgbClr val="000000">
                              <a:alpha val="90000"/>
                            </a:srgbClr>
                          </a:solidFill>
                        </a:defRPr>
                      </a:pPr>
                      <a:r>
                        <a:t>Maintenance of e-services</a:t>
                      </a:r>
                    </a:p>
                    <a:p>
                      <a:pPr marL="161925" indent="-161925" algn="l" defTabSz="914400">
                        <a:buClr>
                          <a:srgbClr val="515151"/>
                        </a:buClr>
                        <a:buSzPct val="75000"/>
                        <a:buChar char="•"/>
                        <a:tabLst>
                          <a:tab pos="914400" algn="l"/>
                        </a:tabLst>
                        <a:defRPr sz="1500" b="1">
                          <a:solidFill>
                            <a:srgbClr val="000000">
                              <a:alpha val="90000"/>
                            </a:srgbClr>
                          </a:solidFill>
                        </a:defRPr>
                      </a:pPr>
                      <a:r>
                        <a:t>Marketing</a:t>
                      </a:r>
                    </a:p>
                    <a:p>
                      <a:pPr marL="161925" indent="-161925" algn="l" defTabSz="914400">
                        <a:buClr>
                          <a:srgbClr val="515151"/>
                        </a:buClr>
                        <a:buSzPct val="75000"/>
                        <a:buChar char="•"/>
                        <a:tabLst>
                          <a:tab pos="914400" algn="l"/>
                        </a:tabLst>
                        <a:defRPr sz="1500" b="1">
                          <a:solidFill>
                            <a:srgbClr val="000000">
                              <a:alpha val="90000"/>
                            </a:srgbClr>
                          </a:solidFill>
                        </a:defRPr>
                      </a:pPr>
                      <a:r>
                        <a:t>Utilities</a:t>
                      </a:r>
                    </a:p>
                    <a:p>
                      <a:pPr marL="161925" indent="-161925" algn="l" defTabSz="914400">
                        <a:buClr>
                          <a:srgbClr val="515151"/>
                        </a:buClr>
                        <a:buSzPct val="75000"/>
                        <a:buChar char="•"/>
                        <a:tabLst>
                          <a:tab pos="914400" algn="l"/>
                        </a:tabLst>
                        <a:defRPr sz="1500" b="1">
                          <a:solidFill>
                            <a:srgbClr val="000000">
                              <a:alpha val="90000"/>
                            </a:srgbClr>
                          </a:solidFill>
                        </a:defRPr>
                      </a:pPr>
                      <a:r>
                        <a:t>Communication and publicity</a:t>
                      </a:r>
                    </a:p>
                  </a:txBody>
                  <a:tcPr marL="50800" marR="50800" marT="50800" marB="50800" horzOverflow="overflow">
                    <a:lnL w="38100">
                      <a:solidFill>
                        <a:srgbClr val="000000"/>
                      </a:solidFill>
                      <a:miter lim="400000"/>
                    </a:lnL>
                    <a:lnR w="12700">
                      <a:solidFill>
                        <a:srgbClr val="53585F"/>
                      </a:solidFill>
                      <a:miter lim="400000"/>
                    </a:lnR>
                    <a:lnT w="38100">
                      <a:solidFill>
                        <a:srgbClr val="000000"/>
                      </a:solidFill>
                      <a:miter lim="400000"/>
                    </a:lnT>
                    <a:lnB w="38100">
                      <a:solidFill>
                        <a:srgbClr val="000000"/>
                      </a:solidFill>
                      <a:miter lim="400000"/>
                    </a:lnB>
                  </a:tcPr>
                </a:tc>
                <a:tc rowSpan="2" hMerge="1">
                  <a:txBody>
                    <a:bodyPr/>
                    <a:lstStyle/>
                    <a:p>
                      <a:endParaRPr lang="en-US"/>
                    </a:p>
                  </a:txBody>
                  <a:tcPr/>
                </a:tc>
                <a:tc rowSpan="2" gridSpan="2">
                  <a:txBody>
                    <a:bodyPr/>
                    <a:lstStyle/>
                    <a:p>
                      <a:pPr defTabSz="914400">
                        <a:tabLst>
                          <a:tab pos="914400" algn="l"/>
                        </a:tabLst>
                        <a:defRPr sz="1800" b="1" u="sng">
                          <a:solidFill>
                            <a:srgbClr val="000000">
                              <a:alpha val="90000"/>
                            </a:srgbClr>
                          </a:solidFill>
                        </a:defRPr>
                      </a:pPr>
                      <a:r>
                        <a:rPr dirty="0"/>
                        <a:t>Revenue Streams</a:t>
                      </a:r>
                    </a:p>
                    <a:p>
                      <a:pPr defTabSz="914400">
                        <a:tabLst>
                          <a:tab pos="914400" algn="l"/>
                        </a:tabLst>
                        <a:defRPr sz="1800" b="1">
                          <a:solidFill>
                            <a:srgbClr val="000000">
                              <a:alpha val="90000"/>
                            </a:srgbClr>
                          </a:solidFill>
                        </a:defRPr>
                      </a:pPr>
                      <a:endParaRPr dirty="0"/>
                    </a:p>
                    <a:p>
                      <a:pPr marL="161925" indent="-161925" algn="l" defTabSz="914400">
                        <a:buClr>
                          <a:srgbClr val="515151"/>
                        </a:buClr>
                        <a:buSzPct val="75000"/>
                        <a:buChar char="•"/>
                        <a:tabLst>
                          <a:tab pos="914400" algn="l"/>
                        </a:tabLst>
                        <a:defRPr sz="1500" b="1">
                          <a:solidFill>
                            <a:srgbClr val="000000">
                              <a:alpha val="90000"/>
                            </a:srgbClr>
                          </a:solidFill>
                        </a:defRPr>
                      </a:pPr>
                      <a:r>
                        <a:rPr dirty="0"/>
                        <a:t>Billing </a:t>
                      </a:r>
                    </a:p>
                    <a:p>
                      <a:pPr marL="161925" indent="-161925" algn="l" defTabSz="914400">
                        <a:buClr>
                          <a:srgbClr val="515151"/>
                        </a:buClr>
                        <a:buSzPct val="75000"/>
                        <a:buChar char="•"/>
                        <a:tabLst>
                          <a:tab pos="914400" algn="l"/>
                        </a:tabLst>
                        <a:defRPr sz="1500" b="1">
                          <a:solidFill>
                            <a:srgbClr val="000000">
                              <a:alpha val="90000"/>
                            </a:srgbClr>
                          </a:solidFill>
                        </a:defRPr>
                      </a:pPr>
                      <a:r>
                        <a:rPr dirty="0"/>
                        <a:t>Billing for e-services</a:t>
                      </a:r>
                    </a:p>
                    <a:p>
                      <a:pPr marL="161925" indent="-161925" algn="l" defTabSz="914400">
                        <a:buClr>
                          <a:srgbClr val="515151"/>
                        </a:buClr>
                        <a:buSzPct val="75000"/>
                        <a:buChar char="•"/>
                        <a:tabLst>
                          <a:tab pos="914400" algn="l"/>
                        </a:tabLst>
                        <a:defRPr sz="1500" b="1">
                          <a:solidFill>
                            <a:srgbClr val="000000">
                              <a:alpha val="90000"/>
                            </a:srgbClr>
                          </a:solidFill>
                        </a:defRPr>
                      </a:pPr>
                      <a:r>
                        <a:rPr dirty="0"/>
                        <a:t>Wearable devices</a:t>
                      </a:r>
                    </a:p>
                    <a:p>
                      <a:pPr marL="161925" indent="-161925" algn="l" defTabSz="914400">
                        <a:buClr>
                          <a:srgbClr val="515151"/>
                        </a:buClr>
                        <a:buSzPct val="75000"/>
                        <a:buChar char="•"/>
                        <a:tabLst>
                          <a:tab pos="914400" algn="l"/>
                        </a:tabLst>
                        <a:defRPr sz="1500" b="1">
                          <a:solidFill>
                            <a:srgbClr val="000000">
                              <a:alpha val="90000"/>
                            </a:srgbClr>
                          </a:solidFill>
                        </a:defRPr>
                      </a:pPr>
                      <a:r>
                        <a:rPr dirty="0"/>
                        <a:t>Insurance</a:t>
                      </a:r>
                    </a:p>
                    <a:p>
                      <a:pPr marL="161925" indent="-161925" algn="l" defTabSz="914400">
                        <a:buClr>
                          <a:srgbClr val="515151"/>
                        </a:buClr>
                        <a:buSzPct val="75000"/>
                        <a:buChar char="•"/>
                        <a:tabLst>
                          <a:tab pos="914400" algn="l"/>
                        </a:tabLst>
                        <a:defRPr sz="1500" b="1">
                          <a:solidFill>
                            <a:srgbClr val="000000">
                              <a:alpha val="90000"/>
                            </a:srgbClr>
                          </a:solidFill>
                        </a:defRPr>
                      </a:pPr>
                      <a:r>
                        <a:rPr dirty="0"/>
                        <a:t>Payment Plans</a:t>
                      </a:r>
                      <a:endParaRPr lang="en-US" dirty="0"/>
                    </a:p>
                    <a:p>
                      <a:pPr marL="161925" indent="-161925" algn="l" defTabSz="914400">
                        <a:buClr>
                          <a:srgbClr val="515151"/>
                        </a:buClr>
                        <a:buSzPct val="75000"/>
                        <a:buChar char="•"/>
                        <a:tabLst>
                          <a:tab pos="914400" algn="l"/>
                        </a:tabLst>
                        <a:defRPr sz="1500" b="1">
                          <a:solidFill>
                            <a:srgbClr val="000000">
                              <a:alpha val="90000"/>
                            </a:srgbClr>
                          </a:solidFill>
                        </a:defRPr>
                      </a:pPr>
                      <a:r>
                        <a:rPr lang="en-US" dirty="0"/>
                        <a:t>Registration Costs</a:t>
                      </a:r>
                      <a:endParaRPr dirty="0"/>
                    </a:p>
                  </a:txBody>
                  <a:tcPr marL="50800" marR="50800" marT="50800" marB="50800" horzOverflow="overflow">
                    <a:lnL w="12700">
                      <a:solidFill>
                        <a:srgbClr val="53585F"/>
                      </a:solidFill>
                      <a:miter lim="400000"/>
                    </a:lnL>
                    <a:lnR w="38100">
                      <a:solidFill>
                        <a:srgbClr val="000000"/>
                      </a:solidFill>
                      <a:miter lim="400000"/>
                    </a:lnR>
                    <a:lnT w="38100">
                      <a:solidFill>
                        <a:srgbClr val="000000"/>
                      </a:solidFill>
                      <a:miter lim="400000"/>
                    </a:lnT>
                    <a:lnB w="38100">
                      <a:solidFill>
                        <a:srgbClr val="000000"/>
                      </a:solidFill>
                      <a:miter lim="400000"/>
                    </a:lnB>
                  </a:tcPr>
                </a:tc>
                <a:tc rowSpan="2" hMerge="1">
                  <a:txBody>
                    <a:bodyPr/>
                    <a:lstStyle/>
                    <a:p>
                      <a:endParaRPr lang="en-US"/>
                    </a:p>
                  </a:txBody>
                  <a:tcPr/>
                </a:tc>
                <a:extLst>
                  <a:ext uri="{0D108BD9-81ED-4DB2-BD59-A6C34878D82A}">
                    <a16:rowId xmlns:a16="http://schemas.microsoft.com/office/drawing/2014/main" val="10000"/>
                  </a:ext>
                </a:extLst>
              </a:tr>
              <a:tr h="1127780">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bl>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subTitle" sz="quarter" idx="1"/>
          </p:nvPr>
        </p:nvSpPr>
        <p:spPr>
          <a:xfrm>
            <a:off x="787400" y="465856"/>
            <a:ext cx="11430000" cy="1491602"/>
          </a:xfrm>
          <a:prstGeom prst="rect">
            <a:avLst/>
          </a:prstGeom>
        </p:spPr>
        <p:txBody>
          <a:bodyPr anchor="ctr"/>
          <a:lstStyle>
            <a:lvl1pPr defTabSz="914400">
              <a:defRPr sz="4800" b="1">
                <a:solidFill>
                  <a:srgbClr val="010203"/>
                </a:solidFill>
                <a:latin typeface="American Typewriter"/>
                <a:ea typeface="American Typewriter"/>
                <a:cs typeface="American Typewriter"/>
                <a:sym typeface="American Typewriter"/>
              </a:defRPr>
            </a:lvl1pPr>
          </a:lstStyle>
          <a:p>
            <a:pPr>
              <a:defRPr>
                <a:effectLst/>
              </a:defRPr>
            </a:pPr>
            <a:r>
              <a:t>SOLUTION</a:t>
            </a:r>
          </a:p>
        </p:txBody>
      </p:sp>
      <p:sp>
        <p:nvSpPr>
          <p:cNvPr id="135" name="Shape 135"/>
          <p:cNvSpPr>
            <a:spLocks noGrp="1"/>
          </p:cNvSpPr>
          <p:nvPr>
            <p:ph type="ctrTitle"/>
          </p:nvPr>
        </p:nvSpPr>
        <p:spPr>
          <a:xfrm>
            <a:off x="1287510" y="1964258"/>
            <a:ext cx="10429780" cy="6271921"/>
          </a:xfrm>
          <a:prstGeom prst="rect">
            <a:avLst/>
          </a:prstGeom>
        </p:spPr>
        <p:txBody>
          <a:bodyPr anchor="t">
            <a:normAutofit fontScale="90000"/>
          </a:bodyPr>
          <a:lstStyle/>
          <a:p>
            <a:pPr marL="220218" lvl="1" indent="-47497" algn="l" defTabSz="182880">
              <a:spcBef>
                <a:spcPts val="1600"/>
              </a:spcBef>
              <a:buClr>
                <a:srgbClr val="515151"/>
              </a:buClr>
              <a:buSzPct val="75000"/>
              <a:buChar char="•"/>
              <a:defRPr sz="2280" b="1">
                <a:solidFill>
                  <a:srgbClr val="000000"/>
                </a:solidFill>
                <a:effectLst/>
                <a:uFill>
                  <a:solidFill>
                    <a:srgbClr val="000000"/>
                  </a:solidFill>
                </a:uFill>
                <a:latin typeface="Calibri"/>
                <a:ea typeface="Calibri"/>
                <a:cs typeface="Calibri"/>
                <a:sym typeface="Calibri"/>
              </a:defRPr>
            </a:pPr>
            <a:r>
              <a:rPr>
                <a:latin typeface="American Typewriter"/>
                <a:ea typeface="American Typewriter"/>
                <a:cs typeface="American Typewriter"/>
                <a:sym typeface="American Typewriter"/>
              </a:rPr>
              <a:t>Consolidated Database</a:t>
            </a:r>
          </a:p>
          <a:p>
            <a:pPr marL="224536" lvl="1" indent="-51816" algn="l" defTabSz="182880">
              <a:spcBef>
                <a:spcPts val="16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Data Visualization </a:t>
            </a:r>
          </a:p>
          <a:p>
            <a:pPr marL="569976" lvl="3" indent="-51816" algn="l" defTabSz="182880">
              <a:spcBef>
                <a:spcPts val="16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Data Analysis</a:t>
            </a:r>
          </a:p>
          <a:p>
            <a:pPr marL="220218" lvl="1" indent="-47497" algn="l" defTabSz="182880">
              <a:spcBef>
                <a:spcPts val="16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Wearable devices</a:t>
            </a:r>
          </a:p>
          <a:p>
            <a:pPr marL="220218" lvl="1" indent="-47497" algn="l" defTabSz="182880">
              <a:spcBef>
                <a:spcPts val="16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Smart Phone App </a:t>
            </a:r>
          </a:p>
          <a:p>
            <a:pPr marL="220218" lvl="1" indent="-47497" algn="l" defTabSz="182880">
              <a:spcBef>
                <a:spcPts val="16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User Portal </a:t>
            </a:r>
          </a:p>
          <a:p>
            <a:pPr marL="565658" lvl="3" indent="-47497" algn="l" defTabSz="182880">
              <a:spcBef>
                <a:spcPts val="16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Export Functionality</a:t>
            </a:r>
          </a:p>
          <a:p>
            <a:pPr marL="220218" lvl="1" indent="-47497" algn="l" defTabSz="182880">
              <a:spcBef>
                <a:spcPts val="16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Provider Portal </a:t>
            </a:r>
          </a:p>
          <a:p>
            <a:pPr marL="565658" lvl="3" indent="-47497" algn="l" defTabSz="182880">
              <a:spcBef>
                <a:spcPts val="16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Export Functionality</a:t>
            </a:r>
          </a:p>
          <a:p>
            <a:pPr marL="565658" lvl="3" indent="-47497" algn="l" defTabSz="182880">
              <a:spcBef>
                <a:spcPts val="16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Queries on data</a:t>
            </a:r>
          </a:p>
          <a:p>
            <a:pPr marL="220218" lvl="1" indent="-47497" algn="l" defTabSz="182880">
              <a:spcBef>
                <a:spcPts val="9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Fatigue Fighting Program</a:t>
            </a:r>
          </a:p>
          <a:p>
            <a:pPr marL="47497" indent="-47497" algn="l" defTabSz="182880">
              <a:spcBef>
                <a:spcPts val="900"/>
              </a:spcBef>
              <a:buClr>
                <a:srgbClr val="515151"/>
              </a:buClr>
              <a:buSzPct val="75000"/>
              <a:defRPr sz="2280" b="1">
                <a:solidFill>
                  <a:srgbClr val="000000"/>
                </a:solidFill>
                <a:effectLst/>
                <a:uFill>
                  <a:solidFill>
                    <a:srgbClr val="000000"/>
                  </a:solidFill>
                </a:uFill>
                <a:latin typeface="American Typewriter"/>
                <a:ea typeface="American Typewriter"/>
                <a:cs typeface="American Typewriter"/>
                <a:sym typeface="American Typewriter"/>
              </a:defRPr>
            </a:pPr>
            <a:r>
              <a:t>Fatigue Fighting Program</a:t>
            </a:r>
          </a:p>
          <a:p>
            <a:pPr marL="51815" indent="-51815" algn="l" defTabSz="182880">
              <a:spcBef>
                <a:spcPts val="900"/>
              </a:spcBef>
              <a:buClr>
                <a:srgbClr val="515151"/>
              </a:buClr>
              <a:buSzPct val="75000"/>
              <a:defRPr sz="1000">
                <a:solidFill>
                  <a:srgbClr val="000000"/>
                </a:solidFill>
                <a:effectLst/>
                <a:uFill>
                  <a:solidFill>
                    <a:srgbClr val="000000"/>
                  </a:solidFill>
                </a:uFill>
                <a:latin typeface="American Typewriter"/>
                <a:ea typeface="American Typewriter"/>
                <a:cs typeface="American Typewriter"/>
                <a:sym typeface="American Typewriter"/>
              </a:defRPr>
            </a:pPr>
            <a:endParaRPr/>
          </a:p>
          <a:p>
            <a:pPr algn="l" defTabSz="182880">
              <a:spcBef>
                <a:spcPts val="900"/>
              </a:spcBef>
              <a:defRPr sz="1000">
                <a:solidFill>
                  <a:srgbClr val="000000"/>
                </a:solidFill>
                <a:effectLst/>
                <a:uFill>
                  <a:solidFill>
                    <a:srgbClr val="000000"/>
                  </a:solidFill>
                </a:uFill>
                <a:latin typeface="American Typewriter"/>
                <a:ea typeface="American Typewriter"/>
                <a:cs typeface="American Typewriter"/>
                <a:sym typeface="American Typewriter"/>
              </a:defRPr>
            </a:pPr>
            <a:endParaRPr/>
          </a:p>
        </p:txBody>
      </p:sp>
      <p:pic>
        <p:nvPicPr>
          <p:cNvPr id="136" name="Healthcare_Image.png"/>
          <p:cNvPicPr>
            <a:picLocks noChangeAspect="1"/>
          </p:cNvPicPr>
          <p:nvPr/>
        </p:nvPicPr>
        <p:blipFill>
          <a:blip r:embed="rId2">
            <a:extLst/>
          </a:blip>
          <a:stretch>
            <a:fillRect/>
          </a:stretch>
        </p:blipFill>
        <p:spPr>
          <a:xfrm>
            <a:off x="6200370" y="1993870"/>
            <a:ext cx="6396452" cy="6212697"/>
          </a:xfrm>
          <a:prstGeom prst="rect">
            <a:avLst/>
          </a:prstGeom>
          <a:ln w="12700">
            <a:miter lim="400000"/>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subTitle" sz="quarter" idx="1"/>
          </p:nvPr>
        </p:nvSpPr>
        <p:spPr>
          <a:xfrm>
            <a:off x="787400" y="263249"/>
            <a:ext cx="11430000" cy="1491602"/>
          </a:xfrm>
          <a:prstGeom prst="rect">
            <a:avLst/>
          </a:prstGeom>
        </p:spPr>
        <p:txBody>
          <a:bodyPr anchor="ctr"/>
          <a:lstStyle>
            <a:lvl1pPr defTabSz="886968">
              <a:defRPr sz="4656" b="1">
                <a:solidFill>
                  <a:srgbClr val="010203"/>
                </a:solidFill>
                <a:latin typeface="American Typewriter"/>
                <a:ea typeface="American Typewriter"/>
                <a:cs typeface="American Typewriter"/>
                <a:sym typeface="American Typewriter"/>
              </a:defRPr>
            </a:lvl1pPr>
          </a:lstStyle>
          <a:p>
            <a:pPr>
              <a:defRPr>
                <a:effectLst/>
              </a:defRPr>
            </a:pPr>
            <a:r>
              <a:t>SUPPORTIVE CARE PROGRAM(SCP)</a:t>
            </a:r>
          </a:p>
        </p:txBody>
      </p:sp>
      <p:sp>
        <p:nvSpPr>
          <p:cNvPr id="139" name="Shape 139"/>
          <p:cNvSpPr>
            <a:spLocks noGrp="1"/>
          </p:cNvSpPr>
          <p:nvPr>
            <p:ph type="ctrTitle"/>
          </p:nvPr>
        </p:nvSpPr>
        <p:spPr>
          <a:xfrm>
            <a:off x="569620" y="1293124"/>
            <a:ext cx="11840160" cy="8302239"/>
          </a:xfrm>
          <a:prstGeom prst="rect">
            <a:avLst/>
          </a:prstGeom>
        </p:spPr>
        <p:txBody>
          <a:bodyPr anchor="t">
            <a:normAutofit/>
          </a:bodyPr>
          <a:lstStyle/>
          <a:p>
            <a:pPr marL="171450" indent="-171450" algn="l" defTabSz="192023">
              <a:buFont typeface="Arial" panose="020B0604020202020204" pitchFamily="34" charset="0"/>
              <a:buChar char="•"/>
              <a:defRPr sz="504" b="1" u="sng">
                <a:solidFill>
                  <a:srgbClr val="000000"/>
                </a:solidFill>
                <a:effectLst/>
                <a:uFill>
                  <a:solidFill>
                    <a:srgbClr val="000000"/>
                  </a:solidFill>
                </a:uFill>
                <a:latin typeface="Calibri"/>
                <a:ea typeface="Calibri"/>
                <a:cs typeface="Calibri"/>
                <a:sym typeface="Calibri"/>
              </a:defRPr>
            </a:pPr>
            <a:endParaRPr dirty="0"/>
          </a:p>
          <a:p>
            <a:pPr marL="342900"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SCP is an inter-professional committee to develop an interactive, psychoeducational class for cancer patients</a:t>
            </a:r>
          </a:p>
          <a:p>
            <a:pPr marL="342900"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The focus is </a:t>
            </a:r>
            <a:r>
              <a:rPr lang="en-US" dirty="0"/>
              <a:t>m</a:t>
            </a:r>
            <a:r>
              <a:rPr dirty="0"/>
              <a:t>ultidimensional ,supported with current evidence-based guidelines on fatigue</a:t>
            </a:r>
          </a:p>
          <a:p>
            <a:pPr marL="524256" lvl="1"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Developed with expertise from the fields of social work</a:t>
            </a:r>
            <a:r>
              <a:rPr lang="en-US" dirty="0"/>
              <a:t>, </a:t>
            </a:r>
            <a:r>
              <a:rPr dirty="0"/>
              <a:t>Neuropsychology</a:t>
            </a:r>
            <a:r>
              <a:rPr lang="en-US" dirty="0"/>
              <a:t>, </a:t>
            </a:r>
            <a:r>
              <a:rPr dirty="0"/>
              <a:t>Nutrition</a:t>
            </a:r>
            <a:r>
              <a:rPr lang="en-US" dirty="0"/>
              <a:t>, </a:t>
            </a:r>
            <a:r>
              <a:rPr dirty="0"/>
              <a:t>Physiotherapy.</a:t>
            </a:r>
          </a:p>
          <a:p>
            <a:pPr marL="342900"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lang="en-US" dirty="0"/>
              <a:t>S</a:t>
            </a:r>
            <a:r>
              <a:rPr dirty="0"/>
              <a:t>ession will be professionally facilitated by members of the SCP. </a:t>
            </a:r>
          </a:p>
          <a:p>
            <a:pPr marL="342900"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Registration will be required</a:t>
            </a:r>
          </a:p>
          <a:p>
            <a:pPr marL="342900"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lang="en-US" dirty="0"/>
              <a:t>Services</a:t>
            </a:r>
            <a:br>
              <a:rPr lang="en-US" dirty="0"/>
            </a:br>
            <a:r>
              <a:rPr dirty="0"/>
              <a:t>Sessions will include</a:t>
            </a:r>
            <a:br>
              <a:rPr lang="en-US" dirty="0"/>
            </a:br>
            <a:r>
              <a:rPr lang="en-US" dirty="0"/>
              <a:t>P</a:t>
            </a:r>
            <a:r>
              <a:rPr dirty="0"/>
              <a:t>sychosocial</a:t>
            </a:r>
            <a:br>
              <a:rPr lang="en-US" dirty="0"/>
            </a:br>
            <a:r>
              <a:rPr lang="en-US" dirty="0"/>
              <a:t>N</a:t>
            </a:r>
            <a:r>
              <a:rPr dirty="0"/>
              <a:t>utrition</a:t>
            </a:r>
            <a:br>
              <a:rPr lang="en-US" dirty="0"/>
            </a:br>
            <a:r>
              <a:rPr lang="en-US" dirty="0"/>
              <a:t>P</a:t>
            </a:r>
            <a:r>
              <a:rPr dirty="0"/>
              <a:t>hysiotherapy services</a:t>
            </a:r>
          </a:p>
          <a:p>
            <a:pPr marL="342900"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Group Sessions</a:t>
            </a:r>
          </a:p>
          <a:p>
            <a:pPr marL="534924"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2 sessions per week free for 12 weeks</a:t>
            </a:r>
          </a:p>
          <a:p>
            <a:pPr marL="534924"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Paid sessions after 12 weeks</a:t>
            </a:r>
          </a:p>
          <a:p>
            <a:pPr marL="342900"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Paid Individual Sessions</a:t>
            </a:r>
          </a:p>
          <a:p>
            <a:pPr marL="705612" lvl="2"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Personalized plan.</a:t>
            </a:r>
          </a:p>
          <a:p>
            <a:pPr marL="342900"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Initial feedback via formal evaluation after sessions </a:t>
            </a:r>
          </a:p>
          <a:p>
            <a:pPr marL="342900" indent="-342900" algn="l" defTabSz="192023">
              <a:spcBef>
                <a:spcPts val="3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Sessions will be offered by telemedicine too</a:t>
            </a:r>
          </a:p>
          <a:p>
            <a:pPr marL="49872" indent="-49872" algn="l" defTabSz="192023">
              <a:spcBef>
                <a:spcPts val="300"/>
              </a:spcBef>
              <a:buClr>
                <a:srgbClr val="515151"/>
              </a:buClr>
              <a:buSzPct val="75000"/>
              <a:defRPr sz="1932" b="1">
                <a:solidFill>
                  <a:srgbClr val="000000"/>
                </a:solidFill>
                <a:effectLst/>
                <a:uFill>
                  <a:solidFill>
                    <a:srgbClr val="000000"/>
                  </a:solidFill>
                </a:uFill>
                <a:latin typeface="American Typewriter"/>
                <a:ea typeface="American Typewriter"/>
                <a:cs typeface="American Typewriter"/>
                <a:sym typeface="American Typewriter"/>
              </a:defRPr>
            </a:pPr>
            <a:endParaRPr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subTitle" sz="quarter" idx="1"/>
          </p:nvPr>
        </p:nvSpPr>
        <p:spPr>
          <a:xfrm>
            <a:off x="787400" y="263249"/>
            <a:ext cx="11430000" cy="1491602"/>
          </a:xfrm>
          <a:prstGeom prst="rect">
            <a:avLst/>
          </a:prstGeom>
        </p:spPr>
        <p:txBody>
          <a:bodyPr anchor="ctr"/>
          <a:lstStyle>
            <a:lvl1pPr defTabSz="886968">
              <a:defRPr sz="4656" b="1">
                <a:solidFill>
                  <a:srgbClr val="010203"/>
                </a:solidFill>
                <a:latin typeface="American Typewriter"/>
                <a:ea typeface="American Typewriter"/>
                <a:cs typeface="American Typewriter"/>
                <a:sym typeface="American Typewriter"/>
              </a:defRPr>
            </a:lvl1pPr>
          </a:lstStyle>
          <a:p>
            <a:pPr>
              <a:defRPr>
                <a:effectLst/>
              </a:defRPr>
            </a:pPr>
            <a:r>
              <a:rPr lang="en-US" dirty="0"/>
              <a:t>Future Scope of </a:t>
            </a:r>
            <a:r>
              <a:rPr dirty="0"/>
              <a:t>SCP</a:t>
            </a:r>
          </a:p>
        </p:txBody>
      </p:sp>
      <p:sp>
        <p:nvSpPr>
          <p:cNvPr id="139" name="Shape 139"/>
          <p:cNvSpPr>
            <a:spLocks noGrp="1"/>
          </p:cNvSpPr>
          <p:nvPr>
            <p:ph type="ctrTitle"/>
          </p:nvPr>
        </p:nvSpPr>
        <p:spPr>
          <a:xfrm>
            <a:off x="569620" y="1293124"/>
            <a:ext cx="11840160" cy="8302239"/>
          </a:xfrm>
          <a:prstGeom prst="rect">
            <a:avLst/>
          </a:prstGeom>
        </p:spPr>
        <p:txBody>
          <a:bodyPr anchor="t">
            <a:normAutofit/>
          </a:bodyPr>
          <a:lstStyle/>
          <a:p>
            <a:pPr algn="l" defTabSz="192023">
              <a:defRPr sz="504" b="1" u="sng">
                <a:solidFill>
                  <a:srgbClr val="000000"/>
                </a:solidFill>
                <a:effectLst/>
                <a:uFill>
                  <a:solidFill>
                    <a:srgbClr val="000000"/>
                  </a:solidFill>
                </a:uFill>
                <a:latin typeface="Calibri"/>
                <a:ea typeface="Calibri"/>
                <a:cs typeface="Calibri"/>
                <a:sym typeface="Calibri"/>
              </a:defRPr>
            </a:pPr>
            <a:endParaRPr dirty="0"/>
          </a:p>
          <a:p>
            <a:pPr marL="49872" indent="-49872" algn="l" defTabSz="192023">
              <a:spcBef>
                <a:spcPts val="300"/>
              </a:spcBef>
              <a:buClr>
                <a:srgbClr val="515151"/>
              </a:buClr>
              <a:buSzPct val="75000"/>
              <a:defRPr sz="1932" b="1">
                <a:solidFill>
                  <a:srgbClr val="000000"/>
                </a:solidFill>
                <a:effectLst/>
                <a:uFill>
                  <a:solidFill>
                    <a:srgbClr val="000000"/>
                  </a:solidFill>
                </a:uFill>
                <a:latin typeface="American Typewriter"/>
                <a:ea typeface="American Typewriter"/>
                <a:cs typeface="American Typewriter"/>
                <a:sym typeface="American Typewriter"/>
              </a:defRPr>
            </a:pPr>
            <a:endParaRPr dirty="0"/>
          </a:p>
          <a:p>
            <a:pPr marL="342900" indent="-342900" algn="l" defTabSz="192023">
              <a:spcBef>
                <a:spcPts val="7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To pilot test this program for a community</a:t>
            </a:r>
          </a:p>
          <a:p>
            <a:pPr marL="342900" indent="-342900" algn="l" defTabSz="192023">
              <a:spcBef>
                <a:spcPts val="7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In future research, patient-reported outcomes for the management of CRF will be tracked</a:t>
            </a:r>
          </a:p>
          <a:p>
            <a:pPr marL="342900" indent="-342900" algn="l" defTabSz="192023">
              <a:spcBef>
                <a:spcPts val="700"/>
              </a:spcBef>
              <a:buClr>
                <a:srgbClr val="515151"/>
              </a:buClr>
              <a:buSzPct val="75000"/>
              <a:buFont typeface="Arial" panose="020B0604020202020204" pitchFamily="34" charset="0"/>
              <a:buChar char="•"/>
              <a:defRPr sz="1932" b="1">
                <a:solidFill>
                  <a:srgbClr val="000000"/>
                </a:solidFill>
                <a:effectLst/>
                <a:uFill>
                  <a:solidFill>
                    <a:srgbClr val="000000"/>
                  </a:solidFill>
                </a:uFill>
                <a:latin typeface="American Typewriter"/>
                <a:ea typeface="American Typewriter"/>
                <a:cs typeface="American Typewriter"/>
                <a:sym typeface="American Typewriter"/>
              </a:defRPr>
            </a:pPr>
            <a:r>
              <a:rPr dirty="0"/>
              <a:t>Programs could be cosponsored by several collaborating institutions to share resources</a:t>
            </a:r>
          </a:p>
        </p:txBody>
      </p:sp>
    </p:spTree>
    <p:extLst>
      <p:ext uri="{BB962C8B-B14F-4D97-AF65-F5344CB8AC3E}">
        <p14:creationId xmlns:p14="http://schemas.microsoft.com/office/powerpoint/2010/main" val="240952502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ctrTitle"/>
          </p:nvPr>
        </p:nvSpPr>
        <p:spPr>
          <a:xfrm>
            <a:off x="377240" y="1090518"/>
            <a:ext cx="11840160" cy="7821593"/>
          </a:xfrm>
          <a:prstGeom prst="rect">
            <a:avLst/>
          </a:prstGeom>
        </p:spPr>
        <p:txBody>
          <a:bodyPr anchor="ctr"/>
          <a:lstStyle>
            <a:lvl1pPr>
              <a:defRPr sz="6600" b="1">
                <a:solidFill>
                  <a:srgbClr val="000000"/>
                </a:solidFill>
                <a:latin typeface="American Typewriter"/>
                <a:ea typeface="American Typewriter"/>
                <a:cs typeface="American Typewriter"/>
                <a:sym typeface="American Typewriter"/>
              </a:defRPr>
            </a:lvl1pPr>
          </a:lstStyle>
          <a:p>
            <a:r>
              <a:t>THANK YOU!</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Formal">
  <a:themeElements>
    <a:clrScheme name="Formal">
      <a:dk1>
        <a:srgbClr val="515151"/>
      </a:dk1>
      <a:lt1>
        <a:srgbClr val="002951"/>
      </a:lt1>
      <a:dk2>
        <a:srgbClr val="53585F"/>
      </a:dk2>
      <a:lt2>
        <a:srgbClr val="DCDEE0"/>
      </a:lt2>
      <a:accent1>
        <a:srgbClr val="6789BA"/>
      </a:accent1>
      <a:accent2>
        <a:srgbClr val="77965C"/>
      </a:accent2>
      <a:accent3>
        <a:srgbClr val="E3B43D"/>
      </a:accent3>
      <a:accent4>
        <a:srgbClr val="D77B43"/>
      </a:accent4>
      <a:accent5>
        <a:srgbClr val="C25756"/>
      </a:accent5>
      <a:accent6>
        <a:srgbClr val="876390"/>
      </a:accent6>
      <a:hlink>
        <a:srgbClr val="0000FF"/>
      </a:hlink>
      <a:folHlink>
        <a:srgbClr val="FF00FF"/>
      </a:folHlink>
    </a:clrScheme>
    <a:fontScheme name="Formal">
      <a:majorFont>
        <a:latin typeface="Cochin"/>
        <a:ea typeface="Cochin"/>
        <a:cs typeface="Cochin"/>
      </a:majorFont>
      <a:minorFont>
        <a:latin typeface="Cochin"/>
        <a:ea typeface="Cochin"/>
        <a:cs typeface="Cochin"/>
      </a:minorFont>
    </a:fontScheme>
    <a:fmtScheme name="Fo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Coc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D3E3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rmal">
  <a:themeElements>
    <a:clrScheme name="Formal">
      <a:dk1>
        <a:srgbClr val="000000"/>
      </a:dk1>
      <a:lt1>
        <a:srgbClr val="FFFFFF"/>
      </a:lt1>
      <a:dk2>
        <a:srgbClr val="53585F"/>
      </a:dk2>
      <a:lt2>
        <a:srgbClr val="DCDEE0"/>
      </a:lt2>
      <a:accent1>
        <a:srgbClr val="6789BA"/>
      </a:accent1>
      <a:accent2>
        <a:srgbClr val="77965C"/>
      </a:accent2>
      <a:accent3>
        <a:srgbClr val="E3B43D"/>
      </a:accent3>
      <a:accent4>
        <a:srgbClr val="D77B43"/>
      </a:accent4>
      <a:accent5>
        <a:srgbClr val="C25756"/>
      </a:accent5>
      <a:accent6>
        <a:srgbClr val="876390"/>
      </a:accent6>
      <a:hlink>
        <a:srgbClr val="0000FF"/>
      </a:hlink>
      <a:folHlink>
        <a:srgbClr val="FF00FF"/>
      </a:folHlink>
    </a:clrScheme>
    <a:fontScheme name="Formal">
      <a:majorFont>
        <a:latin typeface="Cochin"/>
        <a:ea typeface="Cochin"/>
        <a:cs typeface="Cochin"/>
      </a:majorFont>
      <a:minorFont>
        <a:latin typeface="Cochin"/>
        <a:ea typeface="Cochin"/>
        <a:cs typeface="Cochin"/>
      </a:minorFont>
    </a:fontScheme>
    <a:fmtScheme name="Fo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Coc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D3E3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mn-lt"/>
            <a:ea typeface="+mn-ea"/>
            <a:cs typeface="+mn-cs"/>
            <a:sym typeface="Coc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TotalTime>
  <Words>678</Words>
  <Application>Microsoft Office PowerPoint</Application>
  <PresentationFormat>Custom</PresentationFormat>
  <Paragraphs>226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American Typewriter</vt:lpstr>
      <vt:lpstr>Arial</vt:lpstr>
      <vt:lpstr>Calibri</vt:lpstr>
      <vt:lpstr>Cochin</vt:lpstr>
      <vt:lpstr>Helvetica Neue</vt:lpstr>
      <vt:lpstr>Times New Roman</vt:lpstr>
      <vt:lpstr>Formal</vt:lpstr>
      <vt:lpstr>RAPID PROTOTYPING COLLABORATION  Semester : Fall 2017 Info 7330:Data Solutions for Health Care  Start Date: Tuesday, November 28, 2017 End Date: Tuesday, December 12, 2017   Partners:    Nancy O’Hare  Team 2 Sonali Chaudhari Gurwinder Mashiana Praneeth Reddy Ankur Muley</vt:lpstr>
      <vt:lpstr>PowerPoint Presentation</vt:lpstr>
      <vt:lpstr>PowerPoint Presentation</vt:lpstr>
      <vt:lpstr>PowerPoint Presentation</vt:lpstr>
      <vt:lpstr>PowerPoint Presentation</vt:lpstr>
      <vt:lpstr>Consolidated Database Data Visualization  Data Analysis Wearable devices Smart Phone App  User Portal  Export Functionality Provider Portal  Export Functionality Queries on data Fatigue Fighting Program Fatigue Fighting Program  </vt:lpstr>
      <vt:lpstr> SCP is an inter-professional committee to develop an interactive, psychoeducational class for cancer patients The focus is multidimensional ,supported with current evidence-based guidelines on fatigue Developed with expertise from the fields of social work, Neuropsychology, Nutrition, Physiotherapy. Session will be professionally facilitated by members of the SCP.  Registration will be required Services Sessions will include Psychosocial Nutrition Physiotherapy services Group Sessions 2 sessions per week free for 12 weeks Paid sessions after 12 weeks Paid Individual Sessions Personalized plan. Initial feedback via formal evaluation after sessions  Sessions will be offered by telemedicine too </vt:lpstr>
      <vt:lpstr>  To pilot test this program for a community In future research, patient-reported outcomes for the management of CRF will be tracked Programs could be cosponsored by several collaborating institutions to share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PROTOTYPING COLLABORATION  Semester : Fall 2017 Info 7330:Data Solutions for Health Care  Start Date: Tuesday, November 28, 2017 End Date: Tuesday, December 12, 2017   Partners:    Nancy O’Hare Team 2 Sonali Chaudhari Gurwinder Mashiana Praneeth Reddy Ankur Muley</dc:title>
  <dc:creator>Ankur Muley</dc:creator>
  <cp:lastModifiedBy>Ankur Muley</cp:lastModifiedBy>
  <cp:revision>3</cp:revision>
  <dcterms:modified xsi:type="dcterms:W3CDTF">2017-12-12T22:31:53Z</dcterms:modified>
</cp:coreProperties>
</file>