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notesMasterIdLst>
    <p:notesMasterId r:id="rId24"/>
  </p:notesMasterIdLst>
  <p:handoutMasterIdLst>
    <p:handoutMasterId r:id="rId25"/>
  </p:handoutMasterIdLst>
  <p:sldIdLst>
    <p:sldId id="1215" r:id="rId3"/>
    <p:sldId id="1314" r:id="rId4"/>
    <p:sldId id="1315" r:id="rId5"/>
    <p:sldId id="1319" r:id="rId6"/>
    <p:sldId id="1340" r:id="rId7"/>
    <p:sldId id="1343" r:id="rId8"/>
    <p:sldId id="1320" r:id="rId9"/>
    <p:sldId id="1321" r:id="rId10"/>
    <p:sldId id="1324" r:id="rId11"/>
    <p:sldId id="1322" r:id="rId12"/>
    <p:sldId id="1325" r:id="rId13"/>
    <p:sldId id="1341" r:id="rId14"/>
    <p:sldId id="1318" r:id="rId15"/>
    <p:sldId id="1327" r:id="rId16"/>
    <p:sldId id="1348" r:id="rId17"/>
    <p:sldId id="1350" r:id="rId18"/>
    <p:sldId id="1349" r:id="rId19"/>
    <p:sldId id="1351" r:id="rId20"/>
    <p:sldId id="1352" r:id="rId21"/>
    <p:sldId id="1354" r:id="rId22"/>
    <p:sldId id="1353" r:id="rId23"/>
  </p:sldIdLst>
  <p:sldSz cx="9144000" cy="6858000" type="screen4x3"/>
  <p:notesSz cx="7077075" cy="9363075"/>
  <p:custShowLst>
    <p:custShow name="Section 1: BI &amp; DW Concepts" id="0">
      <p:sldLst/>
    </p:custShow>
    <p:custShow name="Section 2: The Business Context" id="1">
      <p:sldLst/>
    </p:custShow>
    <p:custShow name="Section 3: BI Fundamentals" id="2">
      <p:sldLst/>
    </p:custShow>
    <p:custShow name="Section 4: Architecture" id="3">
      <p:sldLst/>
    </p:custShow>
    <p:custShow name="Section 5: Data Architecture" id="4">
      <p:sldLst/>
    </p:custShow>
    <p:custShow name="Section 6: DW Processes" id="5">
      <p:sldLst/>
    </p:custShow>
    <p:custShow name="Section 7: Technical Arch" id="6">
      <p:sldLst/>
    </p:custShow>
    <p:custShow name="Section 8: Product Arch" id="7">
      <p:sldLst/>
    </p:custShow>
    <p:custShow name="Section 9: Culture" id="8">
      <p:sldLst/>
    </p:custShow>
    <p:custShow name="19: Best Practices" id="9">
      <p:sldLst/>
    </p:custShow>
    <p:custShow name="Section 11: Data Modeling" id="10">
      <p:sldLst/>
    </p:custShow>
    <p:custShow name="Section 12: Data Stores" id="11">
      <p:sldLst/>
    </p:custShow>
    <p:custShow name="Conclusions" id="12">
      <p:sldLst/>
    </p:custShow>
    <p:custShow name="Introduction" id="13">
      <p:sldLst/>
    </p:custShow>
    <p:custShow name="Introduction 1" id="14">
      <p:sldLst/>
    </p:custShow>
    <p:custShow name="15: Data Shadow Systems" id="15">
      <p:sldLst/>
    </p:custShow>
    <p:custShow name="16: CPM" id="16">
      <p:sldLst/>
    </p:custShow>
    <p:custShow name="17: ERP DW" id="17">
      <p:sldLst/>
    </p:custShow>
    <p:custShow name="Section 16: Industry Trends" id="18">
      <p:sldLst/>
    </p:custShow>
    <p:custShow name="Project Management" id="19">
      <p:sldLst/>
    </p:custShow>
    <p:custShow name="14: ETL Design &amp; Development" id="20">
      <p:sldLst/>
    </p:custShow>
    <p:custShow name="10: Industry Trends" id="21">
      <p:sldLst/>
    </p:custShow>
    <p:custShow name="11: Data Architecture II" id="22">
      <p:sldLst/>
    </p:custShow>
    <p:custShow name="12: Data Modeling" id="23">
      <p:sldLst/>
    </p:custShow>
    <p:custShow name="13: Physical Design" id="24">
      <p:sldLst/>
    </p:custShow>
    <p:custShow name="18: Deployment &amp; Operations" id="25">
      <p:sldLst/>
    </p:custShow>
  </p:custShow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0" userDrawn="1">
          <p15:clr>
            <a:srgbClr val="A4A3A4"/>
          </p15:clr>
        </p15:guide>
        <p15:guide id="2" pos="223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k Sherman" initials="RS" lastIdx="4" clrIdx="0"/>
  <p:cmAuthor id="1" name="Rick" initials="R" lastIdx="6" clrIdx="1"/>
  <p:cmAuthor id="2" name="rick sherman" initials="rs" lastIdx="2" clrIdx="2">
    <p:extLst>
      <p:ext uri="{19B8F6BF-5375-455C-9EA6-DF929625EA0E}">
        <p15:presenceInfo xmlns:p15="http://schemas.microsoft.com/office/powerpoint/2012/main" userId="53a99b6dc1f6c1a8" providerId="Windows Live"/>
      </p:ext>
    </p:extLst>
  </p:cmAuthor>
  <p:cmAuthor id="3" name="richard sherman" initials="rs" lastIdx="1" clrIdx="3">
    <p:extLst>
      <p:ext uri="{19B8F6BF-5375-455C-9EA6-DF929625EA0E}">
        <p15:presenceInfo xmlns:p15="http://schemas.microsoft.com/office/powerpoint/2012/main" userId="b161d83b8b3aa2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F9800"/>
    <a:srgbClr val="FFFFCC"/>
    <a:srgbClr val="FFB3B3"/>
    <a:srgbClr val="FF9933"/>
    <a:srgbClr val="6699FF"/>
    <a:srgbClr val="777777"/>
    <a:srgbClr val="996633"/>
    <a:srgbClr val="339933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6473" autoAdjust="0"/>
  </p:normalViewPr>
  <p:slideViewPr>
    <p:cSldViewPr snapToGrid="0">
      <p:cViewPr varScale="1">
        <p:scale>
          <a:sx n="109" d="100"/>
          <a:sy n="109" d="100"/>
        </p:scale>
        <p:origin x="15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044" y="456"/>
      </p:cViewPr>
      <p:guideLst>
        <p:guide orient="horz" pos="2950"/>
        <p:guide pos="223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8051" y="97400"/>
            <a:ext cx="2596361" cy="46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t" anchorCtr="0" compatLnSpc="1">
            <a:prstTxWarp prst="textNoShape">
              <a:avLst/>
            </a:prstTxWarp>
          </a:bodyPr>
          <a:lstStyle>
            <a:lvl1pPr defTabSz="925588">
              <a:lnSpc>
                <a:spcPct val="100000"/>
              </a:lnSpc>
              <a:spcBef>
                <a:spcPct val="0"/>
              </a:spcBef>
              <a:defRPr sz="9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Business Intelligence and Data Warehousing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7751" y="97400"/>
            <a:ext cx="1489324" cy="46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t" anchorCtr="0" compatLnSpc="1">
            <a:prstTxWarp prst="textNoShape">
              <a:avLst/>
            </a:prstTxWarp>
          </a:bodyPr>
          <a:lstStyle>
            <a:lvl1pPr algn="r" defTabSz="925588">
              <a:lnSpc>
                <a:spcPct val="100000"/>
              </a:lnSpc>
              <a:spcBef>
                <a:spcPct val="0"/>
              </a:spcBef>
              <a:defRPr sz="9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DW &amp; BI Training 2007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324614" y="8893644"/>
            <a:ext cx="2752461" cy="46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b" anchorCtr="0" compatLnSpc="1">
            <a:prstTxWarp prst="textNoShape">
              <a:avLst/>
            </a:prstTxWarp>
          </a:bodyPr>
          <a:lstStyle>
            <a:lvl1pPr algn="r" defTabSz="925588">
              <a:lnSpc>
                <a:spcPct val="100000"/>
              </a:lnSpc>
              <a:spcBef>
                <a:spcPct val="0"/>
              </a:spcBef>
              <a:defRPr sz="9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Athena IT Solutions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870333" y="8893644"/>
            <a:ext cx="1334816" cy="46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b" anchorCtr="0" compatLnSpc="1">
            <a:prstTxWarp prst="textNoShape">
              <a:avLst/>
            </a:prstTxWarp>
          </a:bodyPr>
          <a:lstStyle>
            <a:lvl1pPr algn="ctr" defTabSz="925588">
              <a:lnSpc>
                <a:spcPct val="100000"/>
              </a:lnSpc>
              <a:spcBef>
                <a:spcPct val="0"/>
              </a:spcBef>
              <a:defRPr sz="9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EF964406-9254-44ED-BC54-BC0CF9D24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19238" name="Picture 6" descr="athena-it-solutions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70" y="124543"/>
            <a:ext cx="1180308" cy="30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4727" name="Text Box 7"/>
          <p:cNvSpPr txBox="1">
            <a:spLocks noChangeArrowheads="1"/>
          </p:cNvSpPr>
          <p:nvPr/>
        </p:nvSpPr>
        <p:spPr bwMode="auto">
          <a:xfrm>
            <a:off x="0" y="8903224"/>
            <a:ext cx="2280975" cy="37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10" tIns="46256" rIns="92510" bIns="46256">
            <a:spAutoFit/>
          </a:bodyPr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latin typeface="Times New Roman" pitchFamily="18" charset="0"/>
                <a:cs typeface="+mn-cs"/>
              </a:rPr>
              <a:t>Richard Sherman</a:t>
            </a:r>
          </a:p>
          <a:p>
            <a:pPr eaLnBrk="1" hangingPunct="1">
              <a:defRPr/>
            </a:pPr>
            <a:r>
              <a:rPr lang="en-US" sz="900">
                <a:latin typeface="Times New Roman" pitchFamily="18" charset="0"/>
                <a:cs typeface="+mn-cs"/>
              </a:rPr>
              <a:t>rsherman@athena-solutions.com</a:t>
            </a:r>
            <a:endParaRPr lang="en-US" sz="900">
              <a:solidFill>
                <a:srgbClr val="6600CC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9222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66255" cy="46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t" anchorCtr="0" compatLnSpc="1">
            <a:prstTxWarp prst="textNoShape">
              <a:avLst/>
            </a:prstTxWarp>
          </a:bodyPr>
          <a:lstStyle>
            <a:lvl1pPr defTabSz="925588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Business Intelligence and Data Warehousing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0820" y="1"/>
            <a:ext cx="3066255" cy="46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t" anchorCtr="0" compatLnSpc="1">
            <a:prstTxWarp prst="textNoShape">
              <a:avLst/>
            </a:prstTxWarp>
          </a:bodyPr>
          <a:lstStyle>
            <a:lvl1pPr algn="r" defTabSz="925588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DW &amp; BI Training 2007</a:t>
            </a:r>
          </a:p>
        </p:txBody>
      </p:sp>
      <p:sp>
        <p:nvSpPr>
          <p:cNvPr id="69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623888"/>
            <a:ext cx="4973637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92194" y="4448419"/>
            <a:ext cx="6218523" cy="112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93644"/>
            <a:ext cx="3066255" cy="46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b" anchorCtr="0" compatLnSpc="1">
            <a:prstTxWarp prst="textNoShape">
              <a:avLst/>
            </a:prstTxWarp>
          </a:bodyPr>
          <a:lstStyle>
            <a:lvl1pPr defTabSz="925588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Athena IT Solutions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820" y="8893644"/>
            <a:ext cx="3066255" cy="46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6" rIns="92510" bIns="46256" numCol="1" anchor="b" anchorCtr="0" compatLnSpc="1">
            <a:prstTxWarp prst="textNoShape">
              <a:avLst/>
            </a:prstTxWarp>
          </a:bodyPr>
          <a:lstStyle>
            <a:lvl1pPr algn="r" defTabSz="925588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EB6C59F6-7B85-4AF9-9AAC-99C08CD66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981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4275" name="Notes Placeholder 2"/>
          <p:cNvSpPr>
            <a:spLocks noGrp="1"/>
          </p:cNvSpPr>
          <p:nvPr>
            <p:ph type="body" idx="1"/>
          </p:nvPr>
        </p:nvSpPr>
        <p:spPr>
          <a:xfrm>
            <a:off x="492194" y="4448419"/>
            <a:ext cx="6218523" cy="27782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078" eaLnBrk="0" hangingPunct="0">
              <a:lnSpc>
                <a:spcPct val="9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6442" indent="-287093" defTabSz="925078" eaLnBrk="0" hangingPunct="0">
              <a:lnSpc>
                <a:spcPct val="9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148372" indent="-229674" defTabSz="925078" eaLnBrk="0" hangingPunct="0">
              <a:lnSpc>
                <a:spcPct val="9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607721" indent="-229674" defTabSz="925078" eaLnBrk="0" hangingPunct="0">
              <a:lnSpc>
                <a:spcPct val="9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2067070" indent="-229674" defTabSz="925078" eaLnBrk="0" hangingPunct="0">
              <a:lnSpc>
                <a:spcPct val="9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2526419" indent="-229674" defTabSz="92507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85767" indent="-229674" defTabSz="92507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45116" indent="-229674" defTabSz="92507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04465" indent="-229674" defTabSz="92507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>
                <a:latin typeface="Times New Roman" pitchFamily="18" charset="0"/>
              </a:rPr>
              <a:t>Business Intelligence and Data Warehousing</a:t>
            </a:r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078" eaLnBrk="0" hangingPunct="0">
              <a:lnSpc>
                <a:spcPct val="9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6442" indent="-287093" defTabSz="925078" eaLnBrk="0" hangingPunct="0">
              <a:lnSpc>
                <a:spcPct val="9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148372" indent="-229674" defTabSz="925078" eaLnBrk="0" hangingPunct="0">
              <a:lnSpc>
                <a:spcPct val="9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607721" indent="-229674" defTabSz="925078" eaLnBrk="0" hangingPunct="0">
              <a:lnSpc>
                <a:spcPct val="9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2067070" indent="-229674" defTabSz="925078" eaLnBrk="0" hangingPunct="0">
              <a:lnSpc>
                <a:spcPct val="9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2526419" indent="-229674" defTabSz="92507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85767" indent="-229674" defTabSz="92507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45116" indent="-229674" defTabSz="92507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04465" indent="-229674" defTabSz="92507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>
                <a:latin typeface="Times New Roman" pitchFamily="18" charset="0"/>
              </a:rPr>
              <a:t>Copyright © 2012 Athena IT Solutions</a:t>
            </a:r>
          </a:p>
        </p:txBody>
      </p:sp>
      <p:sp>
        <p:nvSpPr>
          <p:cNvPr id="68614" name="Slide Number Placeholder 5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078" eaLnBrk="0" hangingPunct="0">
              <a:lnSpc>
                <a:spcPct val="9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6442" indent="-287093" defTabSz="925078" eaLnBrk="0" hangingPunct="0">
              <a:lnSpc>
                <a:spcPct val="9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148372" indent="-229674" defTabSz="925078" eaLnBrk="0" hangingPunct="0">
              <a:lnSpc>
                <a:spcPct val="9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607721" indent="-229674" defTabSz="925078" eaLnBrk="0" hangingPunct="0">
              <a:lnSpc>
                <a:spcPct val="9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2067070" indent="-229674" defTabSz="925078" eaLnBrk="0" hangingPunct="0">
              <a:lnSpc>
                <a:spcPct val="9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2526419" indent="-229674" defTabSz="92507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85767" indent="-229674" defTabSz="92507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45116" indent="-229674" defTabSz="92507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04465" indent="-229674" defTabSz="92507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>
                <a:latin typeface="Times New Roman" pitchFamily="18" charset="0"/>
              </a:rPr>
              <a:t>Page </a:t>
            </a:r>
            <a:fld id="{360E4EC5-7A52-48FE-81E4-1469935384C8}" type="slidenum">
              <a:rPr lang="en-US" smtClean="0">
                <a:latin typeface="Times New Roman" pitchFamily="18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t>1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2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6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0"/>
            <a:ext cx="2286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316663"/>
            <a:ext cx="9156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9"/>
          <p:cNvSpPr>
            <a:spLocks noChangeArrowheads="1"/>
          </p:cNvSpPr>
          <p:nvPr/>
        </p:nvSpPr>
        <p:spPr bwMode="white">
          <a:xfrm>
            <a:off x="1890713" y="6457950"/>
            <a:ext cx="4648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chemeClr val="bg1"/>
                </a:solidFill>
                <a:latin typeface="Times New Roman" pitchFamily="18" charset="0"/>
              </a:rPr>
              <a:t>Copyright © 2016 Athena IT Solutions</a:t>
            </a:r>
            <a:endParaRPr lang="en-GB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814742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200" b="1" kern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89343" y="3284766"/>
            <a:ext cx="7772400" cy="1029325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8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5867400" y="4983163"/>
            <a:ext cx="3143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ri.sherman@northeastern.edu </a:t>
            </a:r>
          </a:p>
        </p:txBody>
      </p:sp>
    </p:spTree>
    <p:extLst>
      <p:ext uri="{BB962C8B-B14F-4D97-AF65-F5344CB8AC3E}">
        <p14:creationId xmlns:p14="http://schemas.microsoft.com/office/powerpoint/2010/main" val="169548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000500" cy="5410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990600"/>
            <a:ext cx="4000500" cy="5410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291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42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56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281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0"/>
            <a:ext cx="8140831" cy="26289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0999" y="3771900"/>
            <a:ext cx="8140831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0303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000500" cy="5410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990600"/>
            <a:ext cx="4000500" cy="5410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180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1"/>
            <a:ext cx="4000500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990601"/>
            <a:ext cx="4000500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08708" y="3699186"/>
            <a:ext cx="4000500" cy="26392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61608" y="3699187"/>
            <a:ext cx="4000500" cy="2660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7497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8153400" cy="1333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475" y="2381250"/>
            <a:ext cx="8162925" cy="4019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194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599"/>
            <a:ext cx="8153400" cy="2731169"/>
          </a:xfrm>
        </p:spPr>
        <p:txBody>
          <a:bodyPr/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6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475" y="3761874"/>
            <a:ext cx="8162925" cy="2638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7616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8153400" cy="1333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475" y="2381250"/>
            <a:ext cx="8162925" cy="4019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226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0"/>
            <a:ext cx="2286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5867400" y="4983163"/>
            <a:ext cx="3143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ri.sherman@northeastern.edu </a:t>
            </a:r>
          </a:p>
        </p:txBody>
      </p:sp>
      <p:pic>
        <p:nvPicPr>
          <p:cNvPr id="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316663"/>
            <a:ext cx="9156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9"/>
          <p:cNvSpPr>
            <a:spLocks noChangeArrowheads="1"/>
          </p:cNvSpPr>
          <p:nvPr/>
        </p:nvSpPr>
        <p:spPr bwMode="white">
          <a:xfrm>
            <a:off x="1890713" y="6457950"/>
            <a:ext cx="4648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chemeClr val="bg1"/>
                </a:solidFill>
                <a:latin typeface="Times New Roman" pitchFamily="18" charset="0"/>
              </a:rPr>
              <a:t>Copyright © 2016 Athena IT Solutions</a:t>
            </a:r>
            <a:endParaRPr lang="en-GB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814742"/>
            <a:ext cx="7772400" cy="1470025"/>
          </a:xfrm>
        </p:spPr>
        <p:txBody>
          <a:bodyPr>
            <a:normAutofit/>
          </a:bodyPr>
          <a:lstStyle>
            <a:lvl1pPr algn="ctr">
              <a:defRPr lang="en-US" sz="4000" b="1" kern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66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118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8460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1154084"/>
          </a:xfrm>
          <a:solidFill>
            <a:srgbClr val="FFC00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2211185"/>
            <a:ext cx="8530244" cy="418961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4737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893858"/>
          </a:xfrm>
          <a:solidFill>
            <a:srgbClr val="FFC00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963972"/>
            <a:ext cx="8530244" cy="44368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16138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611622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7880"/>
            <a:ext cx="8530244" cy="46529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0285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448585"/>
          </a:xfrm>
          <a:solidFill>
            <a:srgbClr val="92D05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582311"/>
            <a:ext cx="8530244" cy="48184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767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448585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582311"/>
            <a:ext cx="8530244" cy="48184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5104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661554"/>
          </a:xfrm>
          <a:solidFill>
            <a:srgbClr val="92D05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5673"/>
            <a:ext cx="8530244" cy="46551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3514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661554"/>
          </a:xfrm>
          <a:solidFill>
            <a:srgbClr val="9933FF">
              <a:alpha val="60000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5673"/>
            <a:ext cx="8530244" cy="46551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96640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4 Content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108096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2160573"/>
            <a:ext cx="8530244" cy="4240227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92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8021" y="6502470"/>
            <a:ext cx="9154528" cy="355600"/>
            <a:chOff x="190500" y="5179219"/>
            <a:chExt cx="9130966" cy="355600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" y="5179219"/>
              <a:ext cx="1333500" cy="3556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5179219"/>
              <a:ext cx="1333500" cy="3556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300" y="5179219"/>
              <a:ext cx="1333500" cy="3556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605" y="5179219"/>
              <a:ext cx="1333500" cy="3556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4105" y="5179219"/>
              <a:ext cx="1333500" cy="3556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6550" y="5179219"/>
              <a:ext cx="1333500" cy="3556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966" y="5179219"/>
              <a:ext cx="1333500" cy="355600"/>
            </a:xfrm>
            <a:prstGeom prst="rect">
              <a:avLst/>
            </a:prstGeom>
          </p:spPr>
        </p:pic>
      </p:grpSp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2286000" y="6508804"/>
            <a:ext cx="4648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Times New Roman" pitchFamily="18" charset="0"/>
              </a:rPr>
              <a:t>Copyright © 2016</a:t>
            </a:r>
            <a:r>
              <a:rPr lang="en-US" sz="10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Times New Roman" pitchFamily="18" charset="0"/>
              </a:rPr>
              <a:t>Athena IT Solutions</a:t>
            </a:r>
            <a:endParaRPr lang="en-GB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6477000"/>
            <a:ext cx="2286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sz="1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16"/>
          <p:cNvSpPr>
            <a:spLocks noChangeArrowheads="1"/>
          </p:cNvSpPr>
          <p:nvPr userDrawn="1"/>
        </p:nvSpPr>
        <p:spPr bwMode="auto">
          <a:xfrm>
            <a:off x="5867400" y="4983163"/>
            <a:ext cx="29718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b="1" dirty="0">
                <a:solidFill>
                  <a:srgbClr val="7878DE"/>
                </a:solidFill>
                <a:latin typeface="Calibri" pitchFamily="34" charset="0"/>
                <a:cs typeface="Calibri" pitchFamily="34" charset="0"/>
              </a:rPr>
              <a:t>Rick Sherman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200" b="1" dirty="0">
                <a:solidFill>
                  <a:srgbClr val="7878DE"/>
                </a:solidFill>
                <a:latin typeface="Calibri" pitchFamily="34" charset="0"/>
                <a:cs typeface="Calibri" pitchFamily="34" charset="0"/>
              </a:rPr>
              <a:t>rsherman@athena-solutions.com 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814742"/>
            <a:ext cx="7772400" cy="1470025"/>
          </a:xfrm>
        </p:spPr>
        <p:txBody>
          <a:bodyPr>
            <a:normAutofit/>
          </a:bodyPr>
          <a:lstStyle>
            <a:lvl1pPr algn="ctr">
              <a:defRPr lang="en-US" sz="4000" b="1" kern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43750" cy="809625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12788" y="3144838"/>
            <a:ext cx="7772400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6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" name="Picture 22" descr="AIT_DSHeader - Side.jpg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140285" y="-3465"/>
            <a:ext cx="2002757" cy="809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15403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8530244" cy="1080960"/>
          </a:xfrm>
          <a:solidFill>
            <a:srgbClr val="9933FF">
              <a:alpha val="6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2160573"/>
            <a:ext cx="8530244" cy="4240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62168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4149436" cy="661554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5673"/>
            <a:ext cx="4118264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742208"/>
            <a:ext cx="4239492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4700155" y="990601"/>
            <a:ext cx="4149436" cy="661554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0064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4095584" cy="472439"/>
          </a:xfrm>
          <a:solidFill>
            <a:srgbClr val="99FF33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566407"/>
            <a:ext cx="4118264" cy="483439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566408"/>
            <a:ext cx="4239492" cy="48309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4676302" y="990601"/>
            <a:ext cx="4149436" cy="464488"/>
          </a:xfrm>
          <a:solidFill>
            <a:srgbClr val="99FF33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9092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4149436" cy="661554"/>
          </a:xfrm>
          <a:solidFill>
            <a:srgbClr val="99FF33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5673"/>
            <a:ext cx="4118264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742208"/>
            <a:ext cx="4239492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4700155" y="990601"/>
            <a:ext cx="4149436" cy="661554"/>
          </a:xfrm>
          <a:solidFill>
            <a:srgbClr val="99FF33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22567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1"/>
            <a:ext cx="8546869" cy="661554"/>
          </a:xfrm>
          <a:solidFill>
            <a:srgbClr val="99FF33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5673"/>
            <a:ext cx="4118264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742208"/>
            <a:ext cx="4239492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29881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1"/>
            <a:ext cx="8546869" cy="1031928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2087987"/>
            <a:ext cx="4118264" cy="43128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2084522"/>
            <a:ext cx="4239492" cy="43128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64240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1"/>
            <a:ext cx="8546869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675051"/>
            <a:ext cx="4118264" cy="4725749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671586"/>
            <a:ext cx="4239492" cy="4725749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11884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1"/>
            <a:ext cx="8546869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0999" y="1675051"/>
            <a:ext cx="8534401" cy="148084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380999" y="3293458"/>
            <a:ext cx="8534402" cy="310387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494519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1"/>
            <a:ext cx="8546869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0999" y="1675051"/>
            <a:ext cx="8534401" cy="2427611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380999" y="4167398"/>
            <a:ext cx="8534402" cy="222993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06692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990601"/>
            <a:ext cx="8546869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675051"/>
            <a:ext cx="4118264" cy="47257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671586"/>
            <a:ext cx="4239492" cy="2325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688376" y="4074921"/>
            <a:ext cx="4239492" cy="2325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604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2788" y="3781425"/>
            <a:ext cx="7772400" cy="1397000"/>
          </a:xfrm>
        </p:spPr>
        <p:txBody>
          <a:bodyPr anchor="t"/>
          <a:lstStyle>
            <a:lvl1pPr algn="l">
              <a:defRPr sz="3600" b="1" cap="none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144838"/>
            <a:ext cx="7772400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6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51021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1763" y="0"/>
            <a:ext cx="89154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1"/>
            <a:ext cx="4149436" cy="661554"/>
          </a:xfrm>
          <a:solidFill>
            <a:srgbClr val="9933FF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1745673"/>
            <a:ext cx="4118264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75909" y="1742208"/>
            <a:ext cx="4239492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4700155" y="990601"/>
            <a:ext cx="4149436" cy="661554"/>
          </a:xfrm>
          <a:solidFill>
            <a:srgbClr val="9933FF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69960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73274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9601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000500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676400"/>
            <a:ext cx="4000500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381000" y="990601"/>
            <a:ext cx="4038600" cy="609599"/>
          </a:xfrm>
          <a:solidFill>
            <a:srgbClr val="FFC000">
              <a:alpha val="40000"/>
            </a:srgbClr>
          </a:solidFill>
        </p:spPr>
        <p:txBody>
          <a:bodyPr>
            <a:normAutofit/>
          </a:bodyPr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4571999" y="990600"/>
            <a:ext cx="3962401" cy="609599"/>
          </a:xfrm>
          <a:solidFill>
            <a:srgbClr val="FFC000">
              <a:alpha val="40000"/>
            </a:srgbClr>
          </a:solidFill>
        </p:spPr>
        <p:txBody>
          <a:bodyPr>
            <a:normAutofit/>
          </a:bodyPr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525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ection Header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188" y="1901628"/>
            <a:ext cx="8153384" cy="663548"/>
          </a:xfrm>
        </p:spPr>
        <p:txBody>
          <a:bodyPr anchor="t"/>
          <a:lstStyle>
            <a:lvl1pPr algn="l">
              <a:defRPr sz="3200" b="1" cap="none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188" y="1121838"/>
            <a:ext cx="8153384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2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375646" y="2622655"/>
            <a:ext cx="7085926" cy="377814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051132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2014 Athena IT Solutions                                          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96231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2014 Athena IT Solutions                                       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43904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2014 Athena IT Solutions                                       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537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58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927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71789"/>
            <a:ext cx="9144000" cy="6300316"/>
          </a:xfrm>
        </p:spPr>
        <p:txBody>
          <a:bodyPr/>
          <a:lstStyle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226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338200"/>
            <a:ext cx="7772400" cy="1901827"/>
          </a:xfrm>
        </p:spPr>
        <p:txBody>
          <a:bodyPr anchor="t"/>
          <a:lstStyle>
            <a:lvl1pPr algn="l">
              <a:defRPr sz="3600" b="1" cap="none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712788" y="3602049"/>
            <a:ext cx="7772400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6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670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38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477000"/>
            <a:ext cx="7696200" cy="381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9999">
                <a:schemeClr val="tx1"/>
              </a:gs>
              <a:gs pos="70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27" name="Group 11"/>
          <p:cNvGrpSpPr>
            <a:grpSpLocks/>
          </p:cNvGrpSpPr>
          <p:nvPr/>
        </p:nvGrpSpPr>
        <p:grpSpPr bwMode="auto">
          <a:xfrm>
            <a:off x="0" y="0"/>
            <a:ext cx="9144000" cy="711200"/>
            <a:chOff x="0" y="3028853"/>
            <a:chExt cx="9144000" cy="711200"/>
          </a:xfrm>
        </p:grpSpPr>
        <p:pic>
          <p:nvPicPr>
            <p:cNvPr id="1034" name="Picture 12" descr="datav1.jpg"/>
            <p:cNvPicPr>
              <a:picLocks noChangeAspect="1"/>
            </p:cNvPicPr>
            <p:nvPr userDrawn="1"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414" y="3028853"/>
              <a:ext cx="26670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3" descr="datav1.jpg"/>
            <p:cNvPicPr>
              <a:picLocks noChangeAspect="1"/>
            </p:cNvPicPr>
            <p:nvPr userDrawn="1"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0" y="3028853"/>
              <a:ext cx="26670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14" descr="datav1.jpg"/>
            <p:cNvPicPr>
              <a:picLocks noChangeAspect="1"/>
            </p:cNvPicPr>
            <p:nvPr userDrawn="1"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28853"/>
              <a:ext cx="26670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5" descr="datav1.jpg"/>
            <p:cNvPicPr>
              <a:picLocks noChangeAspect="1"/>
            </p:cNvPicPr>
            <p:nvPr userDrawn="1"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028853"/>
              <a:ext cx="26670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Test	</a:t>
            </a:r>
          </a:p>
          <a:p>
            <a:pPr lvl="1"/>
            <a:r>
              <a:rPr lang="en-GB" dirty="0"/>
              <a:t>Test				</a:t>
            </a:r>
          </a:p>
          <a:p>
            <a:pPr lvl="2"/>
            <a:r>
              <a:rPr lang="en-GB" dirty="0"/>
              <a:t> Test 3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1"/>
          <p:cNvSpPr>
            <a:spLocks noGrp="1" noChangeArrowheads="1"/>
          </p:cNvSpPr>
          <p:nvPr>
            <p:ph type="title"/>
          </p:nvPr>
        </p:nvSpPr>
        <p:spPr bwMode="white">
          <a:xfrm>
            <a:off x="131763" y="0"/>
            <a:ext cx="8915400" cy="69215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56"/>
          <p:cNvSpPr txBox="1">
            <a:spLocks noChangeArrowheads="1"/>
          </p:cNvSpPr>
          <p:nvPr/>
        </p:nvSpPr>
        <p:spPr bwMode="auto">
          <a:xfrm>
            <a:off x="412115" y="6570663"/>
            <a:ext cx="968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800" dirty="0">
                <a:solidFill>
                  <a:schemeClr val="bg1"/>
                </a:solidFill>
                <a:cs typeface="+mn-cs"/>
              </a:rPr>
              <a:t>Slide</a:t>
            </a:r>
            <a:r>
              <a:rPr lang="en-US" sz="1000" dirty="0">
                <a:solidFill>
                  <a:schemeClr val="bg1"/>
                </a:solidFill>
                <a:cs typeface="+mn-cs"/>
              </a:rPr>
              <a:t> </a:t>
            </a:r>
            <a:fld id="{DF0F7B1B-39D6-43BE-8957-96D1F8FAB511}" type="slidenum">
              <a:rPr lang="en-US" sz="800" smtClean="0">
                <a:solidFill>
                  <a:schemeClr val="bg1"/>
                </a:solidFill>
                <a:cs typeface="+mn-cs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031" name="Picture 57" descr="athena-it-solutions-blue-gr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61125"/>
            <a:ext cx="13065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63"/>
          <p:cNvSpPr>
            <a:spLocks noChangeArrowheads="1"/>
          </p:cNvSpPr>
          <p:nvPr/>
        </p:nvSpPr>
        <p:spPr bwMode="auto">
          <a:xfrm>
            <a:off x="2466975" y="6570663"/>
            <a:ext cx="365442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800" dirty="0">
                <a:solidFill>
                  <a:schemeClr val="bg1"/>
                </a:solidFill>
              </a:rPr>
              <a:t>Copyright © 2016 Athena IT Solutions   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3" r:id="rId1"/>
    <p:sldLayoutId id="2147484772" r:id="rId2"/>
    <p:sldLayoutId id="2147484745" r:id="rId3"/>
    <p:sldLayoutId id="2147484746" r:id="rId4"/>
    <p:sldLayoutId id="2147484692" r:id="rId5"/>
    <p:sldLayoutId id="2147484791" r:id="rId6"/>
    <p:sldLayoutId id="2147484790" r:id="rId7"/>
    <p:sldLayoutId id="2147484693" r:id="rId8"/>
    <p:sldLayoutId id="2147484773" r:id="rId9"/>
    <p:sldLayoutId id="2147484694" r:id="rId10"/>
    <p:sldLayoutId id="2147484695" r:id="rId11"/>
    <p:sldLayoutId id="2147484696" r:id="rId12"/>
    <p:sldLayoutId id="2147484697" r:id="rId13"/>
    <p:sldLayoutId id="2147484744" r:id="rId14"/>
    <p:sldLayoutId id="2147484747" r:id="rId15"/>
    <p:sldLayoutId id="2147484748" r:id="rId16"/>
    <p:sldLayoutId id="2147484749" r:id="rId17"/>
    <p:sldLayoutId id="2147484750" r:id="rId18"/>
    <p:sldLayoutId id="2147484751" r:id="rId19"/>
    <p:sldLayoutId id="2147484752" r:id="rId20"/>
    <p:sldLayoutId id="2147484753" r:id="rId21"/>
    <p:sldLayoutId id="2147484754" r:id="rId22"/>
    <p:sldLayoutId id="2147484755" r:id="rId23"/>
    <p:sldLayoutId id="2147484770" r:id="rId24"/>
    <p:sldLayoutId id="2147484756" r:id="rId25"/>
    <p:sldLayoutId id="2147484774" r:id="rId26"/>
    <p:sldLayoutId id="2147484757" r:id="rId27"/>
    <p:sldLayoutId id="2147484758" r:id="rId28"/>
    <p:sldLayoutId id="2147484787" r:id="rId29"/>
    <p:sldLayoutId id="2147484789" r:id="rId30"/>
    <p:sldLayoutId id="2147484759" r:id="rId31"/>
    <p:sldLayoutId id="2147484760" r:id="rId32"/>
    <p:sldLayoutId id="2147484761" r:id="rId33"/>
    <p:sldLayoutId id="2147484762" r:id="rId34"/>
    <p:sldLayoutId id="2147484763" r:id="rId35"/>
    <p:sldLayoutId id="2147484768" r:id="rId36"/>
    <p:sldLayoutId id="2147484769" r:id="rId37"/>
    <p:sldLayoutId id="2147484775" r:id="rId38"/>
    <p:sldLayoutId id="2147484771" r:id="rId39"/>
    <p:sldLayoutId id="2147484764" r:id="rId40"/>
    <p:sldLayoutId id="2147484765" r:id="rId41"/>
    <p:sldLayoutId id="2147484766" r:id="rId42"/>
    <p:sldLayoutId id="2147484767" r:id="rId43"/>
    <p:sldLayoutId id="2147484788" r:id="rId4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8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s"/>
        <a:defRPr sz="16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181600" y="6578600"/>
            <a:ext cx="1981200" cy="279400"/>
          </a:xfrm>
          <a:prstGeom prst="rect">
            <a:avLst/>
          </a:prstGeom>
          <a:gradFill rotWithShape="0">
            <a:gsLst>
              <a:gs pos="0">
                <a:srgbClr val="3165A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660400" y="6578600"/>
            <a:ext cx="4559300" cy="279400"/>
          </a:xfrm>
          <a:prstGeom prst="rect">
            <a:avLst/>
          </a:prstGeom>
          <a:solidFill>
            <a:srgbClr val="3165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0" y="6578600"/>
            <a:ext cx="939800" cy="279400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1419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03300" y="6604000"/>
            <a:ext cx="49101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defRPr sz="800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Copyright © 2014 Athena IT Solutions                                         All rights reserved.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61925" y="6591300"/>
            <a:ext cx="968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000">
                <a:solidFill>
                  <a:schemeClr val="bg1"/>
                </a:solidFill>
                <a:cs typeface="+mn-cs"/>
              </a:rPr>
              <a:t>Slide </a:t>
            </a:r>
            <a:fld id="{BDCAA727-7100-45FF-AA8D-91FE791B9B9B}" type="slidenum">
              <a:rPr lang="en-US" sz="1000" smtClean="0">
                <a:solidFill>
                  <a:schemeClr val="bg1"/>
                </a:solidFill>
                <a:cs typeface="+mn-cs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bg1"/>
              </a:solidFill>
              <a:cs typeface="+mn-cs"/>
            </a:endParaRPr>
          </a:p>
        </p:txBody>
      </p:sp>
      <p:pic>
        <p:nvPicPr>
          <p:cNvPr id="2057" name="Picture 9" descr="blue-banner-ppt-bottom-bar cop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5488"/>
          </a:xfrm>
          <a:prstGeom prst="rect">
            <a:avLst/>
          </a:prstGeom>
          <a:noFill/>
          <a:ln>
            <a:noFill/>
          </a:ln>
          <a:effectLst>
            <a:outerShdw dist="17961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131763" y="0"/>
            <a:ext cx="8915400" cy="69215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059" name="Picture 57" descr="athena-it-solutions-blue-g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61125"/>
            <a:ext cx="13065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31" r:id="rId1"/>
    <p:sldLayoutId id="2147484703" r:id="rId2"/>
    <p:sldLayoutId id="2147484704" r:id="rId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Blip>
          <a:blip r:embed="rId7"/>
        </a:buBlip>
        <a:defRPr sz="2400" b="1">
          <a:solidFill>
            <a:srgbClr val="0C358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947908"/>
            <a:ext cx="7772400" cy="120366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solidFill>
                  <a:srgbClr val="7030A0"/>
                </a:solidFill>
              </a:rPr>
              <a:t>INFO 7290:</a:t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 Data Warehousing </a:t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&amp; Business Intelligence</a:t>
            </a:r>
            <a:endParaRPr sz="3600" dirty="0">
              <a:solidFill>
                <a:srgbClr val="7030A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080287" y="3311374"/>
            <a:ext cx="6983426" cy="1034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0" hangingPunct="0">
              <a:spcBef>
                <a:spcPct val="20000"/>
              </a:spcBef>
              <a:defRPr/>
            </a:pPr>
            <a:r>
              <a:rPr lang="en-US" b="1" kern="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BI &amp; Data Integration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b="1" kern="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Final Team Project</a:t>
            </a:r>
          </a:p>
          <a:p>
            <a:pPr eaLnBrk="0" hangingPunct="0">
              <a:spcBef>
                <a:spcPct val="20000"/>
              </a:spcBef>
              <a:defRPr/>
            </a:pPr>
            <a:endParaRPr lang="en-US" b="1" kern="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57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BI Team Project: </a:t>
            </a:r>
            <a:br>
              <a:rPr lang="en-US" dirty="0"/>
            </a:br>
            <a:r>
              <a:rPr lang="en-US" dirty="0"/>
              <a:t>Systems of Record (SOR)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Price &amp; Unit Cost should NOT stored in Fact Sales related tables nor in the </a:t>
            </a:r>
            <a:r>
              <a:rPr lang="en-US" dirty="0" err="1"/>
              <a:t>DimProduct</a:t>
            </a:r>
            <a:r>
              <a:rPr lang="en-US" dirty="0"/>
              <a:t> dimension</a:t>
            </a:r>
          </a:p>
          <a:p>
            <a:endParaRPr lang="en-US" dirty="0"/>
          </a:p>
          <a:p>
            <a:r>
              <a:rPr lang="en-US" dirty="0"/>
              <a:t>Unit Prices &amp; United Costs were independently changed 3 times during 2012-2014. You need to create SCD dimension for both Unit Price &amp; Unit Cost Dimensions.</a:t>
            </a:r>
          </a:p>
          <a:p>
            <a:pPr lvl="1"/>
            <a:r>
              <a:rPr lang="en-US" dirty="0"/>
              <a:t>Step 1 – initial unit prices or costs</a:t>
            </a:r>
          </a:p>
          <a:p>
            <a:pPr lvl="1"/>
            <a:r>
              <a:rPr lang="en-US" dirty="0"/>
              <a:t>Step 2 – prices or costs revised</a:t>
            </a:r>
          </a:p>
          <a:p>
            <a:pPr lvl="1"/>
            <a:r>
              <a:rPr lang="en-US" dirty="0"/>
              <a:t>Step 3 – prices or costs revised</a:t>
            </a:r>
          </a:p>
          <a:p>
            <a:pPr lvl="1"/>
            <a:r>
              <a:rPr lang="en-US" dirty="0"/>
              <a:t>Step 4 – prices or costs revised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3171567"/>
            <a:ext cx="4618511" cy="1171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4888" y="4850998"/>
            <a:ext cx="292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These will be revised</a:t>
            </a:r>
          </a:p>
        </p:txBody>
      </p:sp>
    </p:spTree>
    <p:extLst>
      <p:ext uri="{BB962C8B-B14F-4D97-AF65-F5344CB8AC3E}">
        <p14:creationId xmlns:p14="http://schemas.microsoft.com/office/powerpoint/2010/main" val="363300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BI Team Project: </a:t>
            </a:r>
            <a:br>
              <a:rPr lang="en-US" dirty="0"/>
            </a:br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Handling Standard will be to reject any rows that have incorrect FKs such as: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Customer</a:t>
            </a:r>
          </a:p>
          <a:p>
            <a:pPr lvl="1"/>
            <a:r>
              <a:rPr lang="en-US" dirty="0"/>
              <a:t>Geography</a:t>
            </a:r>
          </a:p>
          <a:p>
            <a:pPr lvl="1"/>
            <a:r>
              <a:rPr lang="en-US" dirty="0"/>
              <a:t>Promotion</a:t>
            </a:r>
          </a:p>
          <a:p>
            <a:pPr lvl="1"/>
            <a:r>
              <a:rPr lang="en-US" dirty="0"/>
              <a:t>Store</a:t>
            </a:r>
          </a:p>
          <a:p>
            <a:endParaRPr lang="en-US" dirty="0"/>
          </a:p>
          <a:p>
            <a:r>
              <a:rPr lang="en-US" dirty="0"/>
              <a:t>Fact tables should have a “rejects” table that contains the rows with errors and a error reason column</a:t>
            </a:r>
          </a:p>
        </p:txBody>
      </p:sp>
    </p:spTree>
    <p:extLst>
      <p:ext uri="{BB962C8B-B14F-4D97-AF65-F5344CB8AC3E}">
        <p14:creationId xmlns:p14="http://schemas.microsoft.com/office/powerpoint/2010/main" val="14201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Project</a:t>
            </a:r>
          </a:p>
        </p:txBody>
      </p:sp>
    </p:spTree>
    <p:extLst>
      <p:ext uri="{BB962C8B-B14F-4D97-AF65-F5344CB8AC3E}">
        <p14:creationId xmlns:p14="http://schemas.microsoft.com/office/powerpoint/2010/main" val="386277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Dashboards -  Tabular Reports, Visualizations or Maps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/>
              <a:t>Deliverables –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3914274" cy="5410200"/>
          </a:xfrm>
        </p:spPr>
        <p:txBody>
          <a:bodyPr/>
          <a:lstStyle/>
          <a:p>
            <a:r>
              <a:rPr lang="en-US" dirty="0"/>
              <a:t>Data Subjects:</a:t>
            </a:r>
          </a:p>
          <a:p>
            <a:pPr lvl="1"/>
            <a:r>
              <a:rPr lang="en-US" sz="1800" dirty="0"/>
              <a:t>Online Sales (</a:t>
            </a:r>
            <a:r>
              <a:rPr lang="en-US" sz="1800" dirty="0" err="1"/>
              <a:t>FactOnlineSales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Sales (</a:t>
            </a:r>
            <a:r>
              <a:rPr lang="en-US" sz="1800" dirty="0" err="1"/>
              <a:t>FactStoreSales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Inventory (</a:t>
            </a:r>
            <a:r>
              <a:rPr lang="en-US" sz="1800" dirty="0" err="1"/>
              <a:t>FactInventory</a:t>
            </a:r>
            <a:r>
              <a:rPr lang="en-US" sz="1800" dirty="0"/>
              <a:t>)</a:t>
            </a:r>
          </a:p>
          <a:p>
            <a:endParaRPr lang="en-US" dirty="0"/>
          </a:p>
          <a:p>
            <a:r>
              <a:rPr lang="en-US" dirty="0"/>
              <a:t>Types of analysis: </a:t>
            </a:r>
          </a:p>
          <a:p>
            <a:pPr lvl="1"/>
            <a:r>
              <a:rPr lang="en-US" sz="1800" dirty="0"/>
              <a:t>Trending</a:t>
            </a:r>
          </a:p>
          <a:p>
            <a:pPr lvl="1"/>
            <a:r>
              <a:rPr lang="en-US" sz="1800" dirty="0"/>
              <a:t>Ranking</a:t>
            </a:r>
          </a:p>
          <a:p>
            <a:pPr lvl="1"/>
            <a:r>
              <a:rPr lang="en-US" sz="1800" dirty="0"/>
              <a:t>Comparison</a:t>
            </a:r>
          </a:p>
          <a:p>
            <a:pPr lvl="1"/>
            <a:r>
              <a:rPr lang="en-US" sz="1800" dirty="0"/>
              <a:t>Period over Period</a:t>
            </a:r>
          </a:p>
          <a:p>
            <a:pPr lvl="1"/>
            <a:r>
              <a:rPr lang="en-US" sz="1800" dirty="0"/>
              <a:t>Geo Map</a:t>
            </a:r>
          </a:p>
          <a:p>
            <a:pPr lvl="1"/>
            <a:r>
              <a:rPr lang="en-US" sz="1800" dirty="0"/>
              <a:t>Contribution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87780" y="990600"/>
            <a:ext cx="4403558" cy="5410200"/>
          </a:xfrm>
        </p:spPr>
        <p:txBody>
          <a:bodyPr/>
          <a:lstStyle/>
          <a:p>
            <a:r>
              <a:rPr lang="en-US" dirty="0"/>
              <a:t>Measures: </a:t>
            </a:r>
          </a:p>
          <a:p>
            <a:pPr lvl="1"/>
            <a:r>
              <a:rPr lang="en-US" sz="1800" dirty="0"/>
              <a:t>Sales $, Profit, Profit Margin, </a:t>
            </a:r>
            <a:r>
              <a:rPr lang="en-US" sz="1800" dirty="0" err="1"/>
              <a:t>Avg</a:t>
            </a:r>
            <a:r>
              <a:rPr lang="en-US" sz="1800" dirty="0"/>
              <a:t> Order Size,… </a:t>
            </a:r>
          </a:p>
          <a:p>
            <a:r>
              <a:rPr lang="en-US" dirty="0"/>
              <a:t>Dimensions:</a:t>
            </a:r>
          </a:p>
          <a:p>
            <a:pPr lvl="1"/>
            <a:r>
              <a:rPr lang="en-US" sz="1800" dirty="0"/>
              <a:t>Customers: Company &amp; Person, demographics</a:t>
            </a:r>
          </a:p>
          <a:p>
            <a:pPr lvl="1"/>
            <a:r>
              <a:rPr lang="en-US" sz="1800" dirty="0"/>
              <a:t>Product: Product Hierarchy (Category, Subcategory, Product), Brand, other attributes</a:t>
            </a:r>
          </a:p>
          <a:p>
            <a:pPr lvl="1"/>
            <a:r>
              <a:rPr lang="en-US" sz="1800" dirty="0"/>
              <a:t>Store: Type, other attributes</a:t>
            </a:r>
          </a:p>
          <a:p>
            <a:pPr lvl="1"/>
            <a:r>
              <a:rPr lang="en-US" sz="1800" dirty="0"/>
              <a:t>Dates</a:t>
            </a:r>
          </a:p>
          <a:p>
            <a:pPr lvl="1"/>
            <a:r>
              <a:rPr lang="en-US" sz="1800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512080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Dashboards -  Tabular Reports, Visualizations or Maps</a:t>
            </a:r>
            <a:br>
              <a:rPr lang="en-US"/>
            </a:br>
            <a:r>
              <a:rPr lang="en-US"/>
              <a:t>Deliverables – Sample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/>
              <a:t>Online Sales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dirty="0"/>
              <a:t>Fact: </a:t>
            </a:r>
            <a:r>
              <a:rPr lang="en-US" dirty="0" err="1"/>
              <a:t>FactOnline</a:t>
            </a:r>
            <a:r>
              <a:rPr lang="en-US" dirty="0"/>
              <a:t> Sales</a:t>
            </a:r>
          </a:p>
          <a:p>
            <a:r>
              <a:rPr lang="en-US" dirty="0"/>
              <a:t>Dimensions: Customer, Store, Product, Promotion, Sales Territory, Geo – Sales (or Store) &amp; Customer</a:t>
            </a:r>
          </a:p>
          <a:p>
            <a:r>
              <a:rPr lang="en-US" dirty="0"/>
              <a:t>Measures: Sales, Cost, Profit, Profit Margin,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79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Dashboards -  Tabular Reports, Visualizations or Maps</a:t>
            </a:r>
            <a:br>
              <a:rPr lang="en-US"/>
            </a:br>
            <a:r>
              <a:rPr lang="en-US"/>
              <a:t>Deliverables – Sample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/>
              <a:t>Online Sales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dirty="0"/>
              <a:t>Product sales analysis</a:t>
            </a:r>
          </a:p>
          <a:p>
            <a:pPr lvl="1"/>
            <a:r>
              <a:rPr lang="en-US" dirty="0"/>
              <a:t>Contribution, Ranked (Top x)</a:t>
            </a:r>
          </a:p>
          <a:p>
            <a:pPr lvl="2"/>
            <a:r>
              <a:rPr lang="en-US" dirty="0"/>
              <a:t>Product Hierarchy, Brand</a:t>
            </a:r>
          </a:p>
          <a:p>
            <a:r>
              <a:rPr lang="en-US" dirty="0"/>
              <a:t>Sales by time</a:t>
            </a:r>
          </a:p>
          <a:p>
            <a:pPr lvl="1"/>
            <a:r>
              <a:rPr lang="en-US" dirty="0"/>
              <a:t>Period over Period analysis</a:t>
            </a:r>
          </a:p>
          <a:p>
            <a:pPr lvl="1"/>
            <a:r>
              <a:rPr lang="en-US" dirty="0"/>
              <a:t>Trends</a:t>
            </a:r>
          </a:p>
          <a:p>
            <a:r>
              <a:rPr lang="en-US" dirty="0"/>
              <a:t>Customer sales analysis</a:t>
            </a:r>
          </a:p>
          <a:p>
            <a:pPr lvl="1"/>
            <a:r>
              <a:rPr lang="en-US" dirty="0"/>
              <a:t>B2C - demographics such as education, income, etc. &amp; geo</a:t>
            </a:r>
          </a:p>
          <a:p>
            <a:pPr lvl="1"/>
            <a:r>
              <a:rPr lang="en-US" dirty="0"/>
              <a:t>B2B – by annual sales, geo</a:t>
            </a:r>
          </a:p>
          <a:p>
            <a:r>
              <a:rPr lang="en-US" dirty="0"/>
              <a:t>Sales Analysis by Geography</a:t>
            </a:r>
          </a:p>
          <a:p>
            <a:r>
              <a:rPr lang="en-US" dirty="0"/>
              <a:t>Promotion Analysis</a:t>
            </a:r>
          </a:p>
          <a:p>
            <a:pPr lvl="1"/>
            <a:r>
              <a:rPr lang="en-US" dirty="0"/>
              <a:t>Impact of sales &amp; margin with promotions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94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Dashboards -  Tabular Reports, Visualizations or Maps</a:t>
            </a:r>
            <a:br>
              <a:rPr lang="en-US"/>
            </a:br>
            <a:r>
              <a:rPr lang="en-US"/>
              <a:t>Deliverables – Sample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/>
              <a:t>Overall Sales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dirty="0"/>
              <a:t>Fact: </a:t>
            </a:r>
            <a:r>
              <a:rPr lang="en-US" dirty="0" err="1"/>
              <a:t>FactStoreSales</a:t>
            </a:r>
            <a:endParaRPr lang="en-US" dirty="0"/>
          </a:p>
          <a:p>
            <a:r>
              <a:rPr lang="en-US" dirty="0"/>
              <a:t>Dimensions: Channel, Store, Product, Promotion, Sales Territory, Geo – Sales (or Store) </a:t>
            </a:r>
          </a:p>
          <a:p>
            <a:r>
              <a:rPr lang="en-US" dirty="0"/>
              <a:t>Measures: Sales, Cost, Profit, Profit Margin,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92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Dashboards -  Tabular Reports, Visualizations or Maps</a:t>
            </a:r>
            <a:br>
              <a:rPr lang="en-US"/>
            </a:br>
            <a:r>
              <a:rPr lang="en-US"/>
              <a:t>Deliverables – Sample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/>
              <a:t>Sales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dirty="0"/>
              <a:t>Channel sales analysis</a:t>
            </a:r>
          </a:p>
          <a:p>
            <a:pPr lvl="1"/>
            <a:r>
              <a:rPr lang="en-US" dirty="0"/>
              <a:t>Contribution</a:t>
            </a:r>
          </a:p>
          <a:p>
            <a:pPr lvl="1"/>
            <a:r>
              <a:rPr lang="en-US" dirty="0"/>
              <a:t>Trends</a:t>
            </a:r>
          </a:p>
          <a:p>
            <a:r>
              <a:rPr lang="en-US" dirty="0"/>
              <a:t>Product sales analysis</a:t>
            </a:r>
          </a:p>
          <a:p>
            <a:pPr lvl="1"/>
            <a:r>
              <a:rPr lang="en-US" dirty="0"/>
              <a:t>Contribution, Ranked (Top x)</a:t>
            </a:r>
          </a:p>
          <a:p>
            <a:pPr lvl="2"/>
            <a:r>
              <a:rPr lang="en-US"/>
              <a:t>Product Hierarchy, Brand</a:t>
            </a:r>
          </a:p>
          <a:p>
            <a:r>
              <a:rPr lang="en-US"/>
              <a:t>Sales </a:t>
            </a:r>
            <a:r>
              <a:rPr lang="en-US" dirty="0"/>
              <a:t>by time</a:t>
            </a:r>
          </a:p>
          <a:p>
            <a:pPr lvl="1"/>
            <a:r>
              <a:rPr lang="en-US" dirty="0"/>
              <a:t>Period over Period analysis</a:t>
            </a:r>
          </a:p>
          <a:p>
            <a:pPr lvl="1"/>
            <a:r>
              <a:rPr lang="en-US" dirty="0"/>
              <a:t>Trends</a:t>
            </a:r>
          </a:p>
          <a:p>
            <a:r>
              <a:rPr lang="en-US" dirty="0"/>
              <a:t>Sales Analysis by Geography</a:t>
            </a:r>
          </a:p>
          <a:p>
            <a:r>
              <a:rPr lang="en-US" dirty="0"/>
              <a:t>Promotion Analysis</a:t>
            </a:r>
          </a:p>
          <a:p>
            <a:pPr lvl="1"/>
            <a:r>
              <a:rPr lang="en-US" dirty="0"/>
              <a:t>Impact of sales &amp; margin with promotions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1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Dashboards -  Tabular Reports, Visualizations or Maps</a:t>
            </a:r>
            <a:br>
              <a:rPr lang="en-US"/>
            </a:br>
            <a:r>
              <a:rPr lang="en-US"/>
              <a:t>Deliverables – Sample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/>
              <a:t>Overall Sales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dirty="0"/>
              <a:t>Fact: </a:t>
            </a:r>
            <a:r>
              <a:rPr lang="en-US" dirty="0" err="1"/>
              <a:t>FactStoreSales</a:t>
            </a:r>
            <a:endParaRPr lang="en-US" dirty="0"/>
          </a:p>
          <a:p>
            <a:r>
              <a:rPr lang="en-US" dirty="0"/>
              <a:t>Dimensions: Channel, Store, Product, Promotion, Sales Territory, Geo – Sales (or Store) </a:t>
            </a:r>
          </a:p>
          <a:p>
            <a:r>
              <a:rPr lang="en-US" dirty="0"/>
              <a:t>Measures: Sales, Cost, Profit, Profit Margin,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8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Dashboards -  Tabular Reports, Visualizations or Maps</a:t>
            </a:r>
            <a:br>
              <a:rPr lang="en-US"/>
            </a:br>
            <a:r>
              <a:rPr lang="en-US"/>
              <a:t>Deliverables – Sample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/>
              <a:t>Reject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dirty="0"/>
              <a:t>Fact: </a:t>
            </a:r>
            <a:r>
              <a:rPr lang="en-US" dirty="0" err="1"/>
              <a:t>FactSales</a:t>
            </a:r>
            <a:r>
              <a:rPr lang="en-US" dirty="0"/>
              <a:t>, </a:t>
            </a:r>
            <a:r>
              <a:rPr lang="en-US" dirty="0" err="1"/>
              <a:t>FactOnlineSales</a:t>
            </a:r>
            <a:r>
              <a:rPr lang="en-US" dirty="0"/>
              <a:t>, </a:t>
            </a:r>
            <a:r>
              <a:rPr lang="en-US" dirty="0" err="1"/>
              <a:t>FactInventory</a:t>
            </a:r>
            <a:endParaRPr lang="en-US" dirty="0"/>
          </a:p>
          <a:p>
            <a:endParaRPr lang="en-US" dirty="0"/>
          </a:p>
          <a:p>
            <a:r>
              <a:rPr lang="en-US" dirty="0"/>
              <a:t>Analysis by Region SOR and/or by Source Table</a:t>
            </a:r>
          </a:p>
          <a:p>
            <a:pPr lvl="1"/>
            <a:r>
              <a:rPr lang="en-US" dirty="0"/>
              <a:t>Row counts &amp; type of rejects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6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4B400"/>
                </a:solidFill>
              </a:rPr>
              <a:t>BI Team Project:</a:t>
            </a:r>
            <a:br>
              <a:rPr lang="en-US" dirty="0">
                <a:solidFill>
                  <a:srgbClr val="F4B400"/>
                </a:solidFill>
              </a:rPr>
            </a:br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Deliverables:</a:t>
            </a:r>
            <a:endParaRPr lang="en-US" dirty="0"/>
          </a:p>
          <a:p>
            <a:pPr marL="400050" lvl="1" indent="0">
              <a:buNone/>
            </a:pPr>
            <a:endParaRPr lang="en-US" sz="8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dimensional model for DW that will support: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Sales analysis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Inventory analysis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Sales quota analysis</a:t>
            </a:r>
          </a:p>
          <a:p>
            <a:pPr marL="457200" indent="-457200">
              <a:buFont typeface="+mj-lt"/>
              <a:buAutoNum type="arabicPeriod"/>
            </a:pPr>
            <a:endParaRPr lang="en-US" sz="8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 -- Load data sources into DW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SOR: flat files, SQL Server, Oracle, </a:t>
            </a:r>
            <a:r>
              <a:rPr lang="en-US" dirty="0" err="1"/>
              <a:t>PostgeSQL</a:t>
            </a:r>
            <a:r>
              <a:rPr lang="en-US" dirty="0"/>
              <a:t> &amp; MySQL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DW: Retail BI – SQL Server (SSIS), MySQL (Talend)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 -- Develop BI Dashboards, Reports &amp; Visualizations Sales (Channel) analysis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Sales analysis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Inventory analysis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Sales quota analysis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2" indent="0">
              <a:buNone/>
            </a:pPr>
            <a:endParaRPr lang="en-US" sz="1200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Dashboards -  Tabular Reports, Visualizations or Maps</a:t>
            </a:r>
            <a:br>
              <a:rPr lang="en-US"/>
            </a:br>
            <a:r>
              <a:rPr lang="en-US"/>
              <a:t>Deliverables – Sample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/>
              <a:t>Sales Quota &amp; Strategy Plan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dirty="0"/>
              <a:t>Fact: </a:t>
            </a:r>
            <a:r>
              <a:rPr lang="en-US" dirty="0" err="1"/>
              <a:t>FactSalesQuota</a:t>
            </a:r>
            <a:r>
              <a:rPr lang="en-US" dirty="0"/>
              <a:t>, </a:t>
            </a:r>
            <a:r>
              <a:rPr lang="en-US" dirty="0" err="1"/>
              <a:t>FactStrategyPlan</a:t>
            </a:r>
            <a:r>
              <a:rPr lang="en-US" dirty="0"/>
              <a:t>, </a:t>
            </a:r>
            <a:r>
              <a:rPr lang="en-US" dirty="0" err="1"/>
              <a:t>FactSales</a:t>
            </a:r>
            <a:endParaRPr lang="en-US" dirty="0"/>
          </a:p>
          <a:p>
            <a:r>
              <a:rPr lang="en-US" dirty="0"/>
              <a:t>Scenario: Budget, Forecast, Actual (from </a:t>
            </a:r>
            <a:r>
              <a:rPr lang="en-US" dirty="0" err="1"/>
              <a:t>FactSales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Compare Budget, Forecast &amp; Plan</a:t>
            </a:r>
          </a:p>
          <a:p>
            <a:pPr lvl="2"/>
            <a:r>
              <a:rPr lang="en-US" dirty="0"/>
              <a:t>By product or Product Category</a:t>
            </a:r>
          </a:p>
          <a:p>
            <a:pPr lvl="2"/>
            <a:r>
              <a:rPr lang="en-US" dirty="0"/>
              <a:t>By store &amp; geography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60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Dashboards -  Tabular Reports, Visualizations or Maps</a:t>
            </a:r>
            <a:br>
              <a:rPr lang="en-US"/>
            </a:br>
            <a:r>
              <a:rPr lang="en-US"/>
              <a:t>Deliverables – Sample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/>
              <a:t>ETL Load Performance - Talend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dirty="0"/>
              <a:t>Table Row Counts</a:t>
            </a:r>
          </a:p>
          <a:p>
            <a:endParaRPr lang="en-US" dirty="0"/>
          </a:p>
          <a:p>
            <a:r>
              <a:rPr lang="en-US" dirty="0"/>
              <a:t>Time to load entire DW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BI Team Project:</a:t>
            </a:r>
            <a:br>
              <a:rPr lang="en-US" dirty="0"/>
            </a:br>
            <a:r>
              <a:rPr lang="en-US" dirty="0"/>
              <a:t>Deliverables -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BI Tools:</a:t>
            </a:r>
          </a:p>
          <a:p>
            <a:pPr marL="0" indent="0">
              <a:buNone/>
            </a:pPr>
            <a:endParaRPr lang="en-US" sz="800" u="sng" dirty="0"/>
          </a:p>
          <a:p>
            <a:r>
              <a:rPr lang="en-US" dirty="0"/>
              <a:t>Tableau</a:t>
            </a:r>
          </a:p>
          <a:p>
            <a:endParaRPr lang="en-US" sz="800" dirty="0"/>
          </a:p>
          <a:p>
            <a:r>
              <a:rPr lang="en-US" dirty="0"/>
              <a:t>Qlik</a:t>
            </a:r>
          </a:p>
          <a:p>
            <a:pPr lvl="1"/>
            <a:r>
              <a:rPr lang="en-US" dirty="0"/>
              <a:t>Qlik Sense</a:t>
            </a:r>
          </a:p>
          <a:p>
            <a:pPr lvl="1"/>
            <a:endParaRPr lang="en-US" sz="800" dirty="0"/>
          </a:p>
          <a:p>
            <a:r>
              <a:rPr lang="en-US" dirty="0"/>
              <a:t>Microsoft BI</a:t>
            </a:r>
          </a:p>
          <a:p>
            <a:pPr lvl="1"/>
            <a:r>
              <a:rPr lang="en-US" dirty="0"/>
              <a:t>PowerBI </a:t>
            </a:r>
          </a:p>
          <a:p>
            <a:pPr lvl="1"/>
            <a:r>
              <a:rPr lang="en-US" dirty="0"/>
              <a:t>PowerPivot, PowerView, PowerMap, Excel 2103</a:t>
            </a:r>
            <a:endParaRPr lang="en-US" sz="1000" dirty="0"/>
          </a:p>
          <a:p>
            <a:pPr marL="457200" lvl="1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Deliverables:</a:t>
            </a:r>
          </a:p>
          <a:p>
            <a:pPr lvl="1"/>
            <a:r>
              <a:rPr lang="en-US" dirty="0"/>
              <a:t>Dashboards with visualization for each analysis &amp; for each BI tool</a:t>
            </a:r>
          </a:p>
          <a:p>
            <a:pPr lvl="1"/>
            <a:r>
              <a:rPr lang="en-US" dirty="0"/>
              <a:t>Comparison of each tool – key differences – strengths &amp; weaknesses</a:t>
            </a:r>
          </a:p>
        </p:txBody>
      </p:sp>
      <p:pic>
        <p:nvPicPr>
          <p:cNvPr id="8" name="Picture 2" descr="Tableau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885" y="1452770"/>
            <a:ext cx="2011680" cy="39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icroso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826" y="3175698"/>
            <a:ext cx="1492064" cy="3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05" y="1980305"/>
            <a:ext cx="1826306" cy="8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9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BI Team Project:</a:t>
            </a:r>
            <a:br>
              <a:rPr lang="en-US" dirty="0"/>
            </a:br>
            <a:r>
              <a:rPr lang="en-US" dirty="0"/>
              <a:t>Deliverables - 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Data Integration Tools:</a:t>
            </a:r>
          </a:p>
          <a:p>
            <a:r>
              <a:rPr lang="en-US" dirty="0"/>
              <a:t>Talend Enterprise Data Integrator</a:t>
            </a:r>
          </a:p>
          <a:p>
            <a:r>
              <a:rPr lang="en-US" dirty="0"/>
              <a:t>Microsoft SSIS</a:t>
            </a:r>
          </a:p>
          <a:p>
            <a:pPr marL="457200" lvl="1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u="sng" dirty="0"/>
              <a:t>Deliverables:</a:t>
            </a:r>
          </a:p>
          <a:p>
            <a:pPr lvl="1"/>
            <a:r>
              <a:rPr lang="en-US" dirty="0"/>
              <a:t>Load DW from data sources</a:t>
            </a:r>
          </a:p>
          <a:p>
            <a:pPr lvl="2"/>
            <a:r>
              <a:rPr lang="en-US" dirty="0"/>
              <a:t>Document all jobs</a:t>
            </a:r>
          </a:p>
          <a:p>
            <a:pPr lvl="2"/>
            <a:r>
              <a:rPr lang="en-US" dirty="0"/>
              <a:t>Provide load statistics</a:t>
            </a:r>
          </a:p>
          <a:p>
            <a:pPr lvl="2"/>
            <a:r>
              <a:rPr lang="en-US" dirty="0"/>
              <a:t>Provide analysis of load jobs using one of BI tools used in this </a:t>
            </a:r>
            <a:r>
              <a:rPr lang="en-US" dirty="0" err="1"/>
              <a:t>projecy</a:t>
            </a:r>
            <a:endParaRPr lang="en-US" dirty="0"/>
          </a:p>
          <a:p>
            <a:pPr lvl="1"/>
            <a:r>
              <a:rPr lang="en-US" dirty="0"/>
              <a:t>Handle data quality &amp; error messages</a:t>
            </a:r>
          </a:p>
          <a:p>
            <a:pPr lvl="2"/>
            <a:r>
              <a:rPr lang="en-US" dirty="0"/>
              <a:t>Document error handling results</a:t>
            </a:r>
          </a:p>
          <a:p>
            <a:pPr lvl="1"/>
            <a:r>
              <a:rPr lang="en-US" dirty="0"/>
              <a:t>Load rejection records</a:t>
            </a:r>
          </a:p>
          <a:p>
            <a:pPr lvl="2"/>
            <a:r>
              <a:rPr lang="en-US" dirty="0"/>
              <a:t>Track reasons for rejections</a:t>
            </a:r>
          </a:p>
          <a:p>
            <a:pPr lvl="2"/>
            <a:r>
              <a:rPr lang="en-US" dirty="0"/>
              <a:t>Provide analysis of rejections &amp; reasons using one of BI tools used in this project</a:t>
            </a:r>
          </a:p>
          <a:p>
            <a:pPr lvl="2"/>
            <a:endParaRPr lang="en-US" sz="1000" dirty="0"/>
          </a:p>
          <a:p>
            <a:r>
              <a:rPr lang="en-US" u="sng" dirty="0"/>
              <a:t>Note:</a:t>
            </a:r>
          </a:p>
          <a:p>
            <a:pPr lvl="1"/>
            <a:r>
              <a:rPr lang="en-US" dirty="0"/>
              <a:t>Follow project standards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32" y="1240816"/>
            <a:ext cx="1500188" cy="371475"/>
          </a:xfrm>
          <a:prstGeom prst="rect">
            <a:avLst/>
          </a:prstGeom>
        </p:spPr>
      </p:pic>
      <p:pic>
        <p:nvPicPr>
          <p:cNvPr id="6" name="Picture 2" descr="Microso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43" y="2004260"/>
            <a:ext cx="1492064" cy="3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28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Sourceing</a:t>
            </a:r>
            <a:r>
              <a:rPr lang="en-US" dirty="0"/>
              <a:t>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Project</a:t>
            </a:r>
          </a:p>
        </p:txBody>
      </p:sp>
    </p:spTree>
    <p:extLst>
      <p:ext uri="{BB962C8B-B14F-4D97-AF65-F5344CB8AC3E}">
        <p14:creationId xmlns:p14="http://schemas.microsoft.com/office/powerpoint/2010/main" val="153391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BI Team Project:  </a:t>
            </a:r>
            <a:br>
              <a:rPr lang="en-US" dirty="0"/>
            </a:br>
            <a:r>
              <a:rPr lang="en-US" dirty="0"/>
              <a:t>Systems of Record (SOR)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28516" y="4367135"/>
            <a:ext cx="370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These may be revised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" y="975331"/>
            <a:ext cx="9013571" cy="2918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3" y="3060173"/>
            <a:ext cx="1791253" cy="311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2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BI Team Project:  </a:t>
            </a:r>
            <a:br>
              <a:rPr lang="en-US" dirty="0"/>
            </a:br>
            <a:r>
              <a:rPr lang="en-US" dirty="0"/>
              <a:t>Systems of Record (SOR)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being sourced from 3 geographic area (continents) databases:</a:t>
            </a:r>
          </a:p>
          <a:p>
            <a:pPr lvl="1"/>
            <a:r>
              <a:rPr lang="en-US" dirty="0" err="1"/>
              <a:t>Retail_SOR_NorthAmerica</a:t>
            </a:r>
            <a:r>
              <a:rPr lang="en-US" dirty="0"/>
              <a:t>  - Microsoft SQL Server </a:t>
            </a:r>
          </a:p>
          <a:p>
            <a:pPr lvl="1"/>
            <a:r>
              <a:rPr lang="en-US" dirty="0" err="1"/>
              <a:t>Retail_SOR_Europe</a:t>
            </a:r>
            <a:r>
              <a:rPr lang="en-US" dirty="0"/>
              <a:t> - MySQL</a:t>
            </a:r>
          </a:p>
          <a:p>
            <a:pPr lvl="1"/>
            <a:r>
              <a:rPr lang="en-US" dirty="0" err="1"/>
              <a:t>Retail_SOR_Asia</a:t>
            </a:r>
            <a:r>
              <a:rPr lang="en-US" dirty="0"/>
              <a:t> – PostgreSQL</a:t>
            </a:r>
          </a:p>
          <a:p>
            <a:pPr lvl="1"/>
            <a:r>
              <a:rPr lang="en-US" dirty="0" err="1"/>
              <a:t>Retail_SOR_Catalog</a:t>
            </a:r>
            <a:r>
              <a:rPr lang="en-US" dirty="0"/>
              <a:t> - Oracle</a:t>
            </a:r>
          </a:p>
          <a:p>
            <a:endParaRPr lang="en-US" dirty="0"/>
          </a:p>
          <a:p>
            <a:r>
              <a:rPr lang="en-US" dirty="0"/>
              <a:t>In addition many tables are sourced from various files in Excel, csv or text delimited file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9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BI Team Project: </a:t>
            </a:r>
            <a:br>
              <a:rPr lang="en-US" dirty="0"/>
            </a:br>
            <a:r>
              <a:rPr lang="en-US" dirty="0"/>
              <a:t>Systems of Record (SOR)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4 sales channels for this company:</a:t>
            </a:r>
          </a:p>
          <a:p>
            <a:pPr lvl="1"/>
            <a:r>
              <a:rPr lang="en-US" dirty="0"/>
              <a:t>Catalog</a:t>
            </a:r>
          </a:p>
          <a:p>
            <a:pPr lvl="1"/>
            <a:r>
              <a:rPr lang="en-US" dirty="0"/>
              <a:t>Retail</a:t>
            </a:r>
          </a:p>
          <a:p>
            <a:pPr lvl="1"/>
            <a:r>
              <a:rPr lang="en-US" dirty="0"/>
              <a:t>Stores</a:t>
            </a:r>
          </a:p>
          <a:p>
            <a:pPr lvl="1"/>
            <a:r>
              <a:rPr lang="en-US" dirty="0"/>
              <a:t>Online Sales</a:t>
            </a:r>
          </a:p>
          <a:p>
            <a:pPr marL="457200" lvl="1" indent="0">
              <a:buNone/>
            </a:pPr>
            <a:endParaRPr lang="en-US" sz="800" dirty="0"/>
          </a:p>
          <a:p>
            <a:r>
              <a:rPr lang="en-US" dirty="0"/>
              <a:t>In DW Sales are broken into:</a:t>
            </a:r>
          </a:p>
          <a:p>
            <a:pPr lvl="1"/>
            <a:r>
              <a:rPr lang="en-US" dirty="0" err="1"/>
              <a:t>FactSales</a:t>
            </a:r>
            <a:r>
              <a:rPr lang="en-US" dirty="0"/>
              <a:t> – includes all 4 channels</a:t>
            </a:r>
          </a:p>
          <a:p>
            <a:pPr lvl="1"/>
            <a:r>
              <a:rPr lang="en-US" dirty="0" err="1"/>
              <a:t>FactOnlineSales</a:t>
            </a:r>
            <a:r>
              <a:rPr lang="en-US" dirty="0"/>
              <a:t> – only includes Online Sales</a:t>
            </a:r>
          </a:p>
          <a:p>
            <a:pPr marL="457200" lvl="1" indent="0">
              <a:buNone/>
            </a:pPr>
            <a:endParaRPr lang="en-US" sz="800" dirty="0"/>
          </a:p>
          <a:p>
            <a:r>
              <a:rPr lang="en-US" dirty="0"/>
              <a:t>IN SOR sales are broken into 4 sales channels &amp; 3 continents (North America, Europe &amp; Asia):</a:t>
            </a:r>
          </a:p>
          <a:p>
            <a:pPr lvl="1"/>
            <a:r>
              <a:rPr lang="en-US" dirty="0"/>
              <a:t>Catalog – note: US-based only</a:t>
            </a:r>
          </a:p>
          <a:p>
            <a:pPr lvl="1"/>
            <a:r>
              <a:rPr lang="en-US" dirty="0"/>
              <a:t>Retail</a:t>
            </a:r>
          </a:p>
          <a:p>
            <a:pPr lvl="1"/>
            <a:r>
              <a:rPr lang="en-US" dirty="0"/>
              <a:t>Stores</a:t>
            </a:r>
          </a:p>
          <a:p>
            <a:pPr lvl="1"/>
            <a:r>
              <a:rPr lang="en-US" dirty="0"/>
              <a:t>Online Sales – further broken into Header &amp; Detail (line) tables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6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BI Team Project: </a:t>
            </a:r>
            <a:br>
              <a:rPr lang="en-US" dirty="0"/>
            </a:br>
            <a:r>
              <a:rPr lang="en-US" dirty="0"/>
              <a:t>Systems of Record (SOR)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DW has all data in US dollars (USD)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SORs have prices, costs &amp; sales in “continent” currency</a:t>
            </a:r>
          </a:p>
          <a:p>
            <a:pPr lvl="1"/>
            <a:r>
              <a:rPr lang="en-US" dirty="0"/>
              <a:t>North America – USD</a:t>
            </a:r>
          </a:p>
          <a:p>
            <a:pPr lvl="1"/>
            <a:r>
              <a:rPr lang="en-US" dirty="0"/>
              <a:t>Europe - Euro </a:t>
            </a:r>
          </a:p>
          <a:p>
            <a:pPr lvl="1"/>
            <a:r>
              <a:rPr lang="en-US" dirty="0"/>
              <a:t>Asia - China Yuan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Sales, Returns &amp; Costs are in “constant” currency, i.e. recorded using published unit prices &amp; costs </a:t>
            </a:r>
          </a:p>
          <a:p>
            <a:pPr lvl="1"/>
            <a:r>
              <a:rPr lang="en-US" dirty="0"/>
              <a:t>Daily currency exchange rate should be used in converting Euro &amp; Yuan to USD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989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1C1C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siness Objects 200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siness Objects 2005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usiness Objects 200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Objects 200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Objects 200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Objects 200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Objects 200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Objects 200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Objects 20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Objects 20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Objects 20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Objects 20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Objects 20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Objects 20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Objects 2005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Objects 2005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1C1C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32007</TotalTime>
  <Words>1037</Words>
  <Application>Microsoft Office PowerPoint</Application>
  <PresentationFormat>On-screen Show (4:3)</PresentationFormat>
  <Paragraphs>209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26</vt:i4>
      </vt:variant>
    </vt:vector>
  </HeadingPairs>
  <TitlesOfParts>
    <vt:vector size="54" baseType="lpstr">
      <vt:lpstr>Arial</vt:lpstr>
      <vt:lpstr>Calibri</vt:lpstr>
      <vt:lpstr>Courier New</vt:lpstr>
      <vt:lpstr>Times New Roman</vt:lpstr>
      <vt:lpstr>Wingdings</vt:lpstr>
      <vt:lpstr>Default Design</vt:lpstr>
      <vt:lpstr>Business Objects 2005</vt:lpstr>
      <vt:lpstr>INFO 7290:  Data Warehousing  &amp; Business Intelligence</vt:lpstr>
      <vt:lpstr>BI Team Project: Requirements</vt:lpstr>
      <vt:lpstr>BI Team Project: Deliverables - BI</vt:lpstr>
      <vt:lpstr>BI Team Project: Deliverables - DI</vt:lpstr>
      <vt:lpstr>Data Sourceing Requirements</vt:lpstr>
      <vt:lpstr>BI Team Project:   Systems of Record (SOR)</vt:lpstr>
      <vt:lpstr>BI Team Project:   Systems of Record (SOR)</vt:lpstr>
      <vt:lpstr>BI Team Project:  Systems of Record (SOR)</vt:lpstr>
      <vt:lpstr>BI Team Project:  Systems of Record (SOR)</vt:lpstr>
      <vt:lpstr>BI Team Project:  Systems of Record (SOR)</vt:lpstr>
      <vt:lpstr>BI Team Project:  Error Handling</vt:lpstr>
      <vt:lpstr>BI Requirements</vt:lpstr>
      <vt:lpstr>Dashboards -  Tabular Reports, Visualizations or Maps Deliverables – Analysis</vt:lpstr>
      <vt:lpstr>Dashboards -  Tabular Reports, Visualizations or Maps Deliverables – Sample Questions</vt:lpstr>
      <vt:lpstr>Dashboards -  Tabular Reports, Visualizations or Maps Deliverables – Sample Questions</vt:lpstr>
      <vt:lpstr>Dashboards -  Tabular Reports, Visualizations or Maps Deliverables – Sample Questions</vt:lpstr>
      <vt:lpstr>Dashboards -  Tabular Reports, Visualizations or Maps Deliverables – Sample Questions</vt:lpstr>
      <vt:lpstr>Dashboards -  Tabular Reports, Visualizations or Maps Deliverables – Sample Questions</vt:lpstr>
      <vt:lpstr>Dashboards -  Tabular Reports, Visualizations or Maps Deliverables – Sample Questions</vt:lpstr>
      <vt:lpstr>Dashboards -  Tabular Reports, Visualizations or Maps Deliverables – Sample Questions</vt:lpstr>
      <vt:lpstr>Dashboards -  Tabular Reports, Visualizations or Maps Deliverables – Sample Questions</vt:lpstr>
      <vt:lpstr>Section 1: BI &amp; DW Concepts</vt:lpstr>
      <vt:lpstr>Section 2: The Business Context</vt:lpstr>
      <vt:lpstr>Section 3: BI Fundamentals</vt:lpstr>
      <vt:lpstr>Section 4: Architecture</vt:lpstr>
      <vt:lpstr>Section 5: Data Architecture</vt:lpstr>
      <vt:lpstr>Section 6: DW Processes</vt:lpstr>
      <vt:lpstr>Section 7: Technical Arch</vt:lpstr>
      <vt:lpstr>Section 8: Product Arch</vt:lpstr>
      <vt:lpstr>Section 9: Culture</vt:lpstr>
      <vt:lpstr>19: Best Practices</vt:lpstr>
      <vt:lpstr>Section 11: Data Modeling</vt:lpstr>
      <vt:lpstr>Section 12: Data Stores</vt:lpstr>
      <vt:lpstr>Conclusions</vt:lpstr>
      <vt:lpstr>Introduction</vt:lpstr>
      <vt:lpstr>Introduction 1</vt:lpstr>
      <vt:lpstr>15: Data Shadow Systems</vt:lpstr>
      <vt:lpstr>16: CPM</vt:lpstr>
      <vt:lpstr>17: ERP DW</vt:lpstr>
      <vt:lpstr>Section 16: Industry Trends</vt:lpstr>
      <vt:lpstr>Project Management</vt:lpstr>
      <vt:lpstr>14: ETL Design &amp; Development</vt:lpstr>
      <vt:lpstr>10: Industry Trends</vt:lpstr>
      <vt:lpstr>11: Data Architecture II</vt:lpstr>
      <vt:lpstr>12: Data Modeling</vt:lpstr>
      <vt:lpstr>13: Physical Design</vt:lpstr>
      <vt:lpstr>18: Deployment &amp; Operations</vt:lpstr>
    </vt:vector>
  </TitlesOfParts>
  <Company>Athena IT 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 Introduction Course</dc:title>
  <dc:creator>richard sherman</dc:creator>
  <dc:description>Revised - August 11, 2005</dc:description>
  <cp:lastModifiedBy>Sherman, Richard</cp:lastModifiedBy>
  <cp:revision>1232</cp:revision>
  <cp:lastPrinted>2016-04-09T11:51:19Z</cp:lastPrinted>
  <dcterms:created xsi:type="dcterms:W3CDTF">2002-03-30T23:44:22Z</dcterms:created>
  <dcterms:modified xsi:type="dcterms:W3CDTF">2016-12-12T00:25:54Z</dcterms:modified>
</cp:coreProperties>
</file>