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200" dirty="0" smtClean="0"/>
              <a:t>Epileptic Seizure Classification</a:t>
            </a:r>
            <a:endParaRPr lang="en-IN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15</a:t>
            </a:r>
            <a:endParaRPr lang="en-IN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66096" y="5147733"/>
            <a:ext cx="4196422" cy="1646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Ankur Parihar                    16114015</a:t>
            </a:r>
          </a:p>
          <a:p>
            <a:pPr algn="l"/>
            <a:r>
              <a:rPr lang="en-US" dirty="0" err="1" smtClean="0"/>
              <a:t>Parvat</a:t>
            </a:r>
            <a:r>
              <a:rPr lang="en-US" dirty="0" smtClean="0"/>
              <a:t> Yadav                     16114043</a:t>
            </a:r>
          </a:p>
          <a:p>
            <a:pPr algn="l"/>
            <a:r>
              <a:rPr lang="en-US" dirty="0" err="1" smtClean="0"/>
              <a:t>Rishikesh</a:t>
            </a:r>
            <a:r>
              <a:rPr lang="en-US" dirty="0" smtClean="0"/>
              <a:t> Chaudhary          16114054</a:t>
            </a:r>
          </a:p>
          <a:p>
            <a:pPr algn="l"/>
            <a:r>
              <a:rPr lang="en-US" dirty="0" err="1" smtClean="0"/>
              <a:t>Sagar</a:t>
            </a:r>
            <a:r>
              <a:rPr lang="en-US" dirty="0" smtClean="0"/>
              <a:t> </a:t>
            </a:r>
            <a:r>
              <a:rPr lang="en-US" dirty="0" err="1" smtClean="0"/>
              <a:t>Dhurwe</a:t>
            </a:r>
            <a:r>
              <a:rPr lang="en-US" smtClean="0"/>
              <a:t>                    16114059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026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937"/>
          </a:xfrm>
        </p:spPr>
        <p:txBody>
          <a:bodyPr/>
          <a:lstStyle/>
          <a:p>
            <a:r>
              <a:rPr lang="en-US" dirty="0" smtClean="0"/>
              <a:t>Matrix: Structure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54801" y="5804263"/>
            <a:ext cx="3515760" cy="748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= 3, Address = 301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20" y="1962900"/>
            <a:ext cx="3720323" cy="37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9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937"/>
          </a:xfrm>
        </p:spPr>
        <p:txBody>
          <a:bodyPr/>
          <a:lstStyle/>
          <a:p>
            <a:r>
              <a:rPr lang="en-US" dirty="0" smtClean="0"/>
              <a:t>Matrix: How to insert pulse ?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54801" y="5804263"/>
            <a:ext cx="3515760" cy="748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= 3, Address = 123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63" y="2019082"/>
            <a:ext cx="3124636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937"/>
          </a:xfrm>
        </p:spPr>
        <p:txBody>
          <a:bodyPr/>
          <a:lstStyle/>
          <a:p>
            <a:r>
              <a:rPr lang="en-US" dirty="0" smtClean="0"/>
              <a:t>Matrix: How to insert pulse ?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54801" y="5804263"/>
            <a:ext cx="3515760" cy="748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= 3, Address = 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652" y="2033371"/>
            <a:ext cx="3096057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3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937"/>
          </a:xfrm>
        </p:spPr>
        <p:txBody>
          <a:bodyPr/>
          <a:lstStyle/>
          <a:p>
            <a:r>
              <a:rPr lang="en-US" dirty="0" smtClean="0"/>
              <a:t>Matrix: How to insert pulse ?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54801" y="5804263"/>
            <a:ext cx="3515760" cy="748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= 3, Address = 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126" y="2028608"/>
            <a:ext cx="3115110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6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937"/>
          </a:xfrm>
        </p:spPr>
        <p:txBody>
          <a:bodyPr/>
          <a:lstStyle/>
          <a:p>
            <a:r>
              <a:rPr lang="en-US" dirty="0" smtClean="0"/>
              <a:t>Matrix: How to insert pulse ?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54801" y="5804263"/>
            <a:ext cx="3515760" cy="748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= 3, Address = 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endParaRPr lang="en-IN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63" y="2019082"/>
            <a:ext cx="3124636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4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937"/>
          </a:xfrm>
        </p:spPr>
        <p:txBody>
          <a:bodyPr/>
          <a:lstStyle/>
          <a:p>
            <a:r>
              <a:rPr lang="en-US" dirty="0" smtClean="0"/>
              <a:t>Matrix: How to insert pulse ?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54801" y="5804263"/>
            <a:ext cx="3515760" cy="748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= 3, Address = 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endParaRPr lang="en-IN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63" y="2019082"/>
            <a:ext cx="3124636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6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537820" cy="748937"/>
          </a:xfrm>
        </p:spPr>
        <p:txBody>
          <a:bodyPr/>
          <a:lstStyle/>
          <a:p>
            <a:r>
              <a:rPr lang="en-US" dirty="0" smtClean="0"/>
              <a:t>Matrix: </a:t>
            </a:r>
            <a:r>
              <a:rPr lang="en-US" dirty="0" smtClean="0"/>
              <a:t>features: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Effective and Efficient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4" y="1703389"/>
            <a:ext cx="10896357" cy="489857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wave into smaller data (image or matrix) without significant reduction in important data.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No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matter how long the pulse is we are only looking for slopes or similar properties in it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store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which can be feed to deep learning networks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sub-wave of length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pulselen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effectively and efficiently.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Each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wave of pulse have some unique signature or address it they differ and similar pulses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have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signature. To store each pulse of a type we need only one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space. A specific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 		of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contains the number of pulses with that signature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73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937"/>
          </a:xfrm>
        </p:spPr>
        <p:txBody>
          <a:bodyPr/>
          <a:lstStyle/>
          <a:p>
            <a:r>
              <a:rPr lang="en-US" dirty="0" smtClean="0"/>
              <a:t>Matrix: </a:t>
            </a:r>
            <a:r>
              <a:rPr lang="en-US" dirty="0" smtClean="0"/>
              <a:t>features: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Focus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01586"/>
                <a:ext cx="10896357" cy="5200375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choose to increment one pixel or a set of pixel depending on level of detail. </a:t>
                </a: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example,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 parsing pulses we decide to ignore the effect of last data then we can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increase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4 final blocks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𝑐𝑎𝑡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by 0.25 or more general way we can increase all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𝑐𝑎𝑡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 points by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1/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𝑐𝑎𝑡</m:t>
                    </m:r>
                  </m:oMath>
                </a14:m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01586"/>
                <a:ext cx="10896357" cy="5200375"/>
              </a:xfrm>
              <a:blipFill>
                <a:blip r:embed="rId2"/>
                <a:stretch>
                  <a:fillRect l="-224" t="-7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927" y="2990089"/>
            <a:ext cx="3124636" cy="31246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918" y="2990089"/>
            <a:ext cx="3124636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6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707637" cy="748937"/>
          </a:xfrm>
        </p:spPr>
        <p:txBody>
          <a:bodyPr/>
          <a:lstStyle/>
          <a:p>
            <a:r>
              <a:rPr lang="en-US" dirty="0" smtClean="0"/>
              <a:t>Matrix: </a:t>
            </a:r>
            <a:r>
              <a:rPr lang="en-US" dirty="0" smtClean="0"/>
              <a:t>features: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Phase and Amplitude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4" y="1401586"/>
            <a:ext cx="10896357" cy="5200375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with shifted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waves.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it does not differentiate between sin wave and cos wave but effectively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differentiate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sin wave and tan wave.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719635"/>
            <a:ext cx="2715967" cy="18689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23" y="4588543"/>
            <a:ext cx="2488978" cy="20564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811" y="2719635"/>
            <a:ext cx="2715966" cy="18689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177" y="4589681"/>
            <a:ext cx="2487600" cy="20553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287" y="2719635"/>
            <a:ext cx="2653404" cy="18258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653" y="4588542"/>
            <a:ext cx="2488978" cy="205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6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707637" cy="748937"/>
          </a:xfrm>
        </p:spPr>
        <p:txBody>
          <a:bodyPr/>
          <a:lstStyle/>
          <a:p>
            <a:r>
              <a:rPr lang="en-US" dirty="0" smtClean="0"/>
              <a:t>Matrix: </a:t>
            </a:r>
            <a:r>
              <a:rPr lang="en-US" dirty="0" smtClean="0"/>
              <a:t>features: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Pulse Order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4" y="1401586"/>
            <a:ext cx="10896357" cy="5200375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in wave does not matter. But pulse count does matter. Good for independent pulses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993" y="1937616"/>
            <a:ext cx="3581158" cy="24642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812" y="1937617"/>
            <a:ext cx="3581158" cy="24642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958" y="4401879"/>
            <a:ext cx="2935448" cy="237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6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1"/>
          </a:xfrm>
        </p:spPr>
        <p:txBody>
          <a:bodyPr/>
          <a:lstStyle/>
          <a:p>
            <a:r>
              <a:rPr lang="en-US" dirty="0" smtClean="0"/>
              <a:t>Data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3389"/>
            <a:ext cx="8596668" cy="4619034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11500 single channel EEG waves in csv.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178 data column in each wave corresponding to 1 second snapshot.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 column describing one of five categories</a:t>
            </a:r>
          </a:p>
          <a:p>
            <a:pPr marL="800100" lvl="1" indent="-342900"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Recording of seizure activity</a:t>
            </a:r>
          </a:p>
          <a:p>
            <a:pPr marL="800100" lvl="1" indent="-342900"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Tumor identified and recording from infected area</a:t>
            </a:r>
          </a:p>
          <a:p>
            <a:pPr marL="800100" lvl="1" indent="-342900"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Tumor identified and recording from healthy area</a:t>
            </a:r>
          </a:p>
          <a:p>
            <a:pPr marL="800100" lvl="1" indent="-342900"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had their eyes closed while recording EEG</a:t>
            </a:r>
          </a:p>
          <a:p>
            <a:pPr marL="800100" lvl="1" indent="-342900"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had their eyes opened while recording EEG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subjects falling in classes 2, 3, 4, and 5 are subjects who did not have epileptic seizure. Only subjects in class 1 have epileptic seizure.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21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707637" cy="748937"/>
          </a:xfrm>
        </p:spPr>
        <p:txBody>
          <a:bodyPr/>
          <a:lstStyle/>
          <a:p>
            <a:r>
              <a:rPr lang="en-US" dirty="0" smtClean="0"/>
              <a:t>Matrix: </a:t>
            </a:r>
            <a:r>
              <a:rPr lang="en-US" dirty="0" smtClean="0"/>
              <a:t>features: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Repeated wave as a Layer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4" y="1401586"/>
            <a:ext cx="10896357" cy="5200375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repeated shape can be seen as a layer. When the shape repeats the layer simple doubles.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67" y="1953693"/>
            <a:ext cx="3393299" cy="23349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031" y="1953693"/>
            <a:ext cx="3395343" cy="233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380" y="4169028"/>
            <a:ext cx="3256334" cy="26904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874" y="4155906"/>
            <a:ext cx="3254786" cy="26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4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707637" cy="748937"/>
          </a:xfrm>
        </p:spPr>
        <p:txBody>
          <a:bodyPr/>
          <a:lstStyle/>
          <a:p>
            <a:r>
              <a:rPr lang="en-US" dirty="0" smtClean="0"/>
              <a:t>Stage 2: CNN Classification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4" y="1401586"/>
            <a:ext cx="10896357" cy="520037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step we feed the exported images from previous step into a tensor-flow CNN image classifier and get the accuracy of model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092" y="2299065"/>
            <a:ext cx="7781140" cy="410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2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707637" cy="748937"/>
          </a:xfrm>
        </p:spPr>
        <p:txBody>
          <a:bodyPr/>
          <a:lstStyle/>
          <a:p>
            <a:r>
              <a:rPr lang="en-US" dirty="0" smtClean="0"/>
              <a:t>Stage 2: CNN Classification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01586"/>
                <a:ext cx="10896357" cy="5200375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 resolution was down-sampled using 2x2 max-pooling followed by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ReLU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operation.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predicted class function uses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softmax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normalize and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argmax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estimation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TensorFlow’s in-built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cross-entropy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function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use TensorFlow training library’s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AdamOptimizer</a:t>
                </a: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model was trained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𝑝𝑢𝑙𝑠𝑒𝑙𝑒𝑛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=4,5,6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We trained the model for multiple classification as well as binary classification (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against all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other).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testing accuracy we get for all cases after 10,000 iterations is listed below:</a:t>
                </a:r>
              </a:p>
              <a:p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01586"/>
                <a:ext cx="10896357" cy="5200375"/>
              </a:xfrm>
              <a:blipFill>
                <a:blip r:embed="rId2"/>
                <a:stretch>
                  <a:fillRect l="-224" t="-7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0954503"/>
                  </p:ext>
                </p:extLst>
              </p:nvPr>
            </p:nvGraphicFramePr>
            <p:xfrm>
              <a:off x="2547257" y="4898572"/>
              <a:ext cx="7158448" cy="1436913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789612">
                      <a:extLst>
                        <a:ext uri="{9D8B030D-6E8A-4147-A177-3AD203B41FA5}">
                          <a16:colId xmlns:a16="http://schemas.microsoft.com/office/drawing/2014/main" val="891591426"/>
                        </a:ext>
                      </a:extLst>
                    </a:gridCol>
                    <a:gridCol w="1789612">
                      <a:extLst>
                        <a:ext uri="{9D8B030D-6E8A-4147-A177-3AD203B41FA5}">
                          <a16:colId xmlns:a16="http://schemas.microsoft.com/office/drawing/2014/main" val="1808285749"/>
                        </a:ext>
                      </a:extLst>
                    </a:gridCol>
                    <a:gridCol w="1789612">
                      <a:extLst>
                        <a:ext uri="{9D8B030D-6E8A-4147-A177-3AD203B41FA5}">
                          <a16:colId xmlns:a16="http://schemas.microsoft.com/office/drawing/2014/main" val="2031293373"/>
                        </a:ext>
                      </a:extLst>
                    </a:gridCol>
                    <a:gridCol w="1789612">
                      <a:extLst>
                        <a:ext uri="{9D8B030D-6E8A-4147-A177-3AD203B41FA5}">
                          <a16:colId xmlns:a16="http://schemas.microsoft.com/office/drawing/2014/main" val="1049760449"/>
                        </a:ext>
                      </a:extLst>
                    </a:gridCol>
                  </a:tblGrid>
                  <a:tr h="47897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200">
                              <a:effectLst/>
                            </a:rPr>
                            <a:t>Class \</a:t>
                          </a:r>
                          <a14:m>
                            <m:oMath xmlns:m="http://schemas.openxmlformats.org/officeDocument/2006/math">
                              <m:r>
                                <a:rPr lang="en-IN" sz="1200">
                                  <a:effectLst/>
                                </a:rPr>
                                <m:t> </m:t>
                              </m:r>
                              <m:r>
                                <a:rPr lang="en-IN" sz="1200">
                                  <a:effectLst/>
                                </a:rPr>
                                <m:t>𝑝𝑢𝑙𝑠𝑒𝑙𝑒𝑛</m:t>
                              </m:r>
                            </m:oMath>
                          </a14:m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200">
                              <a:effectLst/>
                            </a:rPr>
                            <a:t>4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200">
                              <a:effectLst/>
                            </a:rPr>
                            <a:t>5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200">
                              <a:effectLst/>
                            </a:rPr>
                            <a:t>6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88564027"/>
                      </a:ext>
                    </a:extLst>
                  </a:tr>
                  <a:tr h="47897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200">
                              <a:effectLst/>
                            </a:rPr>
                            <a:t>Binary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200">
                              <a:effectLst/>
                            </a:rPr>
                            <a:t>95.0%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200">
                              <a:effectLst/>
                            </a:rPr>
                            <a:t>96.0%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200">
                              <a:effectLst/>
                            </a:rPr>
                            <a:t>95.8%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50976489"/>
                      </a:ext>
                    </a:extLst>
                  </a:tr>
                  <a:tr h="47897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200">
                              <a:effectLst/>
                            </a:rPr>
                            <a:t>Multiclass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200">
                              <a:effectLst/>
                            </a:rPr>
                            <a:t>66.4%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200">
                              <a:effectLst/>
                            </a:rPr>
                            <a:t>65.0%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200" dirty="0">
                              <a:effectLst/>
                            </a:rPr>
                            <a:t>68.8%</a:t>
                          </a:r>
                          <a:endParaRPr lang="en-IN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839332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0954503"/>
                  </p:ext>
                </p:extLst>
              </p:nvPr>
            </p:nvGraphicFramePr>
            <p:xfrm>
              <a:off x="2547257" y="4898572"/>
              <a:ext cx="7158448" cy="1436913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789612">
                      <a:extLst>
                        <a:ext uri="{9D8B030D-6E8A-4147-A177-3AD203B41FA5}">
                          <a16:colId xmlns:a16="http://schemas.microsoft.com/office/drawing/2014/main" val="891591426"/>
                        </a:ext>
                      </a:extLst>
                    </a:gridCol>
                    <a:gridCol w="1789612">
                      <a:extLst>
                        <a:ext uri="{9D8B030D-6E8A-4147-A177-3AD203B41FA5}">
                          <a16:colId xmlns:a16="http://schemas.microsoft.com/office/drawing/2014/main" val="1808285749"/>
                        </a:ext>
                      </a:extLst>
                    </a:gridCol>
                    <a:gridCol w="1789612">
                      <a:extLst>
                        <a:ext uri="{9D8B030D-6E8A-4147-A177-3AD203B41FA5}">
                          <a16:colId xmlns:a16="http://schemas.microsoft.com/office/drawing/2014/main" val="2031293373"/>
                        </a:ext>
                      </a:extLst>
                    </a:gridCol>
                    <a:gridCol w="1789612">
                      <a:extLst>
                        <a:ext uri="{9D8B030D-6E8A-4147-A177-3AD203B41FA5}">
                          <a16:colId xmlns:a16="http://schemas.microsoft.com/office/drawing/2014/main" val="1049760449"/>
                        </a:ext>
                      </a:extLst>
                    </a:gridCol>
                  </a:tblGrid>
                  <a:tr h="4789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40" t="-1266" r="-301361" b="-20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200">
                              <a:effectLst/>
                            </a:rPr>
                            <a:t>4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200">
                              <a:effectLst/>
                            </a:rPr>
                            <a:t>5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200">
                              <a:effectLst/>
                            </a:rPr>
                            <a:t>6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88564027"/>
                      </a:ext>
                    </a:extLst>
                  </a:tr>
                  <a:tr h="47897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200">
                              <a:effectLst/>
                            </a:rPr>
                            <a:t>Binary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200">
                              <a:effectLst/>
                            </a:rPr>
                            <a:t>95.0%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200">
                              <a:effectLst/>
                            </a:rPr>
                            <a:t>96.0%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200">
                              <a:effectLst/>
                            </a:rPr>
                            <a:t>95.8%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50976489"/>
                      </a:ext>
                    </a:extLst>
                  </a:tr>
                  <a:tr h="47897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200">
                              <a:effectLst/>
                            </a:rPr>
                            <a:t>Multiclass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200">
                              <a:effectLst/>
                            </a:rPr>
                            <a:t>66.4%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200">
                              <a:effectLst/>
                            </a:rPr>
                            <a:t>65.0%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200" dirty="0">
                              <a:effectLst/>
                            </a:rPr>
                            <a:t>68.8%</a:t>
                          </a:r>
                          <a:endParaRPr lang="en-IN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839332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7109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 Plots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247" y="1930401"/>
            <a:ext cx="3973043" cy="271377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203" y="1930400"/>
            <a:ext cx="3904712" cy="271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1: pulseNet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6103"/>
            <a:ext cx="8596668" cy="4134185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for detecting pulses in wave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an extension and can be used to transform wave into categorical structure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337" y="2599609"/>
            <a:ext cx="2533783" cy="17306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154" y="4538956"/>
            <a:ext cx="2533783" cy="21426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525" y="2599536"/>
            <a:ext cx="2490204" cy="17306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058" y="4538956"/>
            <a:ext cx="2533784" cy="214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5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7314"/>
          </a:xfrm>
        </p:spPr>
        <p:txBody>
          <a:bodyPr/>
          <a:lstStyle/>
          <a:p>
            <a:r>
              <a:rPr lang="en-US" dirty="0" smtClean="0"/>
              <a:t>Iteration 1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677333" y="1560580"/>
                <a:ext cx="10334655" cy="4892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an upper limit and lower limit</a:t>
                </a: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 of two data points define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under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limit.</a:t>
                </a:r>
              </a:p>
              <a:p>
                <a:pPr marL="0" indent="0">
                  <a:buNone/>
                </a:pP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𝑖𝑓</m:t>
                      </m:r>
                      <m:r>
                        <a:rPr lang="en-IN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𝑎𝑣𝑔</m:t>
                          </m:r>
                          <m: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&gt;</m:t>
                          </m:r>
                          <m:r>
                            <a:rPr lang="en-IN" sz="2000" i="1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𝑙𝑖𝑚𝑖</m:t>
                          </m:r>
                          <m:sSub>
                            <m:sSubPr>
                              <m:ctrlPr>
                                <a:rPr lang="en-IN" sz="2000" i="1">
                                  <a:solidFill>
                                    <a:srgbClr val="00B0F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solidFill>
                                    <a:srgbClr val="00B0F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IN" sz="2000" i="1">
                                  <a:solidFill>
                                    <a:srgbClr val="00B0F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𝑢𝑝𝑝𝑒𝑟</m:t>
                              </m:r>
                            </m:sub>
                          </m:sSub>
                          <m: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𝑜𝑟</m:t>
                          </m:r>
                          <m: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IN" sz="2000" i="1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𝑎𝑣𝑔</m:t>
                          </m:r>
                          <m: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&lt;</m:t>
                          </m:r>
                          <m:r>
                            <a:rPr lang="en-IN" sz="2000" i="1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𝑙𝑖𝑚𝑖</m:t>
                          </m:r>
                          <m:sSub>
                            <m:sSubPr>
                              <m:ctrlPr>
                                <a:rPr lang="en-IN" sz="2000" i="1">
                                  <a:solidFill>
                                    <a:srgbClr val="00B0F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solidFill>
                                    <a:srgbClr val="00B0F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IN" sz="2000" i="1">
                                  <a:solidFill>
                                    <a:srgbClr val="00B0F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𝑙𝑜𝑤𝑒𝑟</m:t>
                              </m:r>
                            </m:sub>
                          </m:sSub>
                          <m: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IN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2000" i="1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𝑙𝑖𝑚𝑖𝑡</m:t>
                      </m:r>
                      <m:r>
                        <a:rPr lang="en-IN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2000" i="1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𝑢𝑛𝑑𝑒𝑟</m:t>
                      </m:r>
                      <m:r>
                        <a:rPr lang="en-IN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2000" i="1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𝑒𝑙𝑠𝑒</m:t>
                      </m:r>
                      <m:r>
                        <a:rPr lang="en-IN" sz="2000" i="1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2000" i="1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𝑙𝑖𝑚𝑖𝑡</m:t>
                      </m:r>
                      <m:r>
                        <a:rPr lang="en-IN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2000" i="1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𝑜𝑣𝑒𝑟</m:t>
                      </m:r>
                    </m:oMath>
                  </m:oMathPara>
                </a14:m>
                <a:endParaRPr lang="en-US" sz="2000" dirty="0" smtClean="0">
                  <a:solidFill>
                    <a:srgbClr val="FFC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Based on limit specification and type (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Increment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Decrement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one of four categories is added to a list.</a:t>
                </a:r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 algn="ctr">
                  <a:buNone/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– 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Increment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under limit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 algn="ctr">
                  <a:buNone/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– Decrement, under limit</a:t>
                </a:r>
              </a:p>
              <a:p>
                <a:pPr marL="457200" lvl="1" indent="0" algn="ctr">
                  <a:buNone/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Increment, over limit</a:t>
                </a:r>
              </a:p>
              <a:p>
                <a:pPr marL="457200" lvl="1" indent="0" algn="ctr">
                  <a:buNone/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– 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Decrement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over limit</a:t>
                </a: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 list contains only categorical data</a:t>
                </a:r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3" y="1560580"/>
                <a:ext cx="10334655" cy="4892472"/>
              </a:xfrm>
              <a:prstGeom prst="rect">
                <a:avLst/>
              </a:prstGeom>
              <a:blipFill>
                <a:blip r:embed="rId2"/>
                <a:stretch>
                  <a:fillRect l="-236" t="-623" r="-2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068389" y="28477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94943" y="485935"/>
            <a:ext cx="3900231" cy="23617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r>
              <a:rPr lang="en-US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Upper_lim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2, </a:t>
            </a:r>
            <a:r>
              <a:rPr lang="en-US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Lower_lim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-2</a:t>
            </a:r>
          </a:p>
          <a:p>
            <a:pPr algn="ctr"/>
            <a:endParaRPr lang="en-US" sz="20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4, 3, 2, 1, 0, 1, 2, 3, 4</a:t>
            </a:r>
          </a:p>
          <a:p>
            <a:pPr algn="ctr"/>
            <a:endParaRPr lang="en-US" sz="20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3, 3, 1, 1, 0, 0, 2, 2</a:t>
            </a:r>
          </a:p>
          <a:p>
            <a:endParaRPr lang="en-US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033806" y="1828801"/>
            <a:ext cx="16813" cy="44413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32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937"/>
          </a:xfrm>
        </p:spPr>
        <p:txBody>
          <a:bodyPr/>
          <a:lstStyle/>
          <a:p>
            <a:r>
              <a:rPr lang="en-US" dirty="0" smtClean="0"/>
              <a:t>Iteration 2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67543"/>
                <a:ext cx="10896357" cy="503441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a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pulselen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denoting grouping of wave data to analyze in continuous manner.</a:t>
                </a: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Initialize an empty matrix with 0s. Matrix side is calculated as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𝑠𝑖𝑑𝑒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𝑐𝑎𝑡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𝑝𝑢𝑙𝑠𝑒𝑙𝑒𝑛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wave data groups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𝑠𝑡𝑟𝑖𝑑𝑒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1</m:t>
                    </m:r>
                  </m:oMath>
                </a14:m>
                <a:r>
                  <a:rPr lang="en-I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 data is called </a:t>
                </a:r>
                <a:r>
                  <a:rPr lang="en-IN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pulse signature</a:t>
                </a:r>
                <a:r>
                  <a:rPr lang="en-I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corresponds to an </a:t>
                </a:r>
                <a:r>
                  <a:rPr lang="en-IN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address</a:t>
                </a:r>
                <a:r>
                  <a:rPr lang="en-I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matrix cell. A</a:t>
                </a:r>
                <a:r>
                  <a:rPr lang="en-IN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ddress </a:t>
                </a:r>
                <a:r>
                  <a:rPr lang="en-I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used to determine location on matrix grid.</a:t>
                </a: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Matrix is defined in a block and level scheme.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Largest or upper level blocks are the most significant digit of the address and lowest or smallest level blocks denote the least significant digit of the address.</a:t>
                </a: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67543"/>
                <a:ext cx="10896357" cy="5034418"/>
              </a:xfrm>
              <a:blipFill>
                <a:blip r:embed="rId2"/>
                <a:stretch>
                  <a:fillRect l="-224" t="-605" r="-7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95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937"/>
          </a:xfrm>
        </p:spPr>
        <p:txBody>
          <a:bodyPr/>
          <a:lstStyle/>
          <a:p>
            <a:r>
              <a:rPr lang="en-US" dirty="0" smtClean="0"/>
              <a:t>Matrix: Structure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22" y="1842277"/>
            <a:ext cx="3720323" cy="372032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118789" y="5791200"/>
            <a:ext cx="2187787" cy="748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= 1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59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937"/>
          </a:xfrm>
        </p:spPr>
        <p:txBody>
          <a:bodyPr/>
          <a:lstStyle/>
          <a:p>
            <a:r>
              <a:rPr lang="en-US" dirty="0" smtClean="0"/>
              <a:t>Matrix: Structure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118789" y="5791200"/>
            <a:ext cx="2187787" cy="748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= 2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20" y="1845335"/>
            <a:ext cx="3720323" cy="372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9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937"/>
          </a:xfrm>
        </p:spPr>
        <p:txBody>
          <a:bodyPr/>
          <a:lstStyle/>
          <a:p>
            <a:r>
              <a:rPr lang="en-US" dirty="0" smtClean="0"/>
              <a:t>Matrix: Structure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118789" y="5791200"/>
            <a:ext cx="2187787" cy="748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= 3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20" y="1949838"/>
            <a:ext cx="3720323" cy="372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6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</TotalTime>
  <Words>576</Words>
  <Application>Microsoft Office PowerPoint</Application>
  <PresentationFormat>Widescreen</PresentationFormat>
  <Paragraphs>99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Times New Roman</vt:lpstr>
      <vt:lpstr>Trebuchet MS</vt:lpstr>
      <vt:lpstr>Wingdings 3</vt:lpstr>
      <vt:lpstr>Facet</vt:lpstr>
      <vt:lpstr>Epileptic Seizure Classification</vt:lpstr>
      <vt:lpstr>Data Overview</vt:lpstr>
      <vt:lpstr>Sample Data Plots</vt:lpstr>
      <vt:lpstr>Stage 1: pulseNet</vt:lpstr>
      <vt:lpstr>Iteration 1</vt:lpstr>
      <vt:lpstr>Iteration 2</vt:lpstr>
      <vt:lpstr>Matrix: Structure</vt:lpstr>
      <vt:lpstr>Matrix: Structure</vt:lpstr>
      <vt:lpstr>Matrix: Structure</vt:lpstr>
      <vt:lpstr>Matrix: Structure</vt:lpstr>
      <vt:lpstr>Matrix: How to insert pulse ?</vt:lpstr>
      <vt:lpstr>Matrix: How to insert pulse ?</vt:lpstr>
      <vt:lpstr>Matrix: How to insert pulse ?</vt:lpstr>
      <vt:lpstr>Matrix: How to insert pulse ?</vt:lpstr>
      <vt:lpstr>Matrix: How to insert pulse ?</vt:lpstr>
      <vt:lpstr>Matrix: features: Effective and Efficient</vt:lpstr>
      <vt:lpstr>Matrix: features: Focus</vt:lpstr>
      <vt:lpstr>Matrix: features: Phase and Amplitude</vt:lpstr>
      <vt:lpstr>Matrix: features: Pulse Order</vt:lpstr>
      <vt:lpstr>Matrix: features: Repeated wave as a Layer</vt:lpstr>
      <vt:lpstr>Stage 2: CNN Classification</vt:lpstr>
      <vt:lpstr>Stage 2: CNN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Ankur Parihar</dc:creator>
  <cp:lastModifiedBy>Ankur Parihar</cp:lastModifiedBy>
  <cp:revision>148</cp:revision>
  <dcterms:created xsi:type="dcterms:W3CDTF">2019-04-09T03:49:11Z</dcterms:created>
  <dcterms:modified xsi:type="dcterms:W3CDTF">2019-04-09T08:12:46Z</dcterms:modified>
</cp:coreProperties>
</file>