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70" r:id="rId3"/>
    <p:sldId id="302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7" r:id="rId18"/>
    <p:sldId id="298" r:id="rId19"/>
    <p:sldId id="299" r:id="rId20"/>
    <p:sldId id="303" r:id="rId21"/>
    <p:sldId id="301" r:id="rId22"/>
    <p:sldId id="293" r:id="rId23"/>
    <p:sldId id="296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C18AE-D921-4364-8C43-FCAB6B4710B4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300DA-F3C8-433C-87DD-3BC2A747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14A-3BCB-4815-AD68-D1D8F082C0AA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037C-6534-48B6-95EA-355564907FFB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89A-51B1-4B96-8A94-2FD180D44EFF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F204-2133-4532-8D4D-98E2719794F7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6C5-3585-4C84-800A-324027900131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2FB-9ED0-47E2-9EA9-0C4D3DD3CCE4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0BB4-D7D1-44FF-88DA-BBA355D65077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962-B4D2-48AC-9E81-FF3160F0DB3F}" type="datetime1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855D-CE4A-45DF-ABB6-2FBDDF9AE2C3}" type="datetime1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A675-3033-4126-BB1D-BCAABCB70CDD}" type="datetime1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5F0C-4A7A-4D6E-9D51-A1FF508ACB63}" type="datetime1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EF9-C04E-499F-AD7C-20E47C2FD1DD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6913-980B-4A72-BC02-83CD302963F9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1026" name="Picture 2" descr="A close - up of a newspaper&#10;&#10;Description automatically generated with medium confidence">
            <a:extLst>
              <a:ext uri="{FF2B5EF4-FFF2-40B4-BE49-F238E27FC236}">
                <a16:creationId xmlns:a16="http://schemas.microsoft.com/office/drawing/2014/main" id="{8E66B1A0-9BB5-4ACD-816D-8BB223596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533390"/>
            <a:ext cx="12191980" cy="739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9C7E-098C-418B-87FA-75B7D088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883513"/>
            <a:ext cx="5541054" cy="839526"/>
          </a:xfrm>
        </p:spPr>
        <p:txBody>
          <a:bodyPr>
            <a:normAutofit/>
          </a:bodyPr>
          <a:lstStyle/>
          <a:p>
            <a:pPr algn="ctr"/>
            <a:r>
              <a:rPr lang="en-US" sz="5400" b="1" i="0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  <a:r>
              <a:rPr lang="en-US" sz="5400" b="1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858B-0789-4E71-A0E4-CB114A412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264" y="3992754"/>
            <a:ext cx="6391923" cy="151141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cap="none" dirty="0">
                <a:latin typeface="Posterama" panose="020B0504020200020000" pitchFamily="34" charset="0"/>
                <a:cs typeface="Posterama" panose="020B0504020200020000" pitchFamily="34" charset="0"/>
              </a:rPr>
              <a:t>Ankur Kishorbhai Rokad (C0793757)</a:t>
            </a:r>
          </a:p>
          <a:p>
            <a:pPr algn="ctr"/>
            <a:r>
              <a:rPr lang="en-US" cap="none" dirty="0">
                <a:latin typeface="Posterama" panose="020B0504020200020000" pitchFamily="34" charset="0"/>
                <a:cs typeface="Posterama" panose="020B0504020200020000" pitchFamily="34" charset="0"/>
              </a:rPr>
              <a:t>Avinash Ravi (C0791941)</a:t>
            </a:r>
          </a:p>
          <a:p>
            <a:pPr algn="ctr"/>
            <a:r>
              <a:rPr lang="en-US" cap="none" dirty="0">
                <a:latin typeface="Posterama" panose="020B0504020200020000" pitchFamily="34" charset="0"/>
                <a:cs typeface="Posterama" panose="020B0504020200020000" pitchFamily="34" charset="0"/>
              </a:rPr>
              <a:t>Sahista Patel (C0796681)</a:t>
            </a:r>
          </a:p>
          <a:p>
            <a:pPr algn="ctr"/>
            <a:r>
              <a:rPr lang="en-US" cap="none" dirty="0">
                <a:latin typeface="Posterama" panose="020B0504020200020000" pitchFamily="34" charset="0"/>
                <a:cs typeface="Posterama" panose="020B0504020200020000" pitchFamily="34" charset="0"/>
              </a:rPr>
              <a:t>Vishal Sabarinath Venkatesan (C0801202)</a:t>
            </a:r>
          </a:p>
          <a:p>
            <a:pPr algn="ctr"/>
            <a:endParaRPr lang="en-US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2D4E112-FAC7-4713-B387-5D4020001681}"/>
              </a:ext>
            </a:extLst>
          </p:cNvPr>
          <p:cNvSpPr txBox="1">
            <a:spLocks/>
          </p:cNvSpPr>
          <p:nvPr/>
        </p:nvSpPr>
        <p:spPr>
          <a:xfrm>
            <a:off x="3381698" y="3305072"/>
            <a:ext cx="5541054" cy="510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0" cap="all" dirty="0">
                <a:latin typeface="Posterama" panose="020B0504020200020000" pitchFamily="34" charset="0"/>
                <a:ea typeface="+mn-ea"/>
                <a:cs typeface="Posterama" panose="020B0504020200020000" pitchFamily="34" charset="0"/>
              </a:rPr>
              <a:t>The</a:t>
            </a:r>
            <a:r>
              <a:rPr lang="en-US" sz="3200" b="1" i="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US" sz="2400" b="1" i="0" cap="all" dirty="0">
                <a:latin typeface="Posterama" panose="020B0504020200020000" pitchFamily="34" charset="0"/>
                <a:ea typeface="+mn-ea"/>
                <a:cs typeface="Posterama" panose="020B0504020200020000" pitchFamily="34" charset="0"/>
              </a:rPr>
              <a:t>Guardians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9AEB-A160-4ADC-9122-4090582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1C3FD-979C-416F-AE62-2873FBCD790C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385721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066C9-71EC-4ADE-B49E-F6DE4EDB95EE}"/>
              </a:ext>
            </a:extLst>
          </p:cNvPr>
          <p:cNvSpPr txBox="1"/>
          <p:nvPr/>
        </p:nvSpPr>
        <p:spPr>
          <a:xfrm>
            <a:off x="826334" y="544526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E</a:t>
            </a:r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0734-33DB-4817-A525-2F01DE27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" y="1320266"/>
            <a:ext cx="10297144" cy="4900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F8A2-F52C-4603-9EA0-A5B336E7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34BBF-720D-4100-9464-0E2E17E12EA5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166925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96BE08-7E5A-443F-8F6B-D46D024D4F30}"/>
              </a:ext>
            </a:extLst>
          </p:cNvPr>
          <p:cNvSpPr txBox="1"/>
          <p:nvPr/>
        </p:nvSpPr>
        <p:spPr>
          <a:xfrm>
            <a:off x="778532" y="640798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TEXT PROCESSING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1CDD4-F234-4D99-B618-7FE80C63C978}"/>
              </a:ext>
            </a:extLst>
          </p:cNvPr>
          <p:cNvSpPr txBox="1"/>
          <p:nvPr/>
        </p:nvSpPr>
        <p:spPr>
          <a:xfrm>
            <a:off x="1359023" y="3617760"/>
            <a:ext cx="5062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URLs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Contractions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Stop-words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HTML tags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Symbols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Punctuation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Special Characters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05F2B-D783-4227-87DE-A2A762655AA9}"/>
              </a:ext>
            </a:extLst>
          </p:cNvPr>
          <p:cNvSpPr txBox="1"/>
          <p:nvPr/>
        </p:nvSpPr>
        <p:spPr>
          <a:xfrm>
            <a:off x="778532" y="2475909"/>
            <a:ext cx="5459896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Cleaning the comments by removing: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E76EC-0FC1-407A-964F-B0FAE19D564F}"/>
              </a:ext>
            </a:extLst>
          </p:cNvPr>
          <p:cNvSpPr txBox="1"/>
          <p:nvPr/>
        </p:nvSpPr>
        <p:spPr>
          <a:xfrm>
            <a:off x="765820" y="1348684"/>
            <a:ext cx="5645426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Stemming and Lemmatizing all the comments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FD46-6BCF-471C-9547-EEDA338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94CE6-9774-47B6-9CB4-997C244A72EF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247911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80234-E5AD-47E0-A9B4-B51BACA21DF2}"/>
              </a:ext>
            </a:extLst>
          </p:cNvPr>
          <p:cNvSpPr txBox="1"/>
          <p:nvPr/>
        </p:nvSpPr>
        <p:spPr>
          <a:xfrm>
            <a:off x="666576" y="776898"/>
            <a:ext cx="466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DATA MODELING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80040-8737-4A61-99AD-7A268DFE5B2B}"/>
              </a:ext>
            </a:extLst>
          </p:cNvPr>
          <p:cNvSpPr txBox="1"/>
          <p:nvPr/>
        </p:nvSpPr>
        <p:spPr>
          <a:xfrm>
            <a:off x="666575" y="1484784"/>
            <a:ext cx="7629285" cy="114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We have used six models for training our data set.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  They are:</a:t>
            </a:r>
            <a:endParaRPr lang="en-IN" sz="2400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22D44-3784-43A0-BA2A-61AC6E7EEB80}"/>
              </a:ext>
            </a:extLst>
          </p:cNvPr>
          <p:cNvSpPr txBox="1"/>
          <p:nvPr/>
        </p:nvSpPr>
        <p:spPr>
          <a:xfrm>
            <a:off x="1643269" y="2055709"/>
            <a:ext cx="6480720" cy="391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SVM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Passive Aggressive 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XG Boost 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Naïve Bayes 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D68B-72DE-43AD-B5E6-B86A3DF9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2EBAA-0BBD-4CBA-8765-0936229B9D0D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228162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1820C-63A4-4442-AB34-07F05C97CD78}"/>
              </a:ext>
            </a:extLst>
          </p:cNvPr>
          <p:cNvSpPr txBox="1"/>
          <p:nvPr/>
        </p:nvSpPr>
        <p:spPr>
          <a:xfrm>
            <a:off x="549796" y="692696"/>
            <a:ext cx="689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PERFORMANCE</a:t>
            </a:r>
            <a:r>
              <a:rPr lang="en-US" sz="4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MEASURE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2F18-6D5D-4520-9871-C6E8E485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07" y="3789040"/>
            <a:ext cx="10817818" cy="237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BA4B6-80F6-459D-8625-9A7DF084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7" y="1400582"/>
            <a:ext cx="4858428" cy="22101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ACA5-7809-44B0-9562-931008AE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9D420-3349-448F-AE22-D0807FEC6531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36848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E0AE8-4B13-4BDB-8696-66ADD0981E06}"/>
              </a:ext>
            </a:extLst>
          </p:cNvPr>
          <p:cNvSpPr txBox="1"/>
          <p:nvPr/>
        </p:nvSpPr>
        <p:spPr>
          <a:xfrm>
            <a:off x="711200" y="944084"/>
            <a:ext cx="5383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CROSS VALIDATION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8E79B-7A78-4891-960C-B01338E7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7" y="2155553"/>
            <a:ext cx="5410955" cy="105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648D5-1075-4A92-89D6-A3AC4BE75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7" y="3145452"/>
            <a:ext cx="5410955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C366F-F476-484E-AC1B-51817BDC9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17" y="4052606"/>
            <a:ext cx="6878010" cy="10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68F36-2C11-4A50-B148-E3C6B1484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17" y="5138608"/>
            <a:ext cx="6878010" cy="53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35AA4-0FE7-4F16-B781-B8B0D67DCA5C}"/>
              </a:ext>
            </a:extLst>
          </p:cNvPr>
          <p:cNvSpPr txBox="1"/>
          <p:nvPr/>
        </p:nvSpPr>
        <p:spPr>
          <a:xfrm>
            <a:off x="6272103" y="2684264"/>
            <a:ext cx="1523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svc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2F035-B755-44BD-8C07-A1D29467D7BA}"/>
              </a:ext>
            </a:extLst>
          </p:cNvPr>
          <p:cNvSpPr txBox="1"/>
          <p:nvPr/>
        </p:nvSpPr>
        <p:spPr>
          <a:xfrm>
            <a:off x="7770627" y="4595607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Random Forest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90F180-9270-441F-A8F0-279257FB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2D3C5-6A7F-4314-9B95-F4B37D990C22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145182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7B8BC-5AB7-46D1-9586-2C71ADE9A003}"/>
              </a:ext>
            </a:extLst>
          </p:cNvPr>
          <p:cNvSpPr txBox="1"/>
          <p:nvPr/>
        </p:nvSpPr>
        <p:spPr>
          <a:xfrm>
            <a:off x="711200" y="410748"/>
            <a:ext cx="5383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CROSS VALIDATION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5FA6C-9CF3-4499-9277-4A74D99D901C}"/>
              </a:ext>
            </a:extLst>
          </p:cNvPr>
          <p:cNvSpPr txBox="1"/>
          <p:nvPr/>
        </p:nvSpPr>
        <p:spPr>
          <a:xfrm>
            <a:off x="4610979" y="1994703"/>
            <a:ext cx="5658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Passive Aggressive Classifier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1FB9D-B1E1-456A-A9A6-99C5073CC473}"/>
              </a:ext>
            </a:extLst>
          </p:cNvPr>
          <p:cNvSpPr txBox="1"/>
          <p:nvPr/>
        </p:nvSpPr>
        <p:spPr>
          <a:xfrm>
            <a:off x="4474232" y="5078530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XGB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9532E-7BAA-4251-A7D7-072328DE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1" y="4653136"/>
            <a:ext cx="4448796" cy="1047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9E3FC-FC59-4200-83DA-972CACBC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91" y="5661248"/>
            <a:ext cx="4448795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4D39C-3E1B-4C58-BB0A-5E0CF0A0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91" y="1145763"/>
            <a:ext cx="4448795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92873-7E94-4F2F-8762-539E45C82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91" y="3140968"/>
            <a:ext cx="4448795" cy="134529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501CB3-19EC-4383-A42F-4AAE730C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4E8D7-DC4D-4F84-9B42-4BC2833F8A66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30216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2C3C0-F3D6-42D5-AEB7-2F4A10B52591}"/>
              </a:ext>
            </a:extLst>
          </p:cNvPr>
          <p:cNvSpPr txBox="1"/>
          <p:nvPr/>
        </p:nvSpPr>
        <p:spPr>
          <a:xfrm>
            <a:off x="837828" y="701446"/>
            <a:ext cx="5383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CROSS VALIDATION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F61F2-891D-4FB0-9125-2263168FAEED}"/>
              </a:ext>
            </a:extLst>
          </p:cNvPr>
          <p:cNvSpPr txBox="1"/>
          <p:nvPr/>
        </p:nvSpPr>
        <p:spPr>
          <a:xfrm>
            <a:off x="5019417" y="2217123"/>
            <a:ext cx="3060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Naïve Bayes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F05CF-1B6D-4C34-8376-28BAE4DD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539722"/>
            <a:ext cx="4477375" cy="112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77A69-E23B-4A63-BCF4-65DE56F5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636912"/>
            <a:ext cx="4477375" cy="581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42741-D526-40C4-9970-3454CAF1188A}"/>
              </a:ext>
            </a:extLst>
          </p:cNvPr>
          <p:cNvSpPr txBox="1"/>
          <p:nvPr/>
        </p:nvSpPr>
        <p:spPr>
          <a:xfrm>
            <a:off x="5199437" y="4898829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Validation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F96-584A-47DB-BF65-03E994FAF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44" y="3639492"/>
            <a:ext cx="4796104" cy="25186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5E3B3-44B9-4656-BE4B-737113FA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9F554-45EE-48A4-96CE-A05E72F891F4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125622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336DB-979D-419A-A6DA-C761CF17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CA18-203B-4513-88F8-F2080A8BA050}"/>
              </a:ext>
            </a:extLst>
          </p:cNvPr>
          <p:cNvSpPr txBox="1"/>
          <p:nvPr/>
        </p:nvSpPr>
        <p:spPr>
          <a:xfrm>
            <a:off x="680105" y="958439"/>
            <a:ext cx="7772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PERFORMANCE MEASURE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92A5E-9748-4087-8E19-00C6BFF4F5D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845F5A-061D-4825-9AE9-D7794091C6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ACD9-088E-4226-9764-27F4B87136F7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142B4B-8952-44D7-9CB6-A6A27741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5" y="1867391"/>
            <a:ext cx="7126052" cy="21471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B7708E-804D-437A-8050-BB8CA855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5" y="4014542"/>
            <a:ext cx="7097960" cy="7702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468D66-94D1-4DC4-8E6B-FA8900401E19}"/>
              </a:ext>
            </a:extLst>
          </p:cNvPr>
          <p:cNvSpPr txBox="1"/>
          <p:nvPr/>
        </p:nvSpPr>
        <p:spPr>
          <a:xfrm>
            <a:off x="7080430" y="2977409"/>
            <a:ext cx="3060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LSTM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3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336DB-979D-419A-A6DA-C761CF17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CA18-203B-4513-88F8-F2080A8BA050}"/>
              </a:ext>
            </a:extLst>
          </p:cNvPr>
          <p:cNvSpPr txBox="1"/>
          <p:nvPr/>
        </p:nvSpPr>
        <p:spPr>
          <a:xfrm>
            <a:off x="722243" y="686020"/>
            <a:ext cx="7772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PERFORMANCE MEASURE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92A5E-9748-4087-8E19-00C6BFF4F5D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845F5A-061D-4825-9AE9-D7794091C6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ACD9-088E-4226-9764-27F4B87136F7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68D66-94D1-4DC4-8E6B-FA8900401E19}"/>
              </a:ext>
            </a:extLst>
          </p:cNvPr>
          <p:cNvSpPr txBox="1"/>
          <p:nvPr/>
        </p:nvSpPr>
        <p:spPr>
          <a:xfrm>
            <a:off x="6096000" y="3452191"/>
            <a:ext cx="45682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LSTM Cross Validation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60289C-9A12-43DE-82E6-564DB3B9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1" y="1421530"/>
            <a:ext cx="5941462" cy="4282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60712-6022-4AFC-872D-661751D1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99" y="5719717"/>
            <a:ext cx="669683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2C962-7222-46C7-9DBB-55AD1A7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F0310-95FC-43B0-AB21-0D31EAA4830F}"/>
              </a:ext>
            </a:extLst>
          </p:cNvPr>
          <p:cNvSpPr txBox="1"/>
          <p:nvPr/>
        </p:nvSpPr>
        <p:spPr>
          <a:xfrm>
            <a:off x="1116496" y="1395161"/>
            <a:ext cx="557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FRONT END - ReactJS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80231-F80C-4A70-8A6B-88AF7EAA8EE6}"/>
              </a:ext>
            </a:extLst>
          </p:cNvPr>
          <p:cNvSpPr txBox="1"/>
          <p:nvPr/>
        </p:nvSpPr>
        <p:spPr>
          <a:xfrm>
            <a:off x="1116496" y="2393973"/>
            <a:ext cx="9153940" cy="207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ReactJS simplifies the overall process of scripting components.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It facilitates advanced maintenance and boosts productivity.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It is a component-based architecture allows quicker rendering and easy state management.</a:t>
            </a:r>
            <a:endParaRPr lang="en-IN" sz="22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F7A79-F930-464D-8965-D420FF2F5CEB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91461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26749-601B-4CD3-A13B-87CAF4CDBF73}"/>
              </a:ext>
            </a:extLst>
          </p:cNvPr>
          <p:cNvSpPr txBox="1"/>
          <p:nvPr/>
        </p:nvSpPr>
        <p:spPr>
          <a:xfrm>
            <a:off x="711200" y="1124744"/>
            <a:ext cx="437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12B3C-C9E5-45E3-80AF-1A8BEF2DAC10}"/>
              </a:ext>
            </a:extLst>
          </p:cNvPr>
          <p:cNvSpPr txBox="1"/>
          <p:nvPr/>
        </p:nvSpPr>
        <p:spPr>
          <a:xfrm>
            <a:off x="711200" y="1988840"/>
            <a:ext cx="10783812" cy="359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Posterama" panose="020B0504020200020000" pitchFamily="34" charset="0"/>
                <a:cs typeface="Posterama" panose="020B0504020200020000" pitchFamily="34" charset="0"/>
              </a:rPr>
              <a:t>Technological advancements have drastically increased the amount of internet and social media users.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Posterama" panose="020B0504020200020000" pitchFamily="34" charset="0"/>
                <a:cs typeface="Posterama" panose="020B0504020200020000" pitchFamily="34" charset="0"/>
              </a:rPr>
              <a:t>An average user receives information from platforms like Facebook, Twitter, Reddit and Instagram.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Posterama" panose="020B0504020200020000" pitchFamily="34" charset="0"/>
                <a:cs typeface="Posterama" panose="020B0504020200020000" pitchFamily="34" charset="0"/>
              </a:rPr>
              <a:t>There is a high chance that the information is bogus and is specifically crafted to spread wrong information.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Posterama" panose="020B0504020200020000" pitchFamily="34" charset="0"/>
                <a:cs typeface="Posterama" panose="020B0504020200020000" pitchFamily="34" charset="0"/>
              </a:rPr>
              <a:t>Goal : </a:t>
            </a:r>
            <a:r>
              <a:rPr lang="en-IN" sz="2200" dirty="0">
                <a:latin typeface="Posterama" panose="020B0504020200020000" pitchFamily="34" charset="0"/>
                <a:cs typeface="Posterama" panose="020B0504020200020000" pitchFamily="34" charset="0"/>
              </a:rPr>
              <a:t>To classify the </a:t>
            </a:r>
            <a:r>
              <a:rPr lang="en-IN" sz="2200" b="1" dirty="0">
                <a:latin typeface="Posterama" panose="020B0504020200020000" pitchFamily="34" charset="0"/>
                <a:cs typeface="Posterama" panose="020B0504020200020000" pitchFamily="34" charset="0"/>
              </a:rPr>
              <a:t>Fake </a:t>
            </a:r>
            <a:r>
              <a:rPr lang="en-IN" sz="2200" dirty="0">
                <a:latin typeface="Posterama" panose="020B0504020200020000" pitchFamily="34" charset="0"/>
                <a:cs typeface="Posterama" panose="020B0504020200020000" pitchFamily="34" charset="0"/>
              </a:rPr>
              <a:t>information using ML.</a:t>
            </a:r>
            <a:endParaRPr lang="en-IN" sz="22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89F7-BF26-4823-817E-DFD48959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C59E4-1CE1-4668-8C05-CBA70F28F165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292952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2C962-7222-46C7-9DBB-55AD1A7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F0310-95FC-43B0-AB21-0D31EAA4830F}"/>
              </a:ext>
            </a:extLst>
          </p:cNvPr>
          <p:cNvSpPr txBox="1"/>
          <p:nvPr/>
        </p:nvSpPr>
        <p:spPr>
          <a:xfrm>
            <a:off x="1207604" y="1482552"/>
            <a:ext cx="6126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MIDDLEWARE - </a:t>
            </a:r>
            <a:r>
              <a:rPr lang="en-US" sz="4000" b="1" i="0" dirty="0" err="1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FastAPI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80231-F80C-4A70-8A6B-88AF7EAA8EE6}"/>
              </a:ext>
            </a:extLst>
          </p:cNvPr>
          <p:cNvSpPr txBox="1"/>
          <p:nvPr/>
        </p:nvSpPr>
        <p:spPr>
          <a:xfrm>
            <a:off x="1353377" y="2190438"/>
            <a:ext cx="10624931" cy="280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One of the fastest frameworks compared to Flask and Django.</a:t>
            </a:r>
            <a:endParaRPr lang="en-US" sz="2400" b="0" i="0" dirty="0">
              <a:solidFill>
                <a:srgbClr val="202124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Development time is less.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It is easy to test and deploy.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Seamless central exception handling.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It 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upports asynchronous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A2DDF-7CB6-4450-99DB-A73D8AE52A68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81020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2C962-7222-46C7-9DBB-55AD1A7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EF5AD-5AFA-487D-9B5A-061FF5286812}"/>
              </a:ext>
            </a:extLst>
          </p:cNvPr>
          <p:cNvSpPr txBox="1"/>
          <p:nvPr/>
        </p:nvSpPr>
        <p:spPr>
          <a:xfrm>
            <a:off x="1095514" y="1596190"/>
            <a:ext cx="570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BACKEND – ML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0D3EA-6C91-415F-ACC1-BFB8BAB7575B}"/>
              </a:ext>
            </a:extLst>
          </p:cNvPr>
          <p:cNvSpPr txBox="1"/>
          <p:nvPr/>
        </p:nvSpPr>
        <p:spPr>
          <a:xfrm>
            <a:off x="1459395" y="2304076"/>
            <a:ext cx="8890553" cy="224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ML model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Text processing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Text vectorization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Loading and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738B1-CAA2-4B0D-8B5E-C48D4FF9E24B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412431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15DB9-8273-4900-9EA2-1FF3F6377381}"/>
              </a:ext>
            </a:extLst>
          </p:cNvPr>
          <p:cNvSpPr txBox="1"/>
          <p:nvPr/>
        </p:nvSpPr>
        <p:spPr>
          <a:xfrm>
            <a:off x="780221" y="573573"/>
            <a:ext cx="3727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CONCLUSION</a:t>
            </a:r>
            <a:endParaRPr lang="en-IN" sz="40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3DAA2-E458-4EF7-A8E5-2430B6F3FEE9}"/>
              </a:ext>
            </a:extLst>
          </p:cNvPr>
          <p:cNvSpPr txBox="1"/>
          <p:nvPr/>
        </p:nvSpPr>
        <p:spPr>
          <a:xfrm>
            <a:off x="780221" y="1281459"/>
            <a:ext cx="10631557" cy="511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As RNN’s are known to work well with Text Data and Time series problems statements, we preferred LSTM over XG Boost for classification.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We can further improve the model's performance by training it over a larger datasets and </a:t>
            </a:r>
            <a:r>
              <a:rPr lang="en-US" sz="2200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Hyperparameter Tuning</a:t>
            </a:r>
            <a:r>
              <a:rPr lang="en-US" sz="22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Our project can help to tackle: </a:t>
            </a:r>
            <a:endParaRPr lang="en-US" sz="2200" dirty="0">
              <a:latin typeface="Posterama" panose="020B0504020200020000" pitchFamily="34" charset="0"/>
              <a:ea typeface="Times New Roman" panose="02020603050405020304" pitchFamily="18" charset="0"/>
              <a:cs typeface="Posterama" panose="020B0504020200020000" pitchFamily="34" charset="0"/>
            </a:endParaRP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sterama" panose="020B0504020200020000" pitchFamily="34" charset="0"/>
                <a:cs typeface="Posterama" panose="020B0504020200020000" pitchFamily="34" charset="0"/>
              </a:rPr>
              <a:t>In predicting if given information is genuine or fake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sterama" panose="020B0504020200020000" pitchFamily="34" charset="0"/>
                <a:cs typeface="Posterama" panose="020B0504020200020000" pitchFamily="34" charset="0"/>
              </a:rPr>
              <a:t>Media house challenges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sterama" panose="020B0504020200020000" pitchFamily="34" charset="0"/>
                <a:cs typeface="Posterama" panose="020B0504020200020000" pitchFamily="34" charset="0"/>
              </a:rPr>
              <a:t>Information assurance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sterama" panose="020B0504020200020000" pitchFamily="34" charset="0"/>
                <a:cs typeface="Posterama" panose="020B0504020200020000" pitchFamily="34" charset="0"/>
              </a:rPr>
              <a:t>Mitigate hoax</a:t>
            </a:r>
          </a:p>
          <a:p>
            <a:pPr marL="800100" lvl="1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sterama" panose="020B0504020200020000" pitchFamily="34" charset="0"/>
                <a:cs typeface="Posterama" panose="020B0504020200020000" pitchFamily="34" charset="0"/>
              </a:rPr>
              <a:t>Attenuate pseudoscientific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616D-00C8-4D79-A4FC-6C88F9E6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2E4F2-BAD6-489B-974B-582E4F188C1B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  <a:endParaRPr lang="en-US" b="1" i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6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03C72-9868-4F46-A014-72BC13D4CD93}"/>
              </a:ext>
            </a:extLst>
          </p:cNvPr>
          <p:cNvSpPr txBox="1"/>
          <p:nvPr/>
        </p:nvSpPr>
        <p:spPr>
          <a:xfrm>
            <a:off x="3892825" y="2921168"/>
            <a:ext cx="44063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Posterama" panose="020B0504020200020000" pitchFamily="34" charset="0"/>
                <a:cs typeface="Posterama" panose="020B0504020200020000" pitchFamily="34" charset="0"/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B0926-E562-4B47-9F88-29912F1C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7BC02-EC23-45CE-8375-810A0E8F6D8F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296657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7E23FD-74A5-4FBB-81F3-19DF9D1C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082DA-B8F8-4AD9-883F-A940FF32D8B4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D7686C-EBE2-49C7-88F8-16B835409752}"/>
              </a:ext>
            </a:extLst>
          </p:cNvPr>
          <p:cNvSpPr txBox="1">
            <a:spLocks/>
          </p:cNvSpPr>
          <p:nvPr/>
        </p:nvSpPr>
        <p:spPr>
          <a:xfrm>
            <a:off x="1028700" y="2164782"/>
            <a:ext cx="5067300" cy="4191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000" b="1" dirty="0">
                <a:latin typeface="Posterama" panose="020B0504020200020000" pitchFamily="34" charset="0"/>
                <a:cs typeface="Posterama" panose="020B0504020200020000" pitchFamily="34" charset="0"/>
              </a:rPr>
              <a:t>Thank you</a:t>
            </a:r>
            <a:br>
              <a:rPr lang="en-US" sz="6000" b="1" dirty="0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Posterama" panose="020B0504020200020000" pitchFamily="34" charset="0"/>
                <a:cs typeface="Posterama" panose="020B0504020200020000" pitchFamily="34" charset="0"/>
              </a:rPr>
              <a:t>  </a:t>
            </a:r>
            <a:r>
              <a:rPr lang="en-US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Ankur </a:t>
            </a:r>
            <a:r>
              <a:rPr lang="en-US" sz="2800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Rokad</a:t>
            </a:r>
            <a:endParaRPr lang="en-US" sz="28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  </a:t>
            </a:r>
            <a:r>
              <a:rPr lang="en-US" sz="2800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Avinash</a:t>
            </a:r>
            <a:r>
              <a:rPr lang="en-US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 Ravi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  </a:t>
            </a:r>
            <a:r>
              <a:rPr lang="en-US" sz="2800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Sahista</a:t>
            </a:r>
            <a:r>
              <a:rPr lang="en-US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 Patel</a:t>
            </a:r>
            <a:br>
              <a:rPr lang="en-US" sz="2800" b="1" dirty="0"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n-US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  Vishal Sabarinath</a:t>
            </a:r>
          </a:p>
        </p:txBody>
      </p:sp>
    </p:spTree>
    <p:extLst>
      <p:ext uri="{BB962C8B-B14F-4D97-AF65-F5344CB8AC3E}">
        <p14:creationId xmlns:p14="http://schemas.microsoft.com/office/powerpoint/2010/main" val="9289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AE6D6-310F-4DB2-A4B5-75551E90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16F0F-701C-478A-AFB4-BF152F858E05}"/>
              </a:ext>
            </a:extLst>
          </p:cNvPr>
          <p:cNvSpPr txBox="1"/>
          <p:nvPr/>
        </p:nvSpPr>
        <p:spPr>
          <a:xfrm>
            <a:off x="722243" y="1416027"/>
            <a:ext cx="574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PROJECT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921E5-BFA7-4455-872D-75E5BB9F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2123913"/>
            <a:ext cx="11222016" cy="3658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82DBA-EB11-4534-8EB5-0003892C1930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19697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064D33-A472-49C8-9627-0ABBF28D0373}"/>
              </a:ext>
            </a:extLst>
          </p:cNvPr>
          <p:cNvSpPr txBox="1"/>
          <p:nvPr/>
        </p:nvSpPr>
        <p:spPr>
          <a:xfrm>
            <a:off x="10054852" y="6237312"/>
            <a:ext cx="1944216" cy="533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b="1" i="1" dirty="0"/>
              <a:t>Truth Force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6282A-CFE3-44E3-857A-F0FEC2311A05}"/>
              </a:ext>
            </a:extLst>
          </p:cNvPr>
          <p:cNvSpPr txBox="1"/>
          <p:nvPr/>
        </p:nvSpPr>
        <p:spPr>
          <a:xfrm>
            <a:off x="678171" y="1005668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BE5E-67DF-454E-9239-999A6EF05B01}"/>
              </a:ext>
            </a:extLst>
          </p:cNvPr>
          <p:cNvSpPr txBox="1"/>
          <p:nvPr/>
        </p:nvSpPr>
        <p:spPr>
          <a:xfrm>
            <a:off x="678171" y="4619306"/>
            <a:ext cx="10348789" cy="129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We collected our data from Kaggle and Data flair.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Dataset contains over </a:t>
            </a:r>
            <a:r>
              <a:rPr lang="en-IN">
                <a:latin typeface="Posterama" panose="020B0504020200020000" pitchFamily="34" charset="0"/>
                <a:cs typeface="Posterama" panose="020B0504020200020000" pitchFamily="34" charset="0"/>
              </a:rPr>
              <a:t>50k records.</a:t>
            </a:r>
            <a:endParaRPr lang="en-IN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Out target variable is </a:t>
            </a:r>
            <a:r>
              <a:rPr lang="en-IN" b="1" dirty="0">
                <a:latin typeface="Posterama" panose="020B0504020200020000" pitchFamily="34" charset="0"/>
                <a:cs typeface="Posterama" panose="020B0504020200020000" pitchFamily="34" charset="0"/>
              </a:rPr>
              <a:t>label </a:t>
            </a:r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which is categorized into </a:t>
            </a:r>
            <a:r>
              <a:rPr lang="en-IN" b="1" dirty="0">
                <a:latin typeface="Posterama" panose="020B0504020200020000" pitchFamily="34" charset="0"/>
                <a:cs typeface="Posterama" panose="020B0504020200020000" pitchFamily="34" charset="0"/>
              </a:rPr>
              <a:t>FAKE </a:t>
            </a:r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and</a:t>
            </a:r>
            <a:r>
              <a:rPr lang="en-IN" b="1" dirty="0">
                <a:latin typeface="Posterama" panose="020B0504020200020000" pitchFamily="34" charset="0"/>
                <a:cs typeface="Posterama" panose="020B0504020200020000" pitchFamily="34" charset="0"/>
              </a:rPr>
              <a:t> REAL</a:t>
            </a:r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4A93C-741B-4751-AF5B-54E620C7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" y="1957782"/>
            <a:ext cx="11101141" cy="26615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6E8A-888B-4094-A685-C944DEF2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EC7AE-069C-46ED-8551-E504717677D5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7708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6B798-CC54-4515-A646-D0F87CACCA63}"/>
              </a:ext>
            </a:extLst>
          </p:cNvPr>
          <p:cNvSpPr txBox="1"/>
          <p:nvPr/>
        </p:nvSpPr>
        <p:spPr>
          <a:xfrm>
            <a:off x="722243" y="1025728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7392C-B686-4DE1-9D0B-57E56E1DB2F4}"/>
              </a:ext>
            </a:extLst>
          </p:cNvPr>
          <p:cNvSpPr txBox="1"/>
          <p:nvPr/>
        </p:nvSpPr>
        <p:spPr>
          <a:xfrm>
            <a:off x="1104347" y="2304076"/>
            <a:ext cx="5676348" cy="224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sterama" panose="020B0504020200020000" pitchFamily="34" charset="0"/>
                <a:cs typeface="Posterama" panose="020B0504020200020000" pitchFamily="34" charset="0"/>
              </a:rPr>
              <a:t>Merged the Datasets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sterama" panose="020B0504020200020000" pitchFamily="34" charset="0"/>
                <a:cs typeface="Posterama" panose="020B0504020200020000" pitchFamily="34" charset="0"/>
              </a:rPr>
              <a:t>Handled Missing values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sterama" panose="020B0504020200020000" pitchFamily="34" charset="0"/>
                <a:cs typeface="Posterama" panose="020B0504020200020000" pitchFamily="34" charset="0"/>
              </a:rPr>
              <a:t>Removed Duplicates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sterama" panose="020B0504020200020000" pitchFamily="34" charset="0"/>
                <a:cs typeface="Posterama" panose="020B0504020200020000" pitchFamily="34" charset="0"/>
              </a:rPr>
              <a:t>Checked for Data set Uniformity</a:t>
            </a:r>
            <a:endParaRPr lang="en-IN" sz="2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E0B5F-C90A-42DB-AB7B-538673E7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B67CF-D148-4A43-9634-270AEB587149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CB528-8558-4E78-BF7F-DECD4189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18"/>
            <a:ext cx="5384800" cy="47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5F274-1D54-4AC4-B545-82C1761DA989}"/>
              </a:ext>
            </a:extLst>
          </p:cNvPr>
          <p:cNvSpPr txBox="1"/>
          <p:nvPr/>
        </p:nvSpPr>
        <p:spPr>
          <a:xfrm>
            <a:off x="621804" y="757632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</a:t>
            </a:r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ROFILING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ED801-BDE6-4B79-B673-CD4F785B0A95}"/>
              </a:ext>
            </a:extLst>
          </p:cNvPr>
          <p:cNvSpPr txBox="1"/>
          <p:nvPr/>
        </p:nvSpPr>
        <p:spPr>
          <a:xfrm>
            <a:off x="2776789" y="5733256"/>
            <a:ext cx="2047625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Pandas Profiling</a:t>
            </a:r>
            <a:endParaRPr lang="en-IN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08042-601C-4DDB-A6BD-BD5791EA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1571366"/>
            <a:ext cx="6178807" cy="4161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EACD6-4C06-4D9D-B9F7-A35257C7C86C}"/>
              </a:ext>
            </a:extLst>
          </p:cNvPr>
          <p:cNvSpPr txBox="1"/>
          <p:nvPr/>
        </p:nvSpPr>
        <p:spPr>
          <a:xfrm>
            <a:off x="7150565" y="1577007"/>
            <a:ext cx="4545944" cy="189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Provides visualizing and understanding the distribution of each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osterama" panose="020B0504020200020000" pitchFamily="34" charset="0"/>
                <a:cs typeface="Posterama" panose="020B0504020200020000" pitchFamily="34" charset="0"/>
              </a:rPr>
              <a:t>Provides information 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8BA21-5AEC-45F3-899B-49321415C0D1}"/>
              </a:ext>
            </a:extLst>
          </p:cNvPr>
          <p:cNvSpPr txBox="1"/>
          <p:nvPr/>
        </p:nvSpPr>
        <p:spPr>
          <a:xfrm>
            <a:off x="7680670" y="3385507"/>
            <a:ext cx="4039030" cy="18901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osterama" panose="020B0504020200020000" pitchFamily="34" charset="0"/>
                <a:cs typeface="Posterama" panose="020B0504020200020000" pitchFamily="34" charset="0"/>
              </a:rPr>
              <a:t>missing vales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Posterama" panose="020B0504020200020000" pitchFamily="34" charset="0"/>
                <a:cs typeface="Posterama" panose="020B0504020200020000" pitchFamily="34" charset="0"/>
              </a:rPr>
              <a:t>Duplicates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Posterama" panose="020B0504020200020000" pitchFamily="34" charset="0"/>
                <a:cs typeface="Posterama" panose="020B0504020200020000" pitchFamily="34" charset="0"/>
              </a:rPr>
              <a:t>Sample and Overview of the Data Frame.</a:t>
            </a:r>
            <a:endParaRPr lang="en-US" sz="20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7D535-C521-41A4-AA40-F0F5D76E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4280-3C73-4EE8-8C34-B33E514F5BD1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361103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34BF23-687C-4677-8D55-F1CD9CF18850}"/>
              </a:ext>
            </a:extLst>
          </p:cNvPr>
          <p:cNvSpPr txBox="1"/>
          <p:nvPr/>
        </p:nvSpPr>
        <p:spPr>
          <a:xfrm>
            <a:off x="549796" y="1043948"/>
            <a:ext cx="644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</a:t>
            </a:r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ROFILING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9B170-3742-499E-AEE6-8A259AB3C28D}"/>
              </a:ext>
            </a:extLst>
          </p:cNvPr>
          <p:cNvSpPr txBox="1"/>
          <p:nvPr/>
        </p:nvSpPr>
        <p:spPr>
          <a:xfrm>
            <a:off x="3610221" y="5229200"/>
            <a:ext cx="2376094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Sweet viz Profiling</a:t>
            </a:r>
            <a:endParaRPr lang="en-IN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C58AD-FE2C-44BF-A030-57A321F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160475"/>
            <a:ext cx="8784976" cy="306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59C98-4D76-4FC3-9EE7-EECD0B4B91C1}"/>
              </a:ext>
            </a:extLst>
          </p:cNvPr>
          <p:cNvSpPr txBox="1"/>
          <p:nvPr/>
        </p:nvSpPr>
        <p:spPr>
          <a:xfrm>
            <a:off x="9262764" y="309467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Posterama" panose="020B0504020200020000" pitchFamily="34" charset="0"/>
                <a:cs typeface="Posterama" panose="020B0504020200020000" pitchFamily="34" charset="0"/>
              </a:rPr>
              <a:t>Sweet viz profiling report to identify trends and patterns in our dataset.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E0543-C9BF-49DD-BEC3-B6772A0D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B3540-5E30-4553-A1CE-F78A4BD0437C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29638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8C9E8-C997-42F0-8AC8-05BBBC2F4E9D}"/>
              </a:ext>
            </a:extLst>
          </p:cNvPr>
          <p:cNvSpPr txBox="1"/>
          <p:nvPr/>
        </p:nvSpPr>
        <p:spPr>
          <a:xfrm>
            <a:off x="722243" y="789305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E</a:t>
            </a:r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CA45-2F3B-4B10-8DA3-A7E689A7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08" y="1712741"/>
            <a:ext cx="10585391" cy="3898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4CB94-966E-4A86-8B47-816F737F8E09}"/>
              </a:ext>
            </a:extLst>
          </p:cNvPr>
          <p:cNvSpPr txBox="1"/>
          <p:nvPr/>
        </p:nvSpPr>
        <p:spPr>
          <a:xfrm>
            <a:off x="3790209" y="5677797"/>
            <a:ext cx="4608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 Set Distribution</a:t>
            </a:r>
            <a:endParaRPr lang="en-IN" b="1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26D5-D86B-4283-983F-F241D269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7C540-71DB-4248-9187-50E32DB1A67F}"/>
              </a:ext>
            </a:extLst>
          </p:cNvPr>
          <p:cNvSpPr txBox="1"/>
          <p:nvPr/>
        </p:nvSpPr>
        <p:spPr>
          <a:xfrm>
            <a:off x="-198783" y="6402733"/>
            <a:ext cx="1842052" cy="463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i="1" dirty="0">
                <a:latin typeface="Posterama" panose="020B0504020200020000" pitchFamily="34" charset="0"/>
                <a:cs typeface="Posterama" panose="020B0504020200020000" pitchFamily="34" charset="0"/>
              </a:rPr>
              <a:t>Truth Force</a:t>
            </a:r>
          </a:p>
        </p:txBody>
      </p:sp>
    </p:spTree>
    <p:extLst>
      <p:ext uri="{BB962C8B-B14F-4D97-AF65-F5344CB8AC3E}">
        <p14:creationId xmlns:p14="http://schemas.microsoft.com/office/powerpoint/2010/main" val="397292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B551E-F772-4542-80E3-6CB9CAB78B89}"/>
              </a:ext>
            </a:extLst>
          </p:cNvPr>
          <p:cNvSpPr txBox="1"/>
          <p:nvPr/>
        </p:nvSpPr>
        <p:spPr>
          <a:xfrm>
            <a:off x="693812" y="606269"/>
            <a:ext cx="833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E</a:t>
            </a:r>
            <a:r>
              <a:rPr lang="en-IN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7197E-05B7-4213-B107-12B1C7F6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7" y="1403606"/>
            <a:ext cx="10897611" cy="48337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C3AE-A9F4-4873-98AA-7D292FE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61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0A45D"/>
      </a:accent1>
      <a:accent2>
        <a:srgbClr val="B99B67"/>
      </a:accent2>
      <a:accent3>
        <a:srgbClr val="8DA76F"/>
      </a:accent3>
      <a:accent4>
        <a:srgbClr val="62AAAE"/>
      </a:accent4>
      <a:accent5>
        <a:srgbClr val="78A4CA"/>
      </a:accent5>
      <a:accent6>
        <a:srgbClr val="717BC8"/>
      </a:accent6>
      <a:hlink>
        <a:srgbClr val="7572B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526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Elephant</vt:lpstr>
      <vt:lpstr>Posterama</vt:lpstr>
      <vt:lpstr>Wingdings</vt:lpstr>
      <vt:lpstr>BrushVTI</vt:lpstr>
      <vt:lpstr>TRUTH FORCE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TRUTH FORCE </dc:title>
  <dc:creator>Sahista Patel</dc:creator>
  <cp:lastModifiedBy>vishal sabarinath</cp:lastModifiedBy>
  <cp:revision>232</cp:revision>
  <dcterms:created xsi:type="dcterms:W3CDTF">2021-02-06T07:04:42Z</dcterms:created>
  <dcterms:modified xsi:type="dcterms:W3CDTF">2021-04-24T09:36:02Z</dcterms:modified>
</cp:coreProperties>
</file>