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30"/>
  </p:notesMasterIdLst>
  <p:handoutMasterIdLst>
    <p:handoutMasterId r:id="rId31"/>
  </p:handoutMasterIdLst>
  <p:sldIdLst>
    <p:sldId id="256" r:id="rId2"/>
    <p:sldId id="304" r:id="rId3"/>
    <p:sldId id="299" r:id="rId4"/>
    <p:sldId id="315" r:id="rId5"/>
    <p:sldId id="327" r:id="rId6"/>
    <p:sldId id="328" r:id="rId7"/>
    <p:sldId id="330" r:id="rId8"/>
    <p:sldId id="331" r:id="rId9"/>
    <p:sldId id="332" r:id="rId10"/>
    <p:sldId id="318" r:id="rId11"/>
    <p:sldId id="319" r:id="rId12"/>
    <p:sldId id="326" r:id="rId13"/>
    <p:sldId id="262" r:id="rId14"/>
    <p:sldId id="263" r:id="rId15"/>
    <p:sldId id="266" r:id="rId16"/>
    <p:sldId id="278" r:id="rId17"/>
    <p:sldId id="279" r:id="rId18"/>
    <p:sldId id="281" r:id="rId19"/>
    <p:sldId id="282" r:id="rId20"/>
    <p:sldId id="283" r:id="rId21"/>
    <p:sldId id="285" r:id="rId22"/>
    <p:sldId id="286" r:id="rId23"/>
    <p:sldId id="287" r:id="rId24"/>
    <p:sldId id="288" r:id="rId25"/>
    <p:sldId id="273" r:id="rId26"/>
    <p:sldId id="290" r:id="rId27"/>
    <p:sldId id="293" r:id="rId28"/>
    <p:sldId id="329"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A0000"/>
    <a:srgbClr val="004C97"/>
    <a:srgbClr val="6CB33F"/>
    <a:srgbClr val="000000"/>
    <a:srgbClr val="47C3D3"/>
    <a:srgbClr val="FFB7B7"/>
    <a:srgbClr val="0BC537"/>
    <a:srgbClr val="0D4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9" autoAdjust="0"/>
    <p:restoredTop sz="95196" autoAdjust="0"/>
  </p:normalViewPr>
  <p:slideViewPr>
    <p:cSldViewPr snapToGrid="0" snapToObjects="1">
      <p:cViewPr varScale="1">
        <p:scale>
          <a:sx n="107" d="100"/>
          <a:sy n="107" d="100"/>
        </p:scale>
        <p:origin x="1066" y="82"/>
      </p:cViewPr>
      <p:guideLst>
        <p:guide orient="horz" pos="1620"/>
        <p:guide pos="2880"/>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F194-0012-4521-826E-32339BE08685}" type="datetimeFigureOut">
              <a:rPr lang="en-US" smtClean="0"/>
              <a:t>6/24/2023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5FE7A3-C0D3-4324-B39D-23A76C9CC430}" type="slidenum">
              <a:rPr lang="en-US" smtClean="0"/>
              <a:t>‹#›</a:t>
            </a:fld>
            <a:endParaRPr lang="en-US"/>
          </a:p>
        </p:txBody>
      </p:sp>
    </p:spTree>
    <p:extLst>
      <p:ext uri="{BB962C8B-B14F-4D97-AF65-F5344CB8AC3E}">
        <p14:creationId xmlns:p14="http://schemas.microsoft.com/office/powerpoint/2010/main" val="3555115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727F1-BB8A-48EA-97A3-BC05C7C6A424}"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F6DF8-CA09-4B41-8438-EF0E3804BC06}" type="slidenum">
              <a:rPr lang="en-US" smtClean="0"/>
              <a:t>‹#›</a:t>
            </a:fld>
            <a:endParaRPr lang="en-US"/>
          </a:p>
        </p:txBody>
      </p:sp>
    </p:spTree>
    <p:extLst>
      <p:ext uri="{BB962C8B-B14F-4D97-AF65-F5344CB8AC3E}">
        <p14:creationId xmlns:p14="http://schemas.microsoft.com/office/powerpoint/2010/main" val="196445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2</a:t>
            </a:fld>
            <a:endParaRPr lang="en-US"/>
          </a:p>
        </p:txBody>
      </p:sp>
    </p:spTree>
    <p:extLst>
      <p:ext uri="{BB962C8B-B14F-4D97-AF65-F5344CB8AC3E}">
        <p14:creationId xmlns:p14="http://schemas.microsoft.com/office/powerpoint/2010/main" val="1563854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16</a:t>
            </a:fld>
            <a:endParaRPr lang="en-US"/>
          </a:p>
        </p:txBody>
      </p:sp>
    </p:spTree>
    <p:extLst>
      <p:ext uri="{BB962C8B-B14F-4D97-AF65-F5344CB8AC3E}">
        <p14:creationId xmlns:p14="http://schemas.microsoft.com/office/powerpoint/2010/main" val="273525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17</a:t>
            </a:fld>
            <a:endParaRPr lang="en-US"/>
          </a:p>
        </p:txBody>
      </p:sp>
    </p:spTree>
    <p:extLst>
      <p:ext uri="{BB962C8B-B14F-4D97-AF65-F5344CB8AC3E}">
        <p14:creationId xmlns:p14="http://schemas.microsoft.com/office/powerpoint/2010/main" val="61748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18</a:t>
            </a:fld>
            <a:endParaRPr lang="en-US"/>
          </a:p>
        </p:txBody>
      </p:sp>
    </p:spTree>
    <p:extLst>
      <p:ext uri="{BB962C8B-B14F-4D97-AF65-F5344CB8AC3E}">
        <p14:creationId xmlns:p14="http://schemas.microsoft.com/office/powerpoint/2010/main" val="318933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19</a:t>
            </a:fld>
            <a:endParaRPr lang="en-US"/>
          </a:p>
        </p:txBody>
      </p:sp>
    </p:spTree>
    <p:extLst>
      <p:ext uri="{BB962C8B-B14F-4D97-AF65-F5344CB8AC3E}">
        <p14:creationId xmlns:p14="http://schemas.microsoft.com/office/powerpoint/2010/main" val="366370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9F6DF8-CA09-4B41-8438-EF0E3804BC06}" type="slidenum">
              <a:rPr lang="en-US" smtClean="0"/>
              <a:t>22</a:t>
            </a:fld>
            <a:endParaRPr lang="en-US"/>
          </a:p>
        </p:txBody>
      </p:sp>
    </p:spTree>
    <p:extLst>
      <p:ext uri="{BB962C8B-B14F-4D97-AF65-F5344CB8AC3E}">
        <p14:creationId xmlns:p14="http://schemas.microsoft.com/office/powerpoint/2010/main" val="270676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23</a:t>
            </a:fld>
            <a:endParaRPr lang="en-US"/>
          </a:p>
        </p:txBody>
      </p:sp>
    </p:spTree>
    <p:extLst>
      <p:ext uri="{BB962C8B-B14F-4D97-AF65-F5344CB8AC3E}">
        <p14:creationId xmlns:p14="http://schemas.microsoft.com/office/powerpoint/2010/main" val="224672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24</a:t>
            </a:fld>
            <a:endParaRPr lang="en-US"/>
          </a:p>
        </p:txBody>
      </p:sp>
    </p:spTree>
    <p:extLst>
      <p:ext uri="{BB962C8B-B14F-4D97-AF65-F5344CB8AC3E}">
        <p14:creationId xmlns:p14="http://schemas.microsoft.com/office/powerpoint/2010/main" val="68820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4729E-61CB-4867-A062-3F09C488CD5A}" type="slidenum">
              <a:rPr lang="en-US" smtClean="0"/>
              <a:t>3</a:t>
            </a:fld>
            <a:endParaRPr lang="en-US"/>
          </a:p>
        </p:txBody>
      </p:sp>
    </p:spTree>
    <p:extLst>
      <p:ext uri="{BB962C8B-B14F-4D97-AF65-F5344CB8AC3E}">
        <p14:creationId xmlns:p14="http://schemas.microsoft.com/office/powerpoint/2010/main" val="341278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4</a:t>
            </a:fld>
            <a:endParaRPr lang="en-US"/>
          </a:p>
        </p:txBody>
      </p:sp>
    </p:spTree>
    <p:extLst>
      <p:ext uri="{BB962C8B-B14F-4D97-AF65-F5344CB8AC3E}">
        <p14:creationId xmlns:p14="http://schemas.microsoft.com/office/powerpoint/2010/main" val="196033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9F6DF8-CA09-4B41-8438-EF0E3804BC06}" type="slidenum">
              <a:rPr lang="en-US" smtClean="0"/>
              <a:t>5</a:t>
            </a:fld>
            <a:endParaRPr lang="en-US"/>
          </a:p>
        </p:txBody>
      </p:sp>
    </p:spTree>
    <p:extLst>
      <p:ext uri="{BB962C8B-B14F-4D97-AF65-F5344CB8AC3E}">
        <p14:creationId xmlns:p14="http://schemas.microsoft.com/office/powerpoint/2010/main" val="2920644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10</a:t>
            </a:fld>
            <a:endParaRPr lang="en-US"/>
          </a:p>
        </p:txBody>
      </p:sp>
    </p:spTree>
    <p:extLst>
      <p:ext uri="{BB962C8B-B14F-4D97-AF65-F5344CB8AC3E}">
        <p14:creationId xmlns:p14="http://schemas.microsoft.com/office/powerpoint/2010/main" val="4260163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11</a:t>
            </a:fld>
            <a:endParaRPr lang="en-US"/>
          </a:p>
        </p:txBody>
      </p:sp>
    </p:spTree>
    <p:extLst>
      <p:ext uri="{BB962C8B-B14F-4D97-AF65-F5344CB8AC3E}">
        <p14:creationId xmlns:p14="http://schemas.microsoft.com/office/powerpoint/2010/main" val="227883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9F6DF8-CA09-4B41-8438-EF0E3804BC06}" type="slidenum">
              <a:rPr lang="en-US" smtClean="0"/>
              <a:t>12</a:t>
            </a:fld>
            <a:endParaRPr lang="en-US"/>
          </a:p>
        </p:txBody>
      </p:sp>
    </p:spTree>
    <p:extLst>
      <p:ext uri="{BB962C8B-B14F-4D97-AF65-F5344CB8AC3E}">
        <p14:creationId xmlns:p14="http://schemas.microsoft.com/office/powerpoint/2010/main" val="206740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13</a:t>
            </a:fld>
            <a:endParaRPr lang="en-US"/>
          </a:p>
        </p:txBody>
      </p:sp>
    </p:spTree>
    <p:extLst>
      <p:ext uri="{BB962C8B-B14F-4D97-AF65-F5344CB8AC3E}">
        <p14:creationId xmlns:p14="http://schemas.microsoft.com/office/powerpoint/2010/main" val="193697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F6DF8-CA09-4B41-8438-EF0E3804BC06}" type="slidenum">
              <a:rPr lang="en-US" smtClean="0"/>
              <a:t>15</a:t>
            </a:fld>
            <a:endParaRPr lang="en-US"/>
          </a:p>
        </p:txBody>
      </p:sp>
    </p:spTree>
    <p:extLst>
      <p:ext uri="{BB962C8B-B14F-4D97-AF65-F5344CB8AC3E}">
        <p14:creationId xmlns:p14="http://schemas.microsoft.com/office/powerpoint/2010/main" val="4026539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0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77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41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93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76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896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42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3767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23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15803"/>
            <a:ext cx="9134676" cy="849587"/>
          </a:xfrm>
        </p:spPr>
        <p:txBody>
          <a:bodyPr/>
          <a:lstStyle>
            <a:lvl1pP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6186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49616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0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2699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10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18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18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13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8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6/24/2023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22663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image" Target="../media/image21.jpeg"/><Relationship Id="rId7" Type="http://schemas.openxmlformats.org/officeDocument/2006/relationships/slide" Target="slide2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9.xml"/><Relationship Id="rId10" Type="http://schemas.openxmlformats.org/officeDocument/2006/relationships/slide" Target="slide24.xml"/><Relationship Id="rId4" Type="http://schemas.openxmlformats.org/officeDocument/2006/relationships/slide" Target="slide18.xml"/><Relationship Id="rId9" Type="http://schemas.openxmlformats.org/officeDocument/2006/relationships/slide" Target="slide2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slide" Target="slide1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seattleu.edu/registrar/student-records/ferpa/"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docs.microsoft.com/en-us/power-bi/guided-learn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488" y="2432315"/>
            <a:ext cx="6837026" cy="849587"/>
          </a:xfrm>
        </p:spPr>
        <p:txBody>
          <a:bodyPr/>
          <a:lstStyle/>
          <a:p>
            <a:r>
              <a:rPr lang="en-US">
                <a:solidFill>
                  <a:schemeClr val="tx1"/>
                </a:solidFill>
                <a:effectLst>
                  <a:outerShdw blurRad="50800" dist="38100" dir="2700000" algn="tl" rotWithShape="0">
                    <a:prstClr val="black">
                      <a:alpha val="40000"/>
                    </a:prstClr>
                  </a:outerShdw>
                </a:effectLst>
              </a:rPr>
              <a:t>Superstore </a:t>
            </a:r>
            <a:r>
              <a:rPr lang="en-US" dirty="0">
                <a:solidFill>
                  <a:schemeClr val="tx1"/>
                </a:solidFill>
                <a:effectLst>
                  <a:outerShdw blurRad="50800" dist="38100" dir="2700000" algn="tl" rotWithShape="0">
                    <a:prstClr val="black">
                      <a:alpha val="40000"/>
                    </a:prstClr>
                  </a:outerShdw>
                </a:effectLst>
              </a:rPr>
              <a:t>Dataset -Power BI Analysis</a:t>
            </a:r>
          </a:p>
        </p:txBody>
      </p:sp>
      <p:sp>
        <p:nvSpPr>
          <p:cNvPr id="3" name="TextBox 2"/>
          <p:cNvSpPr txBox="1"/>
          <p:nvPr/>
        </p:nvSpPr>
        <p:spPr>
          <a:xfrm>
            <a:off x="1153487" y="3439486"/>
            <a:ext cx="6837027" cy="338554"/>
          </a:xfrm>
          <a:prstGeom prst="rect">
            <a:avLst/>
          </a:prstGeom>
          <a:noFill/>
        </p:spPr>
        <p:txBody>
          <a:bodyPr wrap="square" rtlCol="0">
            <a:spAutoFit/>
          </a:bodyPr>
          <a:lstStyle/>
          <a:p>
            <a:pPr algn="ctr"/>
            <a:r>
              <a:rPr lang="en-US" sz="1600" dirty="0">
                <a:solidFill>
                  <a:schemeClr val="bg1"/>
                </a:solidFill>
              </a:rPr>
              <a:t>This PowerPoint is designed to be an interactive tutorial to Power BI.  </a:t>
            </a:r>
          </a:p>
        </p:txBody>
      </p:sp>
      <p:sp>
        <p:nvSpPr>
          <p:cNvPr id="4" name="TextBox 3"/>
          <p:cNvSpPr txBox="1"/>
          <p:nvPr/>
        </p:nvSpPr>
        <p:spPr>
          <a:xfrm>
            <a:off x="1346433" y="3714086"/>
            <a:ext cx="6451134" cy="338554"/>
          </a:xfrm>
          <a:prstGeom prst="rect">
            <a:avLst/>
          </a:prstGeom>
          <a:noFill/>
        </p:spPr>
        <p:txBody>
          <a:bodyPr wrap="square" rtlCol="0">
            <a:spAutoFit/>
          </a:bodyPr>
          <a:lstStyle/>
          <a:p>
            <a:pPr algn="ctr"/>
            <a:r>
              <a:rPr lang="en-US" sz="1600" dirty="0">
                <a:solidFill>
                  <a:schemeClr val="bg1"/>
                </a:solidFill>
              </a:rPr>
              <a:t>Please press F5 on your keyboard to start slideshow.</a:t>
            </a:r>
          </a:p>
        </p:txBody>
      </p:sp>
      <p:sp>
        <p:nvSpPr>
          <p:cNvPr id="6" name="TextBox 5">
            <a:hlinkClick r:id="rId2" action="ppaction://hlinksldjump"/>
          </p:cNvPr>
          <p:cNvSpPr txBox="1"/>
          <p:nvPr/>
        </p:nvSpPr>
        <p:spPr>
          <a:xfrm>
            <a:off x="4954555" y="3714086"/>
            <a:ext cx="3932889" cy="369332"/>
          </a:xfrm>
          <a:prstGeom prst="rect">
            <a:avLst/>
          </a:prstGeom>
          <a:noFill/>
        </p:spPr>
        <p:txBody>
          <a:bodyPr wrap="square" rtlCol="0">
            <a:spAutoFit/>
          </a:bodyPr>
          <a:lstStyle/>
          <a:p>
            <a:pPr algn="ctr"/>
            <a:r>
              <a:rPr lang="en-US" b="1" dirty="0">
                <a:effectLst>
                  <a:outerShdw blurRad="50800" dist="38100" dir="2700000" algn="tl" rotWithShape="0">
                    <a:prstClr val="black">
                      <a:alpha val="40000"/>
                    </a:prstClr>
                  </a:outerShdw>
                </a:effectLst>
              </a:rPr>
              <a:t>By: Ayush Mishra(21mca3135)</a:t>
            </a:r>
          </a:p>
        </p:txBody>
      </p:sp>
      <p:pic>
        <p:nvPicPr>
          <p:cNvPr id="8" name="Picture 7">
            <a:extLst>
              <a:ext uri="{FF2B5EF4-FFF2-40B4-BE49-F238E27FC236}">
                <a16:creationId xmlns:a16="http://schemas.microsoft.com/office/drawing/2014/main" id="{D1E7F9BC-A2FB-161A-FE2B-7687799115DC}"/>
              </a:ext>
            </a:extLst>
          </p:cNvPr>
          <p:cNvPicPr>
            <a:picLocks noChangeAspect="1"/>
          </p:cNvPicPr>
          <p:nvPr/>
        </p:nvPicPr>
        <p:blipFill>
          <a:blip r:embed="rId3"/>
          <a:stretch>
            <a:fillRect/>
          </a:stretch>
        </p:blipFill>
        <p:spPr>
          <a:xfrm>
            <a:off x="2897634" y="338652"/>
            <a:ext cx="3348727" cy="1305535"/>
          </a:xfrm>
          <a:prstGeom prst="rect">
            <a:avLst/>
          </a:prstGeom>
        </p:spPr>
      </p:pic>
      <p:sp>
        <p:nvSpPr>
          <p:cNvPr id="9" name="TextBox 8">
            <a:hlinkClick r:id="rId2" action="ppaction://hlinksldjump"/>
            <a:extLst>
              <a:ext uri="{FF2B5EF4-FFF2-40B4-BE49-F238E27FC236}">
                <a16:creationId xmlns:a16="http://schemas.microsoft.com/office/drawing/2014/main" id="{E3ED55D3-8ED1-8490-464E-2E4AF42C5B32}"/>
              </a:ext>
            </a:extLst>
          </p:cNvPr>
          <p:cNvSpPr txBox="1"/>
          <p:nvPr/>
        </p:nvSpPr>
        <p:spPr>
          <a:xfrm>
            <a:off x="449502" y="3714086"/>
            <a:ext cx="2824830" cy="369332"/>
          </a:xfrm>
          <a:prstGeom prst="rect">
            <a:avLst/>
          </a:prstGeom>
          <a:noFill/>
        </p:spPr>
        <p:txBody>
          <a:bodyPr wrap="square" rtlCol="0">
            <a:spAutoFit/>
          </a:bodyPr>
          <a:lstStyle/>
          <a:p>
            <a:pPr algn="ctr"/>
            <a:r>
              <a:rPr lang="en-US" b="1" dirty="0">
                <a:effectLst>
                  <a:outerShdw blurRad="50800" dist="38100" dir="2700000" algn="tl" rotWithShape="0">
                    <a:prstClr val="black">
                      <a:alpha val="40000"/>
                    </a:prstClr>
                  </a:outerShdw>
                </a:effectLst>
              </a:rPr>
              <a:t>To: Pooja Sharma</a:t>
            </a:r>
          </a:p>
        </p:txBody>
      </p:sp>
    </p:spTree>
    <p:extLst>
      <p:ext uri="{BB962C8B-B14F-4D97-AF65-F5344CB8AC3E}">
        <p14:creationId xmlns:p14="http://schemas.microsoft.com/office/powerpoint/2010/main" val="17751907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6"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435">
                                          <p:stCondLst>
                                            <p:cond delay="0"/>
                                          </p:stCondLst>
                                        </p:cTn>
                                        <p:tgtEl>
                                          <p:spTgt spid="6"/>
                                        </p:tgtEl>
                                      </p:cBhvr>
                                    </p:animEffect>
                                    <p:anim calcmode="lin" valueType="num">
                                      <p:cBhvr>
                                        <p:cTn id="15" dur="136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8"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9"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20" dur="20">
                                          <p:stCondLst>
                                            <p:cond delay="488"/>
                                          </p:stCondLst>
                                        </p:cTn>
                                        <p:tgtEl>
                                          <p:spTgt spid="6"/>
                                        </p:tgtEl>
                                      </p:cBhvr>
                                      <p:to x="100000" y="60000"/>
                                    </p:animScale>
                                    <p:animScale>
                                      <p:cBhvr>
                                        <p:cTn id="21" dur="125" decel="50000">
                                          <p:stCondLst>
                                            <p:cond delay="507"/>
                                          </p:stCondLst>
                                        </p:cTn>
                                        <p:tgtEl>
                                          <p:spTgt spid="6"/>
                                        </p:tgtEl>
                                      </p:cBhvr>
                                      <p:to x="100000" y="100000"/>
                                    </p:animScale>
                                    <p:animScale>
                                      <p:cBhvr>
                                        <p:cTn id="22" dur="20">
                                          <p:stCondLst>
                                            <p:cond delay="984"/>
                                          </p:stCondLst>
                                        </p:cTn>
                                        <p:tgtEl>
                                          <p:spTgt spid="6"/>
                                        </p:tgtEl>
                                      </p:cBhvr>
                                      <p:to x="100000" y="80000"/>
                                    </p:animScale>
                                    <p:animScale>
                                      <p:cBhvr>
                                        <p:cTn id="23" dur="125" decel="50000">
                                          <p:stCondLst>
                                            <p:cond delay="1004"/>
                                          </p:stCondLst>
                                        </p:cTn>
                                        <p:tgtEl>
                                          <p:spTgt spid="6"/>
                                        </p:tgtEl>
                                      </p:cBhvr>
                                      <p:to x="100000" y="100000"/>
                                    </p:animScale>
                                    <p:animScale>
                                      <p:cBhvr>
                                        <p:cTn id="24" dur="20">
                                          <p:stCondLst>
                                            <p:cond delay="1231"/>
                                          </p:stCondLst>
                                        </p:cTn>
                                        <p:tgtEl>
                                          <p:spTgt spid="6"/>
                                        </p:tgtEl>
                                      </p:cBhvr>
                                      <p:to x="100000" y="90000"/>
                                    </p:animScale>
                                    <p:animScale>
                                      <p:cBhvr>
                                        <p:cTn id="25" dur="125" decel="50000">
                                          <p:stCondLst>
                                            <p:cond delay="1251"/>
                                          </p:stCondLst>
                                        </p:cTn>
                                        <p:tgtEl>
                                          <p:spTgt spid="6"/>
                                        </p:tgtEl>
                                      </p:cBhvr>
                                      <p:to x="100000" y="100000"/>
                                    </p:animScale>
                                    <p:animScale>
                                      <p:cBhvr>
                                        <p:cTn id="26" dur="20">
                                          <p:stCondLst>
                                            <p:cond delay="1356"/>
                                          </p:stCondLst>
                                        </p:cTn>
                                        <p:tgtEl>
                                          <p:spTgt spid="6"/>
                                        </p:tgtEl>
                                      </p:cBhvr>
                                      <p:to x="100000" y="95000"/>
                                    </p:animScale>
                                    <p:animScale>
                                      <p:cBhvr>
                                        <p:cTn id="27" dur="125" decel="50000">
                                          <p:stCondLst>
                                            <p:cond delay="1376"/>
                                          </p:stCondLst>
                                        </p:cTn>
                                        <p:tgtEl>
                                          <p:spTgt spid="6"/>
                                        </p:tgtEl>
                                      </p:cBhvr>
                                      <p:to x="100000" y="100000"/>
                                    </p:animScale>
                                  </p:childTnLst>
                                </p:cTn>
                              </p:par>
                            </p:childTnLst>
                          </p:cTn>
                        </p:par>
                        <p:par>
                          <p:cTn id="28" fill="hold">
                            <p:stCondLst>
                              <p:cond delay="2001"/>
                            </p:stCondLst>
                            <p:childTnLst>
                              <p:par>
                                <p:cTn id="29" presetID="26"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435">
                                          <p:stCondLst>
                                            <p:cond delay="0"/>
                                          </p:stCondLst>
                                        </p:cTn>
                                        <p:tgtEl>
                                          <p:spTgt spid="9"/>
                                        </p:tgtEl>
                                      </p:cBhvr>
                                    </p:animEffect>
                                    <p:anim calcmode="lin" valueType="num">
                                      <p:cBhvr>
                                        <p:cTn id="32" dur="136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35"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36"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37" dur="20">
                                          <p:stCondLst>
                                            <p:cond delay="488"/>
                                          </p:stCondLst>
                                        </p:cTn>
                                        <p:tgtEl>
                                          <p:spTgt spid="9"/>
                                        </p:tgtEl>
                                      </p:cBhvr>
                                      <p:to x="100000" y="60000"/>
                                    </p:animScale>
                                    <p:animScale>
                                      <p:cBhvr>
                                        <p:cTn id="38" dur="125" decel="50000">
                                          <p:stCondLst>
                                            <p:cond delay="507"/>
                                          </p:stCondLst>
                                        </p:cTn>
                                        <p:tgtEl>
                                          <p:spTgt spid="9"/>
                                        </p:tgtEl>
                                      </p:cBhvr>
                                      <p:to x="100000" y="100000"/>
                                    </p:animScale>
                                    <p:animScale>
                                      <p:cBhvr>
                                        <p:cTn id="39" dur="20">
                                          <p:stCondLst>
                                            <p:cond delay="984"/>
                                          </p:stCondLst>
                                        </p:cTn>
                                        <p:tgtEl>
                                          <p:spTgt spid="9"/>
                                        </p:tgtEl>
                                      </p:cBhvr>
                                      <p:to x="100000" y="80000"/>
                                    </p:animScale>
                                    <p:animScale>
                                      <p:cBhvr>
                                        <p:cTn id="40" dur="125" decel="50000">
                                          <p:stCondLst>
                                            <p:cond delay="1004"/>
                                          </p:stCondLst>
                                        </p:cTn>
                                        <p:tgtEl>
                                          <p:spTgt spid="9"/>
                                        </p:tgtEl>
                                      </p:cBhvr>
                                      <p:to x="100000" y="100000"/>
                                    </p:animScale>
                                    <p:animScale>
                                      <p:cBhvr>
                                        <p:cTn id="41" dur="20">
                                          <p:stCondLst>
                                            <p:cond delay="1231"/>
                                          </p:stCondLst>
                                        </p:cTn>
                                        <p:tgtEl>
                                          <p:spTgt spid="9"/>
                                        </p:tgtEl>
                                      </p:cBhvr>
                                      <p:to x="100000" y="90000"/>
                                    </p:animScale>
                                    <p:animScale>
                                      <p:cBhvr>
                                        <p:cTn id="42" dur="125" decel="50000">
                                          <p:stCondLst>
                                            <p:cond delay="1251"/>
                                          </p:stCondLst>
                                        </p:cTn>
                                        <p:tgtEl>
                                          <p:spTgt spid="9"/>
                                        </p:tgtEl>
                                      </p:cBhvr>
                                      <p:to x="100000" y="100000"/>
                                    </p:animScale>
                                    <p:animScale>
                                      <p:cBhvr>
                                        <p:cTn id="43" dur="20">
                                          <p:stCondLst>
                                            <p:cond delay="1356"/>
                                          </p:stCondLst>
                                        </p:cTn>
                                        <p:tgtEl>
                                          <p:spTgt spid="9"/>
                                        </p:tgtEl>
                                      </p:cBhvr>
                                      <p:to x="100000" y="95000"/>
                                    </p:animScale>
                                    <p:animScale>
                                      <p:cBhvr>
                                        <p:cTn id="44" dur="125"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54350" y="544100"/>
            <a:ext cx="8235300" cy="610988"/>
          </a:xfrm>
          <a:effectLst>
            <a:outerShdw blurRad="50800" dist="38100" dir="2700000" algn="tl" rotWithShape="0">
              <a:prstClr val="black">
                <a:alpha val="40000"/>
              </a:prstClr>
            </a:outerShdw>
          </a:effectLst>
        </p:spPr>
        <p:txBody>
          <a:bodyPr>
            <a:noAutofit/>
          </a:bodyPr>
          <a:lstStyle/>
          <a:p>
            <a:r>
              <a:rPr lang="en-US" sz="3200" dirty="0">
                <a:solidFill>
                  <a:schemeClr val="bg1"/>
                </a:solidFill>
              </a:rPr>
              <a:t>How Do I Navigate Power BI?</a:t>
            </a:r>
          </a:p>
        </p:txBody>
      </p:sp>
      <p:sp>
        <p:nvSpPr>
          <p:cNvPr id="25" name="Title 1"/>
          <p:cNvSpPr txBox="1">
            <a:spLocks/>
          </p:cNvSpPr>
          <p:nvPr/>
        </p:nvSpPr>
        <p:spPr>
          <a:xfrm>
            <a:off x="437029" y="1999622"/>
            <a:ext cx="8235300" cy="1916481"/>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r>
              <a:rPr lang="en-US" sz="1800" i="1" dirty="0">
                <a:latin typeface="+mj-lt"/>
              </a:rPr>
              <a:t>This module will provide an overview on logging in to Power BI, the tools available within the web app, navigating a sample report, and suggestions moving forward.</a:t>
            </a:r>
          </a:p>
        </p:txBody>
      </p:sp>
    </p:spTree>
    <p:extLst>
      <p:ext uri="{BB962C8B-B14F-4D97-AF65-F5344CB8AC3E}">
        <p14:creationId xmlns:p14="http://schemas.microsoft.com/office/powerpoint/2010/main" val="38504647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582557" y="522488"/>
            <a:ext cx="8235300" cy="610988"/>
          </a:xfrm>
        </p:spPr>
        <p:txBody>
          <a:bodyPr>
            <a:normAutofit/>
          </a:bodyPr>
          <a:lstStyle/>
          <a:p>
            <a:pPr algn="l"/>
            <a:r>
              <a:rPr lang="en-US" dirty="0">
                <a:solidFill>
                  <a:schemeClr val="bg1"/>
                </a:solidFill>
              </a:rPr>
              <a:t>How Do I Navigate Power BI?</a:t>
            </a:r>
          </a:p>
        </p:txBody>
      </p:sp>
      <p:sp>
        <p:nvSpPr>
          <p:cNvPr id="25" name="Title 1"/>
          <p:cNvSpPr txBox="1">
            <a:spLocks/>
          </p:cNvSpPr>
          <p:nvPr/>
        </p:nvSpPr>
        <p:spPr>
          <a:xfrm>
            <a:off x="519494" y="1760122"/>
            <a:ext cx="8235300" cy="64235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600" i="1" dirty="0">
                <a:latin typeface="+mj-lt"/>
              </a:rPr>
              <a:t>Here is an overview of the pages in this module.  </a:t>
            </a:r>
          </a:p>
          <a:p>
            <a:pPr algn="l"/>
            <a:r>
              <a:rPr lang="en-US" sz="1600" i="1" dirty="0">
                <a:latin typeface="+mj-lt"/>
              </a:rPr>
              <a:t>Select any of the boxes below to navigate directly to that page or select </a:t>
            </a:r>
            <a:r>
              <a:rPr lang="en-US" sz="1600" b="1" i="1" dirty="0">
                <a:latin typeface="+mj-lt"/>
              </a:rPr>
              <a:t>Continue</a:t>
            </a:r>
            <a:r>
              <a:rPr lang="en-US" sz="1600" i="1" dirty="0">
                <a:latin typeface="+mj-lt"/>
              </a:rPr>
              <a:t> to begin.</a:t>
            </a:r>
          </a:p>
        </p:txBody>
      </p:sp>
      <p:sp>
        <p:nvSpPr>
          <p:cNvPr id="26" name="TextBox 25">
            <a:hlinkClick r:id="rId3" action="ppaction://hlinksldjump"/>
            <a:hlinkHover r:id="" action="ppaction://noaction" highlightClick="1"/>
          </p:cNvPr>
          <p:cNvSpPr txBox="1"/>
          <p:nvPr/>
        </p:nvSpPr>
        <p:spPr>
          <a:xfrm>
            <a:off x="2110875" y="2690339"/>
            <a:ext cx="5178671" cy="338554"/>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600" b="1" dirty="0"/>
              <a:t>Accessing the Power BI Web App</a:t>
            </a:r>
          </a:p>
        </p:txBody>
      </p:sp>
      <p:sp>
        <p:nvSpPr>
          <p:cNvPr id="27" name="TextBox 26">
            <a:hlinkClick r:id="rId4" action="ppaction://hlinksldjump"/>
            <a:hlinkHover r:id="" action="ppaction://noaction" highlightClick="1"/>
          </p:cNvPr>
          <p:cNvSpPr txBox="1"/>
          <p:nvPr/>
        </p:nvSpPr>
        <p:spPr>
          <a:xfrm>
            <a:off x="2110876" y="3084765"/>
            <a:ext cx="5178674" cy="338554"/>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600" b="1" dirty="0"/>
              <a:t>Navigating the Power BI Workspace</a:t>
            </a:r>
          </a:p>
        </p:txBody>
      </p:sp>
      <p:sp>
        <p:nvSpPr>
          <p:cNvPr id="28" name="TextBox 27">
            <a:hlinkClick r:id="rId5" action="ppaction://hlinksldjump"/>
            <a:hlinkHover r:id="" action="ppaction://noaction" highlightClick="1"/>
          </p:cNvPr>
          <p:cNvSpPr txBox="1"/>
          <p:nvPr/>
        </p:nvSpPr>
        <p:spPr>
          <a:xfrm>
            <a:off x="2110875" y="3483955"/>
            <a:ext cx="5178674" cy="338554"/>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600" b="1" dirty="0"/>
              <a:t>Opening a Power BI Report</a:t>
            </a:r>
          </a:p>
        </p:txBody>
      </p:sp>
      <p:sp>
        <p:nvSpPr>
          <p:cNvPr id="31" name="TextBox 30">
            <a:hlinkClick r:id="" action="ppaction://noaction"/>
            <a:hlinkHover r:id="" action="ppaction://noaction" highlightClick="1"/>
          </p:cNvPr>
          <p:cNvSpPr txBox="1"/>
          <p:nvPr/>
        </p:nvSpPr>
        <p:spPr>
          <a:xfrm>
            <a:off x="2110872" y="4272807"/>
            <a:ext cx="5178674" cy="338554"/>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600" b="1" dirty="0"/>
              <a:t>Suggestions for Charting a Power BI Report</a:t>
            </a:r>
          </a:p>
        </p:txBody>
      </p:sp>
      <p:sp>
        <p:nvSpPr>
          <p:cNvPr id="33" name="TextBox 32">
            <a:hlinkClick r:id="rId6" action="ppaction://hlinksldjump"/>
            <a:hlinkHover r:id="" action="ppaction://noaction" highlightClick="1"/>
          </p:cNvPr>
          <p:cNvSpPr txBox="1"/>
          <p:nvPr/>
        </p:nvSpPr>
        <p:spPr>
          <a:xfrm>
            <a:off x="2110872" y="3873617"/>
            <a:ext cx="5178674" cy="338554"/>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600" b="1" dirty="0"/>
              <a:t>Overview of a Power BI Report</a:t>
            </a:r>
          </a:p>
        </p:txBody>
      </p:sp>
    </p:spTree>
    <p:extLst>
      <p:ext uri="{BB962C8B-B14F-4D97-AF65-F5344CB8AC3E}">
        <p14:creationId xmlns:p14="http://schemas.microsoft.com/office/powerpoint/2010/main" val="7349160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4" y="341799"/>
            <a:ext cx="8086165" cy="857250"/>
          </a:xfrm>
        </p:spPr>
        <p:txBody>
          <a:bodyPr/>
          <a:lstStyle/>
          <a:p>
            <a:pPr algn="l"/>
            <a:r>
              <a:rPr lang="en-US" dirty="0"/>
              <a:t>Accessing the Power BI Web App</a:t>
            </a:r>
          </a:p>
        </p:txBody>
      </p:sp>
      <p:sp>
        <p:nvSpPr>
          <p:cNvPr id="3" name="TextBox - Link"/>
          <p:cNvSpPr>
            <a:spLocks noGrp="1"/>
          </p:cNvSpPr>
          <p:nvPr>
            <p:ph idx="1"/>
          </p:nvPr>
        </p:nvSpPr>
        <p:spPr>
          <a:xfrm>
            <a:off x="3524004" y="2751274"/>
            <a:ext cx="2165681" cy="428491"/>
          </a:xfrm>
        </p:spPr>
        <p:txBody>
          <a:bodyPr>
            <a:noAutofit/>
          </a:bodyPr>
          <a:lstStyle/>
          <a:p>
            <a:pPr marL="0" indent="0" algn="ctr">
              <a:spcBef>
                <a:spcPts val="0"/>
              </a:spcBef>
              <a:buNone/>
            </a:pPr>
            <a:r>
              <a:rPr lang="en-US" sz="2000" b="1" u="sng" dirty="0">
                <a:solidFill>
                  <a:srgbClr val="0070C0"/>
                </a:solidFill>
              </a:rPr>
              <a:t>app.powerbi.com</a:t>
            </a:r>
            <a:endParaRPr lang="en-US" sz="2000" dirty="0"/>
          </a:p>
        </p:txBody>
      </p:sp>
      <p:grpSp>
        <p:nvGrpSpPr>
          <p:cNvPr id="9" name="Group 8"/>
          <p:cNvGrpSpPr/>
          <p:nvPr/>
        </p:nvGrpSpPr>
        <p:grpSpPr>
          <a:xfrm>
            <a:off x="3027285" y="3407771"/>
            <a:ext cx="3086695" cy="786194"/>
            <a:chOff x="625354" y="3523125"/>
            <a:chExt cx="3296247" cy="786194"/>
          </a:xfrm>
        </p:grpSpPr>
        <p:sp>
          <p:nvSpPr>
            <p:cNvPr id="8" name="Rectangle 7"/>
            <p:cNvSpPr/>
            <p:nvPr/>
          </p:nvSpPr>
          <p:spPr>
            <a:xfrm>
              <a:off x="625354" y="3523125"/>
              <a:ext cx="3296247" cy="78619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717356" y="3640245"/>
              <a:ext cx="3084374" cy="564610"/>
              <a:chOff x="673825" y="3310046"/>
              <a:chExt cx="3084374" cy="56461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a:ext>
                </a:extLst>
              </a:blip>
              <a:srcRect r="61024"/>
              <a:stretch/>
            </p:blipFill>
            <p:spPr>
              <a:xfrm>
                <a:off x="673825" y="3310046"/>
                <a:ext cx="3079569" cy="555750"/>
              </a:xfrm>
              <a:prstGeom prst="rect">
                <a:avLst/>
              </a:prstGeom>
              <a:ln>
                <a:noFill/>
              </a:ln>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444435" y="3310046"/>
                <a:ext cx="313764" cy="564610"/>
              </a:xfrm>
              <a:prstGeom prst="rect">
                <a:avLst/>
              </a:prstGeom>
              <a:ln>
                <a:noFill/>
              </a:ln>
            </p:spPr>
          </p:pic>
        </p:grpSp>
      </p:grpSp>
      <p:grpSp>
        <p:nvGrpSpPr>
          <p:cNvPr id="46" name="Group 45"/>
          <p:cNvGrpSpPr/>
          <p:nvPr/>
        </p:nvGrpSpPr>
        <p:grpSpPr>
          <a:xfrm>
            <a:off x="600634" y="1183538"/>
            <a:ext cx="7895669" cy="1308567"/>
            <a:chOff x="644033" y="1322442"/>
            <a:chExt cx="7895669" cy="1308567"/>
          </a:xfrm>
        </p:grpSpPr>
        <p:sp>
          <p:nvSpPr>
            <p:cNvPr id="19" name="Textbox - Internet Browsers"/>
            <p:cNvSpPr txBox="1"/>
            <p:nvPr/>
          </p:nvSpPr>
          <p:spPr>
            <a:xfrm>
              <a:off x="644033" y="1923123"/>
              <a:ext cx="7866398" cy="707886"/>
            </a:xfrm>
            <a:prstGeom prst="rect">
              <a:avLst/>
            </a:prstGeom>
            <a:noFill/>
          </p:spPr>
          <p:txBody>
            <a:bodyPr wrap="square" rtlCol="0">
              <a:spAutoFit/>
            </a:bodyPr>
            <a:lstStyle/>
            <a:p>
              <a:r>
                <a:rPr lang="en-US" sz="2000" dirty="0"/>
                <a:t>To access the </a:t>
              </a:r>
              <a:r>
                <a:rPr lang="en-US" sz="2000" dirty="0" err="1"/>
                <a:t>PowerBI</a:t>
              </a:r>
              <a:r>
                <a:rPr lang="en-US" sz="2000" dirty="0"/>
                <a:t> Web App, open your internet browser </a:t>
              </a:r>
            </a:p>
            <a:p>
              <a:r>
                <a:rPr lang="en-US" sz="2000" dirty="0"/>
                <a:t>and enter the address…</a:t>
              </a:r>
            </a:p>
          </p:txBody>
        </p:sp>
        <p:pic>
          <p:nvPicPr>
            <p:cNvPr id="12" name="Picture 1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54369" y="1327256"/>
              <a:ext cx="465683" cy="4572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082502" y="1322442"/>
              <a:ext cx="457200" cy="45720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569248" y="1327256"/>
              <a:ext cx="457199" cy="457200"/>
            </a:xfrm>
            <a:prstGeom prst="rect">
              <a:avLst/>
            </a:prstGeom>
          </p:spPr>
        </p:pic>
      </p:grpSp>
      <p:grpSp>
        <p:nvGrpSpPr>
          <p:cNvPr id="37" name="Group 36"/>
          <p:cNvGrpSpPr/>
          <p:nvPr/>
        </p:nvGrpSpPr>
        <p:grpSpPr>
          <a:xfrm>
            <a:off x="4136296" y="3179766"/>
            <a:ext cx="1123235" cy="355595"/>
            <a:chOff x="7094682" y="3923115"/>
            <a:chExt cx="1199490" cy="355595"/>
          </a:xfrm>
        </p:grpSpPr>
        <p:cxnSp>
          <p:nvCxnSpPr>
            <p:cNvPr id="38" name="Elbow Connector 37"/>
            <p:cNvCxnSpPr>
              <a:cxnSpLocks/>
              <a:stCxn id="3" idx="2"/>
              <a:endCxn id="39" idx="1"/>
            </p:cNvCxnSpPr>
            <p:nvPr/>
          </p:nvCxnSpPr>
          <p:spPr>
            <a:xfrm rot="5400000" flipH="1">
              <a:off x="7354521" y="3841075"/>
              <a:ext cx="36447" cy="556125"/>
            </a:xfrm>
            <a:prstGeom prst="bentConnector4">
              <a:avLst>
                <a:gd name="adj1" fmla="val -1015036"/>
                <a:gd name="adj2" fmla="val 251827"/>
              </a:avLst>
            </a:prstGeom>
            <a:ln w="28575">
              <a:solidFill>
                <a:srgbClr val="FFC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7094682" y="3923115"/>
              <a:ext cx="1199490" cy="355595"/>
            </a:xfrm>
            <a:prstGeom prst="rect">
              <a:avLst/>
            </a:prstGeom>
            <a:noFill/>
            <a:ln w="28575">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83476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 Sign-in"/>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0"/>
            <a:ext cx="9016999" cy="5160718"/>
          </a:xfrm>
          <a:prstGeom prst="rect">
            <a:avLst/>
          </a:prstGeom>
        </p:spPr>
      </p:pic>
      <p:sp>
        <p:nvSpPr>
          <p:cNvPr id="7" name="Rectangle - Directions Background"/>
          <p:cNvSpPr/>
          <p:nvPr/>
        </p:nvSpPr>
        <p:spPr>
          <a:xfrm>
            <a:off x="7112196" y="0"/>
            <a:ext cx="2042815" cy="5143500"/>
          </a:xfrm>
          <a:prstGeom prst="rect">
            <a:avLst/>
          </a:prstGeom>
          <a:solidFill>
            <a:schemeClr val="tx1">
              <a:lumMod val="85000"/>
              <a:lumOff val="1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4015409" y="937987"/>
            <a:ext cx="3299984" cy="1944360"/>
            <a:chOff x="4015409" y="937987"/>
            <a:chExt cx="3299984" cy="1944360"/>
          </a:xfrm>
        </p:grpSpPr>
        <p:sp>
          <p:nvSpPr>
            <p:cNvPr id="14" name="Action Button: Custom 13">
              <a:hlinkClick r:id="rId4" action="ppaction://hlinksldjump" highlightClick="1"/>
            </p:cNvPr>
            <p:cNvSpPr/>
            <p:nvPr/>
          </p:nvSpPr>
          <p:spPr>
            <a:xfrm>
              <a:off x="4015409" y="2395330"/>
              <a:ext cx="983974" cy="487017"/>
            </a:xfrm>
            <a:prstGeom prst="actionButtonBlank">
              <a:avLst/>
            </a:prstGeom>
            <a:noFill/>
            <a:ln w="5715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C000"/>
                </a:solidFill>
              </a:endParaRPr>
            </a:p>
          </p:txBody>
        </p:sp>
        <p:cxnSp>
          <p:nvCxnSpPr>
            <p:cNvPr id="3" name="Elbow Connector 2"/>
            <p:cNvCxnSpPr>
              <a:endCxn id="14" idx="0"/>
            </p:cNvCxnSpPr>
            <p:nvPr/>
          </p:nvCxnSpPr>
          <p:spPr>
            <a:xfrm rot="10800000" flipV="1">
              <a:off x="4999384" y="937987"/>
              <a:ext cx="2316009" cy="1700852"/>
            </a:xfrm>
            <a:prstGeom prst="bentConnector3">
              <a:avLst/>
            </a:prstGeom>
            <a:ln w="28575">
              <a:solidFill>
                <a:srgbClr val="FFC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sp>
        <p:nvSpPr>
          <p:cNvPr id="22" name="Text - &quot;Click Sign In&quot;"/>
          <p:cNvSpPr txBox="1"/>
          <p:nvPr/>
        </p:nvSpPr>
        <p:spPr>
          <a:xfrm>
            <a:off x="7375362" y="719585"/>
            <a:ext cx="1581665" cy="830997"/>
          </a:xfrm>
          <a:prstGeom prst="rect">
            <a:avLst/>
          </a:prstGeom>
          <a:noFill/>
        </p:spPr>
        <p:txBody>
          <a:bodyPr wrap="square" rtlCol="0">
            <a:spAutoFit/>
          </a:bodyPr>
          <a:lstStyle/>
          <a:p>
            <a:r>
              <a:rPr lang="en-US" sz="1600" b="1" dirty="0"/>
              <a:t>1) Click </a:t>
            </a:r>
            <a:r>
              <a:rPr lang="en-US" sz="1600" b="1" dirty="0">
                <a:solidFill>
                  <a:srgbClr val="FFC000"/>
                </a:solidFill>
              </a:rPr>
              <a:t>Sign In </a:t>
            </a:r>
            <a:r>
              <a:rPr lang="en-US" sz="1600" b="1" dirty="0"/>
              <a:t>to bring up the login page</a:t>
            </a:r>
          </a:p>
        </p:txBody>
      </p:sp>
      <p:sp>
        <p:nvSpPr>
          <p:cNvPr id="23" name="TextBox 22"/>
          <p:cNvSpPr txBox="1"/>
          <p:nvPr/>
        </p:nvSpPr>
        <p:spPr>
          <a:xfrm>
            <a:off x="7375362" y="12357"/>
            <a:ext cx="1581665" cy="646331"/>
          </a:xfrm>
          <a:prstGeom prst="rect">
            <a:avLst/>
          </a:prstGeom>
          <a:noFill/>
        </p:spPr>
        <p:txBody>
          <a:bodyPr wrap="square" rtlCol="0">
            <a:spAutoFit/>
          </a:bodyPr>
          <a:lstStyle/>
          <a:p>
            <a:pPr algn="ctr"/>
            <a:r>
              <a:rPr lang="en-US" b="1" dirty="0">
                <a:solidFill>
                  <a:schemeClr val="bg1"/>
                </a:solidFill>
              </a:rPr>
              <a:t>Logging In to Power BI</a:t>
            </a:r>
          </a:p>
        </p:txBody>
      </p:sp>
    </p:spTree>
    <p:extLst>
      <p:ext uri="{BB962C8B-B14F-4D97-AF65-F5344CB8AC3E}">
        <p14:creationId xmlns:p14="http://schemas.microsoft.com/office/powerpoint/2010/main" val="11684245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 Sign-in"/>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8986916" cy="5143500"/>
          </a:xfrm>
          <a:prstGeom prst="rect">
            <a:avLst/>
          </a:prstGeom>
        </p:spPr>
      </p:pic>
      <p:sp>
        <p:nvSpPr>
          <p:cNvPr id="7" name="Rectangle - Directions Background"/>
          <p:cNvSpPr/>
          <p:nvPr/>
        </p:nvSpPr>
        <p:spPr>
          <a:xfrm>
            <a:off x="6996947" y="0"/>
            <a:ext cx="2163038" cy="5143500"/>
          </a:xfrm>
          <a:prstGeom prst="rect">
            <a:avLst/>
          </a:prstGeom>
          <a:solidFill>
            <a:schemeClr val="tx1">
              <a:lumMod val="85000"/>
              <a:lumOff val="1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Image - Password"/>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0"/>
            <a:ext cx="7156945" cy="5149646"/>
          </a:xfrm>
          <a:prstGeom prst="rect">
            <a:avLst/>
          </a:prstGeom>
        </p:spPr>
      </p:pic>
      <p:grpSp>
        <p:nvGrpSpPr>
          <p:cNvPr id="6" name="Group 5"/>
          <p:cNvGrpSpPr/>
          <p:nvPr/>
        </p:nvGrpSpPr>
        <p:grpSpPr>
          <a:xfrm>
            <a:off x="2435087" y="2085825"/>
            <a:ext cx="4872576" cy="518227"/>
            <a:chOff x="2435087" y="2085825"/>
            <a:chExt cx="4872576" cy="518227"/>
          </a:xfrm>
        </p:grpSpPr>
        <p:sp>
          <p:nvSpPr>
            <p:cNvPr id="12" name="Action Button: Custom 11">
              <a:hlinkClick r:id="rId4" action="ppaction://hlinksldjump" highlightClick="1"/>
            </p:cNvPr>
            <p:cNvSpPr/>
            <p:nvPr/>
          </p:nvSpPr>
          <p:spPr>
            <a:xfrm>
              <a:off x="2435087" y="2126974"/>
              <a:ext cx="2305878" cy="477078"/>
            </a:xfrm>
            <a:prstGeom prst="actionButtonBlank">
              <a:avLst/>
            </a:prstGeom>
            <a:noFill/>
            <a:ln w="5715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tx1"/>
                  </a:solidFill>
                </a:rPr>
                <a:t>Ayush@cuchd.in</a:t>
              </a:r>
            </a:p>
          </p:txBody>
        </p:sp>
        <p:cxnSp>
          <p:nvCxnSpPr>
            <p:cNvPr id="5" name="Elbow Connector 4"/>
            <p:cNvCxnSpPr>
              <a:endCxn id="12" idx="0"/>
            </p:cNvCxnSpPr>
            <p:nvPr/>
          </p:nvCxnSpPr>
          <p:spPr>
            <a:xfrm rot="10800000" flipV="1">
              <a:off x="4740965" y="2085825"/>
              <a:ext cx="2566698" cy="279687"/>
            </a:xfrm>
            <a:prstGeom prst="bentConnector3">
              <a:avLst/>
            </a:prstGeom>
            <a:ln w="28575">
              <a:solidFill>
                <a:srgbClr val="FFC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sp>
        <p:nvSpPr>
          <p:cNvPr id="23" name="Text - &quot;Click Sign In&quot;"/>
          <p:cNvSpPr txBox="1"/>
          <p:nvPr/>
        </p:nvSpPr>
        <p:spPr>
          <a:xfrm>
            <a:off x="7375362" y="719585"/>
            <a:ext cx="1581665" cy="830997"/>
          </a:xfrm>
          <a:prstGeom prst="rect">
            <a:avLst/>
          </a:prstGeom>
          <a:noFill/>
        </p:spPr>
        <p:txBody>
          <a:bodyPr wrap="square" rtlCol="0">
            <a:spAutoFit/>
          </a:bodyPr>
          <a:lstStyle/>
          <a:p>
            <a:r>
              <a:rPr lang="en-US" sz="1600" b="1" dirty="0"/>
              <a:t>1) Click Sign In to bring up the login page</a:t>
            </a:r>
          </a:p>
        </p:txBody>
      </p:sp>
      <p:sp>
        <p:nvSpPr>
          <p:cNvPr id="25" name="TextBox 24"/>
          <p:cNvSpPr txBox="1"/>
          <p:nvPr/>
        </p:nvSpPr>
        <p:spPr>
          <a:xfrm>
            <a:off x="7375362" y="12357"/>
            <a:ext cx="1581665" cy="646331"/>
          </a:xfrm>
          <a:prstGeom prst="rect">
            <a:avLst/>
          </a:prstGeom>
          <a:noFill/>
        </p:spPr>
        <p:txBody>
          <a:bodyPr wrap="square" rtlCol="0">
            <a:spAutoFit/>
          </a:bodyPr>
          <a:lstStyle/>
          <a:p>
            <a:pPr algn="ctr"/>
            <a:r>
              <a:rPr lang="en-US" b="1" dirty="0">
                <a:solidFill>
                  <a:schemeClr val="bg1"/>
                </a:solidFill>
              </a:rPr>
              <a:t>Logging In to Power BI</a:t>
            </a:r>
          </a:p>
        </p:txBody>
      </p:sp>
      <p:sp>
        <p:nvSpPr>
          <p:cNvPr id="26" name="Text - &quot;Login&quot;"/>
          <p:cNvSpPr txBox="1"/>
          <p:nvPr/>
        </p:nvSpPr>
        <p:spPr>
          <a:xfrm>
            <a:off x="7375363" y="1754447"/>
            <a:ext cx="1638484" cy="1077218"/>
          </a:xfrm>
          <a:prstGeom prst="rect">
            <a:avLst/>
          </a:prstGeom>
          <a:noFill/>
        </p:spPr>
        <p:txBody>
          <a:bodyPr wrap="square" rtlCol="0">
            <a:spAutoFit/>
          </a:bodyPr>
          <a:lstStyle/>
          <a:p>
            <a:r>
              <a:rPr lang="en-US" sz="1600" b="1" dirty="0"/>
              <a:t>2) Log in with your </a:t>
            </a:r>
            <a:r>
              <a:rPr lang="en-US" sz="1600" b="1" dirty="0">
                <a:solidFill>
                  <a:srgbClr val="FFC000"/>
                </a:solidFill>
              </a:rPr>
              <a:t> company or collage credentials</a:t>
            </a:r>
          </a:p>
        </p:txBody>
      </p:sp>
    </p:spTree>
    <p:extLst>
      <p:ext uri="{BB962C8B-B14F-4D97-AF65-F5344CB8AC3E}">
        <p14:creationId xmlns:p14="http://schemas.microsoft.com/office/powerpoint/2010/main" val="10468331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3634" y="0"/>
            <a:ext cx="6830366" cy="5143500"/>
          </a:xfrm>
          <a:prstGeom prst="rect">
            <a:avLst/>
          </a:prstGeom>
        </p:spPr>
      </p:pic>
      <p:sp>
        <p:nvSpPr>
          <p:cNvPr id="4" name="Rectangle 3"/>
          <p:cNvSpPr/>
          <p:nvPr/>
        </p:nvSpPr>
        <p:spPr>
          <a:xfrm>
            <a:off x="-1" y="0"/>
            <a:ext cx="2313635" cy="5143500"/>
          </a:xfrm>
          <a:prstGeom prst="rect">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5387" y="231615"/>
            <a:ext cx="1828815" cy="830997"/>
          </a:xfrm>
          <a:prstGeom prst="rect">
            <a:avLst/>
          </a:prstGeom>
          <a:noFill/>
        </p:spPr>
        <p:txBody>
          <a:bodyPr wrap="square" rtlCol="0">
            <a:spAutoFit/>
          </a:bodyPr>
          <a:lstStyle/>
          <a:p>
            <a:r>
              <a:rPr lang="en-US" sz="1600" b="1" dirty="0">
                <a:solidFill>
                  <a:schemeClr val="bg1"/>
                </a:solidFill>
              </a:rPr>
              <a:t>Navigating the Power BI </a:t>
            </a:r>
            <a:r>
              <a:rPr lang="en-US" sz="1600" b="1" dirty="0" err="1">
                <a:solidFill>
                  <a:schemeClr val="bg1"/>
                </a:solidFill>
              </a:rPr>
              <a:t>Webapp</a:t>
            </a:r>
            <a:r>
              <a:rPr lang="en-US" sz="1600" b="1" dirty="0">
                <a:solidFill>
                  <a:schemeClr val="bg1"/>
                </a:solidFill>
              </a:rPr>
              <a:t> Workspace</a:t>
            </a:r>
          </a:p>
        </p:txBody>
      </p:sp>
      <p:sp>
        <p:nvSpPr>
          <p:cNvPr id="8" name="TextBox 7"/>
          <p:cNvSpPr txBox="1"/>
          <p:nvPr/>
        </p:nvSpPr>
        <p:spPr>
          <a:xfrm>
            <a:off x="156121" y="1299850"/>
            <a:ext cx="1671695" cy="1569660"/>
          </a:xfrm>
          <a:prstGeom prst="rect">
            <a:avLst/>
          </a:prstGeom>
          <a:noFill/>
        </p:spPr>
        <p:txBody>
          <a:bodyPr wrap="square" rtlCol="0">
            <a:spAutoFit/>
          </a:bodyPr>
          <a:lstStyle/>
          <a:p>
            <a:r>
              <a:rPr lang="en-US" sz="1200" dirty="0">
                <a:solidFill>
                  <a:schemeClr val="bg1">
                    <a:lumMod val="95000"/>
                  </a:schemeClr>
                </a:solidFill>
              </a:rPr>
              <a:t>When you first open Power BI, you may see this default screen.  This is the Power BI dashboard, but this default page is not the most helpful.</a:t>
            </a:r>
          </a:p>
        </p:txBody>
      </p:sp>
      <p:sp>
        <p:nvSpPr>
          <p:cNvPr id="18" name="TextBox 17"/>
          <p:cNvSpPr txBox="1"/>
          <p:nvPr/>
        </p:nvSpPr>
        <p:spPr>
          <a:xfrm>
            <a:off x="145388" y="2980132"/>
            <a:ext cx="1745174" cy="1015663"/>
          </a:xfrm>
          <a:prstGeom prst="rect">
            <a:avLst/>
          </a:prstGeom>
          <a:noFill/>
        </p:spPr>
        <p:txBody>
          <a:bodyPr wrap="square" rtlCol="0">
            <a:spAutoFit/>
          </a:bodyPr>
          <a:lstStyle/>
          <a:p>
            <a:r>
              <a:rPr lang="en-US" sz="1200" dirty="0">
                <a:solidFill>
                  <a:schemeClr val="bg1"/>
                </a:solidFill>
              </a:rPr>
              <a:t>You will be using the toolbar here to navigate through the functions of the Power BI </a:t>
            </a:r>
            <a:r>
              <a:rPr lang="en-US" sz="1200" dirty="0" err="1">
                <a:solidFill>
                  <a:schemeClr val="bg1"/>
                </a:solidFill>
              </a:rPr>
              <a:t>Webapp</a:t>
            </a:r>
            <a:r>
              <a:rPr lang="en-US" sz="1200" dirty="0">
                <a:solidFill>
                  <a:schemeClr val="bg1"/>
                </a:solidFill>
              </a:rPr>
              <a:t>.</a:t>
            </a:r>
          </a:p>
        </p:txBody>
      </p:sp>
      <p:grpSp>
        <p:nvGrpSpPr>
          <p:cNvPr id="33" name="Group 32"/>
          <p:cNvGrpSpPr/>
          <p:nvPr/>
        </p:nvGrpSpPr>
        <p:grpSpPr>
          <a:xfrm>
            <a:off x="1890562" y="476391"/>
            <a:ext cx="1627827" cy="3011573"/>
            <a:chOff x="1682532" y="381965"/>
            <a:chExt cx="1627827" cy="3011573"/>
          </a:xfrm>
        </p:grpSpPr>
        <p:sp>
          <p:nvSpPr>
            <p:cNvPr id="20" name="Rectangle 19"/>
            <p:cNvSpPr/>
            <p:nvPr/>
          </p:nvSpPr>
          <p:spPr>
            <a:xfrm>
              <a:off x="2068864" y="381965"/>
              <a:ext cx="1241495" cy="2011038"/>
            </a:xfrm>
            <a:prstGeom prst="rect">
              <a:avLst/>
            </a:prstGeom>
            <a:solidFill>
              <a:schemeClr val="accent6">
                <a:lumMod val="60000"/>
                <a:lumOff val="40000"/>
                <a:alpha val="2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Elbow Connector 21"/>
            <p:cNvCxnSpPr>
              <a:stCxn id="18" idx="3"/>
            </p:cNvCxnSpPr>
            <p:nvPr/>
          </p:nvCxnSpPr>
          <p:spPr>
            <a:xfrm flipV="1">
              <a:off x="1682532" y="2525687"/>
              <a:ext cx="399409" cy="867851"/>
            </a:xfrm>
            <a:prstGeom prst="bentConnector2">
              <a:avLst/>
            </a:prstGeom>
            <a:ln w="19050">
              <a:solidFill>
                <a:schemeClr val="accent6">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145389" y="4217040"/>
            <a:ext cx="1708434" cy="646331"/>
          </a:xfrm>
          <a:prstGeom prst="rect">
            <a:avLst/>
          </a:prstGeom>
          <a:noFill/>
        </p:spPr>
        <p:txBody>
          <a:bodyPr wrap="square" rtlCol="0">
            <a:spAutoFit/>
          </a:bodyPr>
          <a:lstStyle/>
          <a:p>
            <a:r>
              <a:rPr lang="en-US" sz="1200" dirty="0">
                <a:solidFill>
                  <a:schemeClr val="bg1"/>
                </a:solidFill>
              </a:rPr>
              <a:t>Click on the </a:t>
            </a:r>
            <a:r>
              <a:rPr lang="en-US" sz="1200" b="1" dirty="0">
                <a:solidFill>
                  <a:srgbClr val="FFC000"/>
                </a:solidFill>
              </a:rPr>
              <a:t>Home button</a:t>
            </a:r>
            <a:r>
              <a:rPr lang="en-US" sz="1200" dirty="0"/>
              <a:t> </a:t>
            </a:r>
            <a:r>
              <a:rPr lang="en-US" sz="1200" dirty="0">
                <a:solidFill>
                  <a:schemeClr val="bg1"/>
                </a:solidFill>
              </a:rPr>
              <a:t>to go to the home page.</a:t>
            </a:r>
          </a:p>
        </p:txBody>
      </p:sp>
      <p:grpSp>
        <p:nvGrpSpPr>
          <p:cNvPr id="34" name="Group 33"/>
          <p:cNvGrpSpPr/>
          <p:nvPr/>
        </p:nvGrpSpPr>
        <p:grpSpPr>
          <a:xfrm>
            <a:off x="1853823" y="525240"/>
            <a:ext cx="1608515" cy="4014966"/>
            <a:chOff x="1644401" y="356065"/>
            <a:chExt cx="1608515" cy="4014966"/>
          </a:xfrm>
        </p:grpSpPr>
        <p:sp>
          <p:nvSpPr>
            <p:cNvPr id="30" name="Action Button: Custom 29">
              <a:hlinkClick r:id="rId4" action="ppaction://hlinksldjump" highlightClick="1"/>
            </p:cNvPr>
            <p:cNvSpPr/>
            <p:nvPr/>
          </p:nvSpPr>
          <p:spPr>
            <a:xfrm>
              <a:off x="2130219" y="356065"/>
              <a:ext cx="1122697" cy="256539"/>
            </a:xfrm>
            <a:prstGeom prst="actionButtonBlank">
              <a:avLst/>
            </a:prstGeom>
            <a:solidFill>
              <a:schemeClr val="bg1">
                <a:alpha val="0"/>
              </a:schemeClr>
            </a:solidFill>
            <a:ln w="5715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Elbow Connector 31"/>
            <p:cNvCxnSpPr>
              <a:stCxn id="26" idx="3"/>
              <a:endCxn id="30" idx="1"/>
            </p:cNvCxnSpPr>
            <p:nvPr/>
          </p:nvCxnSpPr>
          <p:spPr>
            <a:xfrm flipV="1">
              <a:off x="1644401" y="612604"/>
              <a:ext cx="1047167" cy="3758427"/>
            </a:xfrm>
            <a:prstGeom prst="bentConnector2">
              <a:avLst/>
            </a:prstGeom>
            <a:ln w="1905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92832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8"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680721" y="2081117"/>
            <a:ext cx="2957483" cy="2308324"/>
          </a:xfrm>
          <a:prstGeom prst="rect">
            <a:avLst/>
          </a:prstGeom>
          <a:solidFill>
            <a:schemeClr val="bg1">
              <a:alpha val="40000"/>
            </a:schemeClr>
          </a:solidFill>
        </p:spPr>
        <p:txBody>
          <a:bodyPr wrap="square" rtlCol="0">
            <a:spAutoFit/>
          </a:bodyPr>
          <a:lstStyle/>
          <a:p>
            <a:r>
              <a:rPr lang="en-US" sz="1600" dirty="0">
                <a:solidFill>
                  <a:schemeClr val="tx1">
                    <a:lumMod val="75000"/>
                    <a:lumOff val="25000"/>
                  </a:schemeClr>
                </a:solidFill>
              </a:rPr>
              <a:t>This is the main workspace for Power BI.  </a:t>
            </a:r>
          </a:p>
          <a:p>
            <a:r>
              <a:rPr lang="en-US" sz="1600" dirty="0">
                <a:solidFill>
                  <a:schemeClr val="tx1">
                    <a:lumMod val="75000"/>
                    <a:lumOff val="25000"/>
                  </a:schemeClr>
                </a:solidFill>
              </a:rPr>
              <a:t>This screen allows users to navigate the Power BI workspace, pull up reports, and share documents or dashboards with other Power BI users.</a:t>
            </a:r>
          </a:p>
          <a:p>
            <a:r>
              <a:rPr lang="en-US" sz="1600" dirty="0">
                <a:solidFill>
                  <a:schemeClr val="tx1">
                    <a:lumMod val="75000"/>
                    <a:lumOff val="25000"/>
                  </a:schemeClr>
                </a:solidFill>
              </a:rPr>
              <a:t>Let’s start with understanding the navigation pane.</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grpSp>
        <p:nvGrpSpPr>
          <p:cNvPr id="14" name="Group 13"/>
          <p:cNvGrpSpPr/>
          <p:nvPr/>
        </p:nvGrpSpPr>
        <p:grpSpPr>
          <a:xfrm>
            <a:off x="4410075" y="276225"/>
            <a:ext cx="3890790" cy="4752974"/>
            <a:chOff x="4410075" y="276225"/>
            <a:chExt cx="3890790" cy="4752974"/>
          </a:xfrm>
        </p:grpSpPr>
        <p:grpSp>
          <p:nvGrpSpPr>
            <p:cNvPr id="4" name="Group 3"/>
            <p:cNvGrpSpPr/>
            <p:nvPr/>
          </p:nvGrpSpPr>
          <p:grpSpPr>
            <a:xfrm>
              <a:off x="4410075" y="276225"/>
              <a:ext cx="3559762" cy="4752974"/>
              <a:chOff x="4410075" y="276225"/>
              <a:chExt cx="3559762" cy="4752974"/>
            </a:xfrm>
          </p:grpSpPr>
          <p:sp>
            <p:nvSpPr>
              <p:cNvPr id="46" name="Rectangle 45"/>
              <p:cNvSpPr/>
              <p:nvPr/>
            </p:nvSpPr>
            <p:spPr>
              <a:xfrm>
                <a:off x="4410075" y="276225"/>
                <a:ext cx="3504855" cy="4752974"/>
              </a:xfrm>
              <a:prstGeom prst="rect">
                <a:avLst/>
              </a:prstGeom>
              <a:solidFill>
                <a:srgbClr val="00B0F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Text- Dashboard Pane"/>
              <p:cNvGrpSpPr/>
              <p:nvPr/>
            </p:nvGrpSpPr>
            <p:grpSpPr>
              <a:xfrm>
                <a:off x="6193597" y="2435518"/>
                <a:ext cx="1776240" cy="924118"/>
                <a:chOff x="6193597" y="2435518"/>
                <a:chExt cx="1776240" cy="924118"/>
              </a:xfrm>
            </p:grpSpPr>
            <p:sp>
              <p:nvSpPr>
                <p:cNvPr id="47" name="TextBox 46"/>
                <p:cNvSpPr txBox="1"/>
                <p:nvPr/>
              </p:nvSpPr>
              <p:spPr>
                <a:xfrm>
                  <a:off x="6436111" y="2990304"/>
                  <a:ext cx="1533726" cy="369332"/>
                </a:xfrm>
                <a:prstGeom prst="rect">
                  <a:avLst/>
                </a:prstGeom>
                <a:solidFill>
                  <a:schemeClr val="bg1"/>
                </a:solidFill>
                <a:ln w="19050">
                  <a:solidFill>
                    <a:schemeClr val="tx2"/>
                  </a:solidFill>
                </a:ln>
                <a:effectLst>
                  <a:outerShdw blurRad="50800" dist="38100" dir="2700000" algn="tl" rotWithShape="0">
                    <a:prstClr val="black">
                      <a:alpha val="40000"/>
                    </a:prstClr>
                  </a:outerShdw>
                </a:effectLst>
              </p:spPr>
              <p:txBody>
                <a:bodyPr wrap="square" rtlCol="0">
                  <a:spAutoFit/>
                </a:bodyPr>
                <a:lstStyle/>
                <a:p>
                  <a:pPr algn="ctr"/>
                  <a:r>
                    <a:rPr lang="en-US" b="1" u="sng" dirty="0">
                      <a:solidFill>
                        <a:schemeClr val="tx2"/>
                      </a:solidFill>
                    </a:rPr>
                    <a:t>Workspace</a:t>
                  </a:r>
                </a:p>
              </p:txBody>
            </p:sp>
            <p:cxnSp>
              <p:nvCxnSpPr>
                <p:cNvPr id="57" name="Straight Connector 56"/>
                <p:cNvCxnSpPr>
                  <a:cxnSpLocks/>
                  <a:stCxn id="47" idx="0"/>
                </p:cNvCxnSpPr>
                <p:nvPr/>
              </p:nvCxnSpPr>
              <p:spPr>
                <a:xfrm flipH="1" flipV="1">
                  <a:off x="6193597" y="2435518"/>
                  <a:ext cx="1009377" cy="554786"/>
                </a:xfrm>
                <a:prstGeom prst="line">
                  <a:avLst/>
                </a:prstGeom>
                <a:ln w="1905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grpSp>
        </p:grpSp>
        <p:sp>
          <p:nvSpPr>
            <p:cNvPr id="65" name="Rectangle 64"/>
            <p:cNvSpPr/>
            <p:nvPr/>
          </p:nvSpPr>
          <p:spPr>
            <a:xfrm>
              <a:off x="6436112" y="3344396"/>
              <a:ext cx="1864753" cy="1150115"/>
            </a:xfrm>
            <a:prstGeom prst="rect">
              <a:avLst/>
            </a:prstGeom>
            <a:solidFill>
              <a:schemeClr val="bg1"/>
            </a:solidFill>
            <a:ln w="1905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75000"/>
                      <a:lumOff val="25000"/>
                    </a:schemeClr>
                  </a:solidFill>
                </a:rPr>
                <a:t>Displays information based on the toolbar settings.  Clicking on an item on the dashboard will open it.</a:t>
              </a:r>
            </a:p>
          </p:txBody>
        </p:sp>
      </p:grpSp>
      <p:grpSp>
        <p:nvGrpSpPr>
          <p:cNvPr id="12" name="Group 11"/>
          <p:cNvGrpSpPr/>
          <p:nvPr/>
        </p:nvGrpSpPr>
        <p:grpSpPr>
          <a:xfrm>
            <a:off x="6699663" y="94717"/>
            <a:ext cx="1601202" cy="2073019"/>
            <a:chOff x="6699663" y="94717"/>
            <a:chExt cx="1601202" cy="2073019"/>
          </a:xfrm>
        </p:grpSpPr>
        <p:grpSp>
          <p:nvGrpSpPr>
            <p:cNvPr id="7" name="Group 6"/>
            <p:cNvGrpSpPr/>
            <p:nvPr/>
          </p:nvGrpSpPr>
          <p:grpSpPr>
            <a:xfrm>
              <a:off x="6888480" y="94717"/>
              <a:ext cx="1412385" cy="875870"/>
              <a:chOff x="6888480" y="94717"/>
              <a:chExt cx="1412385" cy="875870"/>
            </a:xfrm>
          </p:grpSpPr>
          <p:grpSp>
            <p:nvGrpSpPr>
              <p:cNvPr id="70" name="Group 69"/>
              <p:cNvGrpSpPr/>
              <p:nvPr/>
            </p:nvGrpSpPr>
            <p:grpSpPr>
              <a:xfrm>
                <a:off x="7162800" y="276225"/>
                <a:ext cx="1138065" cy="694362"/>
                <a:chOff x="7162800" y="276225"/>
                <a:chExt cx="1138065" cy="694362"/>
              </a:xfrm>
            </p:grpSpPr>
            <p:sp>
              <p:nvSpPr>
                <p:cNvPr id="52" name="TextBox 51"/>
                <p:cNvSpPr txBox="1"/>
                <p:nvPr/>
              </p:nvSpPr>
              <p:spPr>
                <a:xfrm>
                  <a:off x="7300454" y="601255"/>
                  <a:ext cx="1000411" cy="369332"/>
                </a:xfrm>
                <a:prstGeom prst="rect">
                  <a:avLst/>
                </a:prstGeom>
                <a:solidFill>
                  <a:schemeClr val="bg1"/>
                </a:solidFill>
                <a:ln w="19050">
                  <a:solidFill>
                    <a:schemeClr val="accent6">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b="1" u="sng" dirty="0">
                      <a:solidFill>
                        <a:schemeClr val="accent2">
                          <a:lumMod val="75000"/>
                        </a:schemeClr>
                      </a:solidFill>
                    </a:rPr>
                    <a:t>Settings</a:t>
                  </a:r>
                </a:p>
              </p:txBody>
            </p:sp>
            <p:cxnSp>
              <p:nvCxnSpPr>
                <p:cNvPr id="33" name="Straight Connector 32"/>
                <p:cNvCxnSpPr>
                  <a:stCxn id="52" idx="1"/>
                </p:cNvCxnSpPr>
                <p:nvPr/>
              </p:nvCxnSpPr>
              <p:spPr>
                <a:xfrm flipH="1" flipV="1">
                  <a:off x="7162800" y="276225"/>
                  <a:ext cx="137654" cy="509696"/>
                </a:xfrm>
                <a:prstGeom prst="line">
                  <a:avLst/>
                </a:prstGeom>
                <a:ln w="19050">
                  <a:solidFill>
                    <a:schemeClr val="accent6">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6" name="Rectangle 5"/>
              <p:cNvSpPr/>
              <p:nvPr/>
            </p:nvSpPr>
            <p:spPr>
              <a:xfrm>
                <a:off x="6888480" y="94717"/>
                <a:ext cx="1081357" cy="181508"/>
              </a:xfrm>
              <a:prstGeom prst="rect">
                <a:avLst/>
              </a:prstGeom>
              <a:solidFill>
                <a:schemeClr val="bg1">
                  <a:alpha val="0"/>
                </a:schemeClr>
              </a:solidFill>
              <a:ln w="19050">
                <a:solidFill>
                  <a:schemeClr val="accent6">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p:cNvSpPr txBox="1"/>
            <p:nvPr/>
          </p:nvSpPr>
          <p:spPr>
            <a:xfrm>
              <a:off x="6699663" y="967407"/>
              <a:ext cx="1601202" cy="1200329"/>
            </a:xfrm>
            <a:prstGeom prst="rect">
              <a:avLst/>
            </a:prstGeom>
            <a:solidFill>
              <a:schemeClr val="bg1"/>
            </a:solidFill>
            <a:ln w="19050">
              <a:solidFill>
                <a:schemeClr val="accent6">
                  <a:lumMod val="50000"/>
                </a:schemeClr>
              </a:solidFill>
              <a:prstDash val="solid"/>
            </a:ln>
            <a:effectLst>
              <a:outerShdw blurRad="50800" dist="38100" dir="2700000" algn="tl" rotWithShape="0">
                <a:prstClr val="black">
                  <a:alpha val="40000"/>
                </a:prstClr>
              </a:outerShdw>
            </a:effectLst>
          </p:spPr>
          <p:txBody>
            <a:bodyPr wrap="square" rtlCol="0">
              <a:spAutoFit/>
            </a:bodyPr>
            <a:lstStyle/>
            <a:p>
              <a:pPr marL="171450" indent="-171450">
                <a:buFont typeface="Arial" panose="020B0604020202020204" pitchFamily="34" charset="0"/>
                <a:buChar char="•"/>
              </a:pPr>
              <a:r>
                <a:rPr lang="en-US" sz="1200" dirty="0">
                  <a:solidFill>
                    <a:schemeClr val="tx1">
                      <a:lumMod val="75000"/>
                      <a:lumOff val="25000"/>
                    </a:schemeClr>
                  </a:solidFill>
                </a:rPr>
                <a:t>Notifications</a:t>
              </a:r>
            </a:p>
            <a:p>
              <a:pPr marL="171450" indent="-171450">
                <a:buFont typeface="Arial" panose="020B0604020202020204" pitchFamily="34" charset="0"/>
                <a:buChar char="•"/>
              </a:pPr>
              <a:r>
                <a:rPr lang="en-US" sz="1200" dirty="0">
                  <a:solidFill>
                    <a:schemeClr val="tx1">
                      <a:lumMod val="75000"/>
                      <a:lumOff val="25000"/>
                    </a:schemeClr>
                  </a:solidFill>
                </a:rPr>
                <a:t>Settings</a:t>
              </a:r>
            </a:p>
            <a:p>
              <a:pPr marL="171450" indent="-171450">
                <a:buFont typeface="Arial" panose="020B0604020202020204" pitchFamily="34" charset="0"/>
                <a:buChar char="•"/>
              </a:pPr>
              <a:r>
                <a:rPr lang="en-US" sz="1200" dirty="0">
                  <a:solidFill>
                    <a:schemeClr val="tx1">
                      <a:lumMod val="75000"/>
                      <a:lumOff val="25000"/>
                    </a:schemeClr>
                  </a:solidFill>
                </a:rPr>
                <a:t>Downloads</a:t>
              </a:r>
            </a:p>
            <a:p>
              <a:pPr marL="171450" indent="-171450">
                <a:buFont typeface="Arial" panose="020B0604020202020204" pitchFamily="34" charset="0"/>
                <a:buChar char="•"/>
              </a:pPr>
              <a:r>
                <a:rPr lang="en-US" sz="1200" dirty="0">
                  <a:solidFill>
                    <a:schemeClr val="tx1">
                      <a:lumMod val="75000"/>
                      <a:lumOff val="25000"/>
                    </a:schemeClr>
                  </a:solidFill>
                </a:rPr>
                <a:t>Help &amp; Support</a:t>
              </a:r>
            </a:p>
            <a:p>
              <a:pPr marL="171450" indent="-171450">
                <a:buFont typeface="Arial" panose="020B0604020202020204" pitchFamily="34" charset="0"/>
                <a:buChar char="•"/>
              </a:pPr>
              <a:r>
                <a:rPr lang="en-US" sz="1200" dirty="0">
                  <a:solidFill>
                    <a:schemeClr val="tx1">
                      <a:lumMod val="75000"/>
                      <a:lumOff val="25000"/>
                    </a:schemeClr>
                  </a:solidFill>
                </a:rPr>
                <a:t>Feedback</a:t>
              </a:r>
            </a:p>
            <a:p>
              <a:pPr marL="171450" indent="-171450">
                <a:buFont typeface="Arial" panose="020B0604020202020204" pitchFamily="34" charset="0"/>
                <a:buChar char="•"/>
              </a:pPr>
              <a:r>
                <a:rPr lang="en-US" sz="1200" dirty="0">
                  <a:solidFill>
                    <a:schemeClr val="tx1">
                      <a:lumMod val="75000"/>
                      <a:lumOff val="25000"/>
                    </a:schemeClr>
                  </a:solidFill>
                </a:rPr>
                <a:t>Profile</a:t>
              </a:r>
            </a:p>
          </p:txBody>
        </p:sp>
      </p:grpSp>
      <p:grpSp>
        <p:nvGrpSpPr>
          <p:cNvPr id="16" name="Group 15"/>
          <p:cNvGrpSpPr/>
          <p:nvPr/>
        </p:nvGrpSpPr>
        <p:grpSpPr>
          <a:xfrm>
            <a:off x="3693112" y="276225"/>
            <a:ext cx="2082228" cy="4752974"/>
            <a:chOff x="3693112" y="276225"/>
            <a:chExt cx="2082228" cy="4752974"/>
          </a:xfrm>
        </p:grpSpPr>
        <p:grpSp>
          <p:nvGrpSpPr>
            <p:cNvPr id="2" name="Group 1"/>
            <p:cNvGrpSpPr/>
            <p:nvPr/>
          </p:nvGrpSpPr>
          <p:grpSpPr>
            <a:xfrm>
              <a:off x="3693112" y="276225"/>
              <a:ext cx="1994274" cy="4752974"/>
              <a:chOff x="3693112" y="276225"/>
              <a:chExt cx="1994274" cy="4752974"/>
            </a:xfrm>
          </p:grpSpPr>
          <p:sp>
            <p:nvSpPr>
              <p:cNvPr id="48" name="Rectangle 47"/>
              <p:cNvSpPr/>
              <p:nvPr/>
            </p:nvSpPr>
            <p:spPr>
              <a:xfrm>
                <a:off x="3693112" y="276225"/>
                <a:ext cx="716963" cy="4752974"/>
              </a:xfrm>
              <a:prstGeom prst="rect">
                <a:avLst/>
              </a:prstGeom>
              <a:solidFill>
                <a:srgbClr val="FFC00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Text - Toolbar Pane"/>
              <p:cNvGrpSpPr/>
              <p:nvPr/>
            </p:nvGrpSpPr>
            <p:grpSpPr>
              <a:xfrm>
                <a:off x="3849727" y="1481057"/>
                <a:ext cx="1837659" cy="2549410"/>
                <a:chOff x="3416200" y="1347937"/>
                <a:chExt cx="1837659" cy="2549410"/>
              </a:xfrm>
            </p:grpSpPr>
            <p:sp>
              <p:nvSpPr>
                <p:cNvPr id="49" name="TextBox 48"/>
                <p:cNvSpPr txBox="1"/>
                <p:nvPr/>
              </p:nvSpPr>
              <p:spPr>
                <a:xfrm>
                  <a:off x="3416200" y="3528015"/>
                  <a:ext cx="1837659" cy="369332"/>
                </a:xfrm>
                <a:prstGeom prst="rect">
                  <a:avLst/>
                </a:prstGeom>
                <a:solidFill>
                  <a:schemeClr val="bg1"/>
                </a:solidFill>
                <a:ln w="19050">
                  <a:solidFill>
                    <a:schemeClr val="accent6">
                      <a:lumMod val="75000"/>
                    </a:schemeClr>
                  </a:solidFill>
                </a:ln>
                <a:effectLst>
                  <a:outerShdw blurRad="50800" dist="38100" dir="2700000" algn="tl" rotWithShape="0">
                    <a:prstClr val="black">
                      <a:alpha val="40000"/>
                    </a:prstClr>
                  </a:outerShdw>
                </a:effectLst>
              </p:spPr>
              <p:txBody>
                <a:bodyPr wrap="square" rtlCol="0">
                  <a:spAutoFit/>
                </a:bodyPr>
                <a:lstStyle/>
                <a:p>
                  <a:pPr algn="ctr"/>
                  <a:r>
                    <a:rPr lang="en-US" b="1" u="sng" dirty="0">
                      <a:solidFill>
                        <a:schemeClr val="accent6">
                          <a:lumMod val="75000"/>
                        </a:schemeClr>
                      </a:solidFill>
                    </a:rPr>
                    <a:t>Navigation Pane</a:t>
                  </a:r>
                </a:p>
              </p:txBody>
            </p:sp>
            <p:cxnSp>
              <p:nvCxnSpPr>
                <p:cNvPr id="63" name="Straight Connector 62"/>
                <p:cNvCxnSpPr>
                  <a:stCxn id="49" idx="0"/>
                </p:cNvCxnSpPr>
                <p:nvPr/>
              </p:nvCxnSpPr>
              <p:spPr>
                <a:xfrm flipH="1" flipV="1">
                  <a:off x="3618066" y="1347937"/>
                  <a:ext cx="716964" cy="2180078"/>
                </a:xfrm>
                <a:prstGeom prst="line">
                  <a:avLst/>
                </a:prstGeom>
                <a:ln w="19050">
                  <a:solidFill>
                    <a:schemeClr val="accent6">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sp>
          <p:nvSpPr>
            <p:cNvPr id="67" name="Rectangle 66"/>
            <p:cNvSpPr/>
            <p:nvPr/>
          </p:nvSpPr>
          <p:spPr>
            <a:xfrm>
              <a:off x="3848891" y="4030226"/>
              <a:ext cx="1926449" cy="499316"/>
            </a:xfrm>
            <a:prstGeom prst="rect">
              <a:avLst/>
            </a:prstGeom>
            <a:solidFill>
              <a:schemeClr val="bg1"/>
            </a:solidFill>
            <a:ln w="19050">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lumMod val="75000"/>
                      <a:lumOff val="25000"/>
                    </a:schemeClr>
                  </a:solidFill>
                </a:rPr>
                <a:t>The main navigation directory for Power BI.</a:t>
              </a:r>
            </a:p>
          </p:txBody>
        </p:sp>
      </p:grpSp>
      <p:sp>
        <p:nvSpPr>
          <p:cNvPr id="43" name="Title 1">
            <a:extLst>
              <a:ext uri="{FF2B5EF4-FFF2-40B4-BE49-F238E27FC236}">
                <a16:creationId xmlns:a16="http://schemas.microsoft.com/office/drawing/2014/main" id="{7989B1B4-CEAF-AA45-8A82-A717BFFDB782}"/>
              </a:ext>
            </a:extLst>
          </p:cNvPr>
          <p:cNvSpPr txBox="1">
            <a:spLocks/>
          </p:cNvSpPr>
          <p:nvPr/>
        </p:nvSpPr>
        <p:spPr>
          <a:xfrm>
            <a:off x="482321" y="341798"/>
            <a:ext cx="8204480" cy="115011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400" dirty="0">
                <a:solidFill>
                  <a:schemeClr val="bg1"/>
                </a:solidFill>
              </a:rPr>
              <a:t>Navigating </a:t>
            </a:r>
            <a:br>
              <a:rPr lang="en-US" sz="2400" dirty="0">
                <a:solidFill>
                  <a:schemeClr val="bg1"/>
                </a:solidFill>
              </a:rPr>
            </a:br>
            <a:r>
              <a:rPr lang="en-US" sz="2400" dirty="0">
                <a:solidFill>
                  <a:schemeClr val="bg1"/>
                </a:solidFill>
              </a:rPr>
              <a:t>the Power BI</a:t>
            </a:r>
            <a:br>
              <a:rPr lang="en-US" sz="2400" dirty="0">
                <a:solidFill>
                  <a:schemeClr val="bg1"/>
                </a:solidFill>
              </a:rPr>
            </a:br>
            <a:r>
              <a:rPr lang="en-US" sz="2400" dirty="0">
                <a:solidFill>
                  <a:schemeClr val="bg1"/>
                </a:solidFill>
              </a:rPr>
              <a:t>Workspace</a:t>
            </a:r>
          </a:p>
        </p:txBody>
      </p:sp>
    </p:spTree>
    <p:extLst>
      <p:ext uri="{BB962C8B-B14F-4D97-AF65-F5344CB8AC3E}">
        <p14:creationId xmlns:p14="http://schemas.microsoft.com/office/powerpoint/2010/main" val="38961593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646108" y="341799"/>
            <a:ext cx="8040692" cy="115095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400" dirty="0">
                <a:solidFill>
                  <a:schemeClr val="bg1"/>
                </a:solidFill>
              </a:rPr>
              <a:t>Navigating </a:t>
            </a:r>
            <a:br>
              <a:rPr lang="en-US" sz="2400" dirty="0">
                <a:solidFill>
                  <a:schemeClr val="bg1"/>
                </a:solidFill>
              </a:rPr>
            </a:br>
            <a:r>
              <a:rPr lang="en-US" sz="2400" dirty="0">
                <a:solidFill>
                  <a:schemeClr val="bg1"/>
                </a:solidFill>
              </a:rPr>
              <a:t>the Power BI</a:t>
            </a:r>
            <a:br>
              <a:rPr lang="en-US" sz="2400" dirty="0">
                <a:solidFill>
                  <a:schemeClr val="bg1"/>
                </a:solidFill>
              </a:rPr>
            </a:br>
            <a:r>
              <a:rPr lang="en-US" sz="2400" dirty="0">
                <a:solidFill>
                  <a:schemeClr val="bg1"/>
                </a:solidFill>
              </a:rPr>
              <a:t>Workspace</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grpSp>
        <p:nvGrpSpPr>
          <p:cNvPr id="18" name="Group 17"/>
          <p:cNvGrpSpPr/>
          <p:nvPr/>
        </p:nvGrpSpPr>
        <p:grpSpPr>
          <a:xfrm>
            <a:off x="3693112" y="417408"/>
            <a:ext cx="720138" cy="1051067"/>
            <a:chOff x="5445712" y="1371496"/>
            <a:chExt cx="572116" cy="835024"/>
          </a:xfrm>
        </p:grpSpPr>
        <p:sp>
          <p:nvSpPr>
            <p:cNvPr id="6" name="Rectangle 5"/>
            <p:cNvSpPr/>
            <p:nvPr/>
          </p:nvSpPr>
          <p:spPr>
            <a:xfrm>
              <a:off x="5445712" y="1371496"/>
              <a:ext cx="572116" cy="123825"/>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445712" y="1495321"/>
              <a:ext cx="572116" cy="123825"/>
            </a:xfrm>
            <a:prstGeom prst="rect">
              <a:avLst/>
            </a:prstGeom>
            <a:solidFill>
              <a:schemeClr val="accent3">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445712" y="1619146"/>
              <a:ext cx="572116" cy="123825"/>
            </a:xfrm>
            <a:prstGeom prst="rect">
              <a:avLst/>
            </a:prstGeom>
            <a:solidFill>
              <a:schemeClr val="accent4">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445712" y="1742971"/>
              <a:ext cx="572116" cy="123825"/>
            </a:xfrm>
            <a:prstGeom prst="rect">
              <a:avLst/>
            </a:prstGeom>
            <a:solidFill>
              <a:srgbClr val="00B0F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445712" y="1866796"/>
              <a:ext cx="572116" cy="110918"/>
            </a:xfrm>
            <a:prstGeom prst="rect">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445712" y="1977713"/>
              <a:ext cx="572116" cy="228807"/>
            </a:xfrm>
            <a:prstGeom prst="rect">
              <a:avLst/>
            </a:prstGeom>
            <a:solidFill>
              <a:schemeClr val="accent6">
                <a:lumMod val="5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Rounded Rectangle 4"/>
          <p:cNvSpPr/>
          <p:nvPr/>
        </p:nvSpPr>
        <p:spPr>
          <a:xfrm>
            <a:off x="646114" y="2151987"/>
            <a:ext cx="2743206"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3" name="Rounded Rectangle 22"/>
          <p:cNvSpPr/>
          <p:nvPr/>
        </p:nvSpPr>
        <p:spPr>
          <a:xfrm>
            <a:off x="646114" y="2524057"/>
            <a:ext cx="2743206"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4" name="Rounded Rectangle 23"/>
          <p:cNvSpPr/>
          <p:nvPr/>
        </p:nvSpPr>
        <p:spPr>
          <a:xfrm>
            <a:off x="646114" y="2897566"/>
            <a:ext cx="2743206"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5" name="Rounded Rectangle 24"/>
          <p:cNvSpPr/>
          <p:nvPr/>
        </p:nvSpPr>
        <p:spPr>
          <a:xfrm>
            <a:off x="646113" y="3271075"/>
            <a:ext cx="2743206"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26" name="Rounded Rectangle 25"/>
          <p:cNvSpPr/>
          <p:nvPr/>
        </p:nvSpPr>
        <p:spPr>
          <a:xfrm>
            <a:off x="646112" y="3646472"/>
            <a:ext cx="2743206"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7" name="Rounded Rectangle 26"/>
          <p:cNvSpPr/>
          <p:nvPr/>
        </p:nvSpPr>
        <p:spPr>
          <a:xfrm>
            <a:off x="646114" y="4016654"/>
            <a:ext cx="2743206"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sp>
        <p:nvSpPr>
          <p:cNvPr id="28" name="Rounded Rectangle 27">
            <a:hlinkClick r:id="rId4" action="ppaction://hlinksldjump"/>
          </p:cNvPr>
          <p:cNvSpPr/>
          <p:nvPr/>
        </p:nvSpPr>
        <p:spPr>
          <a:xfrm>
            <a:off x="646114" y="2145603"/>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9" name="Rounded Rectangle 28">
            <a:hlinkClick r:id="rId5" action="ppaction://hlinksldjump"/>
          </p:cNvPr>
          <p:cNvSpPr/>
          <p:nvPr/>
        </p:nvSpPr>
        <p:spPr>
          <a:xfrm>
            <a:off x="646114" y="2517673"/>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30" name="Rounded Rectangle 29">
            <a:hlinkClick r:id="rId6" action="ppaction://hlinksldjump"/>
          </p:cNvPr>
          <p:cNvSpPr/>
          <p:nvPr/>
        </p:nvSpPr>
        <p:spPr>
          <a:xfrm>
            <a:off x="646114" y="2891182"/>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31" name="Rounded Rectangle 30">
            <a:hlinkClick r:id="rId7" action="ppaction://hlinksldjump"/>
          </p:cNvPr>
          <p:cNvSpPr/>
          <p:nvPr/>
        </p:nvSpPr>
        <p:spPr>
          <a:xfrm>
            <a:off x="646113" y="3264691"/>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32" name="Rounded Rectangle 31">
            <a:hlinkClick r:id="rId8" action="ppaction://hlinksldjump"/>
          </p:cNvPr>
          <p:cNvSpPr/>
          <p:nvPr/>
        </p:nvSpPr>
        <p:spPr>
          <a:xfrm>
            <a:off x="646112" y="3640088"/>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33" name="Rounded Rectangle 32">
            <a:hlinkClick r:id="rId9" action="ppaction://hlinksldjump"/>
          </p:cNvPr>
          <p:cNvSpPr/>
          <p:nvPr/>
        </p:nvSpPr>
        <p:spPr>
          <a:xfrm>
            <a:off x="646114" y="4010270"/>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sp>
        <p:nvSpPr>
          <p:cNvPr id="20" name="TextBox 19"/>
          <p:cNvSpPr txBox="1"/>
          <p:nvPr/>
        </p:nvSpPr>
        <p:spPr>
          <a:xfrm>
            <a:off x="435918" y="1727983"/>
            <a:ext cx="3105293" cy="253916"/>
          </a:xfrm>
          <a:prstGeom prst="rect">
            <a:avLst/>
          </a:prstGeom>
          <a:noFill/>
          <a:ln w="12700">
            <a:noFill/>
            <a:prstDash val="sysDash"/>
          </a:ln>
        </p:spPr>
        <p:txBody>
          <a:bodyPr wrap="square" rtlCol="0">
            <a:spAutoFit/>
          </a:bodyPr>
          <a:lstStyle/>
          <a:p>
            <a:pPr algn="ctr"/>
            <a:r>
              <a:rPr lang="en-US" sz="1050" i="1" dirty="0"/>
              <a:t>Click to explore the different tools of the dashboard.</a:t>
            </a:r>
          </a:p>
        </p:txBody>
      </p:sp>
      <p:sp>
        <p:nvSpPr>
          <p:cNvPr id="37" name="Rounded Rectangle 36"/>
          <p:cNvSpPr/>
          <p:nvPr/>
        </p:nvSpPr>
        <p:spPr>
          <a:xfrm>
            <a:off x="646108" y="4386836"/>
            <a:ext cx="2743206"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sp>
        <p:nvSpPr>
          <p:cNvPr id="38" name="Rounded Rectangle 37">
            <a:hlinkClick r:id="rId10" action="ppaction://hlinksldjump"/>
          </p:cNvPr>
          <p:cNvSpPr/>
          <p:nvPr/>
        </p:nvSpPr>
        <p:spPr>
          <a:xfrm>
            <a:off x="646111" y="4374394"/>
            <a:ext cx="2743200" cy="286300"/>
          </a:xfrm>
          <a:prstGeom prst="roundRect">
            <a:avLst/>
          </a:prstGeom>
          <a:solidFill>
            <a:schemeClr val="bg1"/>
          </a:solid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sp>
        <p:nvSpPr>
          <p:cNvPr id="39" name="Rectangle 38"/>
          <p:cNvSpPr/>
          <p:nvPr/>
        </p:nvSpPr>
        <p:spPr>
          <a:xfrm>
            <a:off x="3693112" y="4889584"/>
            <a:ext cx="720138" cy="139615"/>
          </a:xfrm>
          <a:prstGeom prst="rect">
            <a:avLst/>
          </a:prstGeom>
          <a:solidFill>
            <a:srgbClr val="0D4093">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3606114" y="2217134"/>
            <a:ext cx="2301288" cy="2478337"/>
            <a:chOff x="3693112" y="2259461"/>
            <a:chExt cx="2301288" cy="2478337"/>
          </a:xfrm>
        </p:grpSpPr>
        <p:sp>
          <p:nvSpPr>
            <p:cNvPr id="2" name="TextBox 1"/>
            <p:cNvSpPr txBox="1"/>
            <p:nvPr/>
          </p:nvSpPr>
          <p:spPr>
            <a:xfrm>
              <a:off x="4229100" y="3086111"/>
              <a:ext cx="1765300" cy="830997"/>
            </a:xfrm>
            <a:prstGeom prst="rect">
              <a:avLst/>
            </a:prstGeom>
            <a:solidFill>
              <a:schemeClr val="bg1"/>
            </a:solidFill>
            <a:ln w="19050">
              <a:solidFill>
                <a:srgbClr val="FFC000"/>
              </a:solidFill>
              <a:prstDash val="sysDash"/>
            </a:ln>
          </p:spPr>
          <p:txBody>
            <a:bodyPr wrap="square" rtlCol="0">
              <a:spAutoFit/>
            </a:bodyPr>
            <a:lstStyle/>
            <a:p>
              <a:pPr algn="ctr"/>
              <a:r>
                <a:rPr lang="en-US" sz="1200" i="1" dirty="0">
                  <a:solidFill>
                    <a:schemeClr val="tx1">
                      <a:lumMod val="75000"/>
                      <a:lumOff val="25000"/>
                    </a:schemeClr>
                  </a:solidFill>
                </a:rPr>
                <a:t>Click on one of the tools to explore the functions of the workspace tools…</a:t>
              </a:r>
            </a:p>
          </p:txBody>
        </p:sp>
        <p:cxnSp>
          <p:nvCxnSpPr>
            <p:cNvPr id="12" name="Straight Connector 11"/>
            <p:cNvCxnSpPr/>
            <p:nvPr/>
          </p:nvCxnSpPr>
          <p:spPr>
            <a:xfrm>
              <a:off x="3898900" y="2259461"/>
              <a:ext cx="0" cy="2478337"/>
            </a:xfrm>
            <a:prstGeom prst="line">
              <a:avLst/>
            </a:prstGeom>
            <a:ln>
              <a:solidFill>
                <a:srgbClr val="FFC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98900" y="3498629"/>
              <a:ext cx="330200" cy="0"/>
            </a:xfrm>
            <a:prstGeom prst="line">
              <a:avLst/>
            </a:prstGeom>
            <a:ln>
              <a:solidFill>
                <a:srgbClr val="FFC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93112" y="2278290"/>
              <a:ext cx="190500" cy="0"/>
            </a:xfrm>
            <a:prstGeom prst="line">
              <a:avLst/>
            </a:prstGeom>
            <a:ln>
              <a:solidFill>
                <a:srgbClr val="FFC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693112" y="4730088"/>
              <a:ext cx="190500" cy="0"/>
            </a:xfrm>
            <a:prstGeom prst="line">
              <a:avLst/>
            </a:prstGeom>
            <a:ln>
              <a:solidFill>
                <a:srgbClr val="FFC000"/>
              </a:solidFill>
              <a:prstDash val="sys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62253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20" grpId="0"/>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grpSp>
        <p:nvGrpSpPr>
          <p:cNvPr id="18" name="Group 17"/>
          <p:cNvGrpSpPr/>
          <p:nvPr/>
        </p:nvGrpSpPr>
        <p:grpSpPr>
          <a:xfrm>
            <a:off x="3693112" y="417408"/>
            <a:ext cx="720138" cy="1051067"/>
            <a:chOff x="5445712" y="1371496"/>
            <a:chExt cx="572116" cy="835024"/>
          </a:xfrm>
        </p:grpSpPr>
        <p:sp>
          <p:nvSpPr>
            <p:cNvPr id="6" name="Rectangle 5"/>
            <p:cNvSpPr/>
            <p:nvPr/>
          </p:nvSpPr>
          <p:spPr>
            <a:xfrm>
              <a:off x="5445712" y="1371496"/>
              <a:ext cx="572116" cy="123825"/>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445712" y="1495321"/>
              <a:ext cx="572116" cy="123825"/>
            </a:xfrm>
            <a:prstGeom prst="rect">
              <a:avLst/>
            </a:prstGeom>
            <a:solidFill>
              <a:schemeClr val="accent3">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445712" y="1619146"/>
              <a:ext cx="572116" cy="123825"/>
            </a:xfrm>
            <a:prstGeom prst="rect">
              <a:avLst/>
            </a:prstGeom>
            <a:solidFill>
              <a:schemeClr val="accent4">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445712" y="1742971"/>
              <a:ext cx="572116" cy="123825"/>
            </a:xfrm>
            <a:prstGeom prst="rect">
              <a:avLst/>
            </a:prstGeom>
            <a:solidFill>
              <a:srgbClr val="00B0F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445712" y="1866796"/>
              <a:ext cx="572116" cy="110918"/>
            </a:xfrm>
            <a:prstGeom prst="rect">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445712" y="1977713"/>
              <a:ext cx="572116" cy="228807"/>
            </a:xfrm>
            <a:prstGeom prst="rect">
              <a:avLst/>
            </a:prstGeom>
            <a:solidFill>
              <a:schemeClr val="accent6">
                <a:lumMod val="5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Rounded Rectangle 4"/>
          <p:cNvSpPr/>
          <p:nvPr/>
        </p:nvSpPr>
        <p:spPr>
          <a:xfrm>
            <a:off x="646121" y="2106057"/>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grpSp>
        <p:nvGrpSpPr>
          <p:cNvPr id="20" name="Group 19"/>
          <p:cNvGrpSpPr/>
          <p:nvPr/>
        </p:nvGrpSpPr>
        <p:grpSpPr>
          <a:xfrm>
            <a:off x="4053181" y="651201"/>
            <a:ext cx="661694" cy="2712483"/>
            <a:chOff x="4053181" y="651201"/>
            <a:chExt cx="661694" cy="2712483"/>
          </a:xfrm>
        </p:grpSpPr>
        <p:cxnSp>
          <p:nvCxnSpPr>
            <p:cNvPr id="21" name="Straight Connector 20"/>
            <p:cNvCxnSpPr/>
            <p:nvPr/>
          </p:nvCxnSpPr>
          <p:spPr>
            <a:xfrm>
              <a:off x="4413250" y="651201"/>
              <a:ext cx="301625" cy="163589"/>
            </a:xfrm>
            <a:prstGeom prst="line">
              <a:avLst/>
            </a:prstGeom>
            <a:ln w="19050">
              <a:solidFill>
                <a:schemeClr val="accent3">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413250" y="814790"/>
              <a:ext cx="301625" cy="623485"/>
            </a:xfrm>
            <a:prstGeom prst="line">
              <a:avLst/>
            </a:prstGeom>
            <a:ln w="19050">
              <a:solidFill>
                <a:srgbClr val="7030A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p:cNvCxnSpPr>
            <p:nvPr/>
          </p:nvCxnSpPr>
          <p:spPr>
            <a:xfrm>
              <a:off x="4413250" y="1324473"/>
              <a:ext cx="301625" cy="678149"/>
            </a:xfrm>
            <a:prstGeom prst="line">
              <a:avLst/>
            </a:prstGeom>
            <a:ln w="19050">
              <a:solidFill>
                <a:schemeClr val="accent6">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2"/>
            </p:cNvCxnSpPr>
            <p:nvPr/>
          </p:nvCxnSpPr>
          <p:spPr>
            <a:xfrm>
              <a:off x="4053181" y="1040855"/>
              <a:ext cx="661694" cy="2322829"/>
            </a:xfrm>
            <a:prstGeom prst="line">
              <a:avLst/>
            </a:prstGeom>
            <a:ln w="19050">
              <a:solidFill>
                <a:srgbClr val="00B0F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267200" y="1110662"/>
              <a:ext cx="447675" cy="1667539"/>
            </a:xfrm>
            <a:prstGeom prst="line">
              <a:avLst/>
            </a:prstGeom>
            <a:ln w="19050">
              <a:solidFill>
                <a:srgbClr val="FFC00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6217747" y="679407"/>
            <a:ext cx="1911202" cy="1200329"/>
          </a:xfrm>
          <a:prstGeom prst="rect">
            <a:avLst/>
          </a:prstGeom>
          <a:solidFill>
            <a:schemeClr val="bg1"/>
          </a:solidFill>
          <a:ln w="19050">
            <a:solidFill>
              <a:srgbClr val="FF0000"/>
            </a:solidFill>
            <a:prstDash val="sysDash"/>
          </a:ln>
          <a:effectLst>
            <a:outerShdw blurRad="50800" dist="38100" dir="2700000" algn="tl" rotWithShape="0">
              <a:prstClr val="black">
                <a:alpha val="40000"/>
              </a:prstClr>
            </a:outerShdw>
          </a:effectLst>
        </p:spPr>
        <p:txBody>
          <a:bodyPr wrap="square" rtlCol="0">
            <a:spAutoFit/>
          </a:bodyPr>
          <a:lstStyle/>
          <a:p>
            <a:r>
              <a:rPr lang="en-US" sz="1200" dirty="0">
                <a:solidFill>
                  <a:schemeClr val="tx1">
                    <a:lumMod val="75000"/>
                    <a:lumOff val="25000"/>
                  </a:schemeClr>
                </a:solidFill>
              </a:rPr>
              <a:t>The documents and spaces that appear here will be different per account based on what is created or shared.</a:t>
            </a:r>
          </a:p>
        </p:txBody>
      </p:sp>
      <p:grpSp>
        <p:nvGrpSpPr>
          <p:cNvPr id="47" name="Group 46"/>
          <p:cNvGrpSpPr/>
          <p:nvPr/>
        </p:nvGrpSpPr>
        <p:grpSpPr>
          <a:xfrm>
            <a:off x="5266808" y="978551"/>
            <a:ext cx="950939" cy="1758048"/>
            <a:chOff x="5266808" y="978551"/>
            <a:chExt cx="950939" cy="1758048"/>
          </a:xfrm>
        </p:grpSpPr>
        <p:grpSp>
          <p:nvGrpSpPr>
            <p:cNvPr id="38" name="Group 37"/>
            <p:cNvGrpSpPr/>
            <p:nvPr/>
          </p:nvGrpSpPr>
          <p:grpSpPr>
            <a:xfrm>
              <a:off x="5266808" y="978551"/>
              <a:ext cx="950939" cy="1034925"/>
              <a:chOff x="5266808" y="978551"/>
              <a:chExt cx="950939" cy="1034925"/>
            </a:xfrm>
          </p:grpSpPr>
          <p:cxnSp>
            <p:nvCxnSpPr>
              <p:cNvPr id="13" name="Straight Arrow Connector 12"/>
              <p:cNvCxnSpPr>
                <a:cxnSpLocks/>
                <a:stCxn id="4" idx="1"/>
              </p:cNvCxnSpPr>
              <p:nvPr/>
            </p:nvCxnSpPr>
            <p:spPr>
              <a:xfrm flipH="1" flipV="1">
                <a:off x="5286301" y="978551"/>
                <a:ext cx="931446" cy="301021"/>
              </a:xfrm>
              <a:prstGeom prst="straightConnector1">
                <a:avLst/>
              </a:prstGeom>
              <a:ln w="1905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cxnSpLocks/>
                <a:stCxn id="4" idx="1"/>
              </p:cNvCxnSpPr>
              <p:nvPr/>
            </p:nvCxnSpPr>
            <p:spPr>
              <a:xfrm flipH="1">
                <a:off x="5418675" y="1279572"/>
                <a:ext cx="799072" cy="309104"/>
              </a:xfrm>
              <a:prstGeom prst="straightConnector1">
                <a:avLst/>
              </a:prstGeom>
              <a:ln w="1905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cxnSpLocks/>
                <a:stCxn id="4" idx="1"/>
              </p:cNvCxnSpPr>
              <p:nvPr/>
            </p:nvCxnSpPr>
            <p:spPr>
              <a:xfrm flipH="1">
                <a:off x="5266808" y="1279572"/>
                <a:ext cx="950939" cy="733904"/>
              </a:xfrm>
              <a:prstGeom prst="straightConnector1">
                <a:avLst/>
              </a:prstGeom>
              <a:ln w="1905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45" name="Straight Arrow Connector 44"/>
            <p:cNvCxnSpPr>
              <a:cxnSpLocks/>
              <a:stCxn id="4" idx="1"/>
            </p:cNvCxnSpPr>
            <p:nvPr/>
          </p:nvCxnSpPr>
          <p:spPr>
            <a:xfrm flipH="1">
              <a:off x="5922327" y="1279572"/>
              <a:ext cx="295420" cy="1457027"/>
            </a:xfrm>
            <a:prstGeom prst="straightConnector1">
              <a:avLst/>
            </a:prstGeom>
            <a:ln w="19050">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sp>
        <p:nvSpPr>
          <p:cNvPr id="40" name="Title 1"/>
          <p:cNvSpPr txBox="1">
            <a:spLocks/>
          </p:cNvSpPr>
          <p:nvPr/>
        </p:nvSpPr>
        <p:spPr>
          <a:xfrm>
            <a:off x="646121" y="341799"/>
            <a:ext cx="8040679" cy="120033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400" dirty="0">
                <a:solidFill>
                  <a:schemeClr val="bg1"/>
                </a:solidFill>
              </a:rPr>
              <a:t>Navigating </a:t>
            </a:r>
            <a:br>
              <a:rPr lang="en-US" sz="2400" dirty="0">
                <a:solidFill>
                  <a:schemeClr val="bg1"/>
                </a:solidFill>
              </a:rPr>
            </a:br>
            <a:r>
              <a:rPr lang="en-US" sz="2400" dirty="0">
                <a:solidFill>
                  <a:schemeClr val="bg1"/>
                </a:solidFill>
              </a:rPr>
              <a:t>the Power BI</a:t>
            </a:r>
            <a:br>
              <a:rPr lang="en-US" sz="2400" dirty="0">
                <a:solidFill>
                  <a:schemeClr val="bg1"/>
                </a:solidFill>
              </a:rPr>
            </a:br>
            <a:r>
              <a:rPr lang="en-US" sz="2400" dirty="0">
                <a:solidFill>
                  <a:schemeClr val="bg1"/>
                </a:solidFill>
              </a:rPr>
              <a:t>Workspace</a:t>
            </a:r>
          </a:p>
        </p:txBody>
      </p:sp>
      <p:grpSp>
        <p:nvGrpSpPr>
          <p:cNvPr id="14" name="Group 13"/>
          <p:cNvGrpSpPr/>
          <p:nvPr/>
        </p:nvGrpSpPr>
        <p:grpSpPr>
          <a:xfrm>
            <a:off x="646122" y="2478127"/>
            <a:ext cx="2743206" cy="2149079"/>
            <a:chOff x="541015" y="2627661"/>
            <a:chExt cx="2743206" cy="2149079"/>
          </a:xfrm>
        </p:grpSpPr>
        <p:grpSp>
          <p:nvGrpSpPr>
            <p:cNvPr id="2" name="Group 1"/>
            <p:cNvGrpSpPr/>
            <p:nvPr/>
          </p:nvGrpSpPr>
          <p:grpSpPr>
            <a:xfrm>
              <a:off x="541019" y="2627661"/>
              <a:ext cx="2743202" cy="1778897"/>
              <a:chOff x="541019" y="2548149"/>
              <a:chExt cx="2743202" cy="1778897"/>
            </a:xfrm>
          </p:grpSpPr>
          <p:sp>
            <p:nvSpPr>
              <p:cNvPr id="23" name="Rounded Rectangle 22"/>
              <p:cNvSpPr/>
              <p:nvPr/>
            </p:nvSpPr>
            <p:spPr>
              <a:xfrm>
                <a:off x="541021" y="2548149"/>
                <a:ext cx="2743200"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4" name="Rounded Rectangle 23"/>
              <p:cNvSpPr/>
              <p:nvPr/>
            </p:nvSpPr>
            <p:spPr>
              <a:xfrm>
                <a:off x="541021" y="2921658"/>
                <a:ext cx="2743200"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5" name="Rounded Rectangle 24"/>
              <p:cNvSpPr/>
              <p:nvPr/>
            </p:nvSpPr>
            <p:spPr>
              <a:xfrm>
                <a:off x="541020" y="3295167"/>
                <a:ext cx="2743200"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26" name="Rounded Rectangle 25"/>
              <p:cNvSpPr/>
              <p:nvPr/>
            </p:nvSpPr>
            <p:spPr>
              <a:xfrm>
                <a:off x="541019" y="3670564"/>
                <a:ext cx="2743200"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7" name="Rounded Rectangle 26"/>
              <p:cNvSpPr/>
              <p:nvPr/>
            </p:nvSpPr>
            <p:spPr>
              <a:xfrm>
                <a:off x="541021" y="4040746"/>
                <a:ext cx="2743200"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grpSp>
        <p:sp>
          <p:nvSpPr>
            <p:cNvPr id="37" name="Rounded Rectangle 36"/>
            <p:cNvSpPr/>
            <p:nvPr/>
          </p:nvSpPr>
          <p:spPr>
            <a:xfrm>
              <a:off x="541015" y="4490440"/>
              <a:ext cx="2743200"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grpSp>
      <p:sp>
        <p:nvSpPr>
          <p:cNvPr id="50" name="Rectangle 49"/>
          <p:cNvSpPr/>
          <p:nvPr/>
        </p:nvSpPr>
        <p:spPr>
          <a:xfrm>
            <a:off x="3693112" y="4889584"/>
            <a:ext cx="720138" cy="139615"/>
          </a:xfrm>
          <a:prstGeom prst="rect">
            <a:avLst/>
          </a:prstGeom>
          <a:solidFill>
            <a:srgbClr val="0D4093">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Connector 50"/>
          <p:cNvCxnSpPr>
            <a:stCxn id="5" idx="3"/>
            <a:endCxn id="6" idx="1"/>
          </p:cNvCxnSpPr>
          <p:nvPr/>
        </p:nvCxnSpPr>
        <p:spPr>
          <a:xfrm flipV="1">
            <a:off x="3389321" y="495339"/>
            <a:ext cx="303791" cy="1753868"/>
          </a:xfrm>
          <a:prstGeom prst="line">
            <a:avLst/>
          </a:prstGeom>
          <a:ln w="19050">
            <a:solidFill>
              <a:srgbClr val="FF0000"/>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1770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Image - PowerBI Frame"/>
          <p:cNvGrpSpPr/>
          <p:nvPr/>
        </p:nvGrpSpPr>
        <p:grpSpPr>
          <a:xfrm>
            <a:off x="3693112" y="125520"/>
            <a:ext cx="4221818" cy="4903679"/>
            <a:chOff x="3693112" y="125520"/>
            <a:chExt cx="4221818" cy="4903679"/>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sp>
          <p:nvSpPr>
            <p:cNvPr id="7" name="Rectangle 6"/>
            <p:cNvSpPr/>
            <p:nvPr/>
          </p:nvSpPr>
          <p:spPr>
            <a:xfrm>
              <a:off x="3693112" y="573272"/>
              <a:ext cx="720138" cy="155862"/>
            </a:xfrm>
            <a:prstGeom prst="rect">
              <a:avLst/>
            </a:prstGeom>
            <a:solidFill>
              <a:schemeClr val="accent3">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Box - Favorites"/>
          <p:cNvSpPr/>
          <p:nvPr/>
        </p:nvSpPr>
        <p:spPr>
          <a:xfrm>
            <a:off x="625111" y="2627661"/>
            <a:ext cx="2764209"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grpSp>
        <p:nvGrpSpPr>
          <p:cNvPr id="15" name="Image - No Favorites"/>
          <p:cNvGrpSpPr/>
          <p:nvPr/>
        </p:nvGrpSpPr>
        <p:grpSpPr>
          <a:xfrm>
            <a:off x="4413250" y="288477"/>
            <a:ext cx="3501680" cy="4740722"/>
            <a:chOff x="4413250" y="288477"/>
            <a:chExt cx="3501680" cy="4740722"/>
          </a:xfrm>
        </p:grpSpPr>
        <p:pic>
          <p:nvPicPr>
            <p:cNvPr id="14" name="Picture 1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13250" y="288477"/>
              <a:ext cx="3501680" cy="2886266"/>
            </a:xfrm>
            <a:prstGeom prst="rect">
              <a:avLst/>
            </a:prstGeom>
          </p:spPr>
        </p:pic>
        <p:pic>
          <p:nvPicPr>
            <p:cNvPr id="34" name="Picture 33"/>
            <p:cNvPicPr>
              <a:picLocks noChangeAspect="1"/>
            </p:cNvPicPr>
            <p:nvPr/>
          </p:nvPicPr>
          <p:blipFill rotWithShape="1">
            <a:blip r:embed="rId5" cstate="print">
              <a:extLst>
                <a:ext uri="{28A0092B-C50C-407E-A947-70E740481C1C}">
                  <a14:useLocalDpi xmlns:a14="http://schemas.microsoft.com/office/drawing/2010/main"/>
                </a:ext>
              </a:extLst>
            </a:blip>
            <a:srcRect b="-3"/>
            <a:stretch/>
          </p:blipFill>
          <p:spPr>
            <a:xfrm>
              <a:off x="4413250" y="2462379"/>
              <a:ext cx="3501680" cy="2566820"/>
            </a:xfrm>
            <a:prstGeom prst="rect">
              <a:avLst/>
            </a:prstGeom>
          </p:spPr>
        </p:pic>
      </p:grpSp>
      <p:sp>
        <p:nvSpPr>
          <p:cNvPr id="17" name="Text - Directions 01"/>
          <p:cNvSpPr txBox="1"/>
          <p:nvPr/>
        </p:nvSpPr>
        <p:spPr>
          <a:xfrm>
            <a:off x="7180234" y="995974"/>
            <a:ext cx="1594485" cy="830997"/>
          </a:xfrm>
          <a:prstGeom prst="rect">
            <a:avLst/>
          </a:prstGeom>
          <a:solidFill>
            <a:schemeClr val="bg1"/>
          </a:solidFill>
          <a:ln w="19050">
            <a:solidFill>
              <a:schemeClr val="accent3">
                <a:lumMod val="75000"/>
              </a:schemeClr>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When you first log in, you won’t have any favorited documents.</a:t>
            </a:r>
          </a:p>
        </p:txBody>
      </p:sp>
      <p:grpSp>
        <p:nvGrpSpPr>
          <p:cNvPr id="39" name="Box - No favorites"/>
          <p:cNvGrpSpPr/>
          <p:nvPr/>
        </p:nvGrpSpPr>
        <p:grpSpPr>
          <a:xfrm>
            <a:off x="5273040" y="729134"/>
            <a:ext cx="1907194" cy="1579726"/>
            <a:chOff x="5273040" y="729134"/>
            <a:chExt cx="1907194" cy="1579726"/>
          </a:xfrm>
        </p:grpSpPr>
        <p:sp>
          <p:nvSpPr>
            <p:cNvPr id="16" name="Rectangle 15"/>
            <p:cNvSpPr/>
            <p:nvPr/>
          </p:nvSpPr>
          <p:spPr>
            <a:xfrm>
              <a:off x="5273040" y="729134"/>
              <a:ext cx="1691640" cy="1579726"/>
            </a:xfrm>
            <a:prstGeom prst="rect">
              <a:avLst/>
            </a:prstGeom>
            <a:noFill/>
            <a:ln w="19050">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cxnSpLocks/>
              <a:stCxn id="17" idx="1"/>
              <a:endCxn id="16" idx="3"/>
            </p:cNvCxnSpPr>
            <p:nvPr/>
          </p:nvCxnSpPr>
          <p:spPr>
            <a:xfrm flipH="1">
              <a:off x="6964680" y="1411473"/>
              <a:ext cx="215554" cy="107524"/>
            </a:xfrm>
            <a:prstGeom prst="straightConnector1">
              <a:avLst/>
            </a:prstGeom>
            <a:ln w="28575">
              <a:solidFill>
                <a:schemeClr val="accent3">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pic>
        <p:nvPicPr>
          <p:cNvPr id="40" name="Image - Example of Document"/>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744081" y="2664337"/>
            <a:ext cx="1770503" cy="1770503"/>
          </a:xfrm>
          <a:prstGeom prst="rect">
            <a:avLst/>
          </a:prstGeom>
          <a:ln w="19050">
            <a:solidFill>
              <a:schemeClr val="accent3">
                <a:lumMod val="75000"/>
              </a:schemeClr>
            </a:solidFill>
            <a:prstDash val="sysDash"/>
          </a:ln>
          <a:effectLst/>
        </p:spPr>
      </p:pic>
      <p:grpSp>
        <p:nvGrpSpPr>
          <p:cNvPr id="59" name="Text - Directions 02"/>
          <p:cNvGrpSpPr/>
          <p:nvPr/>
        </p:nvGrpSpPr>
        <p:grpSpPr>
          <a:xfrm>
            <a:off x="7180235" y="1790216"/>
            <a:ext cx="1691640" cy="1210954"/>
            <a:chOff x="7485035" y="1790216"/>
            <a:chExt cx="1485900" cy="1061346"/>
          </a:xfrm>
        </p:grpSpPr>
        <p:sp>
          <p:nvSpPr>
            <p:cNvPr id="46" name="Text - Directions 02"/>
            <p:cNvSpPr txBox="1"/>
            <p:nvPr/>
          </p:nvSpPr>
          <p:spPr>
            <a:xfrm>
              <a:off x="7485035" y="2020565"/>
              <a:ext cx="1485900" cy="830997"/>
            </a:xfrm>
            <a:prstGeom prst="rect">
              <a:avLst/>
            </a:prstGeom>
            <a:solidFill>
              <a:schemeClr val="bg1"/>
            </a:solidFill>
            <a:ln w="19050">
              <a:solidFill>
                <a:schemeClr val="accent3">
                  <a:lumMod val="75000"/>
                </a:schemeClr>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To favorite a document, click on the star to add it to the favorite menu.</a:t>
              </a:r>
            </a:p>
          </p:txBody>
        </p:sp>
        <p:sp>
          <p:nvSpPr>
            <p:cNvPr id="41" name="Down Arrow 40"/>
            <p:cNvSpPr/>
            <p:nvPr/>
          </p:nvSpPr>
          <p:spPr>
            <a:xfrm>
              <a:off x="8056997" y="1790216"/>
              <a:ext cx="333058" cy="2699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8" name="Trigger - Favorite document"/>
          <p:cNvGrpSpPr/>
          <p:nvPr/>
        </p:nvGrpSpPr>
        <p:grpSpPr>
          <a:xfrm>
            <a:off x="6118860" y="2527103"/>
            <a:ext cx="1061375" cy="509734"/>
            <a:chOff x="6118860" y="2527103"/>
            <a:chExt cx="1061375" cy="509734"/>
          </a:xfrm>
        </p:grpSpPr>
        <p:sp>
          <p:nvSpPr>
            <p:cNvPr id="42" name="Rectangle 41"/>
            <p:cNvSpPr/>
            <p:nvPr/>
          </p:nvSpPr>
          <p:spPr>
            <a:xfrm>
              <a:off x="6118860" y="2806478"/>
              <a:ext cx="230359" cy="230359"/>
            </a:xfrm>
            <a:prstGeom prst="rect">
              <a:avLst/>
            </a:prstGeom>
            <a:solidFill>
              <a:schemeClr val="bg1">
                <a:alpha val="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6" idx="1"/>
              <a:endCxn id="42" idx="3"/>
            </p:cNvCxnSpPr>
            <p:nvPr/>
          </p:nvCxnSpPr>
          <p:spPr>
            <a:xfrm flipH="1">
              <a:off x="6349219" y="2527103"/>
              <a:ext cx="831016" cy="394555"/>
            </a:xfrm>
            <a:prstGeom prst="straightConnector1">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
        <p:nvSpPr>
          <p:cNvPr id="52" name="5-Point Star 51"/>
          <p:cNvSpPr/>
          <p:nvPr/>
        </p:nvSpPr>
        <p:spPr>
          <a:xfrm>
            <a:off x="6134947" y="2808255"/>
            <a:ext cx="207573" cy="207573"/>
          </a:xfrm>
          <a:prstGeom prst="star5">
            <a:avLst/>
          </a:prstGeom>
          <a:solidFill>
            <a:srgbClr val="FFC000"/>
          </a:solidFill>
          <a:ln w="127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itle 1"/>
          <p:cNvSpPr txBox="1">
            <a:spLocks/>
          </p:cNvSpPr>
          <p:nvPr/>
        </p:nvSpPr>
        <p:spPr>
          <a:xfrm>
            <a:off x="618412" y="341799"/>
            <a:ext cx="8068388" cy="1084408"/>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400" dirty="0">
                <a:solidFill>
                  <a:schemeClr val="bg1"/>
                </a:solidFill>
              </a:rPr>
              <a:t>Navigating </a:t>
            </a:r>
            <a:br>
              <a:rPr lang="en-US" sz="2400" dirty="0">
                <a:solidFill>
                  <a:schemeClr val="bg1"/>
                </a:solidFill>
              </a:rPr>
            </a:br>
            <a:r>
              <a:rPr lang="en-US" sz="2400" dirty="0">
                <a:solidFill>
                  <a:schemeClr val="bg1"/>
                </a:solidFill>
              </a:rPr>
              <a:t>the Power BI</a:t>
            </a:r>
            <a:br>
              <a:rPr lang="en-US" sz="2400" dirty="0">
                <a:solidFill>
                  <a:schemeClr val="bg1"/>
                </a:solidFill>
              </a:rPr>
            </a:br>
            <a:r>
              <a:rPr lang="en-US" sz="2400" dirty="0">
                <a:solidFill>
                  <a:schemeClr val="bg1"/>
                </a:solidFill>
              </a:rPr>
              <a:t>Workspace</a:t>
            </a:r>
          </a:p>
        </p:txBody>
      </p:sp>
      <p:grpSp>
        <p:nvGrpSpPr>
          <p:cNvPr id="2" name="Group 1"/>
          <p:cNvGrpSpPr/>
          <p:nvPr/>
        </p:nvGrpSpPr>
        <p:grpSpPr>
          <a:xfrm>
            <a:off x="625111" y="2255591"/>
            <a:ext cx="2764209" cy="2521149"/>
            <a:chOff x="520011" y="2255591"/>
            <a:chExt cx="2764209" cy="2521149"/>
          </a:xfrm>
        </p:grpSpPr>
        <p:grpSp>
          <p:nvGrpSpPr>
            <p:cNvPr id="12" name="Box - Tools [Disappear]"/>
            <p:cNvGrpSpPr/>
            <p:nvPr/>
          </p:nvGrpSpPr>
          <p:grpSpPr>
            <a:xfrm>
              <a:off x="520015" y="2255591"/>
              <a:ext cx="2764205" cy="2150967"/>
              <a:chOff x="520015" y="2176079"/>
              <a:chExt cx="2764205" cy="2150967"/>
            </a:xfrm>
          </p:grpSpPr>
          <p:sp>
            <p:nvSpPr>
              <p:cNvPr id="5" name="Rounded Rectangle 4"/>
              <p:cNvSpPr/>
              <p:nvPr/>
            </p:nvSpPr>
            <p:spPr>
              <a:xfrm>
                <a:off x="520017" y="2176079"/>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4" name="Rounded Rectangle 23"/>
              <p:cNvSpPr/>
              <p:nvPr/>
            </p:nvSpPr>
            <p:spPr>
              <a:xfrm>
                <a:off x="520017" y="2921658"/>
                <a:ext cx="2764203"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5" name="Rounded Rectangle 24"/>
              <p:cNvSpPr/>
              <p:nvPr/>
            </p:nvSpPr>
            <p:spPr>
              <a:xfrm>
                <a:off x="520016" y="3295167"/>
                <a:ext cx="2764203"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26" name="Rounded Rectangle 25"/>
              <p:cNvSpPr/>
              <p:nvPr/>
            </p:nvSpPr>
            <p:spPr>
              <a:xfrm>
                <a:off x="520015" y="3670564"/>
                <a:ext cx="2764203"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7" name="Rounded Rectangle 26"/>
              <p:cNvSpPr/>
              <p:nvPr/>
            </p:nvSpPr>
            <p:spPr>
              <a:xfrm>
                <a:off x="520017" y="4040746"/>
                <a:ext cx="2764203"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grpSp>
        <p:sp>
          <p:nvSpPr>
            <p:cNvPr id="36" name="Rounded Rectangle 35"/>
            <p:cNvSpPr/>
            <p:nvPr/>
          </p:nvSpPr>
          <p:spPr>
            <a:xfrm>
              <a:off x="520011" y="4490440"/>
              <a:ext cx="2764203"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grpSp>
      <p:cxnSp>
        <p:nvCxnSpPr>
          <p:cNvPr id="43" name="Straight Connector 42"/>
          <p:cNvCxnSpPr>
            <a:endCxn id="7" idx="1"/>
          </p:cNvCxnSpPr>
          <p:nvPr/>
        </p:nvCxnSpPr>
        <p:spPr>
          <a:xfrm flipV="1">
            <a:off x="3284220" y="651203"/>
            <a:ext cx="408892" cy="1747538"/>
          </a:xfrm>
          <a:prstGeom prst="line">
            <a:avLst/>
          </a:prstGeom>
          <a:ln w="19050">
            <a:solidFill>
              <a:schemeClr val="accent3">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4646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4.44444E-6 -2.46914E-7 L -0.00034 -0.07253 " pathEditMode="relative" rAng="0" ptsTypes="AA">
                                      <p:cBhvr>
                                        <p:cTn id="9" dur="1000" fill="hold"/>
                                        <p:tgtEl>
                                          <p:spTgt spid="23"/>
                                        </p:tgtEl>
                                        <p:attrNameLst>
                                          <p:attrName>ppt_x</p:attrName>
                                          <p:attrName>ppt_y</p:attrName>
                                        </p:attrNameLst>
                                      </p:cBhvr>
                                      <p:rCtr x="-17" y="-3642"/>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7" restart="whenNotActive" fill="hold" evtFilter="cancelBubble" nodeType="interactiveSeq">
                <p:stCondLst>
                  <p:cond evt="onClick" delay="0">
                    <p:tgtEl>
                      <p:spTgt spid="58"/>
                    </p:tgtEl>
                  </p:cond>
                </p:stCondLst>
                <p:endSync evt="end" delay="0">
                  <p:rtn val="all"/>
                </p:endSync>
                <p:childTnLst>
                  <p:par>
                    <p:cTn id="38" fill="hold">
                      <p:stCondLst>
                        <p:cond delay="0"/>
                      </p:stCondLst>
                      <p:childTnLst>
                        <p:par>
                          <p:cTn id="39" fill="hold">
                            <p:stCondLst>
                              <p:cond delay="0"/>
                            </p:stCondLst>
                            <p:childTnLst>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childTnLst>
                    </p:cTn>
                  </p:par>
                </p:childTnLst>
              </p:cTn>
              <p:nextCondLst>
                <p:cond evt="onClick" delay="0">
                  <p:tgtEl>
                    <p:spTgt spid="58"/>
                  </p:tgtEl>
                </p:cond>
              </p:nextCondLst>
            </p:seq>
          </p:childTnLst>
        </p:cTn>
      </p:par>
    </p:tnLst>
    <p:bldLst>
      <p:bldP spid="23" grpId="0" animBg="1"/>
      <p:bldP spid="17"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567316" y="618049"/>
            <a:ext cx="8235300" cy="64235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600" i="1" dirty="0">
                <a:solidFill>
                  <a:schemeClr val="bg1"/>
                </a:solidFill>
                <a:latin typeface="+mj-lt"/>
              </a:rPr>
              <a:t>Here is an overview of the presentation</a:t>
            </a:r>
          </a:p>
          <a:p>
            <a:pPr algn="l"/>
            <a:endParaRPr lang="en-US" sz="1600" i="1" dirty="0">
              <a:solidFill>
                <a:schemeClr val="bg1"/>
              </a:solidFill>
              <a:latin typeface="+mj-lt"/>
            </a:endParaRPr>
          </a:p>
        </p:txBody>
      </p:sp>
      <p:sp>
        <p:nvSpPr>
          <p:cNvPr id="24" name="TextBox 23">
            <a:hlinkClick r:id="rId3" action="ppaction://hlinksldjump"/>
          </p:cNvPr>
          <p:cNvSpPr txBox="1"/>
          <p:nvPr/>
        </p:nvSpPr>
        <p:spPr>
          <a:xfrm>
            <a:off x="2012506" y="2389371"/>
            <a:ext cx="4908340"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What are the advantage of </a:t>
            </a:r>
            <a:r>
              <a:rPr lang="en-US" sz="1400" b="1" dirty="0" err="1"/>
              <a:t>powerbi</a:t>
            </a:r>
            <a:r>
              <a:rPr lang="en-US" sz="1400" b="1" dirty="0"/>
              <a:t>?</a:t>
            </a:r>
          </a:p>
        </p:txBody>
      </p:sp>
      <p:sp>
        <p:nvSpPr>
          <p:cNvPr id="30" name="TextBox 29">
            <a:hlinkClick r:id="rId4" action="ppaction://hlinksldjump"/>
          </p:cNvPr>
          <p:cNvSpPr txBox="1"/>
          <p:nvPr/>
        </p:nvSpPr>
        <p:spPr>
          <a:xfrm>
            <a:off x="2012506" y="2768577"/>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What are the limitation of </a:t>
            </a:r>
            <a:r>
              <a:rPr lang="en-US" sz="1400" b="1" dirty="0" err="1"/>
              <a:t>powerbi</a:t>
            </a:r>
            <a:r>
              <a:rPr lang="en-US" sz="1400" b="1" dirty="0"/>
              <a:t>?</a:t>
            </a:r>
          </a:p>
        </p:txBody>
      </p:sp>
      <p:sp>
        <p:nvSpPr>
          <p:cNvPr id="34" name="TextBox 33">
            <a:hlinkClick r:id="rId5" action="ppaction://hlinksldjump"/>
          </p:cNvPr>
          <p:cNvSpPr txBox="1"/>
          <p:nvPr/>
        </p:nvSpPr>
        <p:spPr>
          <a:xfrm>
            <a:off x="2012505" y="3147783"/>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Features of </a:t>
            </a:r>
            <a:r>
              <a:rPr lang="en-US" sz="1400" b="1" dirty="0" err="1"/>
              <a:t>powerbi</a:t>
            </a:r>
            <a:r>
              <a:rPr lang="en-US" sz="1400" b="1" dirty="0"/>
              <a:t>?</a:t>
            </a:r>
          </a:p>
        </p:txBody>
      </p:sp>
      <p:sp>
        <p:nvSpPr>
          <p:cNvPr id="38" name="TextBox 37"/>
          <p:cNvSpPr txBox="1"/>
          <p:nvPr/>
        </p:nvSpPr>
        <p:spPr>
          <a:xfrm>
            <a:off x="2012498" y="4664606"/>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i="1" dirty="0">
                <a:solidFill>
                  <a:schemeClr val="tx1">
                    <a:lumMod val="75000"/>
                    <a:lumOff val="25000"/>
                  </a:schemeClr>
                </a:solidFill>
              </a:rPr>
              <a:t>FAQs</a:t>
            </a:r>
            <a:endParaRPr lang="en-US" sz="1000" i="1" dirty="0">
              <a:solidFill>
                <a:schemeClr val="tx1">
                  <a:lumMod val="75000"/>
                  <a:lumOff val="25000"/>
                </a:schemeClr>
              </a:solidFill>
            </a:endParaRPr>
          </a:p>
        </p:txBody>
      </p:sp>
      <p:sp>
        <p:nvSpPr>
          <p:cNvPr id="42" name="TextBox 41"/>
          <p:cNvSpPr txBox="1"/>
          <p:nvPr/>
        </p:nvSpPr>
        <p:spPr>
          <a:xfrm>
            <a:off x="2012506" y="3526989"/>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Reasons to use </a:t>
            </a:r>
            <a:r>
              <a:rPr lang="en-US" sz="1400" b="1" dirty="0" err="1"/>
              <a:t>powerbi</a:t>
            </a:r>
            <a:r>
              <a:rPr lang="en-US" sz="1400" b="1" dirty="0"/>
              <a:t>?</a:t>
            </a:r>
          </a:p>
        </p:txBody>
      </p:sp>
      <p:sp>
        <p:nvSpPr>
          <p:cNvPr id="46" name="TextBox 45"/>
          <p:cNvSpPr txBox="1"/>
          <p:nvPr/>
        </p:nvSpPr>
        <p:spPr>
          <a:xfrm>
            <a:off x="2012504" y="3906195"/>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How do I navigate </a:t>
            </a:r>
            <a:r>
              <a:rPr lang="en-US" sz="1400" b="1" dirty="0" err="1"/>
              <a:t>powerbi</a:t>
            </a:r>
            <a:r>
              <a:rPr lang="en-US" sz="1400" b="1" dirty="0"/>
              <a:t>?</a:t>
            </a:r>
          </a:p>
        </p:txBody>
      </p:sp>
      <p:sp>
        <p:nvSpPr>
          <p:cNvPr id="50" name="TextBox 49"/>
          <p:cNvSpPr txBox="1"/>
          <p:nvPr/>
        </p:nvSpPr>
        <p:spPr>
          <a:xfrm>
            <a:off x="2012506" y="4285401"/>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Overview of Our </a:t>
            </a:r>
            <a:r>
              <a:rPr lang="en-US" sz="1400" b="1" dirty="0" err="1"/>
              <a:t>powerbi</a:t>
            </a:r>
            <a:r>
              <a:rPr lang="en-US" sz="1400" b="1" dirty="0"/>
              <a:t> report?</a:t>
            </a:r>
          </a:p>
        </p:txBody>
      </p:sp>
      <p:sp>
        <p:nvSpPr>
          <p:cNvPr id="16" name="TextBox 15">
            <a:hlinkClick r:id="rId6" action="ppaction://hlinksldjump"/>
          </p:cNvPr>
          <p:cNvSpPr txBox="1"/>
          <p:nvPr/>
        </p:nvSpPr>
        <p:spPr>
          <a:xfrm>
            <a:off x="2012509" y="1665355"/>
            <a:ext cx="4908340"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What is Power BI?</a:t>
            </a:r>
          </a:p>
        </p:txBody>
      </p:sp>
      <p:sp>
        <p:nvSpPr>
          <p:cNvPr id="17" name="TextBox 16">
            <a:hlinkClick r:id="rId7" action="ppaction://hlinksldjump"/>
          </p:cNvPr>
          <p:cNvSpPr txBox="1"/>
          <p:nvPr/>
        </p:nvSpPr>
        <p:spPr>
          <a:xfrm>
            <a:off x="2012502" y="2010165"/>
            <a:ext cx="4908343" cy="307777"/>
          </a:xfrm>
          <a:prstGeom prst="rect">
            <a:avLst/>
          </a:prstGeom>
          <a:solidFill>
            <a:schemeClr val="bg1">
              <a:lumMod val="85000"/>
            </a:schemeClr>
          </a:solidFill>
          <a:ln w="28575">
            <a:solidFill>
              <a:srgbClr val="FFC000"/>
            </a:solidFill>
          </a:ln>
          <a:effectLst>
            <a:outerShdw blurRad="50800" dist="38100" dir="2700000" algn="tl" rotWithShape="0">
              <a:prstClr val="black">
                <a:alpha val="40000"/>
              </a:prstClr>
            </a:outerShdw>
          </a:effectLst>
        </p:spPr>
        <p:txBody>
          <a:bodyPr wrap="square" rtlCol="0">
            <a:spAutoFit/>
          </a:bodyPr>
          <a:lstStyle/>
          <a:p>
            <a:r>
              <a:rPr lang="en-US" sz="1400" b="1" dirty="0"/>
              <a:t>How Does Power BI Visualize Data?</a:t>
            </a:r>
          </a:p>
        </p:txBody>
      </p:sp>
    </p:spTree>
    <p:extLst>
      <p:ext uri="{BB962C8B-B14F-4D97-AF65-F5344CB8AC3E}">
        <p14:creationId xmlns:p14="http://schemas.microsoft.com/office/powerpoint/2010/main" val="15193314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396721" y="341799"/>
            <a:ext cx="7290079" cy="1219222"/>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800" dirty="0">
                <a:solidFill>
                  <a:schemeClr val="bg1"/>
                </a:solidFill>
              </a:rPr>
              <a:t>Navigating </a:t>
            </a:r>
            <a:br>
              <a:rPr lang="en-US" sz="2800" dirty="0">
                <a:solidFill>
                  <a:schemeClr val="bg1"/>
                </a:solidFill>
              </a:rPr>
            </a:br>
            <a:r>
              <a:rPr lang="en-US" sz="2800" dirty="0">
                <a:solidFill>
                  <a:schemeClr val="bg1"/>
                </a:solidFill>
              </a:rPr>
              <a:t>the Power BI</a:t>
            </a:r>
            <a:br>
              <a:rPr lang="en-US" sz="2800" dirty="0">
                <a:solidFill>
                  <a:schemeClr val="bg1"/>
                </a:solidFill>
              </a:rPr>
            </a:br>
            <a:r>
              <a:rPr lang="en-US" sz="2800" dirty="0">
                <a:solidFill>
                  <a:schemeClr val="bg1"/>
                </a:solidFill>
              </a:rPr>
              <a:t>Workspace</a:t>
            </a:r>
          </a:p>
        </p:txBody>
      </p:sp>
      <p:grpSp>
        <p:nvGrpSpPr>
          <p:cNvPr id="57" name="Image - PowerBI Frame"/>
          <p:cNvGrpSpPr/>
          <p:nvPr/>
        </p:nvGrpSpPr>
        <p:grpSpPr>
          <a:xfrm>
            <a:off x="3693112" y="125520"/>
            <a:ext cx="4221818" cy="4903679"/>
            <a:chOff x="3693112" y="125520"/>
            <a:chExt cx="4221818" cy="4903679"/>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sp>
          <p:nvSpPr>
            <p:cNvPr id="7" name="Rectangle 6"/>
            <p:cNvSpPr/>
            <p:nvPr/>
          </p:nvSpPr>
          <p:spPr>
            <a:xfrm>
              <a:off x="3693112" y="573272"/>
              <a:ext cx="720138" cy="155862"/>
            </a:xfrm>
            <a:prstGeom prst="rect">
              <a:avLst/>
            </a:prstGeom>
            <a:solidFill>
              <a:schemeClr val="accent3">
                <a:lumMod val="75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 - Favorites Description"/>
          <p:cNvSpPr/>
          <p:nvPr/>
        </p:nvSpPr>
        <p:spPr>
          <a:xfrm>
            <a:off x="625115" y="2750999"/>
            <a:ext cx="2649604" cy="1774999"/>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lumMod val="75000"/>
                    <a:lumOff val="25000"/>
                  </a:schemeClr>
                </a:solidFill>
              </a:rPr>
              <a:t>Users have the ability to favorite reports, dashboards, and other Power BI objects.  Once a user has favorited something, use this selection to access those items</a:t>
            </a:r>
          </a:p>
        </p:txBody>
      </p:sp>
      <p:grpSp>
        <p:nvGrpSpPr>
          <p:cNvPr id="15" name="Image - No Favorites"/>
          <p:cNvGrpSpPr/>
          <p:nvPr/>
        </p:nvGrpSpPr>
        <p:grpSpPr>
          <a:xfrm>
            <a:off x="4413250" y="288477"/>
            <a:ext cx="3501680" cy="4740722"/>
            <a:chOff x="4413250" y="288477"/>
            <a:chExt cx="3501680" cy="4740722"/>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413250" y="288477"/>
              <a:ext cx="3501680" cy="2886266"/>
            </a:xfrm>
            <a:prstGeom prst="rect">
              <a:avLst/>
            </a:prstGeom>
          </p:spPr>
        </p:pic>
        <p:pic>
          <p:nvPicPr>
            <p:cNvPr id="34" name="Picture 33"/>
            <p:cNvPicPr>
              <a:picLocks noChangeAspect="1"/>
            </p:cNvPicPr>
            <p:nvPr/>
          </p:nvPicPr>
          <p:blipFill rotWithShape="1">
            <a:blip r:embed="rId4" cstate="print">
              <a:extLst>
                <a:ext uri="{28A0092B-C50C-407E-A947-70E740481C1C}">
                  <a14:useLocalDpi xmlns:a14="http://schemas.microsoft.com/office/drawing/2010/main"/>
                </a:ext>
              </a:extLst>
            </a:blip>
            <a:srcRect b="-3"/>
            <a:stretch/>
          </p:blipFill>
          <p:spPr>
            <a:xfrm>
              <a:off x="4413250" y="2462379"/>
              <a:ext cx="3501680" cy="2566820"/>
            </a:xfrm>
            <a:prstGeom prst="rect">
              <a:avLst/>
            </a:prstGeom>
          </p:spPr>
        </p:pic>
      </p:grpSp>
      <p:grpSp>
        <p:nvGrpSpPr>
          <p:cNvPr id="39" name="Box - No favorites"/>
          <p:cNvGrpSpPr/>
          <p:nvPr/>
        </p:nvGrpSpPr>
        <p:grpSpPr>
          <a:xfrm>
            <a:off x="5273040" y="729134"/>
            <a:ext cx="2211995" cy="1579726"/>
            <a:chOff x="5273040" y="729134"/>
            <a:chExt cx="2211995" cy="1579726"/>
          </a:xfrm>
        </p:grpSpPr>
        <p:sp>
          <p:nvSpPr>
            <p:cNvPr id="16" name="Rectangle 15"/>
            <p:cNvSpPr/>
            <p:nvPr/>
          </p:nvSpPr>
          <p:spPr>
            <a:xfrm>
              <a:off x="5273040" y="729134"/>
              <a:ext cx="1691640" cy="1579726"/>
            </a:xfrm>
            <a:prstGeom prst="rect">
              <a:avLst/>
            </a:prstGeom>
            <a:noFill/>
            <a:ln w="19050">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stCxn id="17" idx="1"/>
              <a:endCxn id="16" idx="3"/>
            </p:cNvCxnSpPr>
            <p:nvPr/>
          </p:nvCxnSpPr>
          <p:spPr>
            <a:xfrm flipH="1">
              <a:off x="6964680" y="1411473"/>
              <a:ext cx="520355" cy="107524"/>
            </a:xfrm>
            <a:prstGeom prst="straightConnector1">
              <a:avLst/>
            </a:prstGeom>
            <a:ln>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40" name="Image - Example of Document"/>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744081" y="2664337"/>
            <a:ext cx="1770503" cy="1770503"/>
          </a:xfrm>
          <a:prstGeom prst="rect">
            <a:avLst/>
          </a:prstGeom>
          <a:ln w="12700">
            <a:solidFill>
              <a:schemeClr val="accent3">
                <a:lumMod val="75000"/>
              </a:schemeClr>
            </a:solidFill>
            <a:prstDash val="sysDash"/>
          </a:ln>
        </p:spPr>
      </p:pic>
      <p:grpSp>
        <p:nvGrpSpPr>
          <p:cNvPr id="58" name="Trigger - Favorite document"/>
          <p:cNvGrpSpPr/>
          <p:nvPr/>
        </p:nvGrpSpPr>
        <p:grpSpPr>
          <a:xfrm>
            <a:off x="6118860" y="2436064"/>
            <a:ext cx="1366175" cy="600773"/>
            <a:chOff x="6118860" y="2436064"/>
            <a:chExt cx="1366175" cy="600773"/>
          </a:xfrm>
        </p:grpSpPr>
        <p:sp>
          <p:nvSpPr>
            <p:cNvPr id="42" name="Rectangle 41"/>
            <p:cNvSpPr/>
            <p:nvPr/>
          </p:nvSpPr>
          <p:spPr>
            <a:xfrm>
              <a:off x="6118860" y="2806478"/>
              <a:ext cx="230359" cy="230359"/>
            </a:xfrm>
            <a:prstGeom prst="rect">
              <a:avLst/>
            </a:prstGeom>
            <a:solidFill>
              <a:schemeClr val="bg1">
                <a:alpha val="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cxnSpLocks/>
              <a:endCxn id="42" idx="3"/>
            </p:cNvCxnSpPr>
            <p:nvPr/>
          </p:nvCxnSpPr>
          <p:spPr>
            <a:xfrm flipH="1">
              <a:off x="6349219" y="2436064"/>
              <a:ext cx="1135816" cy="485594"/>
            </a:xfrm>
            <a:prstGeom prst="straightConnector1">
              <a:avLst/>
            </a:prstGeom>
            <a:ln>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52" name="5-Point Star 51"/>
          <p:cNvSpPr/>
          <p:nvPr/>
        </p:nvSpPr>
        <p:spPr>
          <a:xfrm>
            <a:off x="6130253" y="2806478"/>
            <a:ext cx="207573" cy="207573"/>
          </a:xfrm>
          <a:prstGeom prst="star5">
            <a:avLst/>
          </a:prstGeom>
          <a:solidFill>
            <a:srgbClr val="FFC000"/>
          </a:solidFill>
          <a:ln w="127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Box - Favorites"/>
          <p:cNvSpPr/>
          <p:nvPr/>
        </p:nvSpPr>
        <p:spPr>
          <a:xfrm>
            <a:off x="625115" y="2255591"/>
            <a:ext cx="2764203" cy="292086"/>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grpSp>
        <p:nvGrpSpPr>
          <p:cNvPr id="2" name="Group 1"/>
          <p:cNvGrpSpPr/>
          <p:nvPr/>
        </p:nvGrpSpPr>
        <p:grpSpPr>
          <a:xfrm>
            <a:off x="4413250" y="288477"/>
            <a:ext cx="3501680" cy="4740721"/>
            <a:chOff x="4413250" y="288477"/>
            <a:chExt cx="3501680" cy="4740721"/>
          </a:xfrm>
        </p:grpSpPr>
        <p:pic>
          <p:nvPicPr>
            <p:cNvPr id="56" name="Image - Favorited Document"/>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413250" y="288477"/>
              <a:ext cx="3501680" cy="1109586"/>
            </a:xfrm>
            <a:prstGeom prst="rect">
              <a:avLst/>
            </a:prstGeom>
          </p:spPr>
        </p:pic>
        <p:pic>
          <p:nvPicPr>
            <p:cNvPr id="35" name="Image - Favorited Document"/>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420036" y="950207"/>
              <a:ext cx="3419039" cy="4078991"/>
            </a:xfrm>
            <a:prstGeom prst="rect">
              <a:avLst/>
            </a:prstGeom>
          </p:spPr>
        </p:pic>
      </p:grpSp>
      <p:cxnSp>
        <p:nvCxnSpPr>
          <p:cNvPr id="5" name="Elbow Connector 4"/>
          <p:cNvCxnSpPr/>
          <p:nvPr/>
        </p:nvCxnSpPr>
        <p:spPr>
          <a:xfrm rot="10800000">
            <a:off x="4962528" y="729136"/>
            <a:ext cx="2952402" cy="2915802"/>
          </a:xfrm>
          <a:prstGeom prst="bentConnector3">
            <a:avLst>
              <a:gd name="adj1" fmla="val 99824"/>
            </a:avLst>
          </a:prstGeom>
          <a:ln w="19050">
            <a:solidFill>
              <a:schemeClr val="accent3">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3284220" y="651203"/>
            <a:ext cx="408892" cy="1747538"/>
          </a:xfrm>
          <a:prstGeom prst="line">
            <a:avLst/>
          </a:prstGeom>
          <a:ln w="19050">
            <a:solidFill>
              <a:schemeClr val="accent3">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5" name="Text - Directions 01"/>
          <p:cNvSpPr txBox="1"/>
          <p:nvPr/>
        </p:nvSpPr>
        <p:spPr>
          <a:xfrm>
            <a:off x="7180234" y="995974"/>
            <a:ext cx="1594485" cy="830997"/>
          </a:xfrm>
          <a:prstGeom prst="rect">
            <a:avLst/>
          </a:prstGeom>
          <a:solidFill>
            <a:schemeClr val="bg1"/>
          </a:solidFill>
          <a:ln w="19050">
            <a:solidFill>
              <a:schemeClr val="accent3">
                <a:lumMod val="75000"/>
              </a:schemeClr>
            </a:solidFill>
            <a:prstDash val="sysDash"/>
          </a:ln>
          <a:effectLst>
            <a:outerShdw blurRad="50800" dist="38100" dir="2700000" algn="tl" rotWithShape="0">
              <a:prstClr val="black">
                <a:alpha val="40000"/>
              </a:prstClr>
            </a:outerShdw>
          </a:effectLst>
        </p:spPr>
        <p:txBody>
          <a:bodyPr wrap="square" rtlCol="0">
            <a:spAutoFit/>
          </a:bodyPr>
          <a:lstStyle/>
          <a:p>
            <a:r>
              <a:rPr lang="en-US" sz="1200" dirty="0">
                <a:solidFill>
                  <a:schemeClr val="tx1">
                    <a:lumMod val="75000"/>
                    <a:lumOff val="25000"/>
                  </a:schemeClr>
                </a:solidFill>
              </a:rPr>
              <a:t>When you first log in, you won’t have any favorited documents.</a:t>
            </a:r>
          </a:p>
        </p:txBody>
      </p:sp>
      <p:grpSp>
        <p:nvGrpSpPr>
          <p:cNvPr id="66" name="Text - Directions 02"/>
          <p:cNvGrpSpPr/>
          <p:nvPr/>
        </p:nvGrpSpPr>
        <p:grpSpPr>
          <a:xfrm>
            <a:off x="7180235" y="1790216"/>
            <a:ext cx="1581928" cy="1123806"/>
            <a:chOff x="7485035" y="1790216"/>
            <a:chExt cx="1485900" cy="1061346"/>
          </a:xfrm>
        </p:grpSpPr>
        <p:sp>
          <p:nvSpPr>
            <p:cNvPr id="67" name="Text - Directions 02"/>
            <p:cNvSpPr txBox="1"/>
            <p:nvPr/>
          </p:nvSpPr>
          <p:spPr>
            <a:xfrm>
              <a:off x="7485035" y="2020565"/>
              <a:ext cx="1485900" cy="830997"/>
            </a:xfrm>
            <a:prstGeom prst="rect">
              <a:avLst/>
            </a:prstGeom>
            <a:solidFill>
              <a:schemeClr val="bg1"/>
            </a:solidFill>
            <a:ln w="19050">
              <a:solidFill>
                <a:schemeClr val="accent3">
                  <a:lumMod val="75000"/>
                </a:schemeClr>
              </a:solidFill>
              <a:prstDash val="sysDash"/>
            </a:ln>
            <a:effectLst>
              <a:outerShdw blurRad="50800" dist="38100" dir="2700000" algn="tl" rotWithShape="0">
                <a:prstClr val="black">
                  <a:alpha val="40000"/>
                </a:prstClr>
              </a:outerShdw>
            </a:effectLst>
          </p:spPr>
          <p:txBody>
            <a:bodyPr wrap="square" rtlCol="0">
              <a:spAutoFit/>
            </a:bodyPr>
            <a:lstStyle/>
            <a:p>
              <a:r>
                <a:rPr lang="en-US" sz="1200" dirty="0">
                  <a:solidFill>
                    <a:schemeClr val="tx1">
                      <a:lumMod val="75000"/>
                      <a:lumOff val="25000"/>
                    </a:schemeClr>
                  </a:solidFill>
                </a:rPr>
                <a:t>To favorite a document, click on the star to add it to the favorite menu.</a:t>
              </a:r>
            </a:p>
          </p:txBody>
        </p:sp>
        <p:sp>
          <p:nvSpPr>
            <p:cNvPr id="68" name="Down Arrow 67"/>
            <p:cNvSpPr/>
            <p:nvPr/>
          </p:nvSpPr>
          <p:spPr>
            <a:xfrm>
              <a:off x="8056997" y="1790216"/>
              <a:ext cx="333058" cy="2699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7175776" y="2806478"/>
            <a:ext cx="1616532" cy="1544458"/>
            <a:chOff x="7480576" y="2806478"/>
            <a:chExt cx="1485900" cy="1438623"/>
          </a:xfrm>
        </p:grpSpPr>
        <p:sp>
          <p:nvSpPr>
            <p:cNvPr id="70" name="Text - Directions 03"/>
            <p:cNvSpPr txBox="1"/>
            <p:nvPr/>
          </p:nvSpPr>
          <p:spPr>
            <a:xfrm>
              <a:off x="7480576" y="3044772"/>
              <a:ext cx="1485900" cy="1200329"/>
            </a:xfrm>
            <a:prstGeom prst="rect">
              <a:avLst/>
            </a:prstGeom>
            <a:solidFill>
              <a:schemeClr val="bg1"/>
            </a:solidFill>
            <a:ln w="19050">
              <a:solidFill>
                <a:schemeClr val="accent3">
                  <a:lumMod val="75000"/>
                </a:schemeClr>
              </a:solidFill>
              <a:prstDash val="sysDash"/>
            </a:ln>
            <a:effectLst>
              <a:outerShdw blurRad="50800" dist="38100" dir="2700000" algn="tl" rotWithShape="0">
                <a:prstClr val="black">
                  <a:alpha val="40000"/>
                </a:prstClr>
              </a:outerShdw>
            </a:effectLst>
          </p:spPr>
          <p:txBody>
            <a:bodyPr wrap="square" rtlCol="0">
              <a:spAutoFit/>
            </a:bodyPr>
            <a:lstStyle/>
            <a:p>
              <a:r>
                <a:rPr lang="en-US" sz="1200" dirty="0">
                  <a:solidFill>
                    <a:schemeClr val="tx1">
                      <a:lumMod val="75000"/>
                      <a:lumOff val="25000"/>
                    </a:schemeClr>
                  </a:solidFill>
                </a:rPr>
                <a:t>Your favorited document will appear the next time you access or refresh the favorites page.</a:t>
              </a:r>
            </a:p>
          </p:txBody>
        </p:sp>
        <p:sp>
          <p:nvSpPr>
            <p:cNvPr id="71" name="Down Arrow 70"/>
            <p:cNvSpPr/>
            <p:nvPr/>
          </p:nvSpPr>
          <p:spPr>
            <a:xfrm>
              <a:off x="8050764" y="2806478"/>
              <a:ext cx="333058" cy="2699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92157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467058" y="341799"/>
            <a:ext cx="7219741" cy="1311364"/>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800" dirty="0">
                <a:solidFill>
                  <a:schemeClr val="bg1"/>
                </a:solidFill>
              </a:rPr>
              <a:t>Navigating </a:t>
            </a:r>
            <a:br>
              <a:rPr lang="en-US" sz="2800" dirty="0">
                <a:solidFill>
                  <a:schemeClr val="bg1"/>
                </a:solidFill>
              </a:rPr>
            </a:br>
            <a:r>
              <a:rPr lang="en-US" sz="2800" dirty="0">
                <a:solidFill>
                  <a:schemeClr val="bg1"/>
                </a:solidFill>
              </a:rPr>
              <a:t>the Power BI</a:t>
            </a:r>
            <a:br>
              <a:rPr lang="en-US" sz="2800" dirty="0">
                <a:solidFill>
                  <a:schemeClr val="bg1"/>
                </a:solidFill>
              </a:rPr>
            </a:br>
            <a:r>
              <a:rPr lang="en-US" sz="2800" dirty="0">
                <a:solidFill>
                  <a:schemeClr val="bg1"/>
                </a:solidFill>
              </a:rPr>
              <a:t>Workspace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sp>
        <p:nvSpPr>
          <p:cNvPr id="9" name="Rectangle 8"/>
          <p:cNvSpPr/>
          <p:nvPr/>
        </p:nvSpPr>
        <p:spPr>
          <a:xfrm>
            <a:off x="3693112" y="884995"/>
            <a:ext cx="720138" cy="155862"/>
          </a:xfrm>
          <a:prstGeom prst="rect">
            <a:avLst/>
          </a:prstGeom>
          <a:solidFill>
            <a:srgbClr val="00B0F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39770" y="3374679"/>
            <a:ext cx="2749549"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grpSp>
        <p:nvGrpSpPr>
          <p:cNvPr id="12" name="Group 11"/>
          <p:cNvGrpSpPr/>
          <p:nvPr/>
        </p:nvGrpSpPr>
        <p:grpSpPr>
          <a:xfrm>
            <a:off x="4425950" y="298449"/>
            <a:ext cx="3488980" cy="4730749"/>
            <a:chOff x="4425950" y="298449"/>
            <a:chExt cx="3488980" cy="4730749"/>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425950" y="298449"/>
              <a:ext cx="3488980" cy="2854007"/>
            </a:xfrm>
            <a:prstGeom prst="rect">
              <a:avLst/>
            </a:prstGeom>
          </p:spPr>
        </p:pic>
        <p:pic>
          <p:nvPicPr>
            <p:cNvPr id="38" name="Picture 37"/>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25950" y="3109457"/>
              <a:ext cx="3488980" cy="1919741"/>
            </a:xfrm>
            <a:prstGeom prst="rect">
              <a:avLst/>
            </a:prstGeom>
          </p:spPr>
        </p:pic>
      </p:grpSp>
      <p:grpSp>
        <p:nvGrpSpPr>
          <p:cNvPr id="6" name="Group 5"/>
          <p:cNvGrpSpPr/>
          <p:nvPr/>
        </p:nvGrpSpPr>
        <p:grpSpPr>
          <a:xfrm>
            <a:off x="639770" y="2255591"/>
            <a:ext cx="2749550" cy="2521149"/>
            <a:chOff x="534670" y="2255591"/>
            <a:chExt cx="2749550" cy="2521149"/>
          </a:xfrm>
        </p:grpSpPr>
        <p:grpSp>
          <p:nvGrpSpPr>
            <p:cNvPr id="2" name="Group 1"/>
            <p:cNvGrpSpPr/>
            <p:nvPr/>
          </p:nvGrpSpPr>
          <p:grpSpPr>
            <a:xfrm>
              <a:off x="534670" y="2255591"/>
              <a:ext cx="2749550" cy="2150967"/>
              <a:chOff x="534670" y="2176079"/>
              <a:chExt cx="2749550" cy="2150967"/>
            </a:xfrm>
          </p:grpSpPr>
          <p:sp>
            <p:nvSpPr>
              <p:cNvPr id="5" name="Rounded Rectangle 4"/>
              <p:cNvSpPr/>
              <p:nvPr/>
            </p:nvSpPr>
            <p:spPr>
              <a:xfrm>
                <a:off x="534670" y="2176079"/>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3" name="Rounded Rectangle 22"/>
              <p:cNvSpPr/>
              <p:nvPr/>
            </p:nvSpPr>
            <p:spPr>
              <a:xfrm>
                <a:off x="534670" y="2548149"/>
                <a:ext cx="2749550"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4" name="Rounded Rectangle 23"/>
              <p:cNvSpPr/>
              <p:nvPr/>
            </p:nvSpPr>
            <p:spPr>
              <a:xfrm>
                <a:off x="534670" y="2921658"/>
                <a:ext cx="2749550"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6" name="Rounded Rectangle 25"/>
              <p:cNvSpPr/>
              <p:nvPr/>
            </p:nvSpPr>
            <p:spPr>
              <a:xfrm>
                <a:off x="534670" y="3670564"/>
                <a:ext cx="2749548"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7" name="Rounded Rectangle 26"/>
              <p:cNvSpPr/>
              <p:nvPr/>
            </p:nvSpPr>
            <p:spPr>
              <a:xfrm>
                <a:off x="534670" y="4040746"/>
                <a:ext cx="2749550"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grpSp>
        <p:sp>
          <p:nvSpPr>
            <p:cNvPr id="20" name="Rounded Rectangle 19"/>
            <p:cNvSpPr/>
            <p:nvPr/>
          </p:nvSpPr>
          <p:spPr>
            <a:xfrm>
              <a:off x="534670" y="4490440"/>
              <a:ext cx="2749544"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grpSp>
      <p:cxnSp>
        <p:nvCxnSpPr>
          <p:cNvPr id="30" name="Straight Connector 29"/>
          <p:cNvCxnSpPr>
            <a:endCxn id="9" idx="1"/>
          </p:cNvCxnSpPr>
          <p:nvPr/>
        </p:nvCxnSpPr>
        <p:spPr>
          <a:xfrm flipV="1">
            <a:off x="3284220" y="962926"/>
            <a:ext cx="408892" cy="1435815"/>
          </a:xfrm>
          <a:prstGeom prst="line">
            <a:avLst/>
          </a:prstGeom>
          <a:ln w="19050">
            <a:solidFill>
              <a:srgbClr val="00B0F0"/>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3127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5E-6 -6.17284E-7 L -0.00017 -0.21759 " pathEditMode="relative" rAng="0" ptsTypes="AA">
                                      <p:cBhvr>
                                        <p:cTn id="9" dur="1000" fill="hold"/>
                                        <p:tgtEl>
                                          <p:spTgt spid="25"/>
                                        </p:tgtEl>
                                        <p:attrNameLst>
                                          <p:attrName>ppt_x</p:attrName>
                                          <p:attrName>ppt_y</p:attrName>
                                        </p:attrNameLst>
                                      </p:cBhvr>
                                      <p:rCtr x="-17" y="-10895"/>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7930563" y="1340453"/>
            <a:ext cx="1165129" cy="3688746"/>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75000"/>
                    <a:lumOff val="25000"/>
                  </a:schemeClr>
                </a:solidFill>
              </a:rPr>
              <a:t>This is the location where users will find all the reports and / or dashboards which they have been granted access to.</a:t>
            </a:r>
          </a:p>
        </p:txBody>
      </p:sp>
      <p:sp>
        <p:nvSpPr>
          <p:cNvPr id="48" name="Title 1"/>
          <p:cNvSpPr txBox="1">
            <a:spLocks/>
          </p:cNvSpPr>
          <p:nvPr/>
        </p:nvSpPr>
        <p:spPr>
          <a:xfrm>
            <a:off x="1607736" y="341799"/>
            <a:ext cx="7079064" cy="11956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800" dirty="0">
                <a:solidFill>
                  <a:schemeClr val="bg1"/>
                </a:solidFill>
              </a:rPr>
              <a:t>Navigating </a:t>
            </a:r>
            <a:br>
              <a:rPr lang="en-US" sz="2800" dirty="0">
                <a:solidFill>
                  <a:schemeClr val="bg1"/>
                </a:solidFill>
              </a:rPr>
            </a:br>
            <a:r>
              <a:rPr lang="en-US" sz="2800" dirty="0">
                <a:solidFill>
                  <a:schemeClr val="bg1"/>
                </a:solidFill>
              </a:rPr>
              <a:t>the Power BI</a:t>
            </a:r>
            <a:br>
              <a:rPr lang="en-US" sz="2800" dirty="0">
                <a:solidFill>
                  <a:schemeClr val="bg1"/>
                </a:solidFill>
              </a:rPr>
            </a:br>
            <a:r>
              <a:rPr lang="en-US" sz="2800" dirty="0">
                <a:solidFill>
                  <a:schemeClr val="bg1"/>
                </a:solidFill>
              </a:rPr>
              <a:t>Workspace</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sp>
        <p:nvSpPr>
          <p:cNvPr id="25" name="Rounded Rectangle 24"/>
          <p:cNvSpPr/>
          <p:nvPr/>
        </p:nvSpPr>
        <p:spPr>
          <a:xfrm>
            <a:off x="646113" y="3374679"/>
            <a:ext cx="2743206"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5" name="Rounded Rectangle 4"/>
          <p:cNvSpPr/>
          <p:nvPr/>
        </p:nvSpPr>
        <p:spPr>
          <a:xfrm>
            <a:off x="646114" y="2243857"/>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3" name="Rounded Rectangle 22"/>
          <p:cNvSpPr/>
          <p:nvPr/>
        </p:nvSpPr>
        <p:spPr>
          <a:xfrm>
            <a:off x="646114" y="2627661"/>
            <a:ext cx="2743206"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4" name="Rounded Rectangle 23"/>
          <p:cNvSpPr/>
          <p:nvPr/>
        </p:nvSpPr>
        <p:spPr>
          <a:xfrm>
            <a:off x="646114" y="3001170"/>
            <a:ext cx="2743206"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6" name="Rounded Rectangle 25"/>
          <p:cNvSpPr/>
          <p:nvPr/>
        </p:nvSpPr>
        <p:spPr>
          <a:xfrm>
            <a:off x="646112" y="3750076"/>
            <a:ext cx="2743206"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7" name="Rounded Rectangle 26"/>
          <p:cNvSpPr/>
          <p:nvPr/>
        </p:nvSpPr>
        <p:spPr>
          <a:xfrm>
            <a:off x="646114" y="4120258"/>
            <a:ext cx="2743206"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sp>
        <p:nvSpPr>
          <p:cNvPr id="20" name="Rounded Rectangle 19"/>
          <p:cNvSpPr/>
          <p:nvPr/>
        </p:nvSpPr>
        <p:spPr>
          <a:xfrm>
            <a:off x="646108" y="4490440"/>
            <a:ext cx="2743206"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grpSp>
        <p:nvGrpSpPr>
          <p:cNvPr id="8" name="Group 7"/>
          <p:cNvGrpSpPr/>
          <p:nvPr/>
        </p:nvGrpSpPr>
        <p:grpSpPr>
          <a:xfrm>
            <a:off x="4406894" y="291510"/>
            <a:ext cx="3508036" cy="4737688"/>
            <a:chOff x="4406894" y="291510"/>
            <a:chExt cx="3508036" cy="4737688"/>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06894" y="291510"/>
              <a:ext cx="3508036" cy="2874556"/>
            </a:xfrm>
            <a:prstGeom prst="rect">
              <a:avLst/>
            </a:prstGeom>
          </p:spPr>
        </p:pic>
        <p:pic>
          <p:nvPicPr>
            <p:cNvPr id="30" name="Picture 2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406894" y="1384467"/>
              <a:ext cx="3508036" cy="3644731"/>
            </a:xfrm>
            <a:prstGeom prst="rect">
              <a:avLst/>
            </a:prstGeom>
          </p:spPr>
        </p:pic>
      </p:grpSp>
      <p:grpSp>
        <p:nvGrpSpPr>
          <p:cNvPr id="15" name="Group 14"/>
          <p:cNvGrpSpPr/>
          <p:nvPr/>
        </p:nvGrpSpPr>
        <p:grpSpPr>
          <a:xfrm>
            <a:off x="4457107" y="679262"/>
            <a:ext cx="679450" cy="1156138"/>
            <a:chOff x="4457107" y="679262"/>
            <a:chExt cx="679450" cy="1156138"/>
          </a:xfrm>
        </p:grpSpPr>
        <p:sp>
          <p:nvSpPr>
            <p:cNvPr id="11" name="Rectangle 10"/>
            <p:cNvSpPr/>
            <p:nvPr/>
          </p:nvSpPr>
          <p:spPr>
            <a:xfrm>
              <a:off x="4457107" y="679262"/>
              <a:ext cx="679450" cy="533400"/>
            </a:xfrm>
            <a:prstGeom prst="rect">
              <a:avLst/>
            </a:prstGeom>
            <a:noFill/>
            <a:ln w="190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11" idx="2"/>
            </p:cNvCxnSpPr>
            <p:nvPr/>
          </p:nvCxnSpPr>
          <p:spPr>
            <a:xfrm>
              <a:off x="4796832" y="1212662"/>
              <a:ext cx="3768" cy="622738"/>
            </a:xfrm>
            <a:prstGeom prst="line">
              <a:avLst/>
            </a:prstGeom>
            <a:ln w="19050">
              <a:solidFill>
                <a:srgbClr val="FFC00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3693112" y="1040864"/>
            <a:ext cx="720138" cy="139616"/>
          </a:xfrm>
          <a:prstGeom prst="rect">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endCxn id="39" idx="1"/>
          </p:cNvCxnSpPr>
          <p:nvPr/>
        </p:nvCxnSpPr>
        <p:spPr>
          <a:xfrm flipV="1">
            <a:off x="3284220" y="1110672"/>
            <a:ext cx="408892" cy="1288069"/>
          </a:xfrm>
          <a:prstGeom prst="line">
            <a:avLst/>
          </a:prstGeom>
          <a:ln w="19050">
            <a:solidFill>
              <a:srgbClr val="FFC000"/>
            </a:solidFill>
            <a:prstDash val="sysDot"/>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594046" y="2635683"/>
            <a:ext cx="3133731" cy="1015663"/>
          </a:xfrm>
          <a:prstGeom prst="rect">
            <a:avLst/>
          </a:prstGeom>
          <a:solidFill>
            <a:schemeClr val="bg1"/>
          </a:solidFill>
          <a:ln w="19050">
            <a:solidFill>
              <a:srgbClr val="FFC000"/>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*Unless you are the owner of a report, you can not share a Power BI report with another person.  Instead, have the other person contact the original owner of the report for sharing access.</a:t>
            </a:r>
          </a:p>
        </p:txBody>
      </p:sp>
      <p:sp>
        <p:nvSpPr>
          <p:cNvPr id="31" name="TextBox 30"/>
          <p:cNvSpPr txBox="1"/>
          <p:nvPr/>
        </p:nvSpPr>
        <p:spPr>
          <a:xfrm>
            <a:off x="4594046" y="3744963"/>
            <a:ext cx="3133731" cy="1200329"/>
          </a:xfrm>
          <a:prstGeom prst="rect">
            <a:avLst/>
          </a:prstGeom>
          <a:solidFill>
            <a:schemeClr val="bg1"/>
          </a:solidFill>
          <a:ln w="19050">
            <a:solidFill>
              <a:srgbClr val="FFC000"/>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 Please remember that SU’s FERPA and Data Security Policies are in effect when considering whether to share any university-related data that has been generated within Power BI.</a:t>
            </a:r>
          </a:p>
          <a:p>
            <a:r>
              <a:rPr lang="en-US" sz="1200" dirty="0">
                <a:solidFill>
                  <a:schemeClr val="tx1">
                    <a:lumMod val="75000"/>
                    <a:lumOff val="25000"/>
                  </a:schemeClr>
                </a:solidFill>
                <a:hlinkClick r:id="rId6"/>
              </a:rPr>
              <a:t>Click here to view Seattle University’s FERPA guidelines</a:t>
            </a:r>
            <a:r>
              <a:rPr lang="en-US" sz="1200" dirty="0">
                <a:solidFill>
                  <a:schemeClr val="tx1">
                    <a:lumMod val="75000"/>
                    <a:lumOff val="25000"/>
                  </a:schemeClr>
                </a:solidFill>
              </a:rPr>
              <a:t>.</a:t>
            </a:r>
          </a:p>
        </p:txBody>
      </p:sp>
      <p:sp>
        <p:nvSpPr>
          <p:cNvPr id="10" name="TextBox 9"/>
          <p:cNvSpPr txBox="1"/>
          <p:nvPr/>
        </p:nvSpPr>
        <p:spPr>
          <a:xfrm>
            <a:off x="4594046" y="1895735"/>
            <a:ext cx="3133731" cy="646331"/>
          </a:xfrm>
          <a:prstGeom prst="rect">
            <a:avLst/>
          </a:prstGeom>
          <a:solidFill>
            <a:schemeClr val="bg1"/>
          </a:solidFill>
          <a:ln w="19050">
            <a:solidFill>
              <a:srgbClr val="FFC000"/>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You can also navigate which reports are on the dashboard by clicking on different owner groups.</a:t>
            </a:r>
          </a:p>
        </p:txBody>
      </p:sp>
      <p:sp>
        <p:nvSpPr>
          <p:cNvPr id="49" name="TextBox 48"/>
          <p:cNvSpPr txBox="1"/>
          <p:nvPr/>
        </p:nvSpPr>
        <p:spPr>
          <a:xfrm>
            <a:off x="4594046" y="1340453"/>
            <a:ext cx="3133731" cy="461665"/>
          </a:xfrm>
          <a:prstGeom prst="rect">
            <a:avLst/>
          </a:prstGeom>
          <a:solidFill>
            <a:schemeClr val="bg1"/>
          </a:solidFill>
          <a:ln w="19050">
            <a:solidFill>
              <a:srgbClr val="FFC000"/>
            </a:solidFill>
            <a:prstDash val="sysDash"/>
          </a:ln>
          <a:effectLst>
            <a:outerShdw blurRad="50800" dist="38100" dir="2700000" algn="tl" rotWithShape="0">
              <a:prstClr val="black">
                <a:alpha val="40000"/>
              </a:prstClr>
            </a:outerShdw>
          </a:effectLst>
        </p:spPr>
        <p:txBody>
          <a:bodyPr wrap="square" rtlCol="0">
            <a:spAutoFit/>
          </a:bodyPr>
          <a:lstStyle/>
          <a:p>
            <a:r>
              <a:rPr lang="en-US" sz="1200" i="1" dirty="0">
                <a:solidFill>
                  <a:schemeClr val="tx1">
                    <a:lumMod val="75000"/>
                    <a:lumOff val="25000"/>
                  </a:schemeClr>
                </a:solidFill>
              </a:rPr>
              <a:t>Official </a:t>
            </a:r>
            <a:r>
              <a:rPr lang="en-US" sz="1200" i="1" dirty="0" err="1">
                <a:solidFill>
                  <a:schemeClr val="tx1">
                    <a:lumMod val="75000"/>
                    <a:lumOff val="25000"/>
                  </a:schemeClr>
                </a:solidFill>
              </a:rPr>
              <a:t>InformSU</a:t>
            </a:r>
            <a:r>
              <a:rPr lang="en-US" sz="1200" i="1" dirty="0">
                <a:solidFill>
                  <a:schemeClr val="tx1">
                    <a:lumMod val="75000"/>
                    <a:lumOff val="25000"/>
                  </a:schemeClr>
                </a:solidFill>
              </a:rPr>
              <a:t> reporting will be accessed through this tool.</a:t>
            </a:r>
          </a:p>
        </p:txBody>
      </p:sp>
    </p:spTree>
    <p:extLst>
      <p:ext uri="{BB962C8B-B14F-4D97-AF65-F5344CB8AC3E}">
        <p14:creationId xmlns:p14="http://schemas.microsoft.com/office/powerpoint/2010/main" val="19564767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77778E-7 -1.23457E-7 L -0.00208 -0.29167 " pathEditMode="relative" rAng="0" ptsTypes="AA">
                                      <p:cBhvr>
                                        <p:cTn id="24" dur="750" fill="hold"/>
                                        <p:tgtEl>
                                          <p:spTgt spid="26"/>
                                        </p:tgtEl>
                                        <p:attrNameLst>
                                          <p:attrName>ppt_x</p:attrName>
                                          <p:attrName>ppt_y</p:attrName>
                                        </p:attrNameLst>
                                      </p:cBhvr>
                                      <p:rCtr x="-104" y="-14599"/>
                                    </p:animMotion>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75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12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par>
                          <p:cTn id="39" fill="hold">
                            <p:stCondLst>
                              <p:cond delay="175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2250"/>
                            </p:stCondLst>
                            <p:childTnLst>
                              <p:par>
                                <p:cTn id="44" presetID="10" presetClass="entr"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par>
                          <p:cTn id="47" fill="hold">
                            <p:stCondLst>
                              <p:cond delay="275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325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5" grpId="0" animBg="1"/>
      <p:bldP spid="5" grpId="0" animBg="1"/>
      <p:bldP spid="23" grpId="0" animBg="1"/>
      <p:bldP spid="24" grpId="0" animBg="1"/>
      <p:bldP spid="26" grpId="0" animBg="1"/>
      <p:bldP spid="27" grpId="0" animBg="1"/>
      <p:bldP spid="20" grpId="0" animBg="1"/>
      <p:bldP spid="2" grpId="0" animBg="1"/>
      <p:bldP spid="31" grpId="0" animBg="1"/>
      <p:bldP spid="10"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8017678" y="1468471"/>
            <a:ext cx="1144737" cy="3560728"/>
          </a:xfrm>
          <a:prstGeom prst="rect">
            <a:avLst/>
          </a:prstGeom>
          <a:solidFill>
            <a:schemeClr val="bg1">
              <a:alpha val="4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75000"/>
                    <a:lumOff val="25000"/>
                  </a:schemeClr>
                </a:solidFill>
              </a:rPr>
              <a:t>These are locations where user groups can share reports and dashboards with other members of their groups.  </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sp>
        <p:nvSpPr>
          <p:cNvPr id="27" name="Rounded Rectangle 26"/>
          <p:cNvSpPr/>
          <p:nvPr/>
        </p:nvSpPr>
        <p:spPr>
          <a:xfrm>
            <a:off x="646108" y="4120258"/>
            <a:ext cx="2743212"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grpSp>
        <p:nvGrpSpPr>
          <p:cNvPr id="2" name="Group 1"/>
          <p:cNvGrpSpPr/>
          <p:nvPr/>
        </p:nvGrpSpPr>
        <p:grpSpPr>
          <a:xfrm>
            <a:off x="645507" y="2248081"/>
            <a:ext cx="2743212" cy="2507331"/>
            <a:chOff x="541008" y="2269409"/>
            <a:chExt cx="2743212" cy="2507331"/>
          </a:xfrm>
        </p:grpSpPr>
        <p:sp>
          <p:nvSpPr>
            <p:cNvPr id="25" name="Rounded Rectangle 24"/>
            <p:cNvSpPr/>
            <p:nvPr/>
          </p:nvSpPr>
          <p:spPr>
            <a:xfrm>
              <a:off x="541013" y="3374679"/>
              <a:ext cx="2743206"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5" name="Rounded Rectangle 4"/>
            <p:cNvSpPr/>
            <p:nvPr/>
          </p:nvSpPr>
          <p:spPr>
            <a:xfrm>
              <a:off x="541014" y="2269409"/>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3" name="Rounded Rectangle 22"/>
            <p:cNvSpPr/>
            <p:nvPr/>
          </p:nvSpPr>
          <p:spPr>
            <a:xfrm>
              <a:off x="541014" y="2627661"/>
              <a:ext cx="2743206"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4" name="Rounded Rectangle 23"/>
            <p:cNvSpPr/>
            <p:nvPr/>
          </p:nvSpPr>
          <p:spPr>
            <a:xfrm>
              <a:off x="541014" y="3001170"/>
              <a:ext cx="2743206"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6" name="Rounded Rectangle 25"/>
            <p:cNvSpPr/>
            <p:nvPr/>
          </p:nvSpPr>
          <p:spPr>
            <a:xfrm>
              <a:off x="541012" y="3750076"/>
              <a:ext cx="2743206"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sp>
          <p:nvSpPr>
            <p:cNvPr id="20" name="Rounded Rectangle 19"/>
            <p:cNvSpPr/>
            <p:nvPr/>
          </p:nvSpPr>
          <p:spPr>
            <a:xfrm>
              <a:off x="541008" y="4490440"/>
              <a:ext cx="2743206"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grpSp>
      <p:sp>
        <p:nvSpPr>
          <p:cNvPr id="38" name="Rectangle 37"/>
          <p:cNvSpPr/>
          <p:nvPr/>
        </p:nvSpPr>
        <p:spPr>
          <a:xfrm>
            <a:off x="3693112" y="1180465"/>
            <a:ext cx="720138" cy="288005"/>
          </a:xfrm>
          <a:prstGeom prst="rect">
            <a:avLst/>
          </a:prstGeom>
          <a:solidFill>
            <a:schemeClr val="accent6">
              <a:lumMod val="5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467228" y="304919"/>
            <a:ext cx="2891664" cy="1382420"/>
          </a:xfrm>
          <a:prstGeom prst="rect">
            <a:avLst/>
          </a:prstGeom>
          <a:solidFill>
            <a:schemeClr val="bg1"/>
          </a:solidFill>
          <a:ln w="19050">
            <a:solidFill>
              <a:schemeClr val="accent6">
                <a:lumMod val="50000"/>
              </a:schemeClr>
            </a:solidFill>
            <a:prstDash val="sysDash"/>
          </a:ln>
        </p:spPr>
        <p:txBody>
          <a:bodyPr wrap="square" rtlCol="0">
            <a:spAutoFit/>
          </a:bodyPr>
          <a:lstStyle/>
          <a:p>
            <a:r>
              <a:rPr lang="en-US" sz="1200" i="1" dirty="0">
                <a:solidFill>
                  <a:schemeClr val="tx1">
                    <a:lumMod val="75000"/>
                    <a:lumOff val="25000"/>
                  </a:schemeClr>
                </a:solidFill>
              </a:rPr>
              <a:t>This is your own personal workspace for designing content within Power BI.</a:t>
            </a:r>
          </a:p>
          <a:p>
            <a:r>
              <a:rPr lang="en-US" sz="1200" i="1" dirty="0">
                <a:solidFill>
                  <a:schemeClr val="tx1">
                    <a:lumMod val="75000"/>
                    <a:lumOff val="25000"/>
                  </a:schemeClr>
                </a:solidFill>
              </a:rPr>
              <a:t>Subsequent Power BI trainings will facilitate use of this functionality.  If you would like to start self-training sooner, </a:t>
            </a:r>
            <a:r>
              <a:rPr lang="en-US" sz="1200" i="1" dirty="0">
                <a:solidFill>
                  <a:schemeClr val="tx1">
                    <a:lumMod val="75000"/>
                    <a:lumOff val="25000"/>
                  </a:schemeClr>
                </a:solidFill>
                <a:hlinkClick r:id="rId4"/>
              </a:rPr>
              <a:t>click here</a:t>
            </a:r>
            <a:r>
              <a:rPr lang="en-US" sz="1200" i="1" dirty="0">
                <a:solidFill>
                  <a:schemeClr val="tx1">
                    <a:lumMod val="75000"/>
                    <a:lumOff val="25000"/>
                  </a:schemeClr>
                </a:solidFill>
              </a:rPr>
              <a:t>.</a:t>
            </a:r>
          </a:p>
        </p:txBody>
      </p:sp>
      <p:grpSp>
        <p:nvGrpSpPr>
          <p:cNvPr id="19" name="Group 18"/>
          <p:cNvGrpSpPr/>
          <p:nvPr/>
        </p:nvGrpSpPr>
        <p:grpSpPr>
          <a:xfrm>
            <a:off x="4413250" y="996129"/>
            <a:ext cx="1053979" cy="472342"/>
            <a:chOff x="4413250" y="996129"/>
            <a:chExt cx="1053979" cy="472342"/>
          </a:xfrm>
        </p:grpSpPr>
        <p:sp>
          <p:nvSpPr>
            <p:cNvPr id="12" name="Rectangle 11"/>
            <p:cNvSpPr/>
            <p:nvPr/>
          </p:nvSpPr>
          <p:spPr>
            <a:xfrm>
              <a:off x="4413250" y="1120141"/>
              <a:ext cx="951230" cy="348330"/>
            </a:xfrm>
            <a:prstGeom prst="rect">
              <a:avLst/>
            </a:prstGeom>
            <a:noFill/>
            <a:ln w="19050">
              <a:solidFill>
                <a:schemeClr val="accent6">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Elbow Connector 17"/>
            <p:cNvCxnSpPr>
              <a:cxnSpLocks/>
              <a:stCxn id="6" idx="1"/>
              <a:endCxn id="12" idx="0"/>
            </p:cNvCxnSpPr>
            <p:nvPr/>
          </p:nvCxnSpPr>
          <p:spPr>
            <a:xfrm rot="10800000" flipV="1">
              <a:off x="4888866" y="996129"/>
              <a:ext cx="578363" cy="124012"/>
            </a:xfrm>
            <a:prstGeom prst="bentConnector2">
              <a:avLst/>
            </a:prstGeom>
            <a:ln w="19050">
              <a:solidFill>
                <a:schemeClr val="accent6">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4413250" y="1180465"/>
            <a:ext cx="888175" cy="1486930"/>
            <a:chOff x="4413250" y="1180465"/>
            <a:chExt cx="888175" cy="1486930"/>
          </a:xfrm>
        </p:grpSpPr>
        <p:pic>
          <p:nvPicPr>
            <p:cNvPr id="4" name="Picture 3"/>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413250" y="1180465"/>
              <a:ext cx="888175" cy="934085"/>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413250" y="1687339"/>
              <a:ext cx="888175" cy="980056"/>
            </a:xfrm>
            <a:prstGeom prst="rect">
              <a:avLst/>
            </a:prstGeom>
          </p:spPr>
        </p:pic>
      </p:grpSp>
      <p:grpSp>
        <p:nvGrpSpPr>
          <p:cNvPr id="42" name="Group 41"/>
          <p:cNvGrpSpPr/>
          <p:nvPr/>
        </p:nvGrpSpPr>
        <p:grpSpPr>
          <a:xfrm>
            <a:off x="4413250" y="1610205"/>
            <a:ext cx="951230" cy="1823852"/>
            <a:chOff x="4413250" y="1120141"/>
            <a:chExt cx="951230" cy="1823852"/>
          </a:xfrm>
        </p:grpSpPr>
        <p:sp>
          <p:nvSpPr>
            <p:cNvPr id="43" name="Rectangle 42"/>
            <p:cNvSpPr/>
            <p:nvPr/>
          </p:nvSpPr>
          <p:spPr>
            <a:xfrm>
              <a:off x="4413250" y="1120141"/>
              <a:ext cx="951230" cy="1011198"/>
            </a:xfrm>
            <a:prstGeom prst="rect">
              <a:avLst/>
            </a:prstGeom>
            <a:noFill/>
            <a:ln w="19050">
              <a:solidFill>
                <a:schemeClr val="accent6">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Elbow Connector 43"/>
            <p:cNvCxnSpPr>
              <a:cxnSpLocks/>
              <a:stCxn id="49" idx="1"/>
              <a:endCxn id="43" idx="2"/>
            </p:cNvCxnSpPr>
            <p:nvPr/>
          </p:nvCxnSpPr>
          <p:spPr>
            <a:xfrm rot="10800000">
              <a:off x="4888866" y="2131339"/>
              <a:ext cx="327151" cy="812654"/>
            </a:xfrm>
            <a:prstGeom prst="bentConnector2">
              <a:avLst/>
            </a:prstGeom>
            <a:ln w="19050">
              <a:solidFill>
                <a:schemeClr val="accent6">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5216016" y="2853066"/>
            <a:ext cx="2698914" cy="969496"/>
          </a:xfrm>
          <a:prstGeom prst="rect">
            <a:avLst/>
          </a:prstGeom>
          <a:solidFill>
            <a:schemeClr val="bg1"/>
          </a:solidFill>
          <a:ln w="19050">
            <a:solidFill>
              <a:schemeClr val="accent6">
                <a:lumMod val="50000"/>
              </a:schemeClr>
            </a:solidFill>
            <a:prstDash val="sysDash"/>
          </a:ln>
        </p:spPr>
        <p:txBody>
          <a:bodyPr wrap="square" rtlCol="0">
            <a:spAutoFit/>
          </a:bodyPr>
          <a:lstStyle/>
          <a:p>
            <a:r>
              <a:rPr lang="en-US" sz="1200" i="1" dirty="0">
                <a:solidFill>
                  <a:schemeClr val="tx1">
                    <a:lumMod val="75000"/>
                    <a:lumOff val="25000"/>
                  </a:schemeClr>
                </a:solidFill>
              </a:rPr>
              <a:t>These are workspaces you may collaborate on with other co-workers or user groups.  </a:t>
            </a:r>
          </a:p>
          <a:p>
            <a:r>
              <a:rPr lang="en-US" sz="1050" dirty="0">
                <a:solidFill>
                  <a:schemeClr val="bg1">
                    <a:lumMod val="65000"/>
                  </a:schemeClr>
                </a:solidFill>
              </a:rPr>
              <a:t>(The workspaces provided here are examples.)</a:t>
            </a:r>
          </a:p>
        </p:txBody>
      </p:sp>
      <p:cxnSp>
        <p:nvCxnSpPr>
          <p:cNvPr id="55" name="Straight Connector 54"/>
          <p:cNvCxnSpPr>
            <a:endCxn id="38" idx="1"/>
          </p:cNvCxnSpPr>
          <p:nvPr/>
        </p:nvCxnSpPr>
        <p:spPr>
          <a:xfrm flipV="1">
            <a:off x="3284220" y="1324468"/>
            <a:ext cx="408892" cy="1074273"/>
          </a:xfrm>
          <a:prstGeom prst="line">
            <a:avLst/>
          </a:prstGeom>
          <a:ln w="19050">
            <a:solidFill>
              <a:schemeClr val="accent6">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1637880" y="341798"/>
            <a:ext cx="7048919" cy="1250659"/>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800" dirty="0">
                <a:solidFill>
                  <a:schemeClr val="bg1"/>
                </a:solidFill>
              </a:rPr>
              <a:t>Navigating </a:t>
            </a:r>
            <a:br>
              <a:rPr lang="en-US" sz="2800" dirty="0">
                <a:solidFill>
                  <a:schemeClr val="bg1"/>
                </a:solidFill>
              </a:rPr>
            </a:br>
            <a:r>
              <a:rPr lang="en-US" sz="2800" dirty="0">
                <a:solidFill>
                  <a:schemeClr val="bg1"/>
                </a:solidFill>
              </a:rPr>
              <a:t>the Power BI</a:t>
            </a:r>
            <a:br>
              <a:rPr lang="en-US" sz="2800" dirty="0">
                <a:solidFill>
                  <a:schemeClr val="bg1"/>
                </a:solidFill>
              </a:rPr>
            </a:br>
            <a:r>
              <a:rPr lang="en-US" sz="2800" dirty="0">
                <a:solidFill>
                  <a:schemeClr val="bg1"/>
                </a:solidFill>
              </a:rPr>
              <a:t>Workspace</a:t>
            </a:r>
          </a:p>
        </p:txBody>
      </p:sp>
    </p:spTree>
    <p:extLst>
      <p:ext uri="{BB962C8B-B14F-4D97-AF65-F5344CB8AC3E}">
        <p14:creationId xmlns:p14="http://schemas.microsoft.com/office/powerpoint/2010/main" val="17482570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2.77778E-7 -3.7037E-6 L -0.00069 -0.36358 " pathEditMode="relative" rAng="0" ptsTypes="AA">
                                      <p:cBhvr>
                                        <p:cTn id="10" dur="1000" fill="hold"/>
                                        <p:tgtEl>
                                          <p:spTgt spid="27"/>
                                        </p:tgtEl>
                                        <p:attrNameLst>
                                          <p:attrName>ppt_x</p:attrName>
                                          <p:attrName>ppt_y</p:attrName>
                                        </p:attrNameLst>
                                      </p:cBhvr>
                                      <p:rCtr x="-35" y="-18179"/>
                                    </p:animMotion>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7" grpId="0" animBg="1"/>
      <p:bldP spid="6"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7914931" y="1536973"/>
            <a:ext cx="1229070" cy="3492226"/>
          </a:xfrm>
          <a:prstGeom prst="rect">
            <a:avLst/>
          </a:prstGeom>
          <a:solidFill>
            <a:schemeClr val="bg1">
              <a:alpha val="4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75000"/>
                    <a:lumOff val="25000"/>
                  </a:schemeClr>
                </a:solidFill>
              </a:rPr>
              <a:t>This is a quick link to ways to pull data into the Power BI service.  For general users, this functionality will not be utilized.  For other users, additional trainings will be available.</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93112" y="125520"/>
            <a:ext cx="4221818" cy="4903679"/>
          </a:xfrm>
          <a:prstGeom prst="rect">
            <a:avLst/>
          </a:prstGeom>
          <a:ln>
            <a:solidFill>
              <a:schemeClr val="tx1"/>
            </a:solidFill>
          </a:ln>
          <a:effectLst>
            <a:outerShdw blurRad="50800" dist="38100" dir="2700000" algn="tl" rotWithShape="0">
              <a:prstClr val="black">
                <a:alpha val="40000"/>
              </a:prstClr>
            </a:outerShdw>
          </a:effectLst>
        </p:spPr>
      </p:pic>
      <p:grpSp>
        <p:nvGrpSpPr>
          <p:cNvPr id="7" name="Group 6"/>
          <p:cNvGrpSpPr/>
          <p:nvPr/>
        </p:nvGrpSpPr>
        <p:grpSpPr>
          <a:xfrm>
            <a:off x="646118" y="2262568"/>
            <a:ext cx="2743202" cy="2143990"/>
            <a:chOff x="541018" y="2262568"/>
            <a:chExt cx="2743202" cy="2143990"/>
          </a:xfrm>
        </p:grpSpPr>
        <p:sp>
          <p:nvSpPr>
            <p:cNvPr id="24" name="Rounded Rectangle 23"/>
            <p:cNvSpPr/>
            <p:nvPr/>
          </p:nvSpPr>
          <p:spPr>
            <a:xfrm>
              <a:off x="541020" y="3001170"/>
              <a:ext cx="2743200" cy="286300"/>
            </a:xfrm>
            <a:prstGeom prst="roundRect">
              <a:avLst/>
            </a:prstGeom>
            <a:solidFill>
              <a:schemeClr val="bg1"/>
            </a:solid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7030A0"/>
                  </a:solidFill>
                </a:rPr>
                <a:t>Recent</a:t>
              </a:r>
              <a:endParaRPr lang="en-US" dirty="0"/>
            </a:p>
          </p:txBody>
        </p:sp>
        <p:sp>
          <p:nvSpPr>
            <p:cNvPr id="27" name="Rounded Rectangle 26"/>
            <p:cNvSpPr/>
            <p:nvPr/>
          </p:nvSpPr>
          <p:spPr>
            <a:xfrm>
              <a:off x="541020" y="4120258"/>
              <a:ext cx="2743200" cy="286300"/>
            </a:xfrm>
            <a:prstGeom prst="roundRect">
              <a:avLst/>
            </a:prstGeom>
            <a:solidFill>
              <a:schemeClr val="bg1"/>
            </a:solidFill>
            <a:ln w="127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6">
                      <a:lumMod val="50000"/>
                    </a:schemeClr>
                  </a:solidFill>
                </a:rPr>
                <a:t>Workspace</a:t>
              </a:r>
              <a:endParaRPr lang="en-US" dirty="0"/>
            </a:p>
          </p:txBody>
        </p:sp>
        <p:sp>
          <p:nvSpPr>
            <p:cNvPr id="25" name="Rounded Rectangle 24"/>
            <p:cNvSpPr/>
            <p:nvPr/>
          </p:nvSpPr>
          <p:spPr>
            <a:xfrm>
              <a:off x="541019" y="3374679"/>
              <a:ext cx="2743200" cy="286300"/>
            </a:xfrm>
            <a:prstGeom prst="roundRect">
              <a:avLst/>
            </a:prstGeom>
            <a:solidFill>
              <a:schemeClr val="bg1"/>
            </a:solidFill>
            <a:ln w="127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B0F0"/>
                  </a:solidFill>
                </a:rPr>
                <a:t>Apps</a:t>
              </a:r>
              <a:endParaRPr lang="en-US" dirty="0"/>
            </a:p>
          </p:txBody>
        </p:sp>
        <p:sp>
          <p:nvSpPr>
            <p:cNvPr id="5" name="Rounded Rectangle 4"/>
            <p:cNvSpPr/>
            <p:nvPr/>
          </p:nvSpPr>
          <p:spPr>
            <a:xfrm>
              <a:off x="541020" y="2262568"/>
              <a:ext cx="2743200" cy="286300"/>
            </a:xfrm>
            <a:prstGeom prst="roundRect">
              <a:avLst/>
            </a:prstGeom>
            <a:solidFill>
              <a:schemeClr val="bg1"/>
            </a:solid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Home</a:t>
              </a:r>
              <a:endParaRPr lang="en-US" dirty="0"/>
            </a:p>
          </p:txBody>
        </p:sp>
        <p:sp>
          <p:nvSpPr>
            <p:cNvPr id="23" name="Rounded Rectangle 22"/>
            <p:cNvSpPr/>
            <p:nvPr/>
          </p:nvSpPr>
          <p:spPr>
            <a:xfrm>
              <a:off x="541020" y="2627661"/>
              <a:ext cx="2743200" cy="286300"/>
            </a:xfrm>
            <a:prstGeom prst="roundRect">
              <a:avLst/>
            </a:prstGeom>
            <a:solidFill>
              <a:schemeClr val="bg1"/>
            </a:solidFill>
            <a:ln w="127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3">
                      <a:lumMod val="75000"/>
                    </a:schemeClr>
                  </a:solidFill>
                </a:rPr>
                <a:t>Favorites</a:t>
              </a:r>
              <a:endParaRPr lang="en-US" dirty="0"/>
            </a:p>
          </p:txBody>
        </p:sp>
        <p:sp>
          <p:nvSpPr>
            <p:cNvPr id="26" name="Rounded Rectangle 25"/>
            <p:cNvSpPr/>
            <p:nvPr/>
          </p:nvSpPr>
          <p:spPr>
            <a:xfrm>
              <a:off x="541018" y="3750076"/>
              <a:ext cx="2743200" cy="286300"/>
            </a:xfrm>
            <a:prstGeom prst="roundRect">
              <a:avLst/>
            </a:prstGeom>
            <a:solidFill>
              <a:schemeClr val="bg1"/>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C000"/>
                  </a:solidFill>
                </a:rPr>
                <a:t>Shared with me</a:t>
              </a:r>
            </a:p>
          </p:txBody>
        </p:sp>
      </p:grpSp>
      <p:sp>
        <p:nvSpPr>
          <p:cNvPr id="20" name="Rounded Rectangle 19"/>
          <p:cNvSpPr/>
          <p:nvPr/>
        </p:nvSpPr>
        <p:spPr>
          <a:xfrm>
            <a:off x="646120" y="4490440"/>
            <a:ext cx="2743194" cy="286300"/>
          </a:xfrm>
          <a:prstGeom prst="roundRect">
            <a:avLst/>
          </a:prstGeom>
          <a:solidFill>
            <a:schemeClr val="bg1"/>
          </a:solidFill>
          <a:ln w="12700">
            <a:solidFill>
              <a:srgbClr val="0D409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D4093"/>
                </a:solidFill>
              </a:rPr>
              <a:t>Get Data</a:t>
            </a:r>
            <a:endParaRPr lang="en-US" dirty="0">
              <a:solidFill>
                <a:srgbClr val="0D4093"/>
              </a:solidFill>
            </a:endParaRPr>
          </a:p>
        </p:txBody>
      </p:sp>
      <p:sp>
        <p:nvSpPr>
          <p:cNvPr id="30" name="Rectangle 29"/>
          <p:cNvSpPr/>
          <p:nvPr/>
        </p:nvSpPr>
        <p:spPr>
          <a:xfrm>
            <a:off x="3693112" y="4889584"/>
            <a:ext cx="720138" cy="139615"/>
          </a:xfrm>
          <a:prstGeom prst="rect">
            <a:avLst/>
          </a:prstGeom>
          <a:solidFill>
            <a:srgbClr val="0D4093">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endCxn id="30" idx="1"/>
          </p:cNvCxnSpPr>
          <p:nvPr/>
        </p:nvCxnSpPr>
        <p:spPr>
          <a:xfrm>
            <a:off x="3284220" y="2398741"/>
            <a:ext cx="408892" cy="2560651"/>
          </a:xfrm>
          <a:prstGeom prst="line">
            <a:avLst/>
          </a:prstGeom>
          <a:ln w="19050">
            <a:solidFill>
              <a:srgbClr val="0D4093"/>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4413250" y="319405"/>
            <a:ext cx="3501680" cy="4758211"/>
            <a:chOff x="4413250" y="288925"/>
            <a:chExt cx="3501680" cy="4758211"/>
          </a:xfrm>
        </p:grpSpPr>
        <p:pic>
          <p:nvPicPr>
            <p:cNvPr id="9" name="Picture 8"/>
            <p:cNvPicPr>
              <a:picLocks noChangeAspect="1"/>
            </p:cNvPicPr>
            <p:nvPr/>
          </p:nvPicPr>
          <p:blipFill rotWithShape="1">
            <a:blip r:embed="rId4" cstate="print">
              <a:extLst>
                <a:ext uri="{28A0092B-C50C-407E-A947-70E740481C1C}">
                  <a14:useLocalDpi xmlns:a14="http://schemas.microsoft.com/office/drawing/2010/main"/>
                </a:ext>
              </a:extLst>
            </a:blip>
            <a:srcRect l="17452" t="5740"/>
            <a:stretch/>
          </p:blipFill>
          <p:spPr>
            <a:xfrm>
              <a:off x="4413250" y="288925"/>
              <a:ext cx="3501680" cy="2880168"/>
            </a:xfrm>
            <a:prstGeom prst="rect">
              <a:avLst/>
            </a:prstGeom>
          </p:spPr>
        </p:pic>
        <p:pic>
          <p:nvPicPr>
            <p:cNvPr id="32" name="Picture 31"/>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413250" y="3079581"/>
              <a:ext cx="3501680" cy="1967555"/>
            </a:xfrm>
            <a:prstGeom prst="rect">
              <a:avLst/>
            </a:prstGeom>
          </p:spPr>
        </p:pic>
      </p:grpSp>
      <p:sp>
        <p:nvSpPr>
          <p:cNvPr id="21" name="Title 1"/>
          <p:cNvSpPr txBox="1">
            <a:spLocks/>
          </p:cNvSpPr>
          <p:nvPr/>
        </p:nvSpPr>
        <p:spPr>
          <a:xfrm>
            <a:off x="1527349" y="1684"/>
            <a:ext cx="7064997" cy="193445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000" kern="1200">
                <a:solidFill>
                  <a:srgbClr val="000000"/>
                </a:solidFill>
                <a:latin typeface="Rockwell"/>
                <a:ea typeface="+mj-ea"/>
                <a:cs typeface="+mj-cs"/>
              </a:defRPr>
            </a:lvl1pPr>
          </a:lstStyle>
          <a:p>
            <a:pPr algn="l"/>
            <a:r>
              <a:rPr lang="en-US" sz="2800" dirty="0">
                <a:solidFill>
                  <a:schemeClr val="bg1"/>
                </a:solidFill>
              </a:rPr>
              <a:t>Navigating </a:t>
            </a:r>
            <a:br>
              <a:rPr lang="en-US" sz="2800" dirty="0">
                <a:solidFill>
                  <a:schemeClr val="bg1"/>
                </a:solidFill>
              </a:rPr>
            </a:br>
            <a:r>
              <a:rPr lang="en-US" sz="2800" dirty="0">
                <a:solidFill>
                  <a:schemeClr val="bg1"/>
                </a:solidFill>
              </a:rPr>
              <a:t>the Power BI</a:t>
            </a:r>
            <a:br>
              <a:rPr lang="en-US" sz="2800" dirty="0">
                <a:solidFill>
                  <a:schemeClr val="bg1"/>
                </a:solidFill>
              </a:rPr>
            </a:br>
            <a:r>
              <a:rPr lang="en-US" sz="2800" dirty="0">
                <a:solidFill>
                  <a:schemeClr val="bg1"/>
                </a:solidFill>
              </a:rPr>
              <a:t>Workspace</a:t>
            </a:r>
          </a:p>
        </p:txBody>
      </p:sp>
    </p:spTree>
    <p:extLst>
      <p:ext uri="{BB962C8B-B14F-4D97-AF65-F5344CB8AC3E}">
        <p14:creationId xmlns:p14="http://schemas.microsoft.com/office/powerpoint/2010/main" val="26087339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77778E-7 4.07407E-6 L 0.00035 -0.43426 " pathEditMode="relative" rAng="0" ptsTypes="AA">
                                      <p:cBhvr>
                                        <p:cTn id="9" dur="1000" fill="hold"/>
                                        <p:tgtEl>
                                          <p:spTgt spid="20"/>
                                        </p:tgtEl>
                                        <p:attrNameLst>
                                          <p:attrName>ppt_x</p:attrName>
                                          <p:attrName>ppt_y</p:attrName>
                                        </p:attrNameLst>
                                      </p:cBhvr>
                                      <p:rCtr x="17" y="-21728"/>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121944" y="1122849"/>
            <a:ext cx="4350724" cy="4016710"/>
          </a:xfrm>
          <a:prstGeom prst="rect">
            <a:avLst/>
          </a:prstGeom>
          <a:ln>
            <a:solidFill>
              <a:schemeClr val="tx1"/>
            </a:solidFill>
          </a:ln>
          <a:effectLst>
            <a:outerShdw blurRad="50800" dist="38100" dir="2700000" algn="tl" rotWithShape="0">
              <a:prstClr val="black">
                <a:alpha val="40000"/>
              </a:prstClr>
            </a:outerShdw>
          </a:effectLst>
        </p:spPr>
      </p:pic>
      <p:sp>
        <p:nvSpPr>
          <p:cNvPr id="4" name="Title 1"/>
          <p:cNvSpPr txBox="1">
            <a:spLocks/>
          </p:cNvSpPr>
          <p:nvPr/>
        </p:nvSpPr>
        <p:spPr>
          <a:xfrm>
            <a:off x="604341" y="341799"/>
            <a:ext cx="8082459" cy="857250"/>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dirty="0"/>
              <a:t>Opening a POWER BI Report </a:t>
            </a:r>
          </a:p>
        </p:txBody>
      </p:sp>
      <p:sp>
        <p:nvSpPr>
          <p:cNvPr id="5" name="Text - Favorites Description"/>
          <p:cNvSpPr/>
          <p:nvPr/>
        </p:nvSpPr>
        <p:spPr>
          <a:xfrm>
            <a:off x="604340" y="1122848"/>
            <a:ext cx="3093453" cy="857249"/>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lumMod val="75000"/>
                    <a:lumOff val="25000"/>
                  </a:schemeClr>
                </a:solidFill>
              </a:rPr>
              <a:t>Let’s open the Power BI report, </a:t>
            </a:r>
            <a:r>
              <a:rPr lang="en-US" b="1" dirty="0">
                <a:solidFill>
                  <a:schemeClr val="tx1"/>
                </a:solidFill>
              </a:rPr>
              <a:t>Term Census Reports</a:t>
            </a:r>
            <a:r>
              <a:rPr lang="en-US" dirty="0">
                <a:solidFill>
                  <a:schemeClr val="tx1">
                    <a:lumMod val="75000"/>
                    <a:lumOff val="25000"/>
                  </a:schemeClr>
                </a:solidFill>
              </a:rPr>
              <a:t>.</a:t>
            </a:r>
          </a:p>
        </p:txBody>
      </p:sp>
      <p:sp>
        <p:nvSpPr>
          <p:cNvPr id="12" name="Text - Favorites Description"/>
          <p:cNvSpPr/>
          <p:nvPr/>
        </p:nvSpPr>
        <p:spPr>
          <a:xfrm>
            <a:off x="604340" y="2085295"/>
            <a:ext cx="3012709" cy="1735256"/>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lumMod val="75000"/>
                    <a:lumOff val="25000"/>
                  </a:schemeClr>
                </a:solidFill>
              </a:rPr>
              <a:t>The purpose of the </a:t>
            </a:r>
            <a:r>
              <a:rPr lang="en-US" b="1" dirty="0">
                <a:solidFill>
                  <a:schemeClr val="tx1"/>
                </a:solidFill>
              </a:rPr>
              <a:t>Term Census Reports</a:t>
            </a:r>
            <a:r>
              <a:rPr lang="en-US" dirty="0">
                <a:solidFill>
                  <a:schemeClr val="tx1">
                    <a:lumMod val="75000"/>
                    <a:lumOff val="25000"/>
                  </a:schemeClr>
                </a:solidFill>
              </a:rPr>
              <a:t> is to answer questions concerning enrollment data and trends over time at Seattle University.</a:t>
            </a:r>
          </a:p>
        </p:txBody>
      </p:sp>
      <p:grpSp>
        <p:nvGrpSpPr>
          <p:cNvPr id="18" name="Group 17"/>
          <p:cNvGrpSpPr/>
          <p:nvPr/>
        </p:nvGrpSpPr>
        <p:grpSpPr>
          <a:xfrm>
            <a:off x="5057775" y="1561497"/>
            <a:ext cx="1660751" cy="819753"/>
            <a:chOff x="5057775" y="1561497"/>
            <a:chExt cx="1660751" cy="819753"/>
          </a:xfrm>
        </p:grpSpPr>
        <p:sp>
          <p:nvSpPr>
            <p:cNvPr id="7" name="Rectangle 6">
              <a:hlinkClick r:id="rId3" action="ppaction://hlinksldjump"/>
            </p:cNvPr>
            <p:cNvSpPr/>
            <p:nvPr/>
          </p:nvSpPr>
          <p:spPr>
            <a:xfrm>
              <a:off x="5057775" y="1561497"/>
              <a:ext cx="808540" cy="819753"/>
            </a:xfrm>
            <a:prstGeom prst="rect">
              <a:avLst/>
            </a:prstGeom>
            <a:solidFill>
              <a:schemeClr val="bg1">
                <a:alpha val="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stCxn id="7" idx="3"/>
            </p:cNvCxnSpPr>
            <p:nvPr/>
          </p:nvCxnSpPr>
          <p:spPr>
            <a:xfrm flipV="1">
              <a:off x="5866315" y="1970574"/>
              <a:ext cx="852211" cy="800"/>
            </a:xfrm>
            <a:prstGeom prst="line">
              <a:avLst/>
            </a:prstGeom>
            <a:ln>
              <a:solidFill>
                <a:srgbClr val="FFC000"/>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15" name="Text - Favorites Description"/>
          <p:cNvSpPr/>
          <p:nvPr/>
        </p:nvSpPr>
        <p:spPr>
          <a:xfrm>
            <a:off x="6718526" y="1351208"/>
            <a:ext cx="1634899" cy="1468174"/>
          </a:xfrm>
          <a:prstGeom prst="rect">
            <a:avLst/>
          </a:prstGeom>
          <a:solidFill>
            <a:schemeClr val="bg1"/>
          </a:solidFill>
          <a:ln w="190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lumMod val="75000"/>
                    <a:lumOff val="25000"/>
                  </a:schemeClr>
                </a:solidFill>
              </a:rPr>
              <a:t>To open the </a:t>
            </a:r>
            <a:r>
              <a:rPr lang="en-US" b="1" dirty="0">
                <a:solidFill>
                  <a:schemeClr val="tx1"/>
                </a:solidFill>
              </a:rPr>
              <a:t>Term Census Report </a:t>
            </a:r>
            <a:r>
              <a:rPr lang="en-US" dirty="0">
                <a:solidFill>
                  <a:schemeClr val="tx1">
                    <a:lumMod val="75000"/>
                    <a:lumOff val="25000"/>
                  </a:schemeClr>
                </a:solidFill>
              </a:rPr>
              <a:t>example,</a:t>
            </a:r>
            <a:r>
              <a:rPr lang="en-US" dirty="0">
                <a:solidFill>
                  <a:schemeClr val="tx1"/>
                </a:solidFill>
              </a:rPr>
              <a:t> </a:t>
            </a:r>
            <a:r>
              <a:rPr lang="en-US" dirty="0">
                <a:solidFill>
                  <a:schemeClr val="tx1">
                    <a:lumMod val="75000"/>
                    <a:lumOff val="25000"/>
                  </a:schemeClr>
                </a:solidFill>
              </a:rPr>
              <a:t>click here.</a:t>
            </a:r>
          </a:p>
        </p:txBody>
      </p:sp>
    </p:spTree>
    <p:extLst>
      <p:ext uri="{BB962C8B-B14F-4D97-AF65-F5344CB8AC3E}">
        <p14:creationId xmlns:p14="http://schemas.microsoft.com/office/powerpoint/2010/main" val="39562976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l="18" t="-1582" r="84780" b="1"/>
          <a:stretch/>
        </p:blipFill>
        <p:spPr>
          <a:xfrm>
            <a:off x="2559193" y="1019175"/>
            <a:ext cx="908432" cy="3180483"/>
          </a:xfrm>
          <a:prstGeom prst="rect">
            <a:avLst/>
          </a:prstGeom>
          <a:ln>
            <a:solidFill>
              <a:schemeClr val="tx1"/>
            </a:solidFill>
          </a:ln>
          <a:effectLst>
            <a:outerShdw blurRad="50800" dist="38100" dir="2700000" algn="tl" rotWithShape="0">
              <a:prstClr val="black">
                <a:alpha val="40000"/>
              </a:prstClr>
            </a:outerShdw>
          </a:effectLst>
        </p:spPr>
      </p:pic>
      <p:sp>
        <p:nvSpPr>
          <p:cNvPr id="27" name="TextBox 26"/>
          <p:cNvSpPr txBox="1"/>
          <p:nvPr/>
        </p:nvSpPr>
        <p:spPr>
          <a:xfrm>
            <a:off x="632892" y="1292995"/>
            <a:ext cx="1926301" cy="954107"/>
          </a:xfrm>
          <a:prstGeom prst="rect">
            <a:avLst/>
          </a:prstGeom>
          <a:noFill/>
        </p:spPr>
        <p:txBody>
          <a:bodyPr wrap="square" rtlCol="0">
            <a:spAutoFit/>
          </a:bodyPr>
          <a:lstStyle/>
          <a:p>
            <a:r>
              <a:rPr lang="en-US" sz="1400" dirty="0">
                <a:solidFill>
                  <a:schemeClr val="tx1">
                    <a:lumMod val="75000"/>
                    <a:lumOff val="25000"/>
                  </a:schemeClr>
                </a:solidFill>
              </a:rPr>
              <a:t>The Power BI Report will open within your </a:t>
            </a:r>
            <a:r>
              <a:rPr lang="en-US" sz="1400" b="1" dirty="0">
                <a:solidFill>
                  <a:schemeClr val="accent6">
                    <a:lumMod val="50000"/>
                  </a:schemeClr>
                </a:solidFill>
              </a:rPr>
              <a:t>Workspace</a:t>
            </a:r>
            <a:r>
              <a:rPr lang="en-US" sz="1400" dirty="0">
                <a:solidFill>
                  <a:schemeClr val="tx1">
                    <a:lumMod val="75000"/>
                    <a:lumOff val="25000"/>
                  </a:schemeClr>
                </a:solidFill>
              </a:rPr>
              <a:t> within the Web App.</a:t>
            </a:r>
          </a:p>
        </p:txBody>
      </p:sp>
      <p:sp>
        <p:nvSpPr>
          <p:cNvPr id="29" name="TextBox 28"/>
          <p:cNvSpPr txBox="1"/>
          <p:nvPr/>
        </p:nvSpPr>
        <p:spPr>
          <a:xfrm>
            <a:off x="672021" y="2520585"/>
            <a:ext cx="1653596" cy="523220"/>
          </a:xfrm>
          <a:prstGeom prst="rect">
            <a:avLst/>
          </a:prstGeom>
          <a:noFill/>
        </p:spPr>
        <p:txBody>
          <a:bodyPr wrap="square" rtlCol="0">
            <a:spAutoFit/>
          </a:bodyPr>
          <a:lstStyle/>
          <a:p>
            <a:r>
              <a:rPr lang="en-US" sz="1400" dirty="0">
                <a:solidFill>
                  <a:schemeClr val="tx1">
                    <a:lumMod val="75000"/>
                    <a:lumOff val="25000"/>
                  </a:schemeClr>
                </a:solidFill>
              </a:rPr>
              <a:t>The Power BI tools will remain…</a:t>
            </a:r>
          </a:p>
        </p:txBody>
      </p:sp>
      <p:sp>
        <p:nvSpPr>
          <p:cNvPr id="30" name="TextBox 29"/>
          <p:cNvSpPr txBox="1"/>
          <p:nvPr/>
        </p:nvSpPr>
        <p:spPr>
          <a:xfrm>
            <a:off x="645334" y="3415174"/>
            <a:ext cx="1792304" cy="738664"/>
          </a:xfrm>
          <a:prstGeom prst="rect">
            <a:avLst/>
          </a:prstGeom>
          <a:noFill/>
        </p:spPr>
        <p:txBody>
          <a:bodyPr wrap="square" rtlCol="0">
            <a:spAutoFit/>
          </a:bodyPr>
          <a:lstStyle/>
          <a:p>
            <a:r>
              <a:rPr lang="en-US" sz="1400" dirty="0">
                <a:solidFill>
                  <a:schemeClr val="tx1">
                    <a:lumMod val="75000"/>
                    <a:lumOff val="25000"/>
                  </a:schemeClr>
                </a:solidFill>
              </a:rPr>
              <a:t>…while a new set of tools will appear at the top of the report.</a:t>
            </a:r>
          </a:p>
        </p:txBody>
      </p:sp>
      <p:grpSp>
        <p:nvGrpSpPr>
          <p:cNvPr id="49" name="Group 48"/>
          <p:cNvGrpSpPr/>
          <p:nvPr/>
        </p:nvGrpSpPr>
        <p:grpSpPr>
          <a:xfrm>
            <a:off x="2331144" y="1277906"/>
            <a:ext cx="6741358" cy="2449119"/>
            <a:chOff x="2331144" y="1277906"/>
            <a:chExt cx="6741358" cy="2449119"/>
          </a:xfrm>
        </p:grpSpPr>
        <p:sp>
          <p:nvSpPr>
            <p:cNvPr id="38" name="Rectangle 37"/>
            <p:cNvSpPr/>
            <p:nvPr/>
          </p:nvSpPr>
          <p:spPr>
            <a:xfrm>
              <a:off x="3548065" y="1277906"/>
              <a:ext cx="5524437" cy="184182"/>
            </a:xfrm>
            <a:prstGeom prst="rect">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331144" y="3727024"/>
              <a:ext cx="186930" cy="1"/>
            </a:xfrm>
            <a:prstGeom prst="line">
              <a:avLst/>
            </a:prstGeom>
            <a:ln w="19050">
              <a:solidFill>
                <a:schemeClr val="accent3">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503430" y="1371575"/>
              <a:ext cx="1044633" cy="0"/>
            </a:xfrm>
            <a:prstGeom prst="line">
              <a:avLst/>
            </a:prstGeom>
            <a:ln w="19050">
              <a:solidFill>
                <a:schemeClr val="accent3">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503430" y="1371575"/>
              <a:ext cx="0" cy="2355449"/>
            </a:xfrm>
            <a:prstGeom prst="line">
              <a:avLst/>
            </a:prstGeom>
            <a:ln w="19050">
              <a:solidFill>
                <a:schemeClr val="accent3">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40" name="Title 1"/>
          <p:cNvSpPr txBox="1">
            <a:spLocks/>
          </p:cNvSpPr>
          <p:nvPr/>
        </p:nvSpPr>
        <p:spPr>
          <a:xfrm>
            <a:off x="712598" y="341799"/>
            <a:ext cx="7974202" cy="677376"/>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dirty="0"/>
              <a:t>Overview of a POWER BI Report </a:t>
            </a:r>
          </a:p>
        </p:txBody>
      </p:sp>
      <p:pic>
        <p:nvPicPr>
          <p:cNvPr id="3" name="Picture 2">
            <a:extLst>
              <a:ext uri="{FF2B5EF4-FFF2-40B4-BE49-F238E27FC236}">
                <a16:creationId xmlns:a16="http://schemas.microsoft.com/office/drawing/2014/main" id="{C52E845D-BDCE-01DF-69AD-5310F6FFE6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625" y="1081047"/>
            <a:ext cx="5562427" cy="3127320"/>
          </a:xfrm>
          <a:prstGeom prst="rect">
            <a:avLst/>
          </a:prstGeom>
          <a:noFill/>
          <a:ln>
            <a:noFill/>
          </a:ln>
        </p:spPr>
      </p:pic>
    </p:spTree>
    <p:extLst>
      <p:ext uri="{BB962C8B-B14F-4D97-AF65-F5344CB8AC3E}">
        <p14:creationId xmlns:p14="http://schemas.microsoft.com/office/powerpoint/2010/main" val="24467584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12598" y="341799"/>
            <a:ext cx="7974202" cy="677376"/>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dirty="0"/>
              <a:t>Sections of a POWER BI Report </a:t>
            </a:r>
          </a:p>
        </p:txBody>
      </p:sp>
      <p:sp>
        <p:nvSpPr>
          <p:cNvPr id="16" name="Title 1"/>
          <p:cNvSpPr txBox="1">
            <a:spLocks/>
          </p:cNvSpPr>
          <p:nvPr/>
        </p:nvSpPr>
        <p:spPr>
          <a:xfrm>
            <a:off x="681570" y="1448249"/>
            <a:ext cx="2976030" cy="833710"/>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400" dirty="0">
                <a:solidFill>
                  <a:schemeClr val="tx1">
                    <a:lumMod val="75000"/>
                    <a:lumOff val="25000"/>
                  </a:schemeClr>
                </a:solidFill>
                <a:latin typeface="+mn-lt"/>
              </a:rPr>
              <a:t>A Power BI </a:t>
            </a:r>
            <a:r>
              <a:rPr lang="en-US" sz="1400" b="1" dirty="0">
                <a:solidFill>
                  <a:srgbClr val="7030A0"/>
                </a:solidFill>
                <a:latin typeface="+mn-lt"/>
              </a:rPr>
              <a:t>Report</a:t>
            </a:r>
            <a:r>
              <a:rPr lang="en-US" sz="1400" dirty="0">
                <a:latin typeface="+mn-lt"/>
              </a:rPr>
              <a:t> </a:t>
            </a:r>
            <a:r>
              <a:rPr lang="en-US" sz="1400" dirty="0">
                <a:solidFill>
                  <a:schemeClr val="tx1">
                    <a:lumMod val="75000"/>
                    <a:lumOff val="25000"/>
                  </a:schemeClr>
                </a:solidFill>
                <a:latin typeface="+mn-lt"/>
              </a:rPr>
              <a:t>is a collection of visualizations that appear together on one or more pages. </a:t>
            </a:r>
          </a:p>
        </p:txBody>
      </p:sp>
      <p:sp>
        <p:nvSpPr>
          <p:cNvPr id="17" name="Title 1"/>
          <p:cNvSpPr txBox="1">
            <a:spLocks/>
          </p:cNvSpPr>
          <p:nvPr/>
        </p:nvSpPr>
        <p:spPr>
          <a:xfrm>
            <a:off x="681570" y="2545330"/>
            <a:ext cx="2946632" cy="819436"/>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400" b="1" dirty="0">
                <a:solidFill>
                  <a:srgbClr val="0BC537"/>
                </a:solidFill>
                <a:latin typeface="+mn-lt"/>
              </a:rPr>
              <a:t>Visualizations</a:t>
            </a:r>
            <a:r>
              <a:rPr lang="en-US" sz="1400" dirty="0">
                <a:solidFill>
                  <a:schemeClr val="tx1">
                    <a:lumMod val="75000"/>
                    <a:lumOff val="25000"/>
                  </a:schemeClr>
                </a:solidFill>
                <a:latin typeface="+mn-lt"/>
              </a:rPr>
              <a:t> present data in a simple way that provides context and insight.</a:t>
            </a:r>
          </a:p>
        </p:txBody>
      </p:sp>
      <p:sp>
        <p:nvSpPr>
          <p:cNvPr id="19" name="Title 1"/>
          <p:cNvSpPr txBox="1">
            <a:spLocks/>
          </p:cNvSpPr>
          <p:nvPr/>
        </p:nvSpPr>
        <p:spPr>
          <a:xfrm>
            <a:off x="712598" y="3509202"/>
            <a:ext cx="2945002" cy="799921"/>
          </a:xfrm>
          <a:prstGeom prst="rect">
            <a:avLst/>
          </a:prstGeom>
        </p:spPr>
        <p:txBody>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400" b="1" dirty="0">
                <a:solidFill>
                  <a:srgbClr val="FF0000"/>
                </a:solidFill>
                <a:latin typeface="+mn-lt"/>
              </a:rPr>
              <a:t>Slicers</a:t>
            </a:r>
            <a:r>
              <a:rPr lang="en-US" sz="1400" dirty="0">
                <a:solidFill>
                  <a:schemeClr val="tx1">
                    <a:lumMod val="75000"/>
                    <a:lumOff val="25000"/>
                  </a:schemeClr>
                </a:solidFill>
                <a:latin typeface="+mn-lt"/>
              </a:rPr>
              <a:t> let users select and manipulate the way data is visualized within a report.</a:t>
            </a:r>
          </a:p>
        </p:txBody>
      </p:sp>
      <p:grpSp>
        <p:nvGrpSpPr>
          <p:cNvPr id="52" name="Group 51"/>
          <p:cNvGrpSpPr/>
          <p:nvPr/>
        </p:nvGrpSpPr>
        <p:grpSpPr>
          <a:xfrm>
            <a:off x="1618200" y="1000138"/>
            <a:ext cx="7341583" cy="3308985"/>
            <a:chOff x="1730980" y="1019175"/>
            <a:chExt cx="7341583" cy="3308985"/>
          </a:xfrm>
        </p:grpSpPr>
        <p:sp>
          <p:nvSpPr>
            <p:cNvPr id="3" name="Rectangle 2"/>
            <p:cNvSpPr/>
            <p:nvPr/>
          </p:nvSpPr>
          <p:spPr>
            <a:xfrm>
              <a:off x="3576576" y="1158240"/>
              <a:ext cx="5495987" cy="3169920"/>
            </a:xfrm>
            <a:prstGeom prst="rect">
              <a:avLst/>
            </a:prstGeom>
            <a:noFill/>
            <a:ln w="19050">
              <a:solidFill>
                <a:srgbClr val="7030A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730980" y="1019175"/>
              <a:ext cx="4600371" cy="518095"/>
              <a:chOff x="1730980" y="1019175"/>
              <a:chExt cx="4600371" cy="518095"/>
            </a:xfrm>
          </p:grpSpPr>
          <p:cxnSp>
            <p:nvCxnSpPr>
              <p:cNvPr id="5" name="Straight Connector 4"/>
              <p:cNvCxnSpPr>
                <a:stCxn id="3" idx="0"/>
              </p:cNvCxnSpPr>
              <p:nvPr/>
            </p:nvCxnSpPr>
            <p:spPr>
              <a:xfrm flipV="1">
                <a:off x="6324570" y="1019175"/>
                <a:ext cx="30" cy="139065"/>
              </a:xfrm>
              <a:prstGeom prst="line">
                <a:avLst/>
              </a:prstGeom>
              <a:ln w="19050">
                <a:solidFill>
                  <a:srgbClr val="7030A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737360" y="1019176"/>
                <a:ext cx="0" cy="518094"/>
              </a:xfrm>
              <a:prstGeom prst="line">
                <a:avLst/>
              </a:prstGeom>
              <a:ln w="19050">
                <a:solidFill>
                  <a:srgbClr val="7030A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730980" y="1019175"/>
                <a:ext cx="4600371" cy="0"/>
              </a:xfrm>
              <a:prstGeom prst="line">
                <a:avLst/>
              </a:prstGeom>
              <a:ln w="19050">
                <a:solidFill>
                  <a:srgbClr val="7030A0"/>
                </a:solidFill>
                <a:prstDash val="sysDash"/>
              </a:ln>
              <a:effectLst/>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827109" y="2485516"/>
            <a:ext cx="8229805" cy="1969879"/>
            <a:chOff x="1058685" y="2484993"/>
            <a:chExt cx="7861541" cy="1617666"/>
          </a:xfrm>
        </p:grpSpPr>
        <p:sp>
          <p:nvSpPr>
            <p:cNvPr id="20" name="Rectangle 19"/>
            <p:cNvSpPr/>
            <p:nvPr/>
          </p:nvSpPr>
          <p:spPr>
            <a:xfrm>
              <a:off x="6746113" y="2769688"/>
              <a:ext cx="2174113" cy="1332971"/>
            </a:xfrm>
            <a:prstGeom prst="rect">
              <a:avLst/>
            </a:prstGeom>
            <a:solidFill>
              <a:srgbClr val="0BC537">
                <a:alpha val="10000"/>
              </a:srgbClr>
            </a:solidFill>
            <a:ln w="19050">
              <a:solidFill>
                <a:srgbClr val="0BC537"/>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grpSp>
          <p:nvGrpSpPr>
            <p:cNvPr id="25" name="Group 24"/>
            <p:cNvGrpSpPr/>
            <p:nvPr/>
          </p:nvGrpSpPr>
          <p:grpSpPr>
            <a:xfrm>
              <a:off x="1058685" y="2484993"/>
              <a:ext cx="6774485" cy="284695"/>
              <a:chOff x="1730980" y="1638073"/>
              <a:chExt cx="6774485" cy="313532"/>
            </a:xfrm>
          </p:grpSpPr>
          <p:cxnSp>
            <p:nvCxnSpPr>
              <p:cNvPr id="27" name="Straight Connector 26"/>
              <p:cNvCxnSpPr>
                <a:stCxn id="20" idx="0"/>
              </p:cNvCxnSpPr>
              <p:nvPr/>
            </p:nvCxnSpPr>
            <p:spPr>
              <a:xfrm flipV="1">
                <a:off x="8505465" y="1648563"/>
                <a:ext cx="0" cy="303042"/>
              </a:xfrm>
              <a:prstGeom prst="line">
                <a:avLst/>
              </a:prstGeom>
              <a:ln w="19050">
                <a:solidFill>
                  <a:srgbClr val="0BC537"/>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732568" y="1638073"/>
                <a:ext cx="30" cy="139066"/>
              </a:xfrm>
              <a:prstGeom prst="line">
                <a:avLst/>
              </a:prstGeom>
              <a:ln w="19050">
                <a:solidFill>
                  <a:srgbClr val="0BC537"/>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30980" y="1638073"/>
                <a:ext cx="6767733" cy="0"/>
              </a:xfrm>
              <a:prstGeom prst="line">
                <a:avLst/>
              </a:prstGeom>
              <a:ln w="19050">
                <a:solidFill>
                  <a:srgbClr val="0BC537"/>
                </a:solidFill>
                <a:prstDash val="sysDash"/>
              </a:ln>
              <a:effectLst/>
            </p:spPr>
            <p:style>
              <a:lnRef idx="2">
                <a:schemeClr val="accent1"/>
              </a:lnRef>
              <a:fillRef idx="0">
                <a:schemeClr val="accent1"/>
              </a:fillRef>
              <a:effectRef idx="1">
                <a:schemeClr val="accent1"/>
              </a:effectRef>
              <a:fontRef idx="minor">
                <a:schemeClr val="tx1"/>
              </a:fontRef>
            </p:style>
          </p:cxnSp>
        </p:grpSp>
      </p:grpSp>
      <p:grpSp>
        <p:nvGrpSpPr>
          <p:cNvPr id="79" name="Group 78"/>
          <p:cNvGrpSpPr/>
          <p:nvPr/>
        </p:nvGrpSpPr>
        <p:grpSpPr>
          <a:xfrm>
            <a:off x="681570" y="1714727"/>
            <a:ext cx="8498020" cy="1992612"/>
            <a:chOff x="1031915" y="1464251"/>
            <a:chExt cx="7769185" cy="2063912"/>
          </a:xfrm>
        </p:grpSpPr>
        <p:grpSp>
          <p:nvGrpSpPr>
            <p:cNvPr id="54" name="Group 53"/>
            <p:cNvGrpSpPr/>
            <p:nvPr/>
          </p:nvGrpSpPr>
          <p:grpSpPr>
            <a:xfrm>
              <a:off x="1031915" y="1464251"/>
              <a:ext cx="7769185" cy="2063912"/>
              <a:chOff x="1031915" y="1464251"/>
              <a:chExt cx="7769185" cy="2063912"/>
            </a:xfrm>
          </p:grpSpPr>
          <p:grpSp>
            <p:nvGrpSpPr>
              <p:cNvPr id="46" name="Group 45"/>
              <p:cNvGrpSpPr/>
              <p:nvPr/>
            </p:nvGrpSpPr>
            <p:grpSpPr>
              <a:xfrm>
                <a:off x="3794760" y="1464251"/>
                <a:ext cx="5006340" cy="1868663"/>
                <a:chOff x="3794760" y="1464251"/>
                <a:chExt cx="5006340" cy="1868663"/>
              </a:xfrm>
            </p:grpSpPr>
            <p:cxnSp>
              <p:nvCxnSpPr>
                <p:cNvPr id="30" name="Straight Connector 29"/>
                <p:cNvCxnSpPr/>
                <p:nvPr/>
              </p:nvCxnSpPr>
              <p:spPr>
                <a:xfrm>
                  <a:off x="4629532" y="1480126"/>
                  <a:ext cx="4171568"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628579" y="1800166"/>
                  <a:ext cx="4172521"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794760" y="1632208"/>
                  <a:ext cx="0" cy="1700706"/>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8801100" y="1464251"/>
                  <a:ext cx="0" cy="335915"/>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p:nvPr/>
            </p:nvCxnSpPr>
            <p:spPr>
              <a:xfrm flipV="1">
                <a:off x="1031915" y="3332914"/>
                <a:ext cx="4818" cy="195249"/>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44171" y="3332914"/>
                <a:ext cx="2742455"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70" name="Straight Connector 69"/>
            <p:cNvCxnSpPr/>
            <p:nvPr/>
          </p:nvCxnSpPr>
          <p:spPr>
            <a:xfrm flipV="1">
              <a:off x="4628579" y="1471852"/>
              <a:ext cx="0" cy="328314"/>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790183" y="1632208"/>
              <a:ext cx="843159" cy="0"/>
            </a:xfrm>
            <a:prstGeom prst="line">
              <a:avLst/>
            </a:prstGeom>
            <a:ln w="19050">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pic>
        <p:nvPicPr>
          <p:cNvPr id="2" name="Picture 1">
            <a:extLst>
              <a:ext uri="{FF2B5EF4-FFF2-40B4-BE49-F238E27FC236}">
                <a16:creationId xmlns:a16="http://schemas.microsoft.com/office/drawing/2014/main" id="{E7EDDA97-FD57-84E2-B110-BD11CF34C6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758" y="1285475"/>
            <a:ext cx="5385025" cy="2922040"/>
          </a:xfrm>
          <a:prstGeom prst="rect">
            <a:avLst/>
          </a:prstGeom>
          <a:noFill/>
          <a:ln>
            <a:noFill/>
          </a:ln>
          <a:effectLst>
            <a:outerShdw dist="50800" dir="5400000" algn="ctr" rotWithShape="0">
              <a:srgbClr val="000000"/>
            </a:outerShdw>
          </a:effectLst>
        </p:spPr>
      </p:pic>
    </p:spTree>
    <p:extLst>
      <p:ext uri="{BB962C8B-B14F-4D97-AF65-F5344CB8AC3E}">
        <p14:creationId xmlns:p14="http://schemas.microsoft.com/office/powerpoint/2010/main" val="236286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F6D3-AF7F-C28F-CB6B-2DF2AAD8AF5C}"/>
              </a:ext>
            </a:extLst>
          </p:cNvPr>
          <p:cNvSpPr>
            <a:spLocks noGrp="1"/>
          </p:cNvSpPr>
          <p:nvPr>
            <p:ph type="title"/>
          </p:nvPr>
        </p:nvSpPr>
        <p:spPr/>
        <p:txBody>
          <a:bodyPr/>
          <a:lstStyle/>
          <a:p>
            <a:r>
              <a:rPr lang="en-US" dirty="0"/>
              <a:t>FAQs</a:t>
            </a:r>
            <a:endParaRPr lang="en-IN" dirty="0"/>
          </a:p>
        </p:txBody>
      </p:sp>
      <p:sp>
        <p:nvSpPr>
          <p:cNvPr id="3" name="Content Placeholder 2">
            <a:extLst>
              <a:ext uri="{FF2B5EF4-FFF2-40B4-BE49-F238E27FC236}">
                <a16:creationId xmlns:a16="http://schemas.microsoft.com/office/drawing/2014/main" id="{39C050B8-FA38-D50A-AE1B-C49A1434C215}"/>
              </a:ext>
            </a:extLst>
          </p:cNvPr>
          <p:cNvSpPr>
            <a:spLocks noGrp="1"/>
          </p:cNvSpPr>
          <p:nvPr>
            <p:ph idx="1"/>
          </p:nvPr>
        </p:nvSpPr>
        <p:spPr>
          <a:xfrm>
            <a:off x="381837" y="1708219"/>
            <a:ext cx="8380325" cy="3135085"/>
          </a:xfrm>
        </p:spPr>
        <p:txBody>
          <a:bodyPr>
            <a:normAutofit lnSpcReduction="10000"/>
          </a:bodyPr>
          <a:lstStyle/>
          <a:p>
            <a:pPr algn="l" rtl="0"/>
            <a:r>
              <a:rPr lang="en-US" b="1" i="0" dirty="0">
                <a:solidFill>
                  <a:srgbClr val="28324E"/>
                </a:solidFill>
                <a:effectLst/>
                <a:latin typeface="Open Sans" panose="020B0606030504020204" pitchFamily="34" charset="0"/>
              </a:rPr>
              <a:t>1. How is Power BI useful?</a:t>
            </a:r>
            <a:endParaRPr lang="en-US" b="1" i="0" dirty="0">
              <a:solidFill>
                <a:srgbClr val="231F20"/>
              </a:solidFill>
              <a:effectLst/>
              <a:latin typeface="Open Sans" panose="020B0606030504020204" pitchFamily="34" charset="0"/>
            </a:endParaRPr>
          </a:p>
          <a:p>
            <a:pPr marL="0" indent="0" algn="l" rtl="0">
              <a:buNone/>
            </a:pPr>
            <a:r>
              <a:rPr lang="en-US" b="0" i="0" dirty="0">
                <a:solidFill>
                  <a:srgbClr val="231F20"/>
                </a:solidFill>
                <a:effectLst/>
                <a:latin typeface="Open Sans" panose="020B0606030504020204" pitchFamily="34" charset="0"/>
              </a:rPr>
              <a:t>Power BI can be used for any department of a company, any size of company for data visualization and gaining meaningful insight it in an interactive and understandable format. </a:t>
            </a:r>
          </a:p>
          <a:p>
            <a:pPr algn="l" rtl="0"/>
            <a:r>
              <a:rPr lang="en-US" b="1" i="0" dirty="0">
                <a:solidFill>
                  <a:srgbClr val="000000"/>
                </a:solidFill>
                <a:effectLst/>
                <a:latin typeface="Open Sans" panose="020B0606030504020204" pitchFamily="34" charset="0"/>
              </a:rPr>
              <a:t>2. Is Power BI difficult to learn?</a:t>
            </a:r>
            <a:endParaRPr lang="en-US" b="1" i="0" dirty="0">
              <a:solidFill>
                <a:srgbClr val="231F20"/>
              </a:solidFill>
              <a:effectLst/>
              <a:latin typeface="Open Sans" panose="020B0606030504020204" pitchFamily="34" charset="0"/>
            </a:endParaRPr>
          </a:p>
          <a:p>
            <a:pPr marL="0" indent="0" algn="l" rtl="0">
              <a:buNone/>
            </a:pPr>
            <a:r>
              <a:rPr lang="en-US" b="0" i="0" dirty="0">
                <a:solidFill>
                  <a:srgbClr val="231F20"/>
                </a:solidFill>
                <a:effectLst/>
                <a:latin typeface="Open Sans" panose="020B0606030504020204" pitchFamily="34" charset="0"/>
              </a:rPr>
              <a:t>As such, Power BI is not at all difficult to learn, excepting certain types of integrations and dealing with data lakes. A certificate course on Power BI training is an easier way to learn it thoroughly. </a:t>
            </a:r>
          </a:p>
          <a:p>
            <a:pPr algn="l" rtl="0"/>
            <a:r>
              <a:rPr lang="en-US" b="1" i="0" dirty="0">
                <a:solidFill>
                  <a:srgbClr val="000000"/>
                </a:solidFill>
                <a:effectLst/>
                <a:latin typeface="Open Sans" panose="020B0606030504020204" pitchFamily="34" charset="0"/>
              </a:rPr>
              <a:t>3. Is Power BI better than Tableau?</a:t>
            </a:r>
            <a:endParaRPr lang="en-US" b="1" i="0" dirty="0">
              <a:solidFill>
                <a:srgbClr val="231F20"/>
              </a:solidFill>
              <a:effectLst/>
              <a:latin typeface="Open Sans" panose="020B0606030504020204" pitchFamily="34" charset="0"/>
            </a:endParaRPr>
          </a:p>
          <a:p>
            <a:pPr marL="0" indent="0" algn="l" rtl="0">
              <a:buNone/>
            </a:pPr>
            <a:r>
              <a:rPr lang="en-US" b="0" i="0" dirty="0">
                <a:solidFill>
                  <a:srgbClr val="231F20"/>
                </a:solidFill>
                <a:effectLst/>
                <a:latin typeface="Open Sans" panose="020B0606030504020204" pitchFamily="34" charset="0"/>
              </a:rPr>
              <a:t>Their applications are slightly different and will depend on the specific need. Tableau is mostly used to create data visualizations while Power BI is used for reporting</a:t>
            </a:r>
          </a:p>
          <a:p>
            <a:pPr algn="l" rtl="0"/>
            <a:r>
              <a:rPr lang="en-US" b="1" i="0" dirty="0">
                <a:solidFill>
                  <a:srgbClr val="000000"/>
                </a:solidFill>
                <a:effectLst/>
                <a:latin typeface="Open Sans" panose="020B0606030504020204" pitchFamily="34" charset="0"/>
              </a:rPr>
              <a:t>5. Which is the best visualization tool?</a:t>
            </a:r>
            <a:endParaRPr lang="en-US" b="1" i="0" dirty="0">
              <a:solidFill>
                <a:srgbClr val="231F20"/>
              </a:solidFill>
              <a:effectLst/>
              <a:latin typeface="Open Sans" panose="020B0606030504020204" pitchFamily="34" charset="0"/>
            </a:endParaRPr>
          </a:p>
          <a:p>
            <a:pPr marL="0" indent="0" algn="l" rtl="0">
              <a:buNone/>
            </a:pPr>
            <a:r>
              <a:rPr lang="en-US" b="0" i="0" dirty="0">
                <a:solidFill>
                  <a:srgbClr val="231F20"/>
                </a:solidFill>
                <a:effectLst/>
                <a:latin typeface="Open Sans" panose="020B0606030504020204" pitchFamily="34" charset="0"/>
              </a:rPr>
              <a:t>Some to mention are Tableau, Grafana, Chartist, Google Charts, </a:t>
            </a:r>
            <a:r>
              <a:rPr lang="en-US" b="0" i="0" dirty="0" err="1">
                <a:solidFill>
                  <a:srgbClr val="231F20"/>
                </a:solidFill>
                <a:effectLst/>
                <a:latin typeface="Open Sans" panose="020B0606030504020204" pitchFamily="34" charset="0"/>
              </a:rPr>
              <a:t>FusionCharts</a:t>
            </a:r>
            <a:r>
              <a:rPr lang="en-US" b="0" i="0" dirty="0">
                <a:solidFill>
                  <a:srgbClr val="231F20"/>
                </a:solidFill>
                <a:effectLst/>
                <a:latin typeface="Open Sans" panose="020B0606030504020204" pitchFamily="34" charset="0"/>
              </a:rPr>
              <a:t>, </a:t>
            </a:r>
            <a:r>
              <a:rPr lang="en-US" b="0" i="0" dirty="0" err="1">
                <a:solidFill>
                  <a:srgbClr val="231F20"/>
                </a:solidFill>
                <a:effectLst/>
                <a:latin typeface="Open Sans" panose="020B0606030504020204" pitchFamily="34" charset="0"/>
              </a:rPr>
              <a:t>Datawrapper</a:t>
            </a:r>
            <a:r>
              <a:rPr lang="en-US" b="0" i="0" dirty="0">
                <a:solidFill>
                  <a:srgbClr val="231F20"/>
                </a:solidFill>
                <a:effectLst/>
                <a:latin typeface="Open Sans" panose="020B0606030504020204" pitchFamily="34" charset="0"/>
              </a:rPr>
              <a:t>, </a:t>
            </a:r>
            <a:r>
              <a:rPr lang="en-US" b="0" i="0" dirty="0" err="1">
                <a:solidFill>
                  <a:srgbClr val="231F20"/>
                </a:solidFill>
                <a:effectLst/>
                <a:latin typeface="Open Sans" panose="020B0606030504020204" pitchFamily="34" charset="0"/>
              </a:rPr>
              <a:t>Infogram</a:t>
            </a:r>
            <a:r>
              <a:rPr lang="en-US" b="0" i="0" dirty="0">
                <a:solidFill>
                  <a:srgbClr val="231F20"/>
                </a:solidFill>
                <a:effectLst/>
                <a:latin typeface="Open Sans" panose="020B0606030504020204" pitchFamily="34" charset="0"/>
              </a:rPr>
              <a:t>, and </a:t>
            </a:r>
            <a:r>
              <a:rPr lang="en-US" b="0" i="0" dirty="0" err="1">
                <a:solidFill>
                  <a:srgbClr val="231F20"/>
                </a:solidFill>
                <a:effectLst/>
                <a:latin typeface="Open Sans" panose="020B0606030504020204" pitchFamily="34" charset="0"/>
              </a:rPr>
              <a:t>ChartBlock</a:t>
            </a:r>
            <a:r>
              <a:rPr lang="en-US" b="0" i="0" dirty="0">
                <a:solidFill>
                  <a:srgbClr val="231F20"/>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102569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658231" y="420008"/>
            <a:ext cx="8159626" cy="610988"/>
          </a:xfrm>
        </p:spPr>
        <p:txBody>
          <a:bodyPr>
            <a:normAutofit/>
          </a:bodyPr>
          <a:lstStyle/>
          <a:p>
            <a:pPr algn="l"/>
            <a:r>
              <a:rPr lang="en-US" dirty="0">
                <a:solidFill>
                  <a:schemeClr val="bg1"/>
                </a:solidFill>
              </a:rPr>
              <a:t>What does Power BI do?</a:t>
            </a:r>
          </a:p>
        </p:txBody>
      </p:sp>
      <p:sp>
        <p:nvSpPr>
          <p:cNvPr id="25" name="Title 1"/>
          <p:cNvSpPr txBox="1">
            <a:spLocks/>
          </p:cNvSpPr>
          <p:nvPr/>
        </p:nvSpPr>
        <p:spPr>
          <a:xfrm>
            <a:off x="562708" y="1088143"/>
            <a:ext cx="8255149" cy="21086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1800" i="1" dirty="0">
                <a:solidFill>
                  <a:schemeClr val="bg1"/>
                </a:solidFill>
                <a:latin typeface="+mj-lt"/>
              </a:rPr>
              <a:t>Power BI is a business analytics service that delivers insights to enable fast, informed decisions.</a:t>
            </a:r>
          </a:p>
        </p:txBody>
      </p:sp>
      <p:grpSp>
        <p:nvGrpSpPr>
          <p:cNvPr id="2" name="Group 1"/>
          <p:cNvGrpSpPr/>
          <p:nvPr/>
        </p:nvGrpSpPr>
        <p:grpSpPr>
          <a:xfrm>
            <a:off x="648679" y="1796538"/>
            <a:ext cx="4123346" cy="1371600"/>
            <a:chOff x="648679" y="1796538"/>
            <a:chExt cx="4123346" cy="1371600"/>
          </a:xfrm>
        </p:grpSpPr>
        <p:sp>
          <p:nvSpPr>
            <p:cNvPr id="20" name="TextBox 19"/>
            <p:cNvSpPr txBox="1"/>
            <p:nvPr/>
          </p:nvSpPr>
          <p:spPr>
            <a:xfrm>
              <a:off x="1956693" y="1943729"/>
              <a:ext cx="2815332" cy="830997"/>
            </a:xfrm>
            <a:prstGeom prst="rect">
              <a:avLst/>
            </a:prstGeom>
            <a:noFill/>
          </p:spPr>
          <p:txBody>
            <a:bodyPr wrap="square" rtlCol="0">
              <a:spAutoFit/>
            </a:bodyPr>
            <a:lstStyle/>
            <a:p>
              <a:r>
                <a:rPr lang="en-US" sz="1600" i="1" dirty="0">
                  <a:solidFill>
                    <a:schemeClr val="tx1">
                      <a:lumMod val="75000"/>
                      <a:lumOff val="25000"/>
                    </a:schemeClr>
                  </a:solidFill>
                </a:rPr>
                <a:t>Transform data into stunning visuals and share them with colleagues on any device.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8679" y="1796538"/>
              <a:ext cx="1371600" cy="1371600"/>
            </a:xfrm>
            <a:prstGeom prst="rect">
              <a:avLst/>
            </a:prstGeom>
          </p:spPr>
        </p:pic>
      </p:grpSp>
      <p:grpSp>
        <p:nvGrpSpPr>
          <p:cNvPr id="4" name="Group 3"/>
          <p:cNvGrpSpPr/>
          <p:nvPr/>
        </p:nvGrpSpPr>
        <p:grpSpPr>
          <a:xfrm>
            <a:off x="638438" y="3083555"/>
            <a:ext cx="3918655" cy="1371600"/>
            <a:chOff x="638438" y="3083555"/>
            <a:chExt cx="3918655" cy="1371600"/>
          </a:xfrm>
        </p:grpSpPr>
        <p:sp>
          <p:nvSpPr>
            <p:cNvPr id="54" name="TextBox 53"/>
            <p:cNvSpPr txBox="1"/>
            <p:nvPr/>
          </p:nvSpPr>
          <p:spPr>
            <a:xfrm>
              <a:off x="1922661" y="3230746"/>
              <a:ext cx="2634432" cy="830997"/>
            </a:xfrm>
            <a:prstGeom prst="rect">
              <a:avLst/>
            </a:prstGeom>
            <a:noFill/>
          </p:spPr>
          <p:txBody>
            <a:bodyPr wrap="square" rtlCol="0">
              <a:spAutoFit/>
            </a:bodyPr>
            <a:lstStyle/>
            <a:p>
              <a:r>
                <a:rPr lang="en-US" sz="1600" i="1" dirty="0">
                  <a:solidFill>
                    <a:schemeClr val="tx1">
                      <a:lumMod val="75000"/>
                      <a:lumOff val="25000"/>
                    </a:schemeClr>
                  </a:solidFill>
                </a:rPr>
                <a:t>Collaborate on and share customized dashboards and interactive reports.</a:t>
              </a:r>
              <a:endParaRPr lang="en-US" sz="1200" i="1" dirty="0">
                <a:solidFill>
                  <a:schemeClr val="tx1">
                    <a:lumMod val="75000"/>
                    <a:lumOff val="25000"/>
                  </a:schemeClr>
                </a:soli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8438" y="3083555"/>
              <a:ext cx="1371600" cy="1371600"/>
            </a:xfrm>
            <a:prstGeom prst="rect">
              <a:avLst/>
            </a:prstGeom>
          </p:spPr>
        </p:pic>
      </p:grpSp>
      <p:grpSp>
        <p:nvGrpSpPr>
          <p:cNvPr id="3" name="Group 2"/>
          <p:cNvGrpSpPr/>
          <p:nvPr/>
        </p:nvGrpSpPr>
        <p:grpSpPr>
          <a:xfrm>
            <a:off x="4543424" y="1765767"/>
            <a:ext cx="3747147" cy="1371600"/>
            <a:chOff x="4543424" y="1765767"/>
            <a:chExt cx="3747147" cy="1371600"/>
          </a:xfrm>
        </p:grpSpPr>
        <p:sp>
          <p:nvSpPr>
            <p:cNvPr id="53" name="TextBox 52"/>
            <p:cNvSpPr txBox="1"/>
            <p:nvPr/>
          </p:nvSpPr>
          <p:spPr>
            <a:xfrm>
              <a:off x="5766238" y="1912958"/>
              <a:ext cx="2524333" cy="830997"/>
            </a:xfrm>
            <a:prstGeom prst="rect">
              <a:avLst/>
            </a:prstGeom>
            <a:noFill/>
          </p:spPr>
          <p:txBody>
            <a:bodyPr wrap="square" rtlCol="0">
              <a:spAutoFit/>
            </a:bodyPr>
            <a:lstStyle/>
            <a:p>
              <a:r>
                <a:rPr lang="en-US" sz="1600" i="1" dirty="0">
                  <a:solidFill>
                    <a:schemeClr val="tx1">
                      <a:lumMod val="75000"/>
                      <a:lumOff val="25000"/>
                    </a:schemeClr>
                  </a:solidFill>
                </a:rPr>
                <a:t>Visually explore and analyze data—on-premises and in the cloud—all in one view.</a:t>
              </a:r>
              <a:endParaRPr lang="en-US" sz="1400" i="1" dirty="0">
                <a:solidFill>
                  <a:schemeClr val="tx1">
                    <a:lumMod val="75000"/>
                    <a:lumOff val="25000"/>
                  </a:schemeClr>
                </a:solidFill>
              </a:endParaRPr>
            </a:p>
          </p:txBody>
        </p:sp>
        <p:pic>
          <p:nvPicPr>
            <p:cNvPr id="24" name="Picture 2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543424" y="1765767"/>
              <a:ext cx="1371600" cy="1371600"/>
            </a:xfrm>
            <a:prstGeom prst="rect">
              <a:avLst/>
            </a:prstGeom>
          </p:spPr>
        </p:pic>
      </p:grpSp>
      <p:grpSp>
        <p:nvGrpSpPr>
          <p:cNvPr id="5" name="Group 4"/>
          <p:cNvGrpSpPr/>
          <p:nvPr/>
        </p:nvGrpSpPr>
        <p:grpSpPr>
          <a:xfrm>
            <a:off x="4543424" y="3083555"/>
            <a:ext cx="3747147" cy="1371600"/>
            <a:chOff x="4543424" y="3083555"/>
            <a:chExt cx="3747147" cy="1371600"/>
          </a:xfrm>
        </p:grpSpPr>
        <p:sp>
          <p:nvSpPr>
            <p:cNvPr id="55" name="TextBox 54"/>
            <p:cNvSpPr txBox="1"/>
            <p:nvPr/>
          </p:nvSpPr>
          <p:spPr>
            <a:xfrm>
              <a:off x="5766238" y="3210712"/>
              <a:ext cx="2524333" cy="830997"/>
            </a:xfrm>
            <a:prstGeom prst="rect">
              <a:avLst/>
            </a:prstGeom>
            <a:noFill/>
          </p:spPr>
          <p:txBody>
            <a:bodyPr wrap="square" rtlCol="0">
              <a:spAutoFit/>
            </a:bodyPr>
            <a:lstStyle/>
            <a:p>
              <a:r>
                <a:rPr lang="en-US" sz="1600" i="1" dirty="0">
                  <a:solidFill>
                    <a:schemeClr val="tx1">
                      <a:lumMod val="75000"/>
                      <a:lumOff val="25000"/>
                    </a:schemeClr>
                  </a:solidFill>
                </a:rPr>
                <a:t>Scale across your organization with built-in governance and security.</a:t>
              </a:r>
              <a:endParaRPr lang="en-US" sz="1400" i="1" dirty="0">
                <a:solidFill>
                  <a:schemeClr val="tx1">
                    <a:lumMod val="75000"/>
                    <a:lumOff val="25000"/>
                  </a:schemeClr>
                </a:solidFill>
              </a:endParaRPr>
            </a:p>
          </p:txBody>
        </p:sp>
        <p:pic>
          <p:nvPicPr>
            <p:cNvPr id="26" name="Picture 2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543424" y="3083555"/>
              <a:ext cx="1371600" cy="1371600"/>
            </a:xfrm>
            <a:prstGeom prst="rect">
              <a:avLst/>
            </a:prstGeom>
          </p:spPr>
        </p:pic>
      </p:grpSp>
    </p:spTree>
    <p:extLst>
      <p:ext uri="{BB962C8B-B14F-4D97-AF65-F5344CB8AC3E}">
        <p14:creationId xmlns:p14="http://schemas.microsoft.com/office/powerpoint/2010/main" val="8038014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582557" y="522488"/>
            <a:ext cx="8235300" cy="610988"/>
          </a:xfrm>
        </p:spPr>
        <p:txBody>
          <a:bodyPr>
            <a:normAutofit/>
          </a:bodyPr>
          <a:lstStyle/>
          <a:p>
            <a:pPr algn="l"/>
            <a:r>
              <a:rPr lang="en-US" dirty="0">
                <a:solidFill>
                  <a:schemeClr val="bg1"/>
                </a:solidFill>
              </a:rPr>
              <a:t>Visualizations of Data</a:t>
            </a:r>
          </a:p>
        </p:txBody>
      </p:sp>
      <p:sp>
        <p:nvSpPr>
          <p:cNvPr id="4" name="Rectangle 3"/>
          <p:cNvSpPr/>
          <p:nvPr/>
        </p:nvSpPr>
        <p:spPr>
          <a:xfrm>
            <a:off x="694976" y="1943349"/>
            <a:ext cx="5077631" cy="830997"/>
          </a:xfrm>
          <a:prstGeom prst="rect">
            <a:avLst/>
          </a:prstGeom>
        </p:spPr>
        <p:txBody>
          <a:bodyPr wrap="square">
            <a:spAutoFit/>
          </a:bodyPr>
          <a:lstStyle/>
          <a:p>
            <a:r>
              <a:rPr lang="en-US" sz="1600" i="1" dirty="0">
                <a:solidFill>
                  <a:schemeClr val="tx1">
                    <a:lumMod val="75000"/>
                    <a:lumOff val="25000"/>
                  </a:schemeClr>
                </a:solidFill>
              </a:rPr>
              <a:t>Visualizations allow data to be represented in different ways, leading to insights into data relationships that may not be easily seen.</a:t>
            </a:r>
          </a:p>
        </p:txBody>
      </p:sp>
      <p:sp>
        <p:nvSpPr>
          <p:cNvPr id="23" name="Title 1"/>
          <p:cNvSpPr txBox="1">
            <a:spLocks/>
          </p:cNvSpPr>
          <p:nvPr/>
        </p:nvSpPr>
        <p:spPr>
          <a:xfrm>
            <a:off x="664781" y="1088143"/>
            <a:ext cx="8153076" cy="385809"/>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000" kern="1200">
                <a:solidFill>
                  <a:schemeClr val="tx1"/>
                </a:solidFill>
                <a:latin typeface="Rockwell"/>
                <a:ea typeface="+mj-ea"/>
                <a:cs typeface="+mj-cs"/>
              </a:defRPr>
            </a:lvl1pPr>
          </a:lstStyle>
          <a:p>
            <a:pPr algn="l"/>
            <a:r>
              <a:rPr lang="en-US" sz="2000" i="1" dirty="0">
                <a:solidFill>
                  <a:schemeClr val="bg1"/>
                </a:solidFill>
                <a:latin typeface="+mj-lt"/>
              </a:rPr>
              <a:t>How does visualizing data help users?</a:t>
            </a:r>
          </a:p>
        </p:txBody>
      </p:sp>
      <p:grpSp>
        <p:nvGrpSpPr>
          <p:cNvPr id="34" name="Group 33"/>
          <p:cNvGrpSpPr/>
          <p:nvPr/>
        </p:nvGrpSpPr>
        <p:grpSpPr>
          <a:xfrm>
            <a:off x="7249425" y="1327319"/>
            <a:ext cx="1194821" cy="2622206"/>
            <a:chOff x="7249425" y="1327319"/>
            <a:chExt cx="1194821" cy="2622206"/>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49425" y="1327319"/>
              <a:ext cx="1194821" cy="11948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26433" y="2123822"/>
              <a:ext cx="995684" cy="99568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294888" y="2953841"/>
              <a:ext cx="995684" cy="995684"/>
            </a:xfrm>
            <a:prstGeom prst="rect">
              <a:avLst/>
            </a:prstGeom>
          </p:spPr>
        </p:pic>
      </p:grpSp>
      <p:pic>
        <p:nvPicPr>
          <p:cNvPr id="12" name="Picture 1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65090" y="1855101"/>
            <a:ext cx="1737208" cy="1737209"/>
          </a:xfrm>
          <a:prstGeom prst="rect">
            <a:avLst/>
          </a:prstGeom>
        </p:spPr>
      </p:pic>
      <p:grpSp>
        <p:nvGrpSpPr>
          <p:cNvPr id="35" name="Group 34"/>
          <p:cNvGrpSpPr/>
          <p:nvPr/>
        </p:nvGrpSpPr>
        <p:grpSpPr>
          <a:xfrm>
            <a:off x="6937233" y="2077203"/>
            <a:ext cx="434321" cy="1328416"/>
            <a:chOff x="6937233" y="2077203"/>
            <a:chExt cx="434321" cy="1328416"/>
          </a:xfrm>
        </p:grpSpPr>
        <p:cxnSp>
          <p:nvCxnSpPr>
            <p:cNvPr id="15" name="Straight Arrow Connector 14"/>
            <p:cNvCxnSpPr/>
            <p:nvPr/>
          </p:nvCxnSpPr>
          <p:spPr>
            <a:xfrm flipV="1">
              <a:off x="6949080" y="2077203"/>
              <a:ext cx="422474" cy="422474"/>
            </a:xfrm>
            <a:prstGeom prst="straightConnector1">
              <a:avLst/>
            </a:prstGeom>
            <a:ln>
              <a:solidFill>
                <a:srgbClr val="AA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944240" y="2743649"/>
              <a:ext cx="422474" cy="2"/>
            </a:xfrm>
            <a:prstGeom prst="straightConnector1">
              <a:avLst/>
            </a:prstGeom>
            <a:ln>
              <a:solidFill>
                <a:srgbClr val="AA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937233" y="2987622"/>
              <a:ext cx="389200" cy="417997"/>
            </a:xfrm>
            <a:prstGeom prst="straightConnector1">
              <a:avLst/>
            </a:prstGeom>
            <a:ln>
              <a:solidFill>
                <a:srgbClr val="AA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694976" y="2684369"/>
            <a:ext cx="4572000" cy="1815882"/>
          </a:xfrm>
          <a:prstGeom prst="rect">
            <a:avLst/>
          </a:prstGeom>
        </p:spPr>
        <p:txBody>
          <a:bodyPr>
            <a:spAutoFit/>
          </a:bodyPr>
          <a:lstStyle/>
          <a:p>
            <a:r>
              <a:rPr lang="en-US" sz="1600" i="1" dirty="0">
                <a:solidFill>
                  <a:schemeClr val="tx1">
                    <a:lumMod val="75000"/>
                    <a:lumOff val="25000"/>
                  </a:schemeClr>
                </a:solidFill>
              </a:rPr>
              <a:t>Power BI allows users to create and adjust visualizations based on their own needs as they look at data.  </a:t>
            </a:r>
          </a:p>
          <a:p>
            <a:endParaRPr lang="en-US" sz="1600" i="1" dirty="0">
              <a:solidFill>
                <a:schemeClr val="tx1">
                  <a:lumMod val="75000"/>
                  <a:lumOff val="25000"/>
                </a:schemeClr>
              </a:solidFill>
            </a:endParaRPr>
          </a:p>
          <a:p>
            <a:r>
              <a:rPr lang="en-US" sz="1600" i="1" dirty="0">
                <a:solidFill>
                  <a:schemeClr val="tx1">
                    <a:lumMod val="75000"/>
                    <a:lumOff val="25000"/>
                  </a:schemeClr>
                </a:solidFill>
              </a:rPr>
              <a:t>Users will be able to look at data from different perspectives and find insights into data relationships that help them make better informed decisions.</a:t>
            </a:r>
          </a:p>
        </p:txBody>
      </p:sp>
    </p:spTree>
    <p:extLst>
      <p:ext uri="{BB962C8B-B14F-4D97-AF65-F5344CB8AC3E}">
        <p14:creationId xmlns:p14="http://schemas.microsoft.com/office/powerpoint/2010/main" val="34885686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8305-D75C-DCB4-D51C-C637C374B54D}"/>
              </a:ext>
            </a:extLst>
          </p:cNvPr>
          <p:cNvSpPr>
            <a:spLocks noGrp="1"/>
          </p:cNvSpPr>
          <p:nvPr>
            <p:ph type="title"/>
          </p:nvPr>
        </p:nvSpPr>
        <p:spPr/>
        <p:txBody>
          <a:bodyPr/>
          <a:lstStyle/>
          <a:p>
            <a:r>
              <a:rPr lang="en-US" dirty="0"/>
              <a:t>Advantage of </a:t>
            </a:r>
            <a:r>
              <a:rPr lang="en-US" dirty="0" err="1"/>
              <a:t>powerbi</a:t>
            </a:r>
            <a:r>
              <a:rPr lang="en-US" dirty="0"/>
              <a:t>?</a:t>
            </a:r>
            <a:endParaRPr lang="en-IN" dirty="0"/>
          </a:p>
        </p:txBody>
      </p:sp>
      <p:sp>
        <p:nvSpPr>
          <p:cNvPr id="3" name="Content Placeholder 2">
            <a:extLst>
              <a:ext uri="{FF2B5EF4-FFF2-40B4-BE49-F238E27FC236}">
                <a16:creationId xmlns:a16="http://schemas.microsoft.com/office/drawing/2014/main" id="{C16451FC-47CF-F9D0-68E8-2D66D5A44CDB}"/>
              </a:ext>
            </a:extLst>
          </p:cNvPr>
          <p:cNvSpPr>
            <a:spLocks noGrp="1"/>
          </p:cNvSpPr>
          <p:nvPr>
            <p:ph idx="1"/>
          </p:nvPr>
        </p:nvSpPr>
        <p:spPr>
          <a:xfrm>
            <a:off x="478420" y="1736203"/>
            <a:ext cx="8233432" cy="3355627"/>
          </a:xfrm>
        </p:spPr>
        <p:txBody>
          <a:bodyPr>
            <a:normAutofit fontScale="85000" lnSpcReduction="20000"/>
          </a:bodyPr>
          <a:lstStyle/>
          <a:p>
            <a:pPr algn="l"/>
            <a:r>
              <a:rPr lang="en-IN" b="1" i="0" dirty="0">
                <a:solidFill>
                  <a:srgbClr val="555555"/>
                </a:solidFill>
                <a:effectLst/>
                <a:latin typeface="Open Sans" panose="020B0606030504020204" pitchFamily="34" charset="0"/>
              </a:rPr>
              <a:t>PRO: COST</a:t>
            </a:r>
          </a:p>
          <a:p>
            <a:pPr marL="0" indent="0" algn="l">
              <a:buNone/>
            </a:pPr>
            <a:r>
              <a:rPr lang="en-US" b="0" i="0" dirty="0">
                <a:solidFill>
                  <a:srgbClr val="555555"/>
                </a:solidFill>
                <a:effectLst/>
                <a:latin typeface="Open Sans" panose="020B0606030504020204" pitchFamily="34" charset="0"/>
              </a:rPr>
              <a:t>Power BI is inexpensive. It is free to use if you want to build reports for yourself. One person could create datasets, dashboards, and reports in Power BI and give the Power BI files to co-workers to use for their analysis.</a:t>
            </a:r>
            <a:endParaRPr lang="en-IN" b="1" dirty="0">
              <a:solidFill>
                <a:srgbClr val="555555"/>
              </a:solidFill>
              <a:latin typeface="Open Sans" panose="020B0606030504020204" pitchFamily="34" charset="0"/>
            </a:endParaRPr>
          </a:p>
          <a:p>
            <a:pPr marL="0" indent="0" algn="l" fontAlgn="base">
              <a:buNone/>
            </a:pPr>
            <a:r>
              <a:rPr lang="en-US" b="0" i="0" dirty="0">
                <a:solidFill>
                  <a:srgbClr val="555555"/>
                </a:solidFill>
                <a:effectLst/>
                <a:latin typeface="Open Sans" panose="020B0606030504020204" pitchFamily="34" charset="0"/>
              </a:rPr>
              <a:t>	    Power BI Desktop–$0.00                             Power BI Cloud Service –$9.99 Monthly</a:t>
            </a:r>
          </a:p>
          <a:p>
            <a:pPr marL="0" indent="0" algn="l" fontAlgn="base">
              <a:buNone/>
            </a:pPr>
            <a:r>
              <a:rPr lang="en-US" b="0" i="0" dirty="0">
                <a:solidFill>
                  <a:srgbClr val="555555"/>
                </a:solidFill>
                <a:effectLst/>
                <a:latin typeface="Open Sans" panose="020B0606030504020204" pitchFamily="34" charset="0"/>
              </a:rPr>
              <a:t>	    Tableau–$70.00 				Tableau Cloud Service –$35 Monthly</a:t>
            </a:r>
            <a:endParaRPr lang="en-IN" b="1" i="0" dirty="0">
              <a:solidFill>
                <a:srgbClr val="555555"/>
              </a:solidFill>
              <a:effectLst/>
              <a:latin typeface="Open Sans" panose="020B0606030504020204" pitchFamily="34" charset="0"/>
            </a:endParaRPr>
          </a:p>
          <a:p>
            <a:pPr algn="l"/>
            <a:r>
              <a:rPr lang="en-US" b="1" i="0" dirty="0">
                <a:solidFill>
                  <a:srgbClr val="555555"/>
                </a:solidFill>
                <a:effectLst/>
                <a:latin typeface="Open Sans" panose="020B0606030504020204" pitchFamily="34" charset="0"/>
              </a:rPr>
              <a:t>Learning Curve</a:t>
            </a:r>
          </a:p>
          <a:p>
            <a:pPr marL="0" indent="0" algn="l" fontAlgn="base">
              <a:buNone/>
            </a:pPr>
            <a:r>
              <a:rPr lang="en-US" b="0" i="0" dirty="0">
                <a:solidFill>
                  <a:srgbClr val="555555"/>
                </a:solidFill>
                <a:effectLst/>
                <a:latin typeface="Open Sans" panose="020B0606030504020204" pitchFamily="34" charset="0"/>
              </a:rPr>
              <a:t>Second, Power BI is easy to use. It’s basically Excel pivot tables with Excel’s data visualization tools taken to the next level. Once you get data into a Power BI dataset, making charts, graphs, and tables that make sense of the data is not that complex. Anyone with average Excel skills can figure it out. Power BI reports can have slicers to focus reports on data from a specific timeframe or data that meets certain criteria.</a:t>
            </a:r>
            <a:endParaRPr lang="en-IN" b="1" i="0" dirty="0">
              <a:solidFill>
                <a:srgbClr val="555555"/>
              </a:solidFill>
              <a:effectLst/>
              <a:latin typeface="Open Sans" panose="020B0606030504020204" pitchFamily="34" charset="0"/>
            </a:endParaRPr>
          </a:p>
          <a:p>
            <a:pPr algn="l"/>
            <a:r>
              <a:rPr lang="en-US" b="1" i="0" dirty="0">
                <a:solidFill>
                  <a:srgbClr val="555555"/>
                </a:solidFill>
                <a:effectLst/>
                <a:latin typeface="Open Sans" panose="020B0606030504020204" pitchFamily="34" charset="0"/>
              </a:rPr>
              <a:t>Constant Updates and Innovations</a:t>
            </a:r>
          </a:p>
          <a:p>
            <a:pPr marL="0" indent="0" algn="l" fontAlgn="base">
              <a:buNone/>
            </a:pPr>
            <a:r>
              <a:rPr lang="en-US" b="0" i="0" dirty="0">
                <a:solidFill>
                  <a:srgbClr val="555555"/>
                </a:solidFill>
                <a:effectLst/>
                <a:latin typeface="Open Sans" panose="020B0606030504020204" pitchFamily="34" charset="0"/>
              </a:rPr>
              <a:t>The third pro on the list of pros and cons is frequent updates. Microsoft releases updates to Power BI monthly. Plus, and more importantly, Microsoft listens to the user community. It is easy to submit suggestions for improvements. </a:t>
            </a:r>
            <a:endParaRPr lang="en-IN" b="1" i="0" dirty="0">
              <a:solidFill>
                <a:srgbClr val="555555"/>
              </a:solidFill>
              <a:effectLst/>
              <a:latin typeface="Open Sans" panose="020B0606030504020204" pitchFamily="34" charset="0"/>
            </a:endParaRPr>
          </a:p>
          <a:p>
            <a:pPr algn="l"/>
            <a:r>
              <a:rPr lang="en-US" b="1" i="0" dirty="0">
                <a:solidFill>
                  <a:srgbClr val="555555"/>
                </a:solidFill>
                <a:effectLst/>
                <a:latin typeface="Open Sans" panose="020B0606030504020204" pitchFamily="34" charset="0"/>
              </a:rPr>
              <a:t>Data Handling Capacity for Free Versions</a:t>
            </a:r>
          </a:p>
          <a:p>
            <a:pPr marL="0" indent="0" algn="l" fontAlgn="base">
              <a:buNone/>
            </a:pPr>
            <a:r>
              <a:rPr lang="en-US" b="0" i="0" dirty="0">
                <a:solidFill>
                  <a:srgbClr val="555555"/>
                </a:solidFill>
                <a:effectLst/>
                <a:latin typeface="Open Sans" panose="020B0606030504020204" pitchFamily="34" charset="0"/>
              </a:rPr>
              <a:t>Another con is the ability to work with huge amounts of data. Power BI has a limit on the amount of data it can ingest. (I think is about 2GB). After the data hit the limit, you have to upgrade to the paid version of Power BI. </a:t>
            </a:r>
          </a:p>
          <a:p>
            <a:pPr algn="l"/>
            <a:endParaRPr lang="en-IN" b="1" i="0" dirty="0">
              <a:solidFill>
                <a:srgbClr val="555555"/>
              </a:solidFill>
              <a:effectLst/>
              <a:latin typeface="Open Sans" panose="020B0606030504020204" pitchFamily="34" charset="0"/>
            </a:endParaRPr>
          </a:p>
        </p:txBody>
      </p:sp>
    </p:spTree>
    <p:extLst>
      <p:ext uri="{BB962C8B-B14F-4D97-AF65-F5344CB8AC3E}">
        <p14:creationId xmlns:p14="http://schemas.microsoft.com/office/powerpoint/2010/main" val="299404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50C17-23F4-08E9-C0B4-ACB52E4E630E}"/>
              </a:ext>
            </a:extLst>
          </p:cNvPr>
          <p:cNvSpPr>
            <a:spLocks noGrp="1"/>
          </p:cNvSpPr>
          <p:nvPr>
            <p:ph type="title"/>
          </p:nvPr>
        </p:nvSpPr>
        <p:spPr/>
        <p:txBody>
          <a:bodyPr/>
          <a:lstStyle/>
          <a:p>
            <a:r>
              <a:rPr lang="en-US" dirty="0"/>
              <a:t>Limitation of </a:t>
            </a:r>
            <a:r>
              <a:rPr lang="en-US" dirty="0" err="1"/>
              <a:t>powerbi</a:t>
            </a:r>
            <a:r>
              <a:rPr lang="en-US" dirty="0"/>
              <a:t>?</a:t>
            </a:r>
            <a:endParaRPr lang="en-IN" dirty="0"/>
          </a:p>
        </p:txBody>
      </p:sp>
      <p:sp>
        <p:nvSpPr>
          <p:cNvPr id="4" name="Content Placeholder 3">
            <a:extLst>
              <a:ext uri="{FF2B5EF4-FFF2-40B4-BE49-F238E27FC236}">
                <a16:creationId xmlns:a16="http://schemas.microsoft.com/office/drawing/2014/main" id="{2C0390E4-509E-2928-0F3E-F3CB6740C5A9}"/>
              </a:ext>
            </a:extLst>
          </p:cNvPr>
          <p:cNvSpPr>
            <a:spLocks noGrp="1"/>
          </p:cNvSpPr>
          <p:nvPr>
            <p:ph idx="1"/>
          </p:nvPr>
        </p:nvSpPr>
        <p:spPr>
          <a:xfrm>
            <a:off x="866216" y="1952625"/>
            <a:ext cx="7825608" cy="2750004"/>
          </a:xfrm>
        </p:spPr>
        <p:txBody>
          <a:bodyPr>
            <a:noAutofit/>
          </a:bodyPr>
          <a:lstStyle/>
          <a:p>
            <a:pPr algn="l" rtl="0">
              <a:buFont typeface="Arial" panose="020B0604020202020204" pitchFamily="34" charset="0"/>
              <a:buChar char="•"/>
            </a:pPr>
            <a:r>
              <a:rPr lang="en-US" sz="2000" b="0" i="0" dirty="0">
                <a:solidFill>
                  <a:srgbClr val="000000"/>
                </a:solidFill>
                <a:effectLst/>
                <a:latin typeface="unset"/>
              </a:rPr>
              <a:t>It is more useful to the Microsoft Excel users  </a:t>
            </a:r>
          </a:p>
          <a:p>
            <a:pPr algn="l" rtl="0">
              <a:buFont typeface="Arial" panose="020B0604020202020204" pitchFamily="34" charset="0"/>
              <a:buChar char="•"/>
            </a:pPr>
            <a:r>
              <a:rPr lang="en-US" sz="2000" b="0" i="0" dirty="0">
                <a:solidFill>
                  <a:srgbClr val="000000"/>
                </a:solidFill>
                <a:effectLst/>
                <a:latin typeface="unset"/>
              </a:rPr>
              <a:t>Does not offer any data cleansing solution and assumes that the data provided is of high quality.    </a:t>
            </a:r>
          </a:p>
          <a:p>
            <a:pPr algn="l" rtl="0">
              <a:buFont typeface="Arial" panose="020B0604020202020204" pitchFamily="34" charset="0"/>
              <a:buChar char="•"/>
            </a:pPr>
            <a:r>
              <a:rPr lang="en-US" sz="2000" b="0" i="0" dirty="0">
                <a:solidFill>
                  <a:srgbClr val="000000"/>
                </a:solidFill>
                <a:effectLst/>
                <a:latin typeface="unset"/>
              </a:rPr>
              <a:t>Unable to handle large data sources properly causing issues in connecting and importing large datasets, slow performance, and time-outs. </a:t>
            </a:r>
          </a:p>
          <a:p>
            <a:pPr algn="l" rtl="0">
              <a:buFont typeface="Arial" panose="020B0604020202020204" pitchFamily="34" charset="0"/>
              <a:buChar char="•"/>
            </a:pPr>
            <a:r>
              <a:rPr lang="en-US" sz="2000" b="0" i="0" dirty="0">
                <a:solidFill>
                  <a:srgbClr val="000000"/>
                </a:solidFill>
                <a:effectLst/>
                <a:latin typeface="unset"/>
              </a:rPr>
              <a:t>Performance issues arise while processing says more than 20000-30000 rows. </a:t>
            </a:r>
          </a:p>
        </p:txBody>
      </p:sp>
    </p:spTree>
    <p:extLst>
      <p:ext uri="{BB962C8B-B14F-4D97-AF65-F5344CB8AC3E}">
        <p14:creationId xmlns:p14="http://schemas.microsoft.com/office/powerpoint/2010/main" val="416341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51C1-97DD-8DEB-716C-689C775A3C13}"/>
              </a:ext>
            </a:extLst>
          </p:cNvPr>
          <p:cNvSpPr>
            <a:spLocks noGrp="1"/>
          </p:cNvSpPr>
          <p:nvPr>
            <p:ph type="title"/>
          </p:nvPr>
        </p:nvSpPr>
        <p:spPr/>
        <p:txBody>
          <a:bodyPr/>
          <a:lstStyle/>
          <a:p>
            <a:r>
              <a:rPr lang="en-US" dirty="0"/>
              <a:t>Features of </a:t>
            </a:r>
            <a:r>
              <a:rPr lang="en-US" dirty="0" err="1"/>
              <a:t>powerbi</a:t>
            </a:r>
            <a:r>
              <a:rPr lang="en-US" dirty="0"/>
              <a:t>?</a:t>
            </a:r>
            <a:endParaRPr lang="en-IN" dirty="0"/>
          </a:p>
        </p:txBody>
      </p:sp>
      <p:sp>
        <p:nvSpPr>
          <p:cNvPr id="4" name="Rectangle 1">
            <a:extLst>
              <a:ext uri="{FF2B5EF4-FFF2-40B4-BE49-F238E27FC236}">
                <a16:creationId xmlns:a16="http://schemas.microsoft.com/office/drawing/2014/main" id="{33DDF290-5023-E687-7849-5DD218D0507C}"/>
              </a:ext>
            </a:extLst>
          </p:cNvPr>
          <p:cNvSpPr>
            <a:spLocks noChangeArrowheads="1"/>
          </p:cNvSpPr>
          <p:nvPr/>
        </p:nvSpPr>
        <p:spPr bwMode="auto">
          <a:xfrm>
            <a:off x="264881" y="2120741"/>
            <a:ext cx="887911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unset"/>
                <a:cs typeface="Open Sans" panose="020B0606030504020204" pitchFamily="34" charset="0"/>
              </a:rPr>
              <a:t>1. Power BI Desktop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Power BI Desktop is free software that can be downloaded and installed to build reports by accessing data easily without the need for advanced report designing or query skills to build a report.</a:t>
            </a:r>
            <a:endParaRPr lang="en-US" altLang="en-US" sz="32700" dirty="0">
              <a:latin typeface="unse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unset"/>
                <a:cs typeface="Open Sans" panose="020B0606030504020204" pitchFamily="34" charset="0"/>
              </a:rPr>
              <a:t>2. Stream Analytics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Stream Analytics helps to assist in real-time analytics to make timely decisions).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unset"/>
                <a:cs typeface="Open Sans" panose="020B0606030504020204" pitchFamily="34" charset="0"/>
              </a:rPr>
              <a:t>3. Multiple Data Sources</a:t>
            </a: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Multiple Data Sources support various data sources like Excel, CSV, SQL Server, Web files, etc. to create interactive visualizations). </a:t>
            </a:r>
            <a:endParaRPr kumimoji="0" lang="en-US" altLang="en-US" sz="1800" b="0" i="0" u="none" strike="noStrike" cap="none" normalizeH="0" baseline="0" dirty="0">
              <a:ln>
                <a:noFill/>
              </a:ln>
              <a:solidFill>
                <a:schemeClr val="tx1"/>
              </a:solidFill>
              <a:effectLst/>
            </a:endParaRPr>
          </a:p>
        </p:txBody>
      </p:sp>
      <p:pic>
        <p:nvPicPr>
          <p:cNvPr id="1026" name="Picture 2" descr="power bi desktop">
            <a:extLst>
              <a:ext uri="{FF2B5EF4-FFF2-40B4-BE49-F238E27FC236}">
                <a16:creationId xmlns:a16="http://schemas.microsoft.com/office/drawing/2014/main" id="{A4506EFE-544A-F3BD-C86E-233417DDB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819" y="545592"/>
            <a:ext cx="2578913" cy="166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95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A815B-63C5-A80D-071E-CD62984D4678}"/>
              </a:ext>
            </a:extLst>
          </p:cNvPr>
          <p:cNvSpPr>
            <a:spLocks noGrp="1"/>
          </p:cNvSpPr>
          <p:nvPr>
            <p:ph idx="1"/>
          </p:nvPr>
        </p:nvSpPr>
        <p:spPr>
          <a:xfrm>
            <a:off x="682752" y="1755648"/>
            <a:ext cx="8034528" cy="293827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unset"/>
                <a:cs typeface="Open Sans" panose="020B0606030504020204" pitchFamily="34" charset="0"/>
              </a:rPr>
              <a:t>4. Custom Visualization</a:t>
            </a: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Custom Visualization is used to access the custom visualization library to suit individual or customized needs, apart from Power BI's default standard of dealing with complex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unset"/>
                <a:cs typeface="Open Sans" panose="020B0606030504020204" pitchFamily="34" charset="0"/>
              </a:rPr>
              <a:t>5. Artificial Intelligence </a:t>
            </a: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31F20"/>
                </a:solidFill>
                <a:effectLst/>
                <a:latin typeface="Open Sans" panose="020B0606030504020204" pitchFamily="34" charset="0"/>
                <a:cs typeface="Open Sans" panose="020B0606030504020204" pitchFamily="34" charset="0"/>
              </a:rPr>
              <a:t>AI helps to access image recognition and text analytics, create machine learning models with automated machine learning capabilities, and also integrate with Azure Machine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sz="1800" dirty="0"/>
          </a:p>
        </p:txBody>
      </p:sp>
    </p:spTree>
    <p:extLst>
      <p:ext uri="{BB962C8B-B14F-4D97-AF65-F5344CB8AC3E}">
        <p14:creationId xmlns:p14="http://schemas.microsoft.com/office/powerpoint/2010/main" val="377261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7C11-DC18-5DB5-649B-20339C48B1C6}"/>
              </a:ext>
            </a:extLst>
          </p:cNvPr>
          <p:cNvSpPr>
            <a:spLocks noGrp="1"/>
          </p:cNvSpPr>
          <p:nvPr>
            <p:ph type="title"/>
          </p:nvPr>
        </p:nvSpPr>
        <p:spPr/>
        <p:txBody>
          <a:bodyPr/>
          <a:lstStyle/>
          <a:p>
            <a:r>
              <a:rPr lang="en-US" dirty="0"/>
              <a:t>Reasons to use </a:t>
            </a:r>
            <a:r>
              <a:rPr lang="en-US" dirty="0" err="1"/>
              <a:t>Powerbi</a:t>
            </a:r>
            <a:r>
              <a:rPr lang="en-US" dirty="0"/>
              <a:t>?</a:t>
            </a:r>
            <a:endParaRPr lang="en-IN" dirty="0"/>
          </a:p>
        </p:txBody>
      </p:sp>
      <p:sp>
        <p:nvSpPr>
          <p:cNvPr id="3" name="Content Placeholder 2">
            <a:extLst>
              <a:ext uri="{FF2B5EF4-FFF2-40B4-BE49-F238E27FC236}">
                <a16:creationId xmlns:a16="http://schemas.microsoft.com/office/drawing/2014/main" id="{BAFC1C24-A586-B305-15BC-80B0A453D132}"/>
              </a:ext>
            </a:extLst>
          </p:cNvPr>
          <p:cNvSpPr>
            <a:spLocks noGrp="1"/>
          </p:cNvSpPr>
          <p:nvPr>
            <p:ph idx="1"/>
          </p:nvPr>
        </p:nvSpPr>
        <p:spPr>
          <a:xfrm>
            <a:off x="355235" y="1690653"/>
            <a:ext cx="8400638" cy="3452848"/>
          </a:xfrm>
        </p:spPr>
        <p:txBody>
          <a:bodyPr>
            <a:normAutofit fontScale="92500" lnSpcReduction="20000"/>
          </a:bodyPr>
          <a:lstStyle/>
          <a:p>
            <a:pPr algn="l">
              <a:buFont typeface="+mj-lt"/>
              <a:buAutoNum type="arabicPeriod"/>
            </a:pPr>
            <a:r>
              <a:rPr lang="en-US" b="1" i="0" dirty="0">
                <a:solidFill>
                  <a:srgbClr val="202020"/>
                </a:solidFill>
                <a:effectLst/>
                <a:latin typeface="PT Sans" panose="020B0604020202020204" pitchFamily="34" charset="0"/>
              </a:rPr>
              <a:t>A quick start</a:t>
            </a:r>
            <a:r>
              <a:rPr lang="en-US" b="0" i="0" dirty="0">
                <a:solidFill>
                  <a:srgbClr val="202020"/>
                </a:solidFill>
                <a:effectLst/>
                <a:latin typeface="PT Sans" panose="020B0604020202020204" pitchFamily="34" charset="0"/>
              </a:rPr>
              <a:t>. You'll be able to get insights quickly with an uncomplicated setup, no required training, and included dashboards for services such as Salesforce, Google Analytics, and Microsoft Dynamics.</a:t>
            </a:r>
          </a:p>
          <a:p>
            <a:pPr algn="l">
              <a:buFont typeface="+mj-lt"/>
              <a:buAutoNum type="arabicPeriod"/>
            </a:pPr>
            <a:r>
              <a:rPr lang="en-US" b="1" i="0" dirty="0">
                <a:solidFill>
                  <a:srgbClr val="202020"/>
                </a:solidFill>
                <a:effectLst/>
                <a:latin typeface="PT Sans" panose="020B0604020202020204" pitchFamily="34" charset="0"/>
              </a:rPr>
              <a:t>Streamlined publication and distribution</a:t>
            </a:r>
            <a:r>
              <a:rPr lang="en-US" b="0" i="0" dirty="0">
                <a:solidFill>
                  <a:srgbClr val="202020"/>
                </a:solidFill>
                <a:effectLst/>
                <a:latin typeface="PT Sans" panose="020B0604020202020204" pitchFamily="34" charset="0"/>
              </a:rPr>
              <a:t>. Instead of emailing large files or putting them on a shared drive, analysts upload reports and visualizations to the Power BI service, and their data is refreshed whenever the underlying dataset is updated.</a:t>
            </a:r>
          </a:p>
          <a:p>
            <a:pPr algn="l">
              <a:buFont typeface="+mj-lt"/>
              <a:buAutoNum type="arabicPeriod"/>
            </a:pPr>
            <a:r>
              <a:rPr lang="en-US" b="1" i="0" dirty="0">
                <a:solidFill>
                  <a:srgbClr val="202020"/>
                </a:solidFill>
                <a:effectLst/>
                <a:latin typeface="PT Sans" panose="020B0604020202020204" pitchFamily="34" charset="0"/>
              </a:rPr>
              <a:t>Real-time information</a:t>
            </a:r>
            <a:r>
              <a:rPr lang="en-US" b="0" i="0" dirty="0">
                <a:solidFill>
                  <a:srgbClr val="202020"/>
                </a:solidFill>
                <a:effectLst/>
                <a:latin typeface="PT Sans" panose="020B0604020202020204" pitchFamily="34" charset="0"/>
              </a:rPr>
              <a:t>. Dashboards update in real time, as data is pushed or streamed in, which gives viewers the ability to solve problems and identify opportunities quickly. Any report or dashboard can display and update real-time data and visuals. Sources of streaming data can be factory sensors, social media sources, or anything from which time-sensitive data can be collected or transmitted.</a:t>
            </a:r>
          </a:p>
          <a:p>
            <a:pPr algn="l">
              <a:buFont typeface="+mj-lt"/>
              <a:buAutoNum type="arabicPeriod"/>
            </a:pPr>
            <a:r>
              <a:rPr lang="en-US" b="1" i="0" dirty="0">
                <a:solidFill>
                  <a:srgbClr val="202020"/>
                </a:solidFill>
                <a:effectLst/>
                <a:latin typeface="PT Sans" panose="020B0604020202020204" pitchFamily="34" charset="0"/>
              </a:rPr>
              <a:t>Ability to customize Power BI app navigation</a:t>
            </a:r>
            <a:r>
              <a:rPr lang="en-US" b="0" i="0" dirty="0">
                <a:solidFill>
                  <a:srgbClr val="202020"/>
                </a:solidFill>
                <a:effectLst/>
                <a:latin typeface="PT Sans" panose="020B0604020202020204" pitchFamily="34" charset="0"/>
              </a:rPr>
              <a:t>. An "app navigation experiences" feature gives report developers the power to customize navigation to help viewers find content quickly and understand the relationships between different reports and dashboards.</a:t>
            </a:r>
          </a:p>
          <a:p>
            <a:pPr algn="l">
              <a:buFont typeface="+mj-lt"/>
              <a:buAutoNum type="arabicPeriod"/>
            </a:pPr>
            <a:r>
              <a:rPr lang="en-US" b="1" i="0" dirty="0">
                <a:solidFill>
                  <a:srgbClr val="202020"/>
                </a:solidFill>
                <a:effectLst/>
                <a:latin typeface="PT Sans" panose="020B0604020202020204" pitchFamily="34" charset="0"/>
              </a:rPr>
              <a:t>Ability to customize security features. </a:t>
            </a:r>
            <a:r>
              <a:rPr lang="en-US" b="0" i="0" dirty="0">
                <a:solidFill>
                  <a:srgbClr val="202020"/>
                </a:solidFill>
                <a:effectLst/>
                <a:latin typeface="PT Sans" panose="020B0604020202020204" pitchFamily="34" charset="0"/>
              </a:rPr>
              <a:t>Report developers can set up row-level security (RLS) access filters to ensure that viewers see only data relevant to them, mitigating the risk of people seeing data they shouldn’t.</a:t>
            </a:r>
          </a:p>
          <a:p>
            <a:pPr algn="l">
              <a:buFont typeface="+mj-lt"/>
              <a:buAutoNum type="arabicPeriod"/>
            </a:pPr>
            <a:r>
              <a:rPr lang="en-US" b="1" i="0" dirty="0">
                <a:solidFill>
                  <a:srgbClr val="202020"/>
                </a:solidFill>
                <a:effectLst/>
                <a:latin typeface="PT Sans" panose="020B0604020202020204" pitchFamily="34" charset="0"/>
              </a:rPr>
              <a:t>Cortana integration</a:t>
            </a:r>
            <a:r>
              <a:rPr lang="en-US" b="0" i="0" dirty="0">
                <a:solidFill>
                  <a:srgbClr val="202020"/>
                </a:solidFill>
                <a:effectLst/>
                <a:latin typeface="PT Sans" panose="020B0604020202020204" pitchFamily="34" charset="0"/>
              </a:rPr>
              <a:t>. Power BI works with Microsoft's digital assistant, Cortana. Users can verbally ask questions in natural language to access charts and graphs. This can be especially helpful for users with mobile devices.</a:t>
            </a:r>
          </a:p>
          <a:p>
            <a:pPr algn="l">
              <a:buFont typeface="+mj-lt"/>
              <a:buAutoNum type="arabicPeriod"/>
            </a:pPr>
            <a:r>
              <a:rPr lang="en-US" b="1" i="0" dirty="0">
                <a:solidFill>
                  <a:srgbClr val="202020"/>
                </a:solidFill>
                <a:effectLst/>
                <a:latin typeface="PT Sans" panose="020B0604020202020204" pitchFamily="34" charset="0"/>
              </a:rPr>
              <a:t>Artificial Intelligence</a:t>
            </a:r>
            <a:r>
              <a:rPr lang="en-US" b="0" i="0" dirty="0">
                <a:solidFill>
                  <a:srgbClr val="202020"/>
                </a:solidFill>
                <a:effectLst/>
                <a:latin typeface="PT Sans" panose="020B0604020202020204" pitchFamily="34" charset="0"/>
              </a:rPr>
              <a:t>. Power BI users can access image recognition and text analytics, create machine learning models, and integrate with Azure Machine Learning.</a:t>
            </a:r>
          </a:p>
          <a:p>
            <a:endParaRPr lang="en-IN" dirty="0"/>
          </a:p>
        </p:txBody>
      </p:sp>
    </p:spTree>
    <p:extLst>
      <p:ext uri="{BB962C8B-B14F-4D97-AF65-F5344CB8AC3E}">
        <p14:creationId xmlns:p14="http://schemas.microsoft.com/office/powerpoint/2010/main" val="2210246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4009</TotalTime>
  <Words>2212</Words>
  <Application>Microsoft Office PowerPoint</Application>
  <PresentationFormat>On-screen Show (16:9)</PresentationFormat>
  <Paragraphs>225</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Open Sans</vt:lpstr>
      <vt:lpstr>PT Sans</vt:lpstr>
      <vt:lpstr>Rockwell</vt:lpstr>
      <vt:lpstr>unset</vt:lpstr>
      <vt:lpstr>Wingdings 3</vt:lpstr>
      <vt:lpstr>Ion Boardroom</vt:lpstr>
      <vt:lpstr>Superstore Dataset -Power BI Analysis</vt:lpstr>
      <vt:lpstr>PowerPoint Presentation</vt:lpstr>
      <vt:lpstr>What does Power BI do?</vt:lpstr>
      <vt:lpstr>Visualizations of Data</vt:lpstr>
      <vt:lpstr>Advantage of powerbi?</vt:lpstr>
      <vt:lpstr>Limitation of powerbi?</vt:lpstr>
      <vt:lpstr>Features of powerbi?</vt:lpstr>
      <vt:lpstr>PowerPoint Presentation</vt:lpstr>
      <vt:lpstr>Reasons to use Powerbi?</vt:lpstr>
      <vt:lpstr>How Do I Navigate Power BI?</vt:lpstr>
      <vt:lpstr>How Do I Navigate Power BI?</vt:lpstr>
      <vt:lpstr>Accessing the Power BI Web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FAQs</vt:lpstr>
    </vt:vector>
  </TitlesOfParts>
  <Company>Office of Information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Seattle University</dc:creator>
  <cp:lastModifiedBy>Ayush Vilen</cp:lastModifiedBy>
  <cp:revision>293</cp:revision>
  <dcterms:created xsi:type="dcterms:W3CDTF">2014-04-24T22:34:56Z</dcterms:created>
  <dcterms:modified xsi:type="dcterms:W3CDTF">2023-06-24T13:46:11Z</dcterms:modified>
</cp:coreProperties>
</file>