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99D2A-B3DD-4E57-888B-9BBED1CFC7A5}" v="165" dt="2021-04-20T10:03:17.97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21"/>
          </p:nvPr>
        </p:nvSpPr>
        <p:spPr>
          <a:xfrm>
            <a:off x="2387600" y="6076950"/>
            <a:ext cx="19621500" cy="825500"/>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0" y="0"/>
            <a:ext cx="24384000" cy="16264468"/>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3124200" y="-38100"/>
            <a:ext cx="18135600" cy="1209669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15681340" y="7035800"/>
            <a:ext cx="8396679"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ata Cleaning, Analysis and Visualization of EA Sports FIFA Soccer Game"/>
          <p:cNvSpPr txBox="1">
            <a:spLocks noGrp="1"/>
          </p:cNvSpPr>
          <p:nvPr>
            <p:ph type="ctrTitle"/>
          </p:nvPr>
        </p:nvSpPr>
        <p:spPr>
          <a:xfrm>
            <a:off x="1778000" y="4533900"/>
            <a:ext cx="20828000" cy="4648200"/>
          </a:xfrm>
          <a:prstGeom prst="rect">
            <a:avLst/>
          </a:prstGeom>
        </p:spPr>
        <p:txBody>
          <a:bodyPr/>
          <a:lstStyle>
            <a:lvl1pPr defTabSz="457200">
              <a:defRPr sz="7000" b="1">
                <a:latin typeface="+mj-lt"/>
                <a:ea typeface="+mj-ea"/>
                <a:cs typeface="+mj-cs"/>
                <a:sym typeface="Helvetica Neue"/>
              </a:defRPr>
            </a:lvl1pPr>
          </a:lstStyle>
          <a:p>
            <a:r>
              <a:t>Data Cleaning, Analysis and Visualization of EA Sports FIFA Soccer Game</a:t>
            </a:r>
          </a:p>
        </p:txBody>
      </p:sp>
      <p:grpSp>
        <p:nvGrpSpPr>
          <p:cNvPr id="122" name="Image Gallery"/>
          <p:cNvGrpSpPr/>
          <p:nvPr/>
        </p:nvGrpSpPr>
        <p:grpSpPr>
          <a:xfrm>
            <a:off x="6730885" y="2056690"/>
            <a:ext cx="10486177" cy="3433554"/>
            <a:chOff x="0" y="0"/>
            <a:chExt cx="10486175" cy="3433551"/>
          </a:xfrm>
        </p:grpSpPr>
        <p:pic>
          <p:nvPicPr>
            <p:cNvPr id="120" name="sharda_logo.png" descr="sharda_logo.png"/>
            <p:cNvPicPr>
              <a:picLocks noChangeAspect="1"/>
            </p:cNvPicPr>
            <p:nvPr/>
          </p:nvPicPr>
          <p:blipFill>
            <a:blip r:embed="rId2"/>
            <a:srcRect b="6887"/>
            <a:stretch>
              <a:fillRect/>
            </a:stretch>
          </p:blipFill>
          <p:spPr>
            <a:xfrm>
              <a:off x="-1" y="0"/>
              <a:ext cx="10486177" cy="2746105"/>
            </a:xfrm>
            <a:prstGeom prst="rect">
              <a:avLst/>
            </a:prstGeom>
            <a:ln w="12700" cap="flat">
              <a:noFill/>
              <a:miter lim="400000"/>
            </a:ln>
            <a:effectLst/>
          </p:spPr>
        </p:pic>
        <p:sp>
          <p:nvSpPr>
            <p:cNvPr id="121" name="Type to enter a caption."/>
            <p:cNvSpPr txBox="1"/>
            <p:nvPr/>
          </p:nvSpPr>
          <p:spPr>
            <a:xfrm>
              <a:off x="-1" y="2822303"/>
              <a:ext cx="10486176" cy="611250"/>
            </a:xfrm>
            <a:prstGeom prst="rect">
              <a:avLst/>
            </a:prstGeom>
            <a:noFill/>
            <a:ln w="12700" cap="flat">
              <a:noFill/>
              <a:miter lim="400000"/>
            </a:ln>
            <a:effectLst/>
          </p:spPr>
          <p:txBody>
            <a:bodyPr wrap="square" lIns="76200" tIns="76200" rIns="76200" bIns="76200" numCol="1" anchor="t">
              <a:spAutoFit/>
            </a:bodyPr>
            <a:lstStyle/>
            <a:p>
              <a:pPr>
                <a:defRPr b="1">
                  <a:latin typeface="+mj-lt"/>
                  <a:ea typeface="+mj-ea"/>
                  <a:cs typeface="+mj-cs"/>
                  <a:sym typeface="Helvetica Neue"/>
                </a:defRPr>
              </a:pPr>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Indian Players in Fifa 20"/>
          <p:cNvSpPr txBox="1">
            <a:spLocks noGrp="1"/>
          </p:cNvSpPr>
          <p:nvPr>
            <p:ph type="title"/>
          </p:nvPr>
        </p:nvSpPr>
        <p:spPr>
          <a:prstGeom prst="rect">
            <a:avLst/>
          </a:prstGeom>
        </p:spPr>
        <p:txBody>
          <a:bodyPr/>
          <a:lstStyle/>
          <a:p>
            <a:r>
              <a:t>Indian Players in Fifa 20</a:t>
            </a:r>
          </a:p>
        </p:txBody>
      </p:sp>
      <p:pic>
        <p:nvPicPr>
          <p:cNvPr id="149" name="indian-players.png" descr="indian-players.png"/>
          <p:cNvPicPr>
            <a:picLocks noChangeAspect="1"/>
          </p:cNvPicPr>
          <p:nvPr/>
        </p:nvPicPr>
        <p:blipFill>
          <a:blip r:embed="rId2"/>
          <a:stretch>
            <a:fillRect/>
          </a:stretch>
        </p:blipFill>
        <p:spPr>
          <a:xfrm>
            <a:off x="9223301" y="2674497"/>
            <a:ext cx="5937399" cy="1014500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What foot does most player prefer?"/>
          <p:cNvSpPr txBox="1">
            <a:spLocks noGrp="1"/>
          </p:cNvSpPr>
          <p:nvPr>
            <p:ph type="title"/>
          </p:nvPr>
        </p:nvSpPr>
        <p:spPr>
          <a:prstGeom prst="rect">
            <a:avLst/>
          </a:prstGeom>
        </p:spPr>
        <p:txBody>
          <a:bodyPr/>
          <a:lstStyle>
            <a:lvl1pPr defTabSz="734694">
              <a:defRPr sz="9900"/>
            </a:lvl1pPr>
          </a:lstStyle>
          <a:p>
            <a:r>
              <a:t>What foot does most player prefer?</a:t>
            </a:r>
          </a:p>
        </p:txBody>
      </p:sp>
      <p:pic>
        <p:nvPicPr>
          <p:cNvPr id="152" name="Image" descr="Image"/>
          <p:cNvPicPr>
            <a:picLocks noChangeAspect="1"/>
          </p:cNvPicPr>
          <p:nvPr/>
        </p:nvPicPr>
        <p:blipFill>
          <a:blip r:embed="rId2"/>
          <a:stretch>
            <a:fillRect/>
          </a:stretch>
        </p:blipFill>
        <p:spPr>
          <a:xfrm>
            <a:off x="3820669" y="2597224"/>
            <a:ext cx="16742662" cy="8521551"/>
          </a:xfrm>
          <a:prstGeom prst="rect">
            <a:avLst/>
          </a:prstGeom>
          <a:ln w="12700">
            <a:miter lim="400000"/>
          </a:ln>
        </p:spPr>
      </p:pic>
      <p:sp>
        <p:nvSpPr>
          <p:cNvPr id="153" name="Most players’ dominant foot is right."/>
          <p:cNvSpPr txBox="1"/>
          <p:nvPr/>
        </p:nvSpPr>
        <p:spPr>
          <a:xfrm>
            <a:off x="6012127" y="11636237"/>
            <a:ext cx="12359743" cy="957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600" b="1">
                <a:solidFill>
                  <a:schemeClr val="accent1"/>
                </a:solidFill>
                <a:latin typeface="+mj-lt"/>
                <a:ea typeface="+mj-ea"/>
                <a:cs typeface="+mj-cs"/>
                <a:sym typeface="Helvetica Neue"/>
              </a:defRPr>
            </a:lvl1pPr>
          </a:lstStyle>
          <a:p>
            <a:r>
              <a:t>Most players’ dominant foot is right.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t what age does a player has most potential?"/>
          <p:cNvSpPr txBox="1">
            <a:spLocks noGrp="1"/>
          </p:cNvSpPr>
          <p:nvPr>
            <p:ph type="title"/>
          </p:nvPr>
        </p:nvSpPr>
        <p:spPr>
          <a:prstGeom prst="rect">
            <a:avLst/>
          </a:prstGeom>
        </p:spPr>
        <p:txBody>
          <a:bodyPr/>
          <a:lstStyle>
            <a:lvl1pPr defTabSz="561340">
              <a:defRPr sz="7600"/>
            </a:lvl1pPr>
          </a:lstStyle>
          <a:p>
            <a:r>
              <a:t>At what age does a player has most potential?</a:t>
            </a:r>
          </a:p>
        </p:txBody>
      </p:sp>
      <p:pic>
        <p:nvPicPr>
          <p:cNvPr id="156" name="Image" descr="Image"/>
          <p:cNvPicPr>
            <a:picLocks noChangeAspect="1"/>
          </p:cNvPicPr>
          <p:nvPr/>
        </p:nvPicPr>
        <p:blipFill>
          <a:blip r:embed="rId2"/>
          <a:stretch>
            <a:fillRect/>
          </a:stretch>
        </p:blipFill>
        <p:spPr>
          <a:xfrm>
            <a:off x="7891767" y="2810436"/>
            <a:ext cx="8600466" cy="8642316"/>
          </a:xfrm>
          <a:prstGeom prst="rect">
            <a:avLst/>
          </a:prstGeom>
          <a:ln w="12700">
            <a:miter lim="400000"/>
          </a:ln>
        </p:spPr>
      </p:pic>
      <p:sp>
        <p:nvSpPr>
          <p:cNvPr id="157" name="Players around the age of 24-26 have the most potential"/>
          <p:cNvSpPr txBox="1"/>
          <p:nvPr/>
        </p:nvSpPr>
        <p:spPr>
          <a:xfrm>
            <a:off x="3522058" y="11963157"/>
            <a:ext cx="17339883" cy="870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100" b="1">
                <a:solidFill>
                  <a:schemeClr val="accent1"/>
                </a:solidFill>
                <a:latin typeface="+mj-lt"/>
                <a:ea typeface="+mj-ea"/>
                <a:cs typeface="+mj-cs"/>
                <a:sym typeface="Helvetica Neue"/>
              </a:defRPr>
            </a:lvl1pPr>
          </a:lstStyle>
          <a:p>
            <a:r>
              <a:t>Players around the age of 24-26 have the most potential</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At what age does a player run fastest?"/>
          <p:cNvSpPr txBox="1">
            <a:spLocks noGrp="1"/>
          </p:cNvSpPr>
          <p:nvPr>
            <p:ph type="title"/>
          </p:nvPr>
        </p:nvSpPr>
        <p:spPr>
          <a:prstGeom prst="rect">
            <a:avLst/>
          </a:prstGeom>
        </p:spPr>
        <p:txBody>
          <a:bodyPr/>
          <a:lstStyle>
            <a:lvl1pPr defTabSz="676909">
              <a:defRPr sz="9100"/>
            </a:lvl1pPr>
          </a:lstStyle>
          <a:p>
            <a:r>
              <a:t>At what age does a player run fastest?</a:t>
            </a:r>
          </a:p>
        </p:txBody>
      </p:sp>
      <p:pic>
        <p:nvPicPr>
          <p:cNvPr id="160" name="Image" descr="Image"/>
          <p:cNvPicPr>
            <a:picLocks noChangeAspect="1"/>
          </p:cNvPicPr>
          <p:nvPr/>
        </p:nvPicPr>
        <p:blipFill>
          <a:blip r:embed="rId2"/>
          <a:stretch>
            <a:fillRect/>
          </a:stretch>
        </p:blipFill>
        <p:spPr>
          <a:xfrm>
            <a:off x="7794014" y="2767807"/>
            <a:ext cx="8795972" cy="8795971"/>
          </a:xfrm>
          <a:prstGeom prst="rect">
            <a:avLst/>
          </a:prstGeom>
          <a:ln w="12700">
            <a:miter lim="400000"/>
          </a:ln>
        </p:spPr>
      </p:pic>
      <p:sp>
        <p:nvSpPr>
          <p:cNvPr id="161" name="Players around the age of 25 are fastest sprinters"/>
          <p:cNvSpPr txBox="1"/>
          <p:nvPr/>
        </p:nvSpPr>
        <p:spPr>
          <a:xfrm>
            <a:off x="4243761" y="12074921"/>
            <a:ext cx="15896477" cy="9202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300" b="1">
                <a:solidFill>
                  <a:schemeClr val="accent1"/>
                </a:solidFill>
                <a:latin typeface="+mj-lt"/>
                <a:ea typeface="+mj-ea"/>
                <a:cs typeface="+mj-cs"/>
                <a:sym typeface="Helvetica Neue"/>
              </a:defRPr>
            </a:lvl1pPr>
          </a:lstStyle>
          <a:p>
            <a:r>
              <a:t>Players around the age of 25 are fastest sprinters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03504"/>
            <a:ext cx="24384000" cy="14731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93B34-204F-4A3D-AE72-41E31FB3B5F8}"/>
              </a:ext>
            </a:extLst>
          </p:cNvPr>
          <p:cNvSpPr>
            <a:spLocks noGrp="1"/>
          </p:cNvSpPr>
          <p:nvPr>
            <p:ph type="title"/>
          </p:nvPr>
        </p:nvSpPr>
        <p:spPr>
          <a:xfrm>
            <a:off x="1113064" y="1286934"/>
            <a:ext cx="22421850" cy="1489672"/>
          </a:xfrm>
        </p:spPr>
        <p:txBody>
          <a:bodyPr vert="horz" lIns="91440" tIns="45720" rIns="91440" bIns="45720" rtlCol="0" anchor="ctr">
            <a:normAutofit/>
          </a:bodyPr>
          <a:lstStyle/>
          <a:p>
            <a:pPr defTabSz="914400">
              <a:lnSpc>
                <a:spcPct val="90000"/>
              </a:lnSpc>
              <a:spcBef>
                <a:spcPct val="0"/>
              </a:spcBef>
            </a:pPr>
            <a:r>
              <a:rPr lang="en-US" sz="6400" b="1" u="sng" kern="1200">
                <a:solidFill>
                  <a:schemeClr val="bg1"/>
                </a:solidFill>
                <a:latin typeface="+mj-lt"/>
                <a:ea typeface="+mj-ea"/>
                <a:cs typeface="+mj-cs"/>
              </a:rPr>
              <a:t>Univariate Data  Analysis</a:t>
            </a:r>
            <a:endParaRPr lang="en-US" sz="6400" kern="1200">
              <a:solidFill>
                <a:schemeClr val="bg1"/>
              </a:solidFill>
              <a:latin typeface="+mj-lt"/>
              <a:ea typeface="+mj-ea"/>
              <a:cs typeface="+mj-cs"/>
            </a:endParaRPr>
          </a:p>
        </p:txBody>
      </p:sp>
      <p:pic>
        <p:nvPicPr>
          <p:cNvPr id="4" name="Picture 4" descr="Graphical user interface, text&#10;&#10;Description automatically generated">
            <a:extLst>
              <a:ext uri="{FF2B5EF4-FFF2-40B4-BE49-F238E27FC236}">
                <a16:creationId xmlns:a16="http://schemas.microsoft.com/office/drawing/2014/main" id="{049FF9EB-C19A-41D8-817B-900C0525A065}"/>
              </a:ext>
            </a:extLst>
          </p:cNvPr>
          <p:cNvPicPr>
            <a:picLocks noChangeAspect="1"/>
          </p:cNvPicPr>
          <p:nvPr/>
        </p:nvPicPr>
        <p:blipFill>
          <a:blip r:embed="rId2"/>
          <a:stretch>
            <a:fillRect/>
          </a:stretch>
        </p:blipFill>
        <p:spPr>
          <a:xfrm>
            <a:off x="1286934" y="4663973"/>
            <a:ext cx="21810132" cy="6161360"/>
          </a:xfrm>
          <a:prstGeom prst="rect">
            <a:avLst/>
          </a:prstGeom>
        </p:spPr>
      </p:pic>
    </p:spTree>
    <p:extLst>
      <p:ext uri="{BB962C8B-B14F-4D97-AF65-F5344CB8AC3E}">
        <p14:creationId xmlns:p14="http://schemas.microsoft.com/office/powerpoint/2010/main" val="29566938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386D-AAFC-4E2B-9C13-59A0FC9D0FF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833EA21-920F-44B8-BD8A-CAEB43A23B76}"/>
              </a:ext>
            </a:extLst>
          </p:cNvPr>
          <p:cNvSpPr>
            <a:spLocks noGrp="1"/>
          </p:cNvSpPr>
          <p:nvPr>
            <p:ph type="body" idx="1"/>
          </p:nvPr>
        </p:nvSpPr>
        <p:spPr/>
        <p:txBody>
          <a:bodyPr/>
          <a:lstStyle/>
          <a:p>
            <a:pPr marL="0" indent="0">
              <a:buNone/>
            </a:pPr>
            <a:r>
              <a:rPr lang="en-GB">
                <a:ea typeface="+mj-lt"/>
                <a:cs typeface="+mj-lt"/>
              </a:rPr>
              <a:t>We are using Matplotlib to plot age distribution using a distribution plot. We also show the mean age, skewness, kurtosis of the data.</a:t>
            </a:r>
            <a:r>
              <a:rPr lang="en-US" dirty="0">
                <a:ea typeface="+mj-lt"/>
                <a:cs typeface="+mj-lt"/>
              </a:rPr>
              <a:t> </a:t>
            </a:r>
            <a:endParaRPr lang="en-US"/>
          </a:p>
          <a:p>
            <a:r>
              <a:rPr lang="en-GB" dirty="0">
                <a:ea typeface="+mj-lt"/>
                <a:cs typeface="+mj-lt"/>
              </a:rPr>
              <a:t> </a:t>
            </a:r>
            <a:r>
              <a:rPr lang="en-US" dirty="0">
                <a:ea typeface="+mj-lt"/>
                <a:cs typeface="+mj-lt"/>
              </a:rPr>
              <a:t> </a:t>
            </a:r>
            <a:r>
              <a:rPr lang="en-GB">
                <a:ea typeface="+mj-lt"/>
                <a:cs typeface="+mj-lt"/>
              </a:rPr>
              <a:t>Using Matplotlib to plot BMI distribution using distribution plot. We also show the mean BMI, skewness, kurtosis of the data. BMI stands for Body Mass Index. It is based on a person's height and weight. It is categorized into classes, the main ones being underweight, normal weight, overweight, obese.</a:t>
            </a:r>
            <a:r>
              <a:rPr lang="en-US" dirty="0">
                <a:ea typeface="+mj-lt"/>
                <a:cs typeface="+mj-lt"/>
              </a:rPr>
              <a:t> </a:t>
            </a:r>
          </a:p>
          <a:p>
            <a:endParaRPr lang="en-US"/>
          </a:p>
          <a:p>
            <a:endParaRPr lang="en-US" dirty="0"/>
          </a:p>
        </p:txBody>
      </p:sp>
    </p:spTree>
    <p:extLst>
      <p:ext uri="{BB962C8B-B14F-4D97-AF65-F5344CB8AC3E}">
        <p14:creationId xmlns:p14="http://schemas.microsoft.com/office/powerpoint/2010/main" val="165534965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8241-E6A3-4442-A409-43B3F4C110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AC38C06-026C-420A-AD09-1FE4FD360E27}"/>
              </a:ext>
            </a:extLst>
          </p:cNvPr>
          <p:cNvSpPr>
            <a:spLocks noGrp="1"/>
          </p:cNvSpPr>
          <p:nvPr>
            <p:ph type="body" idx="1"/>
          </p:nvPr>
        </p:nvSpPr>
        <p:spPr/>
        <p:txBody>
          <a:bodyPr/>
          <a:lstStyle/>
          <a:p>
            <a:r>
              <a:rPr lang="en-GB">
                <a:ea typeface="+mj-lt"/>
                <a:cs typeface="+mj-lt"/>
              </a:rPr>
              <a:t>We group the data based on the team playing the position of the player. We remodel the data frame to contain only two columns, one with the name of the position, the other with the number of players that play in that position. We then plotted the result using a bar graph with vertical orientation.</a:t>
            </a:r>
            <a:r>
              <a:rPr lang="en-US" dirty="0">
                <a:ea typeface="+mj-lt"/>
                <a:cs typeface="+mj-lt"/>
              </a:rPr>
              <a:t> </a:t>
            </a:r>
            <a:endParaRPr lang="en-US"/>
          </a:p>
          <a:p>
            <a:endParaRPr lang="en-US"/>
          </a:p>
          <a:p>
            <a:endParaRPr lang="en-US" dirty="0"/>
          </a:p>
        </p:txBody>
      </p:sp>
    </p:spTree>
    <p:extLst>
      <p:ext uri="{BB962C8B-B14F-4D97-AF65-F5344CB8AC3E}">
        <p14:creationId xmlns:p14="http://schemas.microsoft.com/office/powerpoint/2010/main" val="16012025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6B78-0C07-4163-9BA8-EB64DE620B30}"/>
              </a:ext>
            </a:extLst>
          </p:cNvPr>
          <p:cNvSpPr>
            <a:spLocks noGrp="1"/>
          </p:cNvSpPr>
          <p:nvPr>
            <p:ph type="title"/>
          </p:nvPr>
        </p:nvSpPr>
        <p:spPr/>
        <p:txBody>
          <a:bodyPr/>
          <a:lstStyle/>
          <a:p>
            <a:r>
              <a:rPr lang="en-GB" b="1" u="sng"/>
              <a:t>Bi &amp; Multi-variate Analysis</a:t>
            </a:r>
            <a:endParaRPr lang="en-US"/>
          </a:p>
        </p:txBody>
      </p:sp>
      <p:sp>
        <p:nvSpPr>
          <p:cNvPr id="3" name="Text Placeholder 2">
            <a:extLst>
              <a:ext uri="{FF2B5EF4-FFF2-40B4-BE49-F238E27FC236}">
                <a16:creationId xmlns:a16="http://schemas.microsoft.com/office/drawing/2014/main" id="{EA057846-8A3E-47DF-A8C2-909FDB4AB9A6}"/>
              </a:ext>
            </a:extLst>
          </p:cNvPr>
          <p:cNvSpPr>
            <a:spLocks noGrp="1"/>
          </p:cNvSpPr>
          <p:nvPr>
            <p:ph type="body" idx="1"/>
          </p:nvPr>
        </p:nvSpPr>
        <p:spPr/>
        <p:txBody>
          <a:bodyPr/>
          <a:lstStyle/>
          <a:p>
            <a:r>
              <a:rPr lang="en-GB">
                <a:ea typeface="+mj-lt"/>
                <a:cs typeface="+mj-lt"/>
              </a:rPr>
              <a:t>we try to understand the relationship between the overall rating of a player and the age. We use a scatterplot with </a:t>
            </a:r>
            <a:r>
              <a:rPr lang="en-GB" i="1">
                <a:ea typeface="+mj-lt"/>
                <a:cs typeface="+mj-lt"/>
              </a:rPr>
              <a:t>Ordinary Least Squares</a:t>
            </a:r>
            <a:r>
              <a:rPr lang="en-GB">
                <a:ea typeface="+mj-lt"/>
                <a:cs typeface="+mj-lt"/>
              </a:rPr>
              <a:t> values (OLS) as the trendline. OLS is a method for estimating the unknown parameters in linear regression models. It determines the parameters of a linear function through the principle of least squares, minimizing the aggregate of squares of the differences between the observed variable in the given dataset.</a:t>
            </a:r>
            <a:endParaRPr lang="en-US"/>
          </a:p>
        </p:txBody>
      </p:sp>
    </p:spTree>
    <p:extLst>
      <p:ext uri="{BB962C8B-B14F-4D97-AF65-F5344CB8AC3E}">
        <p14:creationId xmlns:p14="http://schemas.microsoft.com/office/powerpoint/2010/main" val="103175211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1553-0311-4517-80E4-9EDD6016D662}"/>
              </a:ext>
            </a:extLst>
          </p:cNvPr>
          <p:cNvSpPr>
            <a:spLocks noGrp="1"/>
          </p:cNvSpPr>
          <p:nvPr>
            <p:ph type="title"/>
          </p:nvPr>
        </p:nvSpPr>
        <p:spPr/>
        <p:txBody>
          <a:bodyPr>
            <a:normAutofit fontScale="90000"/>
          </a:bodyPr>
          <a:lstStyle/>
          <a:p>
            <a:r>
              <a:rPr lang="en-GB" b="1" u="sng"/>
              <a:t>Player Classification (Machine Learning)</a:t>
            </a:r>
            <a:endParaRPr lang="en-US"/>
          </a:p>
        </p:txBody>
      </p:sp>
      <p:sp>
        <p:nvSpPr>
          <p:cNvPr id="3" name="Text Placeholder 2">
            <a:extLst>
              <a:ext uri="{FF2B5EF4-FFF2-40B4-BE49-F238E27FC236}">
                <a16:creationId xmlns:a16="http://schemas.microsoft.com/office/drawing/2014/main" id="{018B0C7C-61BF-46D2-B4A3-09AAEA0A4C47}"/>
              </a:ext>
            </a:extLst>
          </p:cNvPr>
          <p:cNvSpPr>
            <a:spLocks noGrp="1"/>
          </p:cNvSpPr>
          <p:nvPr>
            <p:ph type="body" idx="1"/>
          </p:nvPr>
        </p:nvSpPr>
        <p:spPr/>
        <p:txBody>
          <a:bodyPr/>
          <a:lstStyle/>
          <a:p>
            <a:r>
              <a:rPr lang="en-GB">
                <a:ea typeface="+mj-lt"/>
                <a:cs typeface="+mj-lt"/>
              </a:rPr>
              <a:t>we use various machine learning algorithms to bin players into their respective position types. However, before we begin, we much know what exactly we are doing, so below is a short explanation of terms you must already be familiar with.</a:t>
            </a:r>
          </a:p>
          <a:p>
            <a:endParaRPr lang="en-GB" dirty="0"/>
          </a:p>
        </p:txBody>
      </p:sp>
    </p:spTree>
    <p:extLst>
      <p:ext uri="{BB962C8B-B14F-4D97-AF65-F5344CB8AC3E}">
        <p14:creationId xmlns:p14="http://schemas.microsoft.com/office/powerpoint/2010/main" val="189025514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4519-A03A-49F7-A249-5B6A557CD16D}"/>
              </a:ext>
            </a:extLst>
          </p:cNvPr>
          <p:cNvSpPr>
            <a:spLocks noGrp="1"/>
          </p:cNvSpPr>
          <p:nvPr>
            <p:ph type="title"/>
          </p:nvPr>
        </p:nvSpPr>
        <p:spPr/>
        <p:txBody>
          <a:bodyPr/>
          <a:lstStyle/>
          <a:p>
            <a:r>
              <a:rPr lang="en-GB" b="1" u="sng"/>
              <a:t>Recommendation System</a:t>
            </a:r>
            <a:endParaRPr lang="en-US"/>
          </a:p>
        </p:txBody>
      </p:sp>
      <p:sp>
        <p:nvSpPr>
          <p:cNvPr id="3" name="Text Placeholder 2">
            <a:extLst>
              <a:ext uri="{FF2B5EF4-FFF2-40B4-BE49-F238E27FC236}">
                <a16:creationId xmlns:a16="http://schemas.microsoft.com/office/drawing/2014/main" id="{78CA74EA-D770-4E91-95B5-A529C9EF360B}"/>
              </a:ext>
            </a:extLst>
          </p:cNvPr>
          <p:cNvSpPr>
            <a:spLocks noGrp="1"/>
          </p:cNvSpPr>
          <p:nvPr>
            <p:ph type="body" idx="1"/>
          </p:nvPr>
        </p:nvSpPr>
        <p:spPr/>
        <p:txBody>
          <a:bodyPr/>
          <a:lstStyle/>
          <a:p>
            <a:r>
              <a:rPr lang="en-GB">
                <a:ea typeface="+mj-lt"/>
                <a:cs typeface="+mj-lt"/>
              </a:rPr>
              <a:t>We initialize a new variable and pass it the value of data21, which is a copy of our FIFA 21 data frame. Then, we create a new variable sample that only has all the columns, which are float or integers. We fill the missing values by the mean of the column; then we drop the sofifa_id column, which has IDs of all the players; this column is relevant to SOFIFa but not us. Then, we transform the data using StandardScaler and store the values in variable X. After that; we apply KD Tree on the data with six neighbors, finally fitting and storing the result.</a:t>
            </a:r>
            <a:r>
              <a:rPr lang="en-US" dirty="0">
                <a:ea typeface="+mj-lt"/>
                <a:cs typeface="+mj-lt"/>
              </a:rPr>
              <a:t> </a:t>
            </a:r>
            <a:endParaRPr lang="en-US"/>
          </a:p>
          <a:p>
            <a:endParaRPr lang="en-US"/>
          </a:p>
          <a:p>
            <a:endParaRPr lang="en-US" dirty="0"/>
          </a:p>
        </p:txBody>
      </p:sp>
    </p:spTree>
    <p:extLst>
      <p:ext uri="{BB962C8B-B14F-4D97-AF65-F5344CB8AC3E}">
        <p14:creationId xmlns:p14="http://schemas.microsoft.com/office/powerpoint/2010/main" val="334912677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am Members"/>
          <p:cNvSpPr txBox="1">
            <a:spLocks noGrp="1"/>
          </p:cNvSpPr>
          <p:nvPr>
            <p:ph type="title"/>
          </p:nvPr>
        </p:nvSpPr>
        <p:spPr>
          <a:prstGeom prst="rect">
            <a:avLst/>
          </a:prstGeom>
        </p:spPr>
        <p:txBody>
          <a:bodyPr/>
          <a:lstStyle/>
          <a:p>
            <a:r>
              <a:t>Team Members</a:t>
            </a:r>
          </a:p>
        </p:txBody>
      </p:sp>
      <p:sp>
        <p:nvSpPr>
          <p:cNvPr id="125" name="Anmol 2017006023…"/>
          <p:cNvSpPr txBox="1">
            <a:spLocks noGrp="1"/>
          </p:cNvSpPr>
          <p:nvPr>
            <p:ph type="body" idx="1"/>
          </p:nvPr>
        </p:nvSpPr>
        <p:spPr>
          <a:prstGeom prst="rect">
            <a:avLst/>
          </a:prstGeom>
        </p:spPr>
        <p:txBody>
          <a:bodyPr/>
          <a:lstStyle/>
          <a:p>
            <a:r>
              <a:t>Anmol 2017006023</a:t>
            </a:r>
          </a:p>
          <a:p>
            <a:r>
              <a:t>Ankur Saurabh 2017013084</a:t>
            </a:r>
          </a:p>
          <a:p>
            <a:r>
              <a:t>Aryamaan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7114" cy="13716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3CFDF-9849-4A17-B080-397E90ECE004}"/>
              </a:ext>
            </a:extLst>
          </p:cNvPr>
          <p:cNvSpPr>
            <a:spLocks noGrp="1"/>
          </p:cNvSpPr>
          <p:nvPr>
            <p:ph type="title"/>
          </p:nvPr>
        </p:nvSpPr>
        <p:spPr>
          <a:xfrm>
            <a:off x="1280160" y="4148726"/>
            <a:ext cx="5504708" cy="541855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defTabSz="914400">
              <a:lnSpc>
                <a:spcPct val="90000"/>
              </a:lnSpc>
              <a:spcBef>
                <a:spcPct val="0"/>
              </a:spcBef>
            </a:pPr>
            <a:r>
              <a:rPr lang="en-US" sz="5200" b="1" u="sng" kern="1200">
                <a:solidFill>
                  <a:srgbClr val="FFFFFF"/>
                </a:solidFill>
                <a:latin typeface="+mj-lt"/>
                <a:ea typeface="+mj-ea"/>
                <a:cs typeface="+mj-cs"/>
              </a:rPr>
              <a:t>Analysis of El Classico</a:t>
            </a:r>
            <a:endParaRPr lang="en-US" sz="5200" kern="1200">
              <a:solidFill>
                <a:srgbClr val="FFFFFF"/>
              </a:solidFill>
              <a:latin typeface="+mj-lt"/>
              <a:ea typeface="+mj-ea"/>
              <a:cs typeface="+mj-cs"/>
            </a:endParaRPr>
          </a:p>
        </p:txBody>
      </p:sp>
      <p:pic>
        <p:nvPicPr>
          <p:cNvPr id="4" name="Picture 4" descr="Chart, line chart&#10;&#10;Description automatically generated">
            <a:extLst>
              <a:ext uri="{FF2B5EF4-FFF2-40B4-BE49-F238E27FC236}">
                <a16:creationId xmlns:a16="http://schemas.microsoft.com/office/drawing/2014/main" id="{69BA1DEA-D928-4551-88F4-CAD515489C81}"/>
              </a:ext>
            </a:extLst>
          </p:cNvPr>
          <p:cNvPicPr>
            <a:picLocks noChangeAspect="1"/>
          </p:cNvPicPr>
          <p:nvPr/>
        </p:nvPicPr>
        <p:blipFill>
          <a:blip r:embed="rId2"/>
          <a:stretch>
            <a:fillRect/>
          </a:stretch>
        </p:blipFill>
        <p:spPr>
          <a:xfrm>
            <a:off x="8077200" y="2379957"/>
            <a:ext cx="14376398" cy="8949307"/>
          </a:xfrm>
          <a:prstGeom prst="rect">
            <a:avLst/>
          </a:prstGeom>
        </p:spPr>
      </p:pic>
    </p:spTree>
    <p:extLst>
      <p:ext uri="{BB962C8B-B14F-4D97-AF65-F5344CB8AC3E}">
        <p14:creationId xmlns:p14="http://schemas.microsoft.com/office/powerpoint/2010/main" val="325708328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B110-FA4D-4D47-8A00-2CDF419AA8E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12AE87A-7724-4500-93C5-E1302A3B91E0}"/>
              </a:ext>
            </a:extLst>
          </p:cNvPr>
          <p:cNvSpPr>
            <a:spLocks noGrp="1"/>
          </p:cNvSpPr>
          <p:nvPr>
            <p:ph type="body" idx="1"/>
          </p:nvPr>
        </p:nvSpPr>
        <p:spPr/>
        <p:txBody>
          <a:bodyPr/>
          <a:lstStyle/>
          <a:p>
            <a:r>
              <a:rPr lang="en-GB">
                <a:ea typeface="+mj-lt"/>
                <a:cs typeface="+mj-lt"/>
              </a:rPr>
              <a:t>From above, we see that in the year 2015, Barcelona and Real Madrid were in equal standing. In 2016, Real Madrid had better finishing than Barcelona if we look at real matches; in 2016, Real Madrid won El Classico and the second 2016 match was a draw. In 2017, Barcelona had better finishing, and in reality, Barcelona won both matches. In 2019 Barcelona won the El Classico match in real life, and above, we can see that Barcelona had better finishing in 2019. For the year 2020, Real Madrid won both the matches in reality and above; we can see that the FIFA dataset also shows that Real Madrid had better finishing than Barcelona in the 2020 season.</a:t>
            </a:r>
            <a:endParaRPr lang="en-US"/>
          </a:p>
        </p:txBody>
      </p:sp>
    </p:spTree>
    <p:extLst>
      <p:ext uri="{BB962C8B-B14F-4D97-AF65-F5344CB8AC3E}">
        <p14:creationId xmlns:p14="http://schemas.microsoft.com/office/powerpoint/2010/main" val="3732764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260D-C287-4FAA-B8C4-00A969B8A2E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0733531-9CF4-4807-83BC-9B9C58CB04DF}"/>
              </a:ext>
            </a:extLst>
          </p:cNvPr>
          <p:cNvSpPr>
            <a:spLocks noGrp="1"/>
          </p:cNvSpPr>
          <p:nvPr>
            <p:ph type="body" idx="1"/>
          </p:nvPr>
        </p:nvSpPr>
        <p:spPr/>
        <p:txBody>
          <a:bodyPr/>
          <a:lstStyle/>
          <a:p>
            <a:r>
              <a:rPr lang="en-GB">
                <a:ea typeface="+mj-lt"/>
                <a:cs typeface="+mj-lt"/>
              </a:rPr>
              <a:t>From our study, we manage to understand football trends and events better. We did various Exploratory Data Analyses and used machine learning classification algorithms like Support Vector Machine, Decision Tree, K-nearest Neighbors, and Logistic regression to classify and recommend players. We also analyzed a widely discussed event (El Classico) and depicted how our dataset can provide precious insights. This paper backs the idea that the players' performance indicators heavily </a:t>
            </a:r>
            <a:endParaRPr lang="en-US"/>
          </a:p>
        </p:txBody>
      </p:sp>
    </p:spTree>
    <p:extLst>
      <p:ext uri="{BB962C8B-B14F-4D97-AF65-F5344CB8AC3E}">
        <p14:creationId xmlns:p14="http://schemas.microsoft.com/office/powerpoint/2010/main" val="304028762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243809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3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712698"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4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1959182"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1F5BB-46B8-492E-BC05-02C68D099C45}"/>
              </a:ext>
            </a:extLst>
          </p:cNvPr>
          <p:cNvSpPr>
            <a:spLocks noGrp="1"/>
          </p:cNvSpPr>
          <p:nvPr>
            <p:ph type="title"/>
          </p:nvPr>
        </p:nvSpPr>
        <p:spPr>
          <a:xfrm>
            <a:off x="1676400" y="1408176"/>
            <a:ext cx="7059906" cy="5961888"/>
          </a:xfrm>
        </p:spPr>
        <p:txBody>
          <a:bodyPr vert="horz" lIns="91440" tIns="45720" rIns="91440" bIns="45720" rtlCol="0" anchor="ctr">
            <a:normAutofit/>
          </a:bodyPr>
          <a:lstStyle/>
          <a:p>
            <a:pPr algn="l" defTabSz="914400">
              <a:lnSpc>
                <a:spcPct val="90000"/>
              </a:lnSpc>
              <a:spcBef>
                <a:spcPct val="0"/>
              </a:spcBef>
            </a:pPr>
            <a:r>
              <a:rPr lang="en-US" sz="8000" kern="1200">
                <a:solidFill>
                  <a:schemeClr val="bg1"/>
                </a:solidFill>
                <a:latin typeface="+mj-lt"/>
                <a:ea typeface="+mj-ea"/>
                <a:cs typeface="+mj-cs"/>
              </a:rPr>
              <a:t>END</a:t>
            </a:r>
            <a:endParaRPr lang="en-US" sz="4400" kern="1200" dirty="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434EA48C-3050-41C6-875A-4E76EFF39832}"/>
              </a:ext>
            </a:extLst>
          </p:cNvPr>
          <p:cNvSpPr>
            <a:spLocks noGrp="1"/>
          </p:cNvSpPr>
          <p:nvPr>
            <p:ph type="body" idx="1"/>
          </p:nvPr>
        </p:nvSpPr>
        <p:spPr>
          <a:xfrm>
            <a:off x="12424820" y="1408176"/>
            <a:ext cx="10270586" cy="10497312"/>
          </a:xfrm>
        </p:spPr>
        <p:txBody>
          <a:bodyPr vert="horz" lIns="91440" tIns="45720" rIns="91440" bIns="45720" rtlCol="0" anchor="ctr">
            <a:normAutofit/>
          </a:bodyPr>
          <a:lstStyle/>
          <a:p>
            <a:pPr indent="-228600" defTabSz="914400">
              <a:lnSpc>
                <a:spcPct val="90000"/>
              </a:lnSpc>
              <a:buFont typeface="Arial" panose="020B0604020202020204" pitchFamily="34" charset="0"/>
              <a:buChar char="•"/>
            </a:pPr>
            <a:r>
              <a:rPr lang="en-US" kern="1200">
                <a:solidFill>
                  <a:schemeClr val="tx1"/>
                </a:solidFill>
                <a:latin typeface="+mn-lt"/>
                <a:ea typeface="+mn-ea"/>
                <a:cs typeface="+mn-cs"/>
              </a:rPr>
              <a:t>THANK YOU</a:t>
            </a:r>
          </a:p>
        </p:txBody>
      </p:sp>
    </p:spTree>
    <p:extLst>
      <p:ext uri="{BB962C8B-B14F-4D97-AF65-F5344CB8AC3E}">
        <p14:creationId xmlns:p14="http://schemas.microsoft.com/office/powerpoint/2010/main" val="37447598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Introduction"/>
          <p:cNvSpPr txBox="1">
            <a:spLocks noGrp="1"/>
          </p:cNvSpPr>
          <p:nvPr>
            <p:ph type="title"/>
          </p:nvPr>
        </p:nvSpPr>
        <p:spPr>
          <a:prstGeom prst="rect">
            <a:avLst/>
          </a:prstGeom>
        </p:spPr>
        <p:txBody>
          <a:bodyPr/>
          <a:lstStyle/>
          <a:p>
            <a:r>
              <a:t>Introduction</a:t>
            </a:r>
          </a:p>
        </p:txBody>
      </p:sp>
      <p:sp>
        <p:nvSpPr>
          <p:cNvPr id="128" name="Soccer has become the most popular sport in the world over the last century, but very little is known about its structure.…"/>
          <p:cNvSpPr txBox="1">
            <a:spLocks noGrp="1"/>
          </p:cNvSpPr>
          <p:nvPr>
            <p:ph type="body" idx="1"/>
          </p:nvPr>
        </p:nvSpPr>
        <p:spPr>
          <a:prstGeom prst="rect">
            <a:avLst/>
          </a:prstGeom>
        </p:spPr>
        <p:txBody>
          <a:bodyPr/>
          <a:lstStyle/>
          <a:p>
            <a:pPr marL="0" indent="0" defTabSz="457200">
              <a:spcBef>
                <a:spcPts val="0"/>
              </a:spcBef>
              <a:buSzTx/>
              <a:buNone/>
              <a:defRPr sz="4500"/>
            </a:pPr>
            <a:r>
              <a:t>Soccer has become the most popular sport in the world over the last century, but very little is known about its structure. </a:t>
            </a:r>
          </a:p>
          <a:p>
            <a:pPr marL="0" indent="0" defTabSz="457200">
              <a:spcBef>
                <a:spcPts val="0"/>
              </a:spcBef>
              <a:buSzTx/>
              <a:buNone/>
              <a:defRPr sz="4500"/>
            </a:pPr>
            <a:endParaRPr/>
          </a:p>
          <a:p>
            <a:pPr marL="0" indent="0" defTabSz="457200">
              <a:spcBef>
                <a:spcPts val="0"/>
              </a:spcBef>
              <a:buSzTx/>
              <a:buNone/>
              <a:defRPr sz="4500"/>
            </a:pPr>
            <a:r>
              <a:t>One of the main reasons for that is the lack of a large-scale dataset. Despite the sport being constantly discussed and recorded worldwide, in every season there are several events that neither specialists nor fans can characterize or predict accurately. </a:t>
            </a:r>
          </a:p>
          <a:p>
            <a:pPr marL="0" indent="0" defTabSz="457200">
              <a:spcBef>
                <a:spcPts val="0"/>
              </a:spcBef>
              <a:buSzTx/>
              <a:buNone/>
              <a:defRPr sz="4500"/>
            </a:pPr>
            <a:endParaRPr/>
          </a:p>
          <a:p>
            <a:pPr marL="0" indent="0" defTabSz="457200">
              <a:spcBef>
                <a:spcPts val="0"/>
              </a:spcBef>
              <a:buSzTx/>
              <a:buNone/>
              <a:defRPr sz="4500"/>
            </a:pPr>
            <a:r>
              <a:t>In this research, we propose the use of a new dataset, the FIFA Soccer video game dataset, to better understand soccer. We describe the available data, justify its use and discuss possible applications. Finally, we show the potential of the dataset by analysing and visualising the data in different forms.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Language Used"/>
          <p:cNvSpPr txBox="1">
            <a:spLocks noGrp="1"/>
          </p:cNvSpPr>
          <p:nvPr>
            <p:ph type="title"/>
          </p:nvPr>
        </p:nvSpPr>
        <p:spPr>
          <a:prstGeom prst="rect">
            <a:avLst/>
          </a:prstGeom>
        </p:spPr>
        <p:txBody>
          <a:bodyPr/>
          <a:lstStyle/>
          <a:p>
            <a:r>
              <a:t>Language Used</a:t>
            </a:r>
          </a:p>
        </p:txBody>
      </p:sp>
      <p:sp>
        <p:nvSpPr>
          <p:cNvPr id="131" name="Python…"/>
          <p:cNvSpPr txBox="1">
            <a:spLocks noGrp="1"/>
          </p:cNvSpPr>
          <p:nvPr>
            <p:ph type="body" idx="1"/>
          </p:nvPr>
        </p:nvSpPr>
        <p:spPr>
          <a:prstGeom prst="rect">
            <a:avLst/>
          </a:prstGeom>
        </p:spPr>
        <p:txBody>
          <a:bodyPr/>
          <a:lstStyle/>
          <a:p>
            <a:pPr>
              <a:defRPr sz="2900" b="1"/>
            </a:pPr>
            <a:r>
              <a:t>Python</a:t>
            </a:r>
            <a:br/>
            <a:endParaRPr/>
          </a:p>
          <a:p>
            <a:pPr lvl="1">
              <a:spcBef>
                <a:spcPts val="2500"/>
              </a:spcBef>
              <a:defRPr sz="2900"/>
            </a:pPr>
            <a:r>
              <a:t>simple syntax </a:t>
            </a:r>
          </a:p>
          <a:p>
            <a:pPr lvl="1">
              <a:spcBef>
                <a:spcPts val="2500"/>
              </a:spcBef>
              <a:defRPr sz="2900"/>
            </a:pPr>
            <a:r>
              <a:t>write programs with fewer lines</a:t>
            </a:r>
          </a:p>
          <a:p>
            <a:pPr lvl="1">
              <a:spcBef>
                <a:spcPts val="2500"/>
              </a:spcBef>
              <a:defRPr sz="2900"/>
            </a:pPr>
            <a:r>
              <a:t>runs on an interpreter system, meaning that code can be executed as soon as it is written.</a:t>
            </a:r>
          </a:p>
          <a:p>
            <a:pPr lvl="1">
              <a:spcBef>
                <a:spcPts val="2500"/>
              </a:spcBef>
              <a:defRPr sz="2900"/>
            </a:pPr>
            <a:r>
              <a:t>can be treated in a procedural way, an object-orientated way or a functional way.</a:t>
            </a:r>
          </a:p>
          <a:p>
            <a:pPr lvl="1">
              <a:spcBef>
                <a:spcPts val="2500"/>
              </a:spcBef>
              <a:defRPr sz="2900"/>
            </a:pPr>
            <a:r>
              <a:t>was designed for readability</a:t>
            </a:r>
          </a:p>
          <a:p>
            <a:pPr lvl="1">
              <a:spcBef>
                <a:spcPts val="2500"/>
              </a:spcBef>
              <a:defRPr sz="2900"/>
            </a:pPr>
            <a:r>
              <a:t>similarities to the English language with influence from mathematics.</a:t>
            </a:r>
          </a:p>
          <a:p>
            <a:pPr lvl="1">
              <a:spcBef>
                <a:spcPts val="2500"/>
              </a:spcBef>
              <a:defRPr sz="2900"/>
            </a:pPr>
            <a:r>
              <a:t>uses new lines to complete a command</a:t>
            </a:r>
          </a:p>
          <a:p>
            <a:pPr lvl="1">
              <a:spcBef>
                <a:spcPts val="2500"/>
              </a:spcBef>
              <a:defRPr sz="2900"/>
            </a:pPr>
            <a:r>
              <a:t>relies on indentation, using whitespace, to define scope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blem"/>
          <p:cNvSpPr txBox="1">
            <a:spLocks noGrp="1"/>
          </p:cNvSpPr>
          <p:nvPr>
            <p:ph type="title"/>
          </p:nvPr>
        </p:nvSpPr>
        <p:spPr>
          <a:prstGeom prst="rect">
            <a:avLst/>
          </a:prstGeom>
        </p:spPr>
        <p:txBody>
          <a:bodyPr/>
          <a:lstStyle/>
          <a:p>
            <a:r>
              <a:t>Problem</a:t>
            </a:r>
          </a:p>
        </p:txBody>
      </p:sp>
      <p:sp>
        <p:nvSpPr>
          <p:cNvPr id="134" name="We don’t have a lot of information (specially India)…"/>
          <p:cNvSpPr txBox="1">
            <a:spLocks noGrp="1"/>
          </p:cNvSpPr>
          <p:nvPr>
            <p:ph type="body" idx="1"/>
          </p:nvPr>
        </p:nvSpPr>
        <p:spPr>
          <a:prstGeom prst="rect">
            <a:avLst/>
          </a:prstGeom>
        </p:spPr>
        <p:txBody>
          <a:bodyPr/>
          <a:lstStyle/>
          <a:p>
            <a:pPr marL="565150" indent="-565150" defTabSz="734694">
              <a:spcBef>
                <a:spcPts val="5200"/>
              </a:spcBef>
              <a:defRPr sz="4200"/>
            </a:pPr>
            <a:r>
              <a:t>We don’t have a lot of information (specially India)</a:t>
            </a:r>
          </a:p>
          <a:p>
            <a:pPr marL="565150" indent="-565150" defTabSz="734694">
              <a:spcBef>
                <a:spcPts val="5200"/>
              </a:spcBef>
              <a:defRPr sz="4200"/>
            </a:pPr>
            <a:r>
              <a:t>Soccer is not as exposed to “big data” as much as cricket or American football</a:t>
            </a:r>
          </a:p>
          <a:p>
            <a:pPr marL="565150" indent="-565150" defTabSz="734694">
              <a:spcBef>
                <a:spcPts val="5200"/>
              </a:spcBef>
              <a:defRPr sz="4200"/>
            </a:pPr>
            <a:r>
              <a:t>We believe data analysis will improve overall scouting</a:t>
            </a:r>
          </a:p>
          <a:p>
            <a:pPr marL="565150" indent="-565150" defTabSz="734694">
              <a:spcBef>
                <a:spcPts val="5200"/>
              </a:spcBef>
              <a:defRPr sz="4200"/>
            </a:pPr>
            <a:r>
              <a:t>Will help club managers, scouts to be more efficient</a:t>
            </a:r>
          </a:p>
          <a:p>
            <a:pPr marL="565150" indent="-565150" defTabSz="734694">
              <a:spcBef>
                <a:spcPts val="5200"/>
              </a:spcBef>
              <a:defRPr sz="4200"/>
            </a:pPr>
            <a:r>
              <a:t>Help coaches with team formations</a:t>
            </a:r>
          </a:p>
          <a:p>
            <a:pPr marL="565150" indent="-565150" defTabSz="734694">
              <a:spcBef>
                <a:spcPts val="5200"/>
              </a:spcBef>
              <a:defRPr sz="4200"/>
            </a:pPr>
            <a:r>
              <a:t>Help players who play Fifa competitively</a:t>
            </a:r>
          </a:p>
          <a:p>
            <a:pPr marL="565150" indent="-565150" defTabSz="734694">
              <a:spcBef>
                <a:spcPts val="5200"/>
              </a:spcBef>
              <a:defRPr sz="4200"/>
            </a:pPr>
            <a:r>
              <a:t>We believe the conception that real data could reveal more insights about the characteristics of some specific football players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rocess"/>
          <p:cNvSpPr txBox="1">
            <a:spLocks noGrp="1"/>
          </p:cNvSpPr>
          <p:nvPr>
            <p:ph type="title"/>
          </p:nvPr>
        </p:nvSpPr>
        <p:spPr>
          <a:prstGeom prst="rect">
            <a:avLst/>
          </a:prstGeom>
        </p:spPr>
        <p:txBody>
          <a:bodyPr/>
          <a:lstStyle/>
          <a:p>
            <a:r>
              <a:t>Process</a:t>
            </a:r>
          </a:p>
        </p:txBody>
      </p:sp>
      <p:pic>
        <p:nvPicPr>
          <p:cNvPr id="137" name="Image" descr="Image"/>
          <p:cNvPicPr>
            <a:picLocks noChangeAspect="1"/>
          </p:cNvPicPr>
          <p:nvPr/>
        </p:nvPicPr>
        <p:blipFill>
          <a:blip r:embed="rId2"/>
          <a:stretch>
            <a:fillRect/>
          </a:stretch>
        </p:blipFill>
        <p:spPr>
          <a:xfrm>
            <a:off x="2815844" y="3692452"/>
            <a:ext cx="18752313" cy="633109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Libraries Used (currently)"/>
          <p:cNvSpPr txBox="1">
            <a:spLocks noGrp="1"/>
          </p:cNvSpPr>
          <p:nvPr>
            <p:ph type="title"/>
          </p:nvPr>
        </p:nvSpPr>
        <p:spPr>
          <a:prstGeom prst="rect">
            <a:avLst/>
          </a:prstGeom>
        </p:spPr>
        <p:txBody>
          <a:bodyPr/>
          <a:lstStyle/>
          <a:p>
            <a:r>
              <a:t>Libraries Used (currently)</a:t>
            </a:r>
          </a:p>
        </p:txBody>
      </p:sp>
      <p:sp>
        <p:nvSpPr>
          <p:cNvPr id="140" name="Numpy…"/>
          <p:cNvSpPr txBox="1">
            <a:spLocks noGrp="1"/>
          </p:cNvSpPr>
          <p:nvPr>
            <p:ph type="body" idx="1"/>
          </p:nvPr>
        </p:nvSpPr>
        <p:spPr>
          <a:prstGeom prst="rect">
            <a:avLst/>
          </a:prstGeom>
        </p:spPr>
        <p:txBody>
          <a:bodyPr/>
          <a:lstStyle/>
          <a:p>
            <a:r>
              <a:t>Numpy</a:t>
            </a:r>
          </a:p>
          <a:p>
            <a:r>
              <a:t>Pandas</a:t>
            </a:r>
          </a:p>
          <a:p>
            <a:r>
              <a:t>Matplotlib</a:t>
            </a:r>
          </a:p>
          <a:p>
            <a:r>
              <a:t>Seaborn</a:t>
            </a:r>
          </a:p>
          <a:p>
            <a:r>
              <a:t>Os … etc.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ome example of viz we’ll perform"/>
          <p:cNvSpPr txBox="1">
            <a:spLocks noGrp="1"/>
          </p:cNvSpPr>
          <p:nvPr>
            <p:ph type="title"/>
          </p:nvPr>
        </p:nvSpPr>
        <p:spPr>
          <a:prstGeom prst="rect">
            <a:avLst/>
          </a:prstGeom>
        </p:spPr>
        <p:txBody>
          <a:bodyPr/>
          <a:lstStyle>
            <a:lvl1pPr defTabSz="759459">
              <a:defRPr sz="10300"/>
            </a:lvl1pPr>
          </a:lstStyle>
          <a:p>
            <a:r>
              <a:t>Some example of viz we’ll perform</a:t>
            </a:r>
          </a:p>
        </p:txBody>
      </p:sp>
      <p:sp>
        <p:nvSpPr>
          <p:cNvPr id="143" name="Most preferred foot of players…"/>
          <p:cNvSpPr txBox="1">
            <a:spLocks noGrp="1"/>
          </p:cNvSpPr>
          <p:nvPr>
            <p:ph type="body" idx="1"/>
          </p:nvPr>
        </p:nvSpPr>
        <p:spPr>
          <a:prstGeom prst="rect">
            <a:avLst/>
          </a:prstGeom>
        </p:spPr>
        <p:txBody>
          <a:bodyPr/>
          <a:lstStyle/>
          <a:p>
            <a:pPr marL="228599" indent="-228599" defTabSz="355600">
              <a:spcBef>
                <a:spcPts val="0"/>
              </a:spcBef>
              <a:buClr>
                <a:srgbClr val="2D2D2D"/>
              </a:buClr>
              <a:buFont typeface="Symbol"/>
              <a:buChar char="·"/>
              <a:defRPr>
                <a:solidFill>
                  <a:srgbClr val="2D2D2D"/>
                </a:solidFill>
              </a:defRPr>
            </a:pPr>
            <a:r>
              <a:t>Most preferred foot of players</a:t>
            </a:r>
          </a:p>
          <a:p>
            <a:pPr marL="228599" indent="-228599" defTabSz="355600">
              <a:spcBef>
                <a:spcPts val="0"/>
              </a:spcBef>
              <a:buClr>
                <a:srgbClr val="2D2D2D"/>
              </a:buClr>
              <a:buFont typeface="Symbol"/>
              <a:buChar char="·"/>
              <a:defRPr>
                <a:solidFill>
                  <a:srgbClr val="2D2D2D"/>
                </a:solidFill>
              </a:defRPr>
            </a:pPr>
            <a:r>
              <a:t>Comparison of Positions and Players</a:t>
            </a:r>
          </a:p>
          <a:p>
            <a:pPr marL="228599" indent="-228599" defTabSz="355600">
              <a:spcBef>
                <a:spcPts val="0"/>
              </a:spcBef>
              <a:buClr>
                <a:srgbClr val="2D2D2D"/>
              </a:buClr>
              <a:buFont typeface="Symbol"/>
              <a:buChar char="·"/>
              <a:defRPr>
                <a:solidFill>
                  <a:srgbClr val="2D2D2D"/>
                </a:solidFill>
              </a:defRPr>
            </a:pPr>
            <a:r>
              <a:t>Distribution of Wages of Players</a:t>
            </a:r>
          </a:p>
          <a:p>
            <a:pPr marL="228599" indent="-228599" defTabSz="355600">
              <a:spcBef>
                <a:spcPts val="0"/>
              </a:spcBef>
              <a:buClr>
                <a:srgbClr val="2D2D2D"/>
              </a:buClr>
              <a:buFont typeface="Symbol"/>
              <a:buChar char="·"/>
              <a:defRPr>
                <a:solidFill>
                  <a:srgbClr val="2D2D2D"/>
                </a:solidFill>
              </a:defRPr>
            </a:pPr>
            <a:r>
              <a:t>Count of players on Basis of their skill moves</a:t>
            </a:r>
          </a:p>
          <a:p>
            <a:pPr marL="228599" indent="-228599" defTabSz="355600">
              <a:spcBef>
                <a:spcPts val="0"/>
              </a:spcBef>
              <a:buClr>
                <a:srgbClr val="2D2D2D"/>
              </a:buClr>
              <a:buFont typeface="Symbol"/>
              <a:buChar char="·"/>
              <a:defRPr>
                <a:solidFill>
                  <a:srgbClr val="2D2D2D"/>
                </a:solidFill>
              </a:defRPr>
            </a:pPr>
            <a:r>
              <a:t>Count of players on Basis of Height</a:t>
            </a:r>
          </a:p>
          <a:p>
            <a:pPr marL="228599" indent="-228599" defTabSz="355600">
              <a:spcBef>
                <a:spcPts val="0"/>
              </a:spcBef>
              <a:buClr>
                <a:srgbClr val="2D2D2D"/>
              </a:buClr>
              <a:buFont typeface="Symbol"/>
              <a:buChar char="·"/>
              <a:defRPr>
                <a:solidFill>
                  <a:srgbClr val="2D2D2D"/>
                </a:solidFill>
              </a:defRPr>
            </a:pPr>
            <a:r>
              <a:t> … and 15+ more!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ata Showcase"/>
          <p:cNvSpPr txBox="1">
            <a:spLocks noGrp="1"/>
          </p:cNvSpPr>
          <p:nvPr>
            <p:ph type="title"/>
          </p:nvPr>
        </p:nvSpPr>
        <p:spPr>
          <a:prstGeom prst="rect">
            <a:avLst/>
          </a:prstGeom>
        </p:spPr>
        <p:txBody>
          <a:bodyPr/>
          <a:lstStyle/>
          <a:p>
            <a:r>
              <a:t>Data Showcase</a:t>
            </a:r>
          </a:p>
        </p:txBody>
      </p:sp>
      <p:pic>
        <p:nvPicPr>
          <p:cNvPr id="146" name="data-head.png" descr="data-head.png"/>
          <p:cNvPicPr>
            <a:picLocks noChangeAspect="1"/>
          </p:cNvPicPr>
          <p:nvPr/>
        </p:nvPicPr>
        <p:blipFill>
          <a:blip r:embed="rId2"/>
          <a:stretch>
            <a:fillRect/>
          </a:stretch>
        </p:blipFill>
        <p:spPr>
          <a:xfrm>
            <a:off x="1228092" y="4008556"/>
            <a:ext cx="21927815" cy="786091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White</vt:lpstr>
      <vt:lpstr>Data Cleaning, Analysis and Visualization of EA Sports FIFA Soccer Game</vt:lpstr>
      <vt:lpstr>Team Members</vt:lpstr>
      <vt:lpstr>Introduction</vt:lpstr>
      <vt:lpstr>Language Used</vt:lpstr>
      <vt:lpstr>Problem</vt:lpstr>
      <vt:lpstr>Process</vt:lpstr>
      <vt:lpstr>Libraries Used (currently)</vt:lpstr>
      <vt:lpstr>Some example of viz we’ll perform</vt:lpstr>
      <vt:lpstr>Data Showcase</vt:lpstr>
      <vt:lpstr>Indian Players in Fifa 20</vt:lpstr>
      <vt:lpstr>What foot does most player prefer?</vt:lpstr>
      <vt:lpstr>At what age does a player has most potential?</vt:lpstr>
      <vt:lpstr>At what age does a player run fastest?</vt:lpstr>
      <vt:lpstr>Univariate Data  Analysis</vt:lpstr>
      <vt:lpstr>PowerPoint Presentation</vt:lpstr>
      <vt:lpstr>PowerPoint Presentation</vt:lpstr>
      <vt:lpstr>Bi &amp; Multi-variate Analysis</vt:lpstr>
      <vt:lpstr>Player Classification (Machine Learning)</vt:lpstr>
      <vt:lpstr>Recommendation System</vt:lpstr>
      <vt:lpstr>Analysis of El Classico</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Analysis and Visualization of EA Sports FIFA Soccer Game</dc:title>
  <cp:revision>77</cp:revision>
  <dcterms:modified xsi:type="dcterms:W3CDTF">2021-04-20T10:03:20Z</dcterms:modified>
</cp:coreProperties>
</file>