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24890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348617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09291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260278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70963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12116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1720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304245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300141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7405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9C7F3-C371-4827-89FF-855251EDEF64}" type="datetimeFigureOut">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50750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9C7F3-C371-4827-89FF-855251EDEF64}" type="datetimeFigureOut">
              <a:rPr lang="en-US" smtClean="0"/>
              <a:t>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267D6-FA11-4164-A1A0-614B2EC64514}" type="slidenum">
              <a:rPr lang="en-US" smtClean="0"/>
              <a:t>‹#›</a:t>
            </a:fld>
            <a:endParaRPr lang="en-US" dirty="0"/>
          </a:p>
        </p:txBody>
      </p:sp>
    </p:spTree>
    <p:extLst>
      <p:ext uri="{BB962C8B-B14F-4D97-AF65-F5344CB8AC3E}">
        <p14:creationId xmlns:p14="http://schemas.microsoft.com/office/powerpoint/2010/main" val="2150219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900"/>
            <a:ext cx="9144000" cy="5228200"/>
          </a:xfrm>
          <a:prstGeom prst="rect">
            <a:avLst/>
          </a:prstGeom>
        </p:spPr>
      </p:pic>
      <p:sp>
        <p:nvSpPr>
          <p:cNvPr id="5" name="TextBox 4"/>
          <p:cNvSpPr txBox="1"/>
          <p:nvPr/>
        </p:nvSpPr>
        <p:spPr>
          <a:xfrm>
            <a:off x="6324600" y="6273225"/>
            <a:ext cx="3048000" cy="584775"/>
          </a:xfrm>
          <a:prstGeom prst="rect">
            <a:avLst/>
          </a:prstGeom>
          <a:noFill/>
        </p:spPr>
        <p:txBody>
          <a:bodyPr wrap="square" rtlCol="0">
            <a:spAutoFit/>
          </a:bodyPr>
          <a:lstStyle/>
          <a:p>
            <a:r>
              <a:rPr lang="en-US" sz="3200" b="1" dirty="0" smtClean="0">
                <a:solidFill>
                  <a:schemeClr val="accent5">
                    <a:lumMod val="75000"/>
                  </a:schemeClr>
                </a:solidFill>
                <a:effectLst>
                  <a:outerShdw blurRad="38100" dist="38100" dir="2700000" algn="tl">
                    <a:srgbClr val="000000">
                      <a:alpha val="43137"/>
                    </a:srgbClr>
                  </a:outerShdw>
                </a:effectLst>
                <a:latin typeface="Bernard MT Condensed" panose="02050806060905020404" pitchFamily="18" charset="0"/>
              </a:rPr>
              <a:t>ANKUR PRASAD</a:t>
            </a:r>
            <a:endParaRPr lang="en-US" sz="3200" b="1" dirty="0">
              <a:solidFill>
                <a:schemeClr val="accent5">
                  <a:lumMod val="75000"/>
                </a:schemeClr>
              </a:solidFill>
              <a:effectLst>
                <a:outerShdw blurRad="38100" dist="38100" dir="2700000" algn="tl">
                  <a:srgbClr val="000000">
                    <a:alpha val="43137"/>
                  </a:srgbClr>
                </a:outerShdw>
              </a:effectLst>
              <a:latin typeface="Bernard MT Condensed" panose="02050806060905020404" pitchFamily="18" charset="0"/>
            </a:endParaRPr>
          </a:p>
        </p:txBody>
      </p:sp>
    </p:spTree>
    <p:extLst>
      <p:ext uri="{BB962C8B-B14F-4D97-AF65-F5344CB8AC3E}">
        <p14:creationId xmlns:p14="http://schemas.microsoft.com/office/powerpoint/2010/main" val="174913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8612"/>
            <a:ext cx="2635017" cy="584775"/>
          </a:xfrm>
          <a:prstGeom prst="rect">
            <a:avLst/>
          </a:prstGeom>
          <a:noFill/>
        </p:spPr>
        <p:txBody>
          <a:bodyPr wrap="none" rtlCol="0">
            <a:spAutoFit/>
          </a:bodyPr>
          <a:lstStyle/>
          <a:p>
            <a:r>
              <a:rPr lang="en-US" sz="3200" b="1" dirty="0">
                <a:solidFill>
                  <a:schemeClr val="accent2">
                    <a:lumMod val="50000"/>
                  </a:schemeClr>
                </a:solidFill>
                <a:effectLst>
                  <a:outerShdw blurRad="38100" dist="38100" dir="2700000" algn="tl">
                    <a:srgbClr val="000000">
                      <a:alpha val="43137"/>
                    </a:srgbClr>
                  </a:outerShdw>
                </a:effectLst>
              </a:rPr>
              <a:t>Disadvantages</a:t>
            </a:r>
          </a:p>
        </p:txBody>
      </p:sp>
      <p:sp>
        <p:nvSpPr>
          <p:cNvPr id="5" name="TextBox 4"/>
          <p:cNvSpPr txBox="1"/>
          <p:nvPr/>
        </p:nvSpPr>
        <p:spPr>
          <a:xfrm>
            <a:off x="159327" y="705139"/>
            <a:ext cx="7004803"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It does not support window </a:t>
            </a:r>
            <a:r>
              <a:rPr lang="en-US" sz="3200" b="1" dirty="0" smtClean="0">
                <a:effectLst>
                  <a:outerShdw blurRad="38100" dist="38100" dir="2700000" algn="tl">
                    <a:srgbClr val="000000">
                      <a:alpha val="43137"/>
                    </a:srgbClr>
                  </a:outerShdw>
                </a:effectLst>
              </a:rPr>
              <a:t>application.</a:t>
            </a:r>
            <a:endParaRPr lang="en-US" sz="3200" b="1" dirty="0">
              <a:effectLst>
                <a:outerShdw blurRad="38100" dist="38100" dir="2700000" algn="tl">
                  <a:srgbClr val="000000">
                    <a:alpha val="43137"/>
                  </a:srgbClr>
                </a:outerShdw>
              </a:effectLst>
            </a:endParaRPr>
          </a:p>
        </p:txBody>
      </p:sp>
      <p:sp>
        <p:nvSpPr>
          <p:cNvPr id="6" name="TextBox 5"/>
          <p:cNvSpPr txBox="1"/>
          <p:nvPr/>
        </p:nvSpPr>
        <p:spPr>
          <a:xfrm>
            <a:off x="152400" y="1414790"/>
            <a:ext cx="8319137"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We cannot automate captcha and OTP and animation. </a:t>
            </a:r>
          </a:p>
        </p:txBody>
      </p:sp>
      <p:pic>
        <p:nvPicPr>
          <p:cNvPr id="4098" name="Picture 2" descr="C:\Users\Ankur\Downloads\0_ZLFBsVOc3W6U-q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91" y="2438400"/>
            <a:ext cx="6477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1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7696200" cy="954107"/>
          </a:xfrm>
          <a:prstGeom prst="rect">
            <a:avLst/>
          </a:prstGeom>
          <a:noFill/>
        </p:spPr>
        <p:txBody>
          <a:bodyPr wrap="square" rtlCol="0">
            <a:spAutoFit/>
          </a:bodyPr>
          <a:lstStyle/>
          <a:p>
            <a:r>
              <a:rPr lang="en-US" sz="2800" b="1" dirty="0">
                <a:solidFill>
                  <a:schemeClr val="accent2">
                    <a:lumMod val="50000"/>
                  </a:schemeClr>
                </a:solidFill>
                <a:effectLst>
                  <a:outerShdw blurRad="38100" dist="38100" dir="2700000" algn="tl">
                    <a:srgbClr val="000000">
                      <a:alpha val="43137"/>
                    </a:srgbClr>
                  </a:outerShdw>
                </a:effectLst>
              </a:rPr>
              <a:t>What is OpenSource? </a:t>
            </a:r>
          </a:p>
          <a:p>
            <a:endParaRPr lang="en-US" sz="2800" b="1" dirty="0">
              <a:solidFill>
                <a:schemeClr val="accent2">
                  <a:lumMod val="50000"/>
                </a:schemeClr>
              </a:solidFill>
              <a:effectLst>
                <a:outerShdw blurRad="38100" dist="38100" dir="2700000" algn="tl">
                  <a:srgbClr val="000000">
                    <a:alpha val="43137"/>
                  </a:srgbClr>
                </a:outerShdw>
              </a:effectLst>
            </a:endParaRPr>
          </a:p>
        </p:txBody>
      </p:sp>
      <p:sp>
        <p:nvSpPr>
          <p:cNvPr id="6" name="TextBox 5"/>
          <p:cNvSpPr txBox="1"/>
          <p:nvPr/>
        </p:nvSpPr>
        <p:spPr>
          <a:xfrm>
            <a:off x="152400" y="762000"/>
            <a:ext cx="84582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Open source mean that we can download it for free and we can see source code and </a:t>
            </a:r>
            <a:r>
              <a:rPr lang="en-US" sz="2800" b="1" dirty="0" smtClean="0">
                <a:effectLst>
                  <a:outerShdw blurRad="38100" dist="38100" dir="2700000" algn="tl">
                    <a:srgbClr val="000000">
                      <a:alpha val="43137"/>
                    </a:srgbClr>
                  </a:outerShdw>
                </a:effectLst>
              </a:rPr>
              <a:t>modification </a:t>
            </a:r>
            <a:r>
              <a:rPr lang="en-US" sz="2800" b="1" dirty="0">
                <a:effectLst>
                  <a:outerShdw blurRad="38100" dist="38100" dir="2700000" algn="tl">
                    <a:srgbClr val="000000">
                      <a:alpha val="43137"/>
                    </a:srgbClr>
                  </a:outerShdw>
                </a:effectLst>
              </a:rPr>
              <a:t>in that source code. </a:t>
            </a:r>
          </a:p>
        </p:txBody>
      </p:sp>
      <p:sp>
        <p:nvSpPr>
          <p:cNvPr id="7" name="TextBox 6"/>
          <p:cNvSpPr txBox="1"/>
          <p:nvPr/>
        </p:nvSpPr>
        <p:spPr>
          <a:xfrm>
            <a:off x="321799" y="2188559"/>
            <a:ext cx="4059701" cy="861774"/>
          </a:xfrm>
          <a:prstGeom prst="rect">
            <a:avLst/>
          </a:prstGeom>
          <a:noFill/>
        </p:spPr>
        <p:txBody>
          <a:bodyPr wrap="none" rtlCol="0">
            <a:spAutoFit/>
          </a:bodyPr>
          <a:lstStyle/>
          <a:p>
            <a:r>
              <a:rPr lang="en-US" sz="3200" b="1" u="sng" dirty="0"/>
              <a:t>Selenium Architecture</a:t>
            </a:r>
            <a:r>
              <a:rPr lang="en-US" sz="3200" b="1" dirty="0"/>
              <a:t> </a:t>
            </a:r>
          </a:p>
          <a:p>
            <a:endParaRPr lang="en-US" dirty="0"/>
          </a:p>
        </p:txBody>
      </p:sp>
      <p:pic>
        <p:nvPicPr>
          <p:cNvPr id="8"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4005010"/>
            <a:ext cx="14478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nkur\Downloads\Picture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317" r="76667" b="22994"/>
          <a:stretch/>
        </p:blipFill>
        <p:spPr bwMode="auto">
          <a:xfrm>
            <a:off x="419100" y="3819022"/>
            <a:ext cx="1752600" cy="15911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9100" y="3271675"/>
            <a:ext cx="2041906" cy="523220"/>
          </a:xfrm>
          <a:prstGeom prst="rect">
            <a:avLst/>
          </a:prstGeom>
          <a:noFill/>
        </p:spPr>
        <p:txBody>
          <a:bodyPr wrap="none" rtlCol="0">
            <a:spAutoFit/>
          </a:bodyPr>
          <a:lstStyle/>
          <a:p>
            <a:r>
              <a:rPr lang="en-US" sz="2800" b="1" dirty="0" smtClean="0">
                <a:solidFill>
                  <a:schemeClr val="bg1">
                    <a:lumMod val="50000"/>
                  </a:schemeClr>
                </a:solidFill>
                <a:effectLst>
                  <a:outerShdw blurRad="38100" dist="38100" dir="2700000" algn="tl">
                    <a:srgbClr val="000000">
                      <a:alpha val="43137"/>
                    </a:srgbClr>
                  </a:outerShdw>
                </a:effectLst>
              </a:rPr>
              <a:t>14 Language</a:t>
            </a:r>
            <a:endParaRPr lang="en-US" sz="2800" b="1" dirty="0">
              <a:solidFill>
                <a:schemeClr val="bg1">
                  <a:lumMod val="50000"/>
                </a:schemeClr>
              </a:solidFill>
              <a:effectLst>
                <a:outerShdw blurRad="38100" dist="38100" dir="2700000" algn="tl">
                  <a:srgbClr val="000000">
                    <a:alpha val="43137"/>
                  </a:srgbClr>
                </a:outerShdw>
              </a:effectLst>
            </a:endParaRPr>
          </a:p>
        </p:txBody>
      </p:sp>
      <p:sp>
        <p:nvSpPr>
          <p:cNvPr id="10" name="TextBox 9"/>
          <p:cNvSpPr txBox="1"/>
          <p:nvPr/>
        </p:nvSpPr>
        <p:spPr>
          <a:xfrm>
            <a:off x="326844" y="5430982"/>
            <a:ext cx="2488053" cy="1200329"/>
          </a:xfrm>
          <a:prstGeom prst="rect">
            <a:avLst/>
          </a:prstGeom>
          <a:noFill/>
        </p:spPr>
        <p:txBody>
          <a:bodyPr wrap="none" rtlCol="0">
            <a:spAutoFit/>
          </a:bodyPr>
          <a:lstStyle/>
          <a:p>
            <a:r>
              <a:rPr lang="en-US" sz="2400" b="1" dirty="0">
                <a:solidFill>
                  <a:schemeClr val="bg1">
                    <a:lumMod val="50000"/>
                  </a:schemeClr>
                </a:solidFill>
                <a:effectLst>
                  <a:outerShdw blurRad="38100" dist="38100" dir="2700000" algn="tl">
                    <a:srgbClr val="000000">
                      <a:alpha val="43137"/>
                    </a:srgbClr>
                  </a:outerShdw>
                </a:effectLst>
              </a:rPr>
              <a:t>L</a:t>
            </a:r>
            <a:r>
              <a:rPr lang="en-US" sz="2400" b="1" dirty="0" smtClean="0">
                <a:solidFill>
                  <a:schemeClr val="bg1">
                    <a:lumMod val="50000"/>
                  </a:schemeClr>
                </a:solidFill>
                <a:effectLst>
                  <a:outerShdw blurRad="38100" dist="38100" dir="2700000" algn="tl">
                    <a:srgbClr val="000000">
                      <a:alpha val="43137"/>
                    </a:srgbClr>
                  </a:outerShdw>
                </a:effectLst>
              </a:rPr>
              <a:t>anguage </a:t>
            </a:r>
            <a:r>
              <a:rPr lang="en-US" sz="2400" b="1" dirty="0">
                <a:solidFill>
                  <a:schemeClr val="bg1">
                    <a:lumMod val="50000"/>
                  </a:schemeClr>
                </a:solidFill>
                <a:effectLst>
                  <a:outerShdw blurRad="38100" dist="38100" dir="2700000" algn="tl">
                    <a:srgbClr val="000000">
                      <a:alpha val="43137"/>
                    </a:srgbClr>
                  </a:outerShdw>
                </a:effectLst>
              </a:rPr>
              <a:t>binding </a:t>
            </a:r>
            <a:endParaRPr lang="en-US" sz="2400" b="1" dirty="0" smtClean="0">
              <a:solidFill>
                <a:schemeClr val="bg1">
                  <a:lumMod val="50000"/>
                </a:schemeClr>
              </a:solidFill>
              <a:effectLst>
                <a:outerShdw blurRad="38100" dist="38100" dir="2700000" algn="tl">
                  <a:srgbClr val="000000">
                    <a:alpha val="43137"/>
                  </a:srgbClr>
                </a:outerShdw>
              </a:effectLst>
            </a:endParaRPr>
          </a:p>
          <a:p>
            <a:r>
              <a:rPr lang="en-US" sz="2400" b="1" dirty="0">
                <a:solidFill>
                  <a:schemeClr val="bg1">
                    <a:lumMod val="50000"/>
                  </a:schemeClr>
                </a:solidFill>
                <a:effectLst>
                  <a:outerShdw blurRad="38100" dist="38100" dir="2700000" algn="tl">
                    <a:srgbClr val="000000">
                      <a:alpha val="43137"/>
                    </a:srgbClr>
                  </a:outerShdw>
                </a:effectLst>
              </a:rPr>
              <a:t> </a:t>
            </a:r>
            <a:r>
              <a:rPr lang="en-US" sz="2400" b="1" dirty="0" smtClean="0">
                <a:solidFill>
                  <a:schemeClr val="bg1">
                    <a:lumMod val="50000"/>
                  </a:schemeClr>
                </a:solidFill>
                <a:effectLst>
                  <a:outerShdw blurRad="38100" dist="38100" dir="2700000" algn="tl">
                    <a:srgbClr val="000000">
                      <a:alpha val="43137"/>
                    </a:srgbClr>
                  </a:outerShdw>
                </a:effectLst>
              </a:rPr>
              <a:t>            Or</a:t>
            </a:r>
          </a:p>
          <a:p>
            <a:r>
              <a:rPr lang="en-US" sz="2400" b="1" dirty="0" smtClean="0">
                <a:solidFill>
                  <a:schemeClr val="bg1">
                    <a:lumMod val="50000"/>
                  </a:schemeClr>
                </a:solidFill>
                <a:effectLst>
                  <a:outerShdw blurRad="38100" dist="38100" dir="2700000" algn="tl">
                    <a:srgbClr val="000000">
                      <a:alpha val="43137"/>
                    </a:srgbClr>
                  </a:outerShdw>
                </a:effectLst>
              </a:rPr>
              <a:t> </a:t>
            </a:r>
            <a:r>
              <a:rPr lang="en-US" sz="2400" b="1" dirty="0">
                <a:solidFill>
                  <a:schemeClr val="bg1">
                    <a:lumMod val="50000"/>
                  </a:schemeClr>
                </a:solidFill>
                <a:effectLst>
                  <a:outerShdw blurRad="38100" dist="38100" dir="2700000" algn="tl">
                    <a:srgbClr val="000000">
                      <a:alpha val="43137"/>
                    </a:srgbClr>
                  </a:outerShdw>
                </a:effectLst>
              </a:rPr>
              <a:t>C</a:t>
            </a:r>
            <a:r>
              <a:rPr lang="en-US" sz="2400" b="1" dirty="0" smtClean="0">
                <a:solidFill>
                  <a:schemeClr val="bg1">
                    <a:lumMod val="50000"/>
                  </a:schemeClr>
                </a:solidFill>
                <a:effectLst>
                  <a:outerShdw blurRad="38100" dist="38100" dir="2700000" algn="tl">
                    <a:srgbClr val="000000">
                      <a:alpha val="43137"/>
                    </a:srgbClr>
                  </a:outerShdw>
                </a:effectLst>
              </a:rPr>
              <a:t>lient </a:t>
            </a:r>
            <a:r>
              <a:rPr lang="en-US" sz="2400" b="1" dirty="0">
                <a:solidFill>
                  <a:schemeClr val="bg1">
                    <a:lumMod val="50000"/>
                  </a:schemeClr>
                </a:solidFill>
                <a:effectLst>
                  <a:outerShdw blurRad="38100" dist="38100" dir="2700000" algn="tl">
                    <a:srgbClr val="000000">
                      <a:alpha val="43137"/>
                    </a:srgbClr>
                  </a:outerShdw>
                </a:effectLst>
              </a:rPr>
              <a:t>binding </a:t>
            </a:r>
          </a:p>
        </p:txBody>
      </p:sp>
      <p:sp>
        <p:nvSpPr>
          <p:cNvPr id="11" name="Left Arrow 10"/>
          <p:cNvSpPr/>
          <p:nvPr/>
        </p:nvSpPr>
        <p:spPr>
          <a:xfrm>
            <a:off x="2362200" y="4419600"/>
            <a:ext cx="452697"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3" name="Picture 3" descr="C:\Users\Ankur\Downloads\1_oHFG-BLZdPeUuaOcWCFEVw.png"/>
          <p:cNvPicPr>
            <a:picLocks noChangeAspect="1" noChangeArrowheads="1"/>
          </p:cNvPicPr>
          <p:nvPr/>
        </p:nvPicPr>
        <p:blipFill rotWithShape="1">
          <a:blip r:embed="rId4">
            <a:extLst>
              <a:ext uri="{28A0092B-C50C-407E-A947-70E740481C1C}">
                <a14:useLocalDpi xmlns:a14="http://schemas.microsoft.com/office/drawing/2010/main" val="0"/>
              </a:ext>
            </a:extLst>
          </a:blip>
          <a:srcRect l="45767" t="14548" r="29597" b="19195"/>
          <a:stretch/>
        </p:blipFill>
        <p:spPr bwMode="auto">
          <a:xfrm>
            <a:off x="4876800" y="2966127"/>
            <a:ext cx="1371600" cy="290694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381500" y="44196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C:\Users\Ankur\Downloads\Picture5.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606" t="19226" b="23957"/>
          <a:stretch/>
        </p:blipFill>
        <p:spPr bwMode="auto">
          <a:xfrm>
            <a:off x="6934199" y="3664527"/>
            <a:ext cx="1676401" cy="1766455"/>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6477000" y="44196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934199" y="3102628"/>
            <a:ext cx="1596463" cy="584775"/>
          </a:xfrm>
          <a:prstGeom prst="rect">
            <a:avLst/>
          </a:prstGeom>
          <a:noFill/>
        </p:spPr>
        <p:txBody>
          <a:bodyPr wrap="none" rtlCol="0">
            <a:spAutoFit/>
          </a:bodyPr>
          <a:lstStyle/>
          <a:p>
            <a:r>
              <a:rPr lang="en-US" sz="3200" b="1" dirty="0" smtClean="0">
                <a:solidFill>
                  <a:schemeClr val="bg1">
                    <a:lumMod val="50000"/>
                  </a:schemeClr>
                </a:solidFill>
                <a:effectLst>
                  <a:outerShdw blurRad="38100" dist="38100" dir="2700000" algn="tl">
                    <a:srgbClr val="000000">
                      <a:alpha val="43137"/>
                    </a:srgbClr>
                  </a:outerShdw>
                </a:effectLst>
              </a:rPr>
              <a:t>Browser</a:t>
            </a:r>
            <a:endParaRPr lang="en-US" sz="3200" b="1" dirty="0">
              <a:solidFill>
                <a:schemeClr val="bg1">
                  <a:lumMod val="50000"/>
                </a:schemeClr>
              </a:solidFill>
              <a:effectLst>
                <a:outerShdw blurRad="38100" dist="38100" dir="2700000" algn="tl">
                  <a:srgbClr val="000000">
                    <a:alpha val="43137"/>
                  </a:srgbClr>
                </a:outerShdw>
              </a:effectLst>
            </a:endParaRPr>
          </a:p>
        </p:txBody>
      </p:sp>
      <p:sp>
        <p:nvSpPr>
          <p:cNvPr id="16" name="Curved Up Arrow 15"/>
          <p:cNvSpPr/>
          <p:nvPr/>
        </p:nvSpPr>
        <p:spPr>
          <a:xfrm>
            <a:off x="3733799" y="5465618"/>
            <a:ext cx="4038600" cy="838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4191000" y="6303818"/>
            <a:ext cx="3771900" cy="400110"/>
          </a:xfrm>
          <a:prstGeom prst="rect">
            <a:avLst/>
          </a:prstGeom>
          <a:noFill/>
        </p:spPr>
        <p:txBody>
          <a:bodyPr wrap="square" rtlCol="0">
            <a:spAutoFit/>
          </a:bodyPr>
          <a:lstStyle/>
          <a:p>
            <a:r>
              <a:rPr lang="en-US" sz="2000" b="1" dirty="0" smtClean="0">
                <a:solidFill>
                  <a:schemeClr val="bg1">
                    <a:lumMod val="50000"/>
                  </a:schemeClr>
                </a:solidFill>
                <a:effectLst>
                  <a:outerShdw blurRad="38100" dist="38100" dir="2700000" algn="tl">
                    <a:srgbClr val="000000">
                      <a:alpha val="43137"/>
                    </a:srgbClr>
                  </a:outerShdw>
                </a:effectLst>
              </a:rPr>
              <a:t>JSON VIA protocol (HTTP)</a:t>
            </a:r>
            <a:endParaRPr lang="en-US" sz="2000" b="1"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712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5187189" cy="1200329"/>
          </a:xfrm>
          <a:prstGeom prst="rect">
            <a:avLst/>
          </a:prstGeom>
          <a:noFill/>
        </p:spPr>
        <p:txBody>
          <a:bodyPr wrap="none" rtlCol="0">
            <a:spAutoFit/>
          </a:bodyPr>
          <a:lstStyle/>
          <a:p>
            <a:r>
              <a:rPr lang="en-US" sz="3600" b="1" dirty="0">
                <a:solidFill>
                  <a:schemeClr val="tx1">
                    <a:lumMod val="95000"/>
                    <a:lumOff val="5000"/>
                  </a:schemeClr>
                </a:solidFill>
                <a:effectLst>
                  <a:outerShdw blurRad="38100" dist="38100" dir="2700000" algn="tl">
                    <a:srgbClr val="000000">
                      <a:alpha val="43137"/>
                    </a:srgbClr>
                  </a:outerShdw>
                </a:effectLst>
              </a:rPr>
              <a:t>How to launch a browser?</a:t>
            </a:r>
          </a:p>
          <a:p>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
        <p:nvSpPr>
          <p:cNvPr id="5" name="TextBox 4"/>
          <p:cNvSpPr txBox="1"/>
          <p:nvPr/>
        </p:nvSpPr>
        <p:spPr>
          <a:xfrm>
            <a:off x="304800" y="914400"/>
            <a:ext cx="71628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 order to launch a browser we have to write some set of line in main method.</a:t>
            </a:r>
          </a:p>
          <a:p>
            <a:endParaRPr lang="en-US" sz="2800" b="1" dirty="0">
              <a:effectLst>
                <a:outerShdw blurRad="38100" dist="38100" dir="2700000" algn="tl">
                  <a:srgbClr val="000000">
                    <a:alpha val="43137"/>
                  </a:srgbClr>
                </a:outerShdw>
              </a:effectLst>
            </a:endParaRPr>
          </a:p>
        </p:txBody>
      </p:sp>
      <p:sp>
        <p:nvSpPr>
          <p:cNvPr id="6" name="TextBox 5"/>
          <p:cNvSpPr txBox="1"/>
          <p:nvPr/>
        </p:nvSpPr>
        <p:spPr>
          <a:xfrm>
            <a:off x="304800" y="2012822"/>
            <a:ext cx="8458200" cy="646331"/>
          </a:xfrm>
          <a:prstGeom prst="rect">
            <a:avLst/>
          </a:prstGeom>
          <a:noFill/>
        </p:spPr>
        <p:txBody>
          <a:bodyPr wrap="square" rtlCol="0">
            <a:spAutoFit/>
          </a:bodyPr>
          <a:lstStyle/>
          <a:p>
            <a:r>
              <a:rPr lang="en-US" b="1" dirty="0"/>
              <a:t>System.setProperty</a:t>
            </a:r>
            <a:r>
              <a:rPr lang="en-US" b="1" dirty="0" smtClean="0"/>
              <a:t>(“Which  Browser  we want to launch ” ,” Path OF DRIVER Exc</a:t>
            </a:r>
            <a:r>
              <a:rPr lang="en-US" b="1" dirty="0"/>
              <a:t>.”);</a:t>
            </a:r>
          </a:p>
          <a:p>
            <a:endParaRPr lang="en-US" b="1" dirty="0"/>
          </a:p>
        </p:txBody>
      </p:sp>
      <p:sp>
        <p:nvSpPr>
          <p:cNvPr id="7" name="Down Arrow 6"/>
          <p:cNvSpPr/>
          <p:nvPr/>
        </p:nvSpPr>
        <p:spPr>
          <a:xfrm>
            <a:off x="748145" y="3175575"/>
            <a:ext cx="304800" cy="323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57200" y="3547232"/>
            <a:ext cx="3429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lumMod val="95000"/>
                    <a:lumOff val="5000"/>
                  </a:schemeClr>
                </a:solidFill>
                <a:effectLst>
                  <a:outerShdw blurRad="38100" dist="38100" dir="2700000" algn="tl">
                    <a:srgbClr val="000000">
                      <a:alpha val="43137"/>
                    </a:srgbClr>
                  </a:outerShdw>
                </a:effectLst>
              </a:rPr>
              <a:t>It is a Final class in java. Lang </a:t>
            </a:r>
          </a:p>
          <a:p>
            <a:pPr algn="ctr"/>
            <a:endParaRPr lang="en-US" sz="2000" b="1" i="1" dirty="0">
              <a:solidFill>
                <a:schemeClr val="tx1">
                  <a:lumMod val="95000"/>
                  <a:lumOff val="5000"/>
                </a:schemeClr>
              </a:solidFill>
              <a:effectLst>
                <a:outerShdw blurRad="38100" dist="38100" dir="2700000" algn="tl">
                  <a:srgbClr val="000000">
                    <a:alpha val="43137"/>
                  </a:srgbClr>
                </a:outerShdw>
              </a:effectLst>
            </a:endParaRPr>
          </a:p>
        </p:txBody>
      </p:sp>
      <p:sp>
        <p:nvSpPr>
          <p:cNvPr id="11" name="TextBox 10"/>
          <p:cNvSpPr txBox="1"/>
          <p:nvPr/>
        </p:nvSpPr>
        <p:spPr>
          <a:xfrm>
            <a:off x="304800" y="2590800"/>
            <a:ext cx="2209800" cy="584775"/>
          </a:xfrm>
          <a:prstGeom prst="rect">
            <a:avLst/>
          </a:prstGeom>
          <a:noFill/>
        </p:spPr>
        <p:txBody>
          <a:bodyPr wrap="square" rtlCol="0">
            <a:spAutoFit/>
          </a:bodyPr>
          <a:lstStyle/>
          <a:p>
            <a:r>
              <a:rPr lang="en-US" sz="3200" b="1" dirty="0" smtClean="0"/>
              <a:t>System</a:t>
            </a:r>
            <a:endParaRPr lang="en-US" sz="3200" b="1" dirty="0"/>
          </a:p>
        </p:txBody>
      </p:sp>
      <p:sp>
        <p:nvSpPr>
          <p:cNvPr id="12" name="TextBox 11"/>
          <p:cNvSpPr txBox="1"/>
          <p:nvPr/>
        </p:nvSpPr>
        <p:spPr>
          <a:xfrm>
            <a:off x="4862945" y="2659153"/>
            <a:ext cx="2183803" cy="584775"/>
          </a:xfrm>
          <a:prstGeom prst="rect">
            <a:avLst/>
          </a:prstGeom>
          <a:noFill/>
        </p:spPr>
        <p:txBody>
          <a:bodyPr wrap="none" rtlCol="0">
            <a:spAutoFit/>
          </a:bodyPr>
          <a:lstStyle/>
          <a:p>
            <a:r>
              <a:rPr lang="en-US" sz="3200" b="1" dirty="0" smtClean="0"/>
              <a:t>setProperty</a:t>
            </a:r>
            <a:endParaRPr lang="en-US" sz="3200" b="1" dirty="0"/>
          </a:p>
        </p:txBody>
      </p:sp>
      <p:sp>
        <p:nvSpPr>
          <p:cNvPr id="13" name="Down Arrow 12"/>
          <p:cNvSpPr/>
          <p:nvPr/>
        </p:nvSpPr>
        <p:spPr>
          <a:xfrm>
            <a:off x="5867400" y="3243928"/>
            <a:ext cx="304800" cy="303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857729" y="3585800"/>
            <a:ext cx="3290455" cy="64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849090" y="3593628"/>
            <a:ext cx="3595255" cy="646331"/>
          </a:xfrm>
          <a:prstGeom prst="rect">
            <a:avLst/>
          </a:prstGeom>
          <a:noFill/>
        </p:spPr>
        <p:txBody>
          <a:bodyPr wrap="square" rtlCol="0">
            <a:spAutoFit/>
          </a:bodyPr>
          <a:lstStyle/>
          <a:p>
            <a:r>
              <a:rPr lang="en-US" b="1" i="1" dirty="0" smtClean="0"/>
              <a:t>It is a static of System class which will take 2 String as arug.</a:t>
            </a:r>
            <a:endParaRPr lang="en-US" b="1" i="1" dirty="0"/>
          </a:p>
        </p:txBody>
      </p:sp>
      <p:pic>
        <p:nvPicPr>
          <p:cNvPr id="6146" name="Picture 2" descr="C:\Users\Ankur\Downloads\1200px-Google_Chrome_icon_(September_2014).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345" y="4450190"/>
            <a:ext cx="1219200" cy="9372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171700" y="4572000"/>
            <a:ext cx="5753100" cy="1323439"/>
          </a:xfrm>
          <a:prstGeom prst="rect">
            <a:avLst/>
          </a:prstGeom>
          <a:noFill/>
        </p:spPr>
        <p:txBody>
          <a:bodyPr wrap="square" rtlCol="0">
            <a:spAutoFit/>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rPr>
              <a:t>webdriver.chrome.driver</a:t>
            </a:r>
          </a:p>
          <a:p>
            <a:endParaRPr lang="en-US" sz="4000" b="1" dirty="0">
              <a:solidFill>
                <a:schemeClr val="tx1">
                  <a:lumMod val="95000"/>
                  <a:lumOff val="5000"/>
                </a:schemeClr>
              </a:solidFill>
              <a:effectLst>
                <a:outerShdw blurRad="38100" dist="38100" dir="2700000" algn="tl">
                  <a:srgbClr val="000000">
                    <a:alpha val="43137"/>
                  </a:srgbClr>
                </a:outerShdw>
              </a:effectLst>
            </a:endParaRPr>
          </a:p>
        </p:txBody>
      </p:sp>
      <p:sp>
        <p:nvSpPr>
          <p:cNvPr id="17" name="Right Arrow 16"/>
          <p:cNvSpPr/>
          <p:nvPr/>
        </p:nvSpPr>
        <p:spPr>
          <a:xfrm>
            <a:off x="1828800" y="4822238"/>
            <a:ext cx="342900" cy="349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7" name="Picture 3" descr="C:\Users\Ankur\Downloads\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72" y="5638800"/>
            <a:ext cx="1385455" cy="1072303"/>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a:off x="1806286" y="6001769"/>
            <a:ext cx="41217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2247900" y="5772329"/>
            <a:ext cx="5075172" cy="707886"/>
          </a:xfrm>
          <a:prstGeom prst="rect">
            <a:avLst/>
          </a:prstGeom>
          <a:noFill/>
        </p:spPr>
        <p:txBody>
          <a:bodyPr wrap="none" rtlCol="0">
            <a:spAutoFit/>
          </a:bodyPr>
          <a:lstStyle/>
          <a:p>
            <a:r>
              <a:rPr lang="en-US" sz="4000" b="1" dirty="0">
                <a:solidFill>
                  <a:schemeClr val="tx1">
                    <a:lumMod val="95000"/>
                    <a:lumOff val="5000"/>
                  </a:schemeClr>
                </a:solidFill>
                <a:effectLst>
                  <a:outerShdw blurRad="38100" dist="38100" dir="2700000" algn="tl">
                    <a:srgbClr val="000000">
                      <a:alpha val="43137"/>
                    </a:srgbClr>
                  </a:outerShdw>
                </a:effectLst>
              </a:rPr>
              <a:t>webdriver.gecko.driver</a:t>
            </a:r>
          </a:p>
        </p:txBody>
      </p:sp>
    </p:spTree>
    <p:extLst>
      <p:ext uri="{BB962C8B-B14F-4D97-AF65-F5344CB8AC3E}">
        <p14:creationId xmlns:p14="http://schemas.microsoft.com/office/powerpoint/2010/main" val="3776125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47939"/>
            <a:ext cx="8305800" cy="584775"/>
          </a:xfrm>
          <a:prstGeom prst="rect">
            <a:avLst/>
          </a:prstGeom>
          <a:noFill/>
        </p:spPr>
        <p:txBody>
          <a:bodyPr wrap="square" rtlCol="0">
            <a:spAutoFit/>
          </a:bodyPr>
          <a:lstStyle/>
          <a:p>
            <a:r>
              <a:rPr lang="en-US" sz="3200" b="1" dirty="0" smtClean="0">
                <a:solidFill>
                  <a:schemeClr val="tx1">
                    <a:lumMod val="95000"/>
                    <a:lumOff val="5000"/>
                  </a:schemeClr>
                </a:solidFill>
                <a:effectLst>
                  <a:outerShdw blurRad="38100" dist="38100" dir="2700000" algn="tl">
                    <a:srgbClr val="000000">
                      <a:alpha val="43137"/>
                    </a:srgbClr>
                  </a:outerShdw>
                </a:effectLst>
              </a:rPr>
              <a:t>We have to create the object or Driver class.</a:t>
            </a:r>
            <a:endParaRPr lang="en-US" sz="3200" b="1" dirty="0">
              <a:solidFill>
                <a:schemeClr val="tx1">
                  <a:lumMod val="95000"/>
                  <a:lumOff val="5000"/>
                </a:schemeClr>
              </a:solidFill>
              <a:effectLst>
                <a:outerShdw blurRad="38100" dist="38100" dir="2700000" algn="tl">
                  <a:srgbClr val="000000">
                    <a:alpha val="43137"/>
                  </a:srgbClr>
                </a:outerShdw>
              </a:effectLst>
            </a:endParaRPr>
          </a:p>
        </p:txBody>
      </p:sp>
      <p:sp>
        <p:nvSpPr>
          <p:cNvPr id="6" name="TextBox 5"/>
          <p:cNvSpPr txBox="1"/>
          <p:nvPr/>
        </p:nvSpPr>
        <p:spPr>
          <a:xfrm>
            <a:off x="533400" y="1676400"/>
            <a:ext cx="8610600" cy="2031325"/>
          </a:xfrm>
          <a:prstGeom prst="rect">
            <a:avLst/>
          </a:prstGeom>
          <a:noFill/>
        </p:spPr>
        <p:txBody>
          <a:bodyPr wrap="square" rtlCol="0">
            <a:spAutoFit/>
          </a:bodyPr>
          <a:lstStyle/>
          <a:p>
            <a:r>
              <a:rPr lang="en-US" b="1" dirty="0">
                <a:solidFill>
                  <a:schemeClr val="tx1">
                    <a:lumMod val="95000"/>
                    <a:lumOff val="5000"/>
                  </a:schemeClr>
                </a:solidFill>
              </a:rPr>
              <a:t>Public class DemoChromeLaunch{</a:t>
            </a:r>
          </a:p>
          <a:p>
            <a:r>
              <a:rPr lang="en-US" b="1" dirty="0" smtClean="0">
                <a:solidFill>
                  <a:schemeClr val="tx1">
                    <a:lumMod val="95000"/>
                    <a:lumOff val="5000"/>
                  </a:schemeClr>
                </a:solidFill>
              </a:rPr>
              <a:t>Public </a:t>
            </a:r>
            <a:r>
              <a:rPr lang="en-US" b="1" dirty="0">
                <a:solidFill>
                  <a:schemeClr val="tx1">
                    <a:lumMod val="95000"/>
                    <a:lumOff val="5000"/>
                  </a:schemeClr>
                </a:solidFill>
              </a:rPr>
              <a:t>static void main(String[] args){</a:t>
            </a:r>
          </a:p>
          <a:p>
            <a:r>
              <a:rPr lang="en-US" b="1" dirty="0" smtClean="0">
                <a:solidFill>
                  <a:schemeClr val="tx1">
                    <a:lumMod val="95000"/>
                    <a:lumOff val="5000"/>
                  </a:schemeClr>
                </a:solidFill>
              </a:rPr>
              <a:t>	System.setProperty</a:t>
            </a:r>
            <a:r>
              <a:rPr lang="en-US" b="1" dirty="0">
                <a:solidFill>
                  <a:schemeClr val="tx1">
                    <a:lumMod val="95000"/>
                    <a:lumOff val="5000"/>
                  </a:schemeClr>
                </a:solidFill>
              </a:rPr>
              <a:t>(“webdriver.chrome.driver”,”path of chromeDriver Exc.”);</a:t>
            </a:r>
          </a:p>
          <a:p>
            <a:r>
              <a:rPr lang="en-US" b="1" dirty="0" smtClean="0">
                <a:solidFill>
                  <a:schemeClr val="tx1">
                    <a:lumMod val="95000"/>
                    <a:lumOff val="5000"/>
                  </a:schemeClr>
                </a:solidFill>
              </a:rPr>
              <a:t>	ChromeDriver </a:t>
            </a:r>
            <a:r>
              <a:rPr lang="en-US" b="1" dirty="0">
                <a:solidFill>
                  <a:schemeClr val="tx1">
                    <a:lumMod val="95000"/>
                    <a:lumOff val="5000"/>
                  </a:schemeClr>
                </a:solidFill>
              </a:rPr>
              <a:t>driver  = new ChromeDriver();</a:t>
            </a:r>
          </a:p>
          <a:p>
            <a:r>
              <a:rPr lang="en-US" b="1" dirty="0" smtClean="0">
                <a:solidFill>
                  <a:schemeClr val="tx1">
                    <a:lumMod val="95000"/>
                    <a:lumOff val="5000"/>
                  </a:schemeClr>
                </a:solidFill>
              </a:rPr>
              <a:t>	}</a:t>
            </a:r>
            <a:endParaRPr lang="en-US" b="1" dirty="0">
              <a:solidFill>
                <a:schemeClr val="tx1">
                  <a:lumMod val="95000"/>
                  <a:lumOff val="5000"/>
                </a:schemeClr>
              </a:solidFill>
            </a:endParaRPr>
          </a:p>
          <a:p>
            <a:r>
              <a:rPr lang="en-US" b="1" dirty="0">
                <a:solidFill>
                  <a:schemeClr val="tx1">
                    <a:lumMod val="95000"/>
                    <a:lumOff val="5000"/>
                  </a:schemeClr>
                </a:solidFill>
              </a:rPr>
              <a:t>}</a:t>
            </a:r>
          </a:p>
          <a:p>
            <a:endParaRPr lang="en-US" b="1" dirty="0">
              <a:solidFill>
                <a:schemeClr val="tx1">
                  <a:lumMod val="95000"/>
                  <a:lumOff val="5000"/>
                </a:schemeClr>
              </a:solidFill>
            </a:endParaRPr>
          </a:p>
        </p:txBody>
      </p:sp>
      <p:sp>
        <p:nvSpPr>
          <p:cNvPr id="7" name="TextBox 6"/>
          <p:cNvSpPr txBox="1"/>
          <p:nvPr/>
        </p:nvSpPr>
        <p:spPr>
          <a:xfrm>
            <a:off x="533400" y="1076098"/>
            <a:ext cx="4191000" cy="523220"/>
          </a:xfrm>
          <a:prstGeom prst="rect">
            <a:avLst/>
          </a:prstGeom>
          <a:noFill/>
        </p:spPr>
        <p:txBody>
          <a:bodyPr wrap="square" rtlCol="0">
            <a:sp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TO LAUNCH CHROME</a:t>
            </a:r>
            <a:endParaRPr lang="en-US" sz="2800" b="1" dirty="0">
              <a:solidFill>
                <a:schemeClr val="tx1">
                  <a:lumMod val="95000"/>
                  <a:lumOff val="5000"/>
                </a:schemeClr>
              </a:solidFill>
              <a:effectLst>
                <a:outerShdw blurRad="38100" dist="38100" dir="2700000" algn="tl">
                  <a:srgbClr val="000000">
                    <a:alpha val="43137"/>
                  </a:srgbClr>
                </a:outerShdw>
              </a:effectLst>
            </a:endParaRPr>
          </a:p>
        </p:txBody>
      </p:sp>
      <p:pic>
        <p:nvPicPr>
          <p:cNvPr id="8" name="Picture 2" descr="C:\Users\Ankur\Downloads\1200px-Google_Chrome_icon_(September_2014).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8154" y="1130716"/>
            <a:ext cx="609600" cy="4686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 y="3707725"/>
            <a:ext cx="4648200" cy="954107"/>
          </a:xfrm>
          <a:prstGeom prst="rect">
            <a:avLst/>
          </a:prstGeom>
          <a:noFill/>
        </p:spPr>
        <p:txBody>
          <a:bodyPr wrap="square" rtlCol="0">
            <a:spAutoFit/>
          </a:bodyPr>
          <a:lstStyle/>
          <a:p>
            <a:r>
              <a:rPr lang="en-US" sz="2800" b="1" dirty="0">
                <a:solidFill>
                  <a:schemeClr val="tx1">
                    <a:lumMod val="95000"/>
                    <a:lumOff val="5000"/>
                  </a:schemeClr>
                </a:solidFill>
                <a:effectLst>
                  <a:outerShdw blurRad="38100" dist="38100" dir="2700000" algn="tl">
                    <a:srgbClr val="000000">
                      <a:alpha val="43137"/>
                    </a:srgbClr>
                  </a:outerShdw>
                </a:effectLst>
              </a:rPr>
              <a:t>TO LAUNCH CHROME</a:t>
            </a:r>
          </a:p>
          <a:p>
            <a:endParaRPr lang="en-US" sz="2800" dirty="0"/>
          </a:p>
        </p:txBody>
      </p:sp>
      <p:pic>
        <p:nvPicPr>
          <p:cNvPr id="10" name="Picture 3" descr="C:\Users\Ankur\Downloads\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5973" y="3585353"/>
            <a:ext cx="1035628" cy="7580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04800" y="4611231"/>
            <a:ext cx="8892627" cy="2246769"/>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rPr>
              <a:t>Public class DemoFireFoxLaunch{</a:t>
            </a:r>
          </a:p>
          <a:p>
            <a:r>
              <a:rPr lang="en-US" sz="2000" b="1" dirty="0" smtClean="0">
                <a:effectLst>
                  <a:outerShdw blurRad="38100" dist="38100" dir="2700000" algn="tl">
                    <a:srgbClr val="000000">
                      <a:alpha val="43137"/>
                    </a:srgbClr>
                  </a:outerShdw>
                </a:effectLst>
              </a:rPr>
              <a:t>Public </a:t>
            </a:r>
            <a:r>
              <a:rPr lang="en-US" sz="2000" b="1" dirty="0">
                <a:effectLst>
                  <a:outerShdw blurRad="38100" dist="38100" dir="2700000" algn="tl">
                    <a:srgbClr val="000000">
                      <a:alpha val="43137"/>
                    </a:srgbClr>
                  </a:outerShdw>
                </a:effectLst>
              </a:rPr>
              <a:t>static void main(String[] args){</a:t>
            </a:r>
          </a:p>
          <a:p>
            <a:r>
              <a:rPr lang="en-US" sz="2000" b="1" dirty="0" smtClean="0">
                <a:effectLst>
                  <a:outerShdw blurRad="38100" dist="38100" dir="2700000" algn="tl">
                    <a:srgbClr val="000000">
                      <a:alpha val="43137"/>
                    </a:srgbClr>
                  </a:outerShdw>
                </a:effectLst>
              </a:rPr>
              <a:t>	System.setProperty</a:t>
            </a:r>
            <a:r>
              <a:rPr lang="en-US" sz="2000" b="1" dirty="0">
                <a:effectLst>
                  <a:outerShdw blurRad="38100" dist="38100" dir="2700000" algn="tl">
                    <a:srgbClr val="000000">
                      <a:alpha val="43137"/>
                    </a:srgbClr>
                  </a:outerShdw>
                </a:effectLst>
              </a:rPr>
              <a:t>(“webdriver.gecko.driver”,”path of geckoDriver Exc.”);</a:t>
            </a:r>
          </a:p>
          <a:p>
            <a:r>
              <a:rPr lang="en-US" sz="2000" b="1" dirty="0" smtClean="0">
                <a:effectLst>
                  <a:outerShdw blurRad="38100" dist="38100" dir="2700000" algn="tl">
                    <a:srgbClr val="000000">
                      <a:alpha val="43137"/>
                    </a:srgbClr>
                  </a:outerShdw>
                </a:effectLst>
              </a:rPr>
              <a:t>	FirefoxDriver </a:t>
            </a:r>
            <a:r>
              <a:rPr lang="en-US" sz="2000" b="1" dirty="0">
                <a:effectLst>
                  <a:outerShdw blurRad="38100" dist="38100" dir="2700000" algn="tl">
                    <a:srgbClr val="000000">
                      <a:alpha val="43137"/>
                    </a:srgbClr>
                  </a:outerShdw>
                </a:effectLst>
              </a:rPr>
              <a:t>driver  = new FirefoxDriver();</a:t>
            </a:r>
          </a:p>
          <a:p>
            <a:r>
              <a:rPr lang="en-US" sz="2000" b="1" dirty="0" smtClean="0">
                <a:effectLst>
                  <a:outerShdw blurRad="38100" dist="38100" dir="2700000" algn="tl">
                    <a:srgbClr val="000000">
                      <a:alpha val="43137"/>
                    </a:srgbClr>
                  </a:outerShdw>
                </a:effectLst>
              </a:rPr>
              <a:t>	}</a:t>
            </a:r>
            <a:endParaRPr lang="en-US" sz="2000" b="1" dirty="0">
              <a:effectLst>
                <a:outerShdw blurRad="38100" dist="38100" dir="2700000" algn="tl">
                  <a:srgbClr val="000000">
                    <a:alpha val="43137"/>
                  </a:srgbClr>
                </a:outerShdw>
              </a:effectLst>
            </a:endParaRPr>
          </a:p>
          <a:p>
            <a:r>
              <a:rPr lang="en-US" sz="2000" b="1" dirty="0">
                <a:effectLst>
                  <a:outerShdw blurRad="38100" dist="38100" dir="2700000" algn="tl">
                    <a:srgbClr val="000000">
                      <a:alpha val="43137"/>
                    </a:srgbClr>
                  </a:outerShdw>
                </a:effectLst>
              </a:rPr>
              <a:t>}</a:t>
            </a:r>
          </a:p>
          <a:p>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5995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219200"/>
            <a:ext cx="8077200" cy="1384995"/>
          </a:xfrm>
          <a:prstGeom prst="rect">
            <a:avLst/>
          </a:prstGeom>
          <a:noFill/>
        </p:spPr>
        <p:txBody>
          <a:bodyPr wrap="square" rtlCol="0">
            <a:spAutoFit/>
          </a:bodyPr>
          <a:lstStyle/>
          <a:p>
            <a:r>
              <a:rPr lang="en-US" sz="2800" b="1" dirty="0"/>
              <a:t>Why we are writing WebDriver instead of FirefoxDriver and ChromeDriver?</a:t>
            </a:r>
          </a:p>
          <a:p>
            <a:endParaRPr lang="en-US" sz="2800" b="1" dirty="0"/>
          </a:p>
        </p:txBody>
      </p:sp>
      <p:sp>
        <p:nvSpPr>
          <p:cNvPr id="5" name="TextBox 4"/>
          <p:cNvSpPr txBox="1"/>
          <p:nvPr/>
        </p:nvSpPr>
        <p:spPr>
          <a:xfrm>
            <a:off x="415636" y="2604195"/>
            <a:ext cx="7620000" cy="353943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we are performing up-casting over here in order to avoid unnecessary method ,because if we are creating an object of any driver class so it will give me the method which we will not use. And in future if we want to change from one browser to any browser we can change it easily because WEBDRIVER is the parent of all the driver class.</a:t>
            </a:r>
          </a:p>
          <a:p>
            <a:endParaRPr lang="en-US" sz="2800" b="1" dirty="0">
              <a:effectLst>
                <a:outerShdw blurRad="38100" dist="38100" dir="2700000" algn="tl">
                  <a:srgbClr val="000000">
                    <a:alpha val="43137"/>
                  </a:srgbClr>
                </a:outerShdw>
              </a:effectLst>
            </a:endParaRPr>
          </a:p>
        </p:txBody>
      </p:sp>
      <p:pic>
        <p:nvPicPr>
          <p:cNvPr id="7170" name="Picture 2" descr="C:\Users\Ankur\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76200"/>
            <a:ext cx="2628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7145" y="362634"/>
            <a:ext cx="246330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INTERVIEW </a:t>
            </a:r>
            <a:endParaRPr lang="en-US" sz="3600" b="1" dirty="0">
              <a:effectLst>
                <a:outerShdw blurRad="38100" dist="38100" dir="2700000" algn="tl">
                  <a:srgbClr val="000000">
                    <a:alpha val="43137"/>
                  </a:srgbClr>
                </a:outerShdw>
              </a:effectLst>
            </a:endParaRPr>
          </a:p>
        </p:txBody>
      </p:sp>
      <p:sp>
        <p:nvSpPr>
          <p:cNvPr id="7" name="TextBox 6"/>
          <p:cNvSpPr txBox="1"/>
          <p:nvPr/>
        </p:nvSpPr>
        <p:spPr>
          <a:xfrm>
            <a:off x="5918659" y="321859"/>
            <a:ext cx="2117503" cy="646331"/>
          </a:xfrm>
          <a:prstGeom prst="rect">
            <a:avLst/>
          </a:prstGeom>
          <a:noFill/>
        </p:spPr>
        <p:txBody>
          <a:bodyPr wrap="none" rtlCol="0">
            <a:sp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rPr>
              <a:t>Questions</a:t>
            </a:r>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0472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228600"/>
            <a:ext cx="5977534" cy="1323439"/>
          </a:xfrm>
          <a:prstGeom prst="rect">
            <a:avLst/>
          </a:prstGeom>
          <a:noFill/>
        </p:spPr>
        <p:txBody>
          <a:bodyPr wrap="none" rtlCol="0">
            <a:spAutoFit/>
          </a:bodyPr>
          <a:lstStyle/>
          <a:p>
            <a:r>
              <a:rPr lang="en-US" sz="4000" b="1" dirty="0">
                <a:solidFill>
                  <a:schemeClr val="tx1">
                    <a:lumMod val="95000"/>
                    <a:lumOff val="5000"/>
                  </a:schemeClr>
                </a:solidFill>
              </a:rPr>
              <a:t>Java-Selenium Architecture</a:t>
            </a:r>
          </a:p>
          <a:p>
            <a:endParaRPr lang="en-US" sz="4000" b="1" dirty="0">
              <a:solidFill>
                <a:schemeClr val="tx1">
                  <a:lumMod val="95000"/>
                  <a:lumOff val="5000"/>
                </a:schemeClr>
              </a:solidFill>
            </a:endParaRPr>
          </a:p>
        </p:txBody>
      </p:sp>
      <p:sp>
        <p:nvSpPr>
          <p:cNvPr id="5" name="Rectangle 4"/>
          <p:cNvSpPr/>
          <p:nvPr/>
        </p:nvSpPr>
        <p:spPr>
          <a:xfrm>
            <a:off x="2609850" y="1143000"/>
            <a:ext cx="3429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181350" y="1224290"/>
            <a:ext cx="2857500" cy="523220"/>
          </a:xfrm>
          <a:prstGeom prst="rect">
            <a:avLst/>
          </a:prstGeom>
          <a:noFill/>
        </p:spPr>
        <p:txBody>
          <a:bodyPr wrap="square" rtlCol="0">
            <a:sp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SearchContext</a:t>
            </a:r>
            <a:endParaRPr lang="en-US" sz="2800" b="1" dirty="0">
              <a:solidFill>
                <a:schemeClr val="tx1">
                  <a:lumMod val="95000"/>
                  <a:lumOff val="5000"/>
                </a:schemeClr>
              </a:solidFill>
              <a:effectLst>
                <a:outerShdw blurRad="38100" dist="38100" dir="2700000" algn="tl">
                  <a:srgbClr val="000000">
                    <a:alpha val="43137"/>
                  </a:srgbClr>
                </a:outerShdw>
              </a:effectLst>
            </a:endParaRPr>
          </a:p>
        </p:txBody>
      </p:sp>
      <p:sp>
        <p:nvSpPr>
          <p:cNvPr id="7" name="TextBox 6"/>
          <p:cNvSpPr txBox="1"/>
          <p:nvPr/>
        </p:nvSpPr>
        <p:spPr>
          <a:xfrm>
            <a:off x="5334000" y="1008828"/>
            <a:ext cx="762000" cy="523220"/>
          </a:xfrm>
          <a:prstGeom prst="rect">
            <a:avLst/>
          </a:prstGeom>
          <a:noFill/>
        </p:spPr>
        <p:txBody>
          <a:bodyPr wrap="square" rtlCol="0">
            <a:spAutoFit/>
          </a:bodyPr>
          <a:lstStyle/>
          <a:p>
            <a:r>
              <a:rPr lang="en-US" sz="2800" b="1" dirty="0" smtClean="0">
                <a:solidFill>
                  <a:srgbClr val="FFFF00"/>
                </a:solidFill>
                <a:effectLst>
                  <a:outerShdw blurRad="38100" dist="38100" dir="2700000" algn="tl">
                    <a:srgbClr val="000000">
                      <a:alpha val="43137"/>
                    </a:srgbClr>
                  </a:outerShdw>
                </a:effectLst>
              </a:rPr>
              <a:t>Inf</a:t>
            </a:r>
            <a:endParaRPr lang="en-US" sz="28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152400" y="2514600"/>
            <a:ext cx="2590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50000"/>
                  </a:schemeClr>
                </a:solidFill>
                <a:effectLst>
                  <a:outerShdw blurRad="38100" dist="38100" dir="2700000" algn="tl">
                    <a:srgbClr val="000000">
                      <a:alpha val="43137"/>
                    </a:srgbClr>
                  </a:outerShdw>
                </a:effectLst>
              </a:rPr>
              <a:t>TakeScreenShot</a:t>
            </a:r>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9" name="Rectangle 8"/>
          <p:cNvSpPr/>
          <p:nvPr/>
        </p:nvSpPr>
        <p:spPr>
          <a:xfrm>
            <a:off x="3103418" y="2514600"/>
            <a:ext cx="2590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lumMod val="50000"/>
                  </a:schemeClr>
                </a:solidFill>
                <a:effectLst>
                  <a:outerShdw blurRad="38100" dist="38100" dir="2700000" algn="tl">
                    <a:srgbClr val="000000">
                      <a:alpha val="43137"/>
                    </a:srgbClr>
                  </a:outerShdw>
                </a:effectLst>
              </a:rPr>
              <a:t>WebDriver</a:t>
            </a:r>
            <a:endParaRPr lang="en-US" sz="2800" b="1" dirty="0">
              <a:solidFill>
                <a:schemeClr val="tx2">
                  <a:lumMod val="50000"/>
                </a:schemeClr>
              </a:solidFill>
              <a:effectLst>
                <a:outerShdw blurRad="38100" dist="38100" dir="2700000" algn="tl">
                  <a:srgbClr val="000000">
                    <a:alpha val="43137"/>
                  </a:srgbClr>
                </a:outerShdw>
              </a:effectLst>
            </a:endParaRPr>
          </a:p>
        </p:txBody>
      </p:sp>
      <p:sp>
        <p:nvSpPr>
          <p:cNvPr id="10" name="Rectangle 9"/>
          <p:cNvSpPr/>
          <p:nvPr/>
        </p:nvSpPr>
        <p:spPr>
          <a:xfrm>
            <a:off x="6096000" y="2528455"/>
            <a:ext cx="28194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391810" y="2514600"/>
            <a:ext cx="441531"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sp>
        <p:nvSpPr>
          <p:cNvPr id="12" name="TextBox 11"/>
          <p:cNvSpPr txBox="1"/>
          <p:nvPr/>
        </p:nvSpPr>
        <p:spPr>
          <a:xfrm>
            <a:off x="5197355" y="2514600"/>
            <a:ext cx="441531"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sp>
        <p:nvSpPr>
          <p:cNvPr id="13" name="TextBox 12"/>
          <p:cNvSpPr txBox="1"/>
          <p:nvPr/>
        </p:nvSpPr>
        <p:spPr>
          <a:xfrm>
            <a:off x="6068291" y="2514600"/>
            <a:ext cx="2570319" cy="461665"/>
          </a:xfrm>
          <a:prstGeom prst="rect">
            <a:avLst/>
          </a:prstGeom>
          <a:noFill/>
        </p:spPr>
        <p:txBody>
          <a:bodyPr wrap="none" rtlCol="0">
            <a:spAutoFit/>
          </a:bodyPr>
          <a:lstStyle/>
          <a:p>
            <a:r>
              <a:rPr lang="en-US" sz="2400" b="1" dirty="0" smtClean="0">
                <a:solidFill>
                  <a:schemeClr val="tx2">
                    <a:lumMod val="50000"/>
                  </a:schemeClr>
                </a:solidFill>
                <a:effectLst>
                  <a:outerShdw blurRad="38100" dist="38100" dir="2700000" algn="tl">
                    <a:srgbClr val="000000">
                      <a:alpha val="43137"/>
                    </a:srgbClr>
                  </a:outerShdw>
                </a:effectLst>
              </a:rPr>
              <a:t>JavaScriptExecutor</a:t>
            </a:r>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14" name="TextBox 13"/>
          <p:cNvSpPr txBox="1"/>
          <p:nvPr/>
        </p:nvSpPr>
        <p:spPr>
          <a:xfrm>
            <a:off x="8478677" y="2514600"/>
            <a:ext cx="436723"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cxnSp>
        <p:nvCxnSpPr>
          <p:cNvPr id="16" name="Straight Arrow Connector 15"/>
          <p:cNvCxnSpPr/>
          <p:nvPr/>
        </p:nvCxnSpPr>
        <p:spPr>
          <a:xfrm flipV="1">
            <a:off x="1905000" y="1747510"/>
            <a:ext cx="704850" cy="76709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H="1" flipV="1">
            <a:off x="4386695" y="1828800"/>
            <a:ext cx="12123" cy="6858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038850" y="1747510"/>
            <a:ext cx="1314601" cy="767091"/>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75068" y="2020577"/>
            <a:ext cx="1056700" cy="369332"/>
          </a:xfrm>
          <a:prstGeom prst="rect">
            <a:avLst/>
          </a:prstGeom>
          <a:noFill/>
        </p:spPr>
        <p:txBody>
          <a:bodyPr wrap="none" rtlCol="0">
            <a:spAutoFit/>
          </a:bodyPr>
          <a:lstStyle/>
          <a:p>
            <a:r>
              <a:rPr lang="en-US" b="1" dirty="0" smtClean="0">
                <a:solidFill>
                  <a:srgbClr val="FF0000"/>
                </a:solidFill>
              </a:rPr>
              <a:t>EXTENDS</a:t>
            </a:r>
            <a:endParaRPr lang="en-US" b="1" dirty="0">
              <a:solidFill>
                <a:srgbClr val="FF0000"/>
              </a:solidFill>
            </a:endParaRPr>
          </a:p>
        </p:txBody>
      </p:sp>
      <p:sp>
        <p:nvSpPr>
          <p:cNvPr id="28" name="Rectangle 27"/>
          <p:cNvSpPr/>
          <p:nvPr/>
        </p:nvSpPr>
        <p:spPr>
          <a:xfrm>
            <a:off x="4982150" y="1987034"/>
            <a:ext cx="1056700" cy="369332"/>
          </a:xfrm>
          <a:prstGeom prst="rect">
            <a:avLst/>
          </a:prstGeom>
        </p:spPr>
        <p:txBody>
          <a:bodyPr wrap="none">
            <a:spAutoFit/>
          </a:bodyPr>
          <a:lstStyle/>
          <a:p>
            <a:r>
              <a:rPr lang="en-US" b="1" dirty="0">
                <a:solidFill>
                  <a:srgbClr val="FF0000"/>
                </a:solidFill>
              </a:rPr>
              <a:t>EXTENDS</a:t>
            </a:r>
          </a:p>
        </p:txBody>
      </p:sp>
      <p:sp>
        <p:nvSpPr>
          <p:cNvPr id="30" name="Rectangle 29"/>
          <p:cNvSpPr/>
          <p:nvPr/>
        </p:nvSpPr>
        <p:spPr>
          <a:xfrm>
            <a:off x="3218884" y="3976254"/>
            <a:ext cx="3124199" cy="685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3181350" y="3994151"/>
            <a:ext cx="3551790" cy="523220"/>
          </a:xfrm>
          <a:prstGeom prst="rect">
            <a:avLst/>
          </a:prstGeom>
          <a:noFill/>
        </p:spPr>
        <p:txBody>
          <a:bodyPr wrap="square" rtlCol="0">
            <a:spAutoFit/>
          </a:bodyPr>
          <a:lstStyle/>
          <a:p>
            <a:r>
              <a:rPr lang="en-US" sz="2800" b="1" dirty="0" smtClean="0">
                <a:solidFill>
                  <a:srgbClr val="FF0000"/>
                </a:solidFill>
              </a:rPr>
              <a:t>RemoteWebDriver</a:t>
            </a:r>
            <a:endParaRPr lang="en-US" sz="2800" b="1" dirty="0">
              <a:solidFill>
                <a:srgbClr val="FF0000"/>
              </a:solidFill>
            </a:endParaRPr>
          </a:p>
        </p:txBody>
      </p:sp>
      <p:cxnSp>
        <p:nvCxnSpPr>
          <p:cNvPr id="35" name="Straight Arrow Connector 34"/>
          <p:cNvCxnSpPr/>
          <p:nvPr/>
        </p:nvCxnSpPr>
        <p:spPr>
          <a:xfrm flipH="1" flipV="1">
            <a:off x="2028826" y="2985655"/>
            <a:ext cx="1190058" cy="97674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343083" y="2985655"/>
            <a:ext cx="667317" cy="100849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392756" y="2920894"/>
            <a:ext cx="7051" cy="104150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71800" y="3325206"/>
            <a:ext cx="1319079" cy="369332"/>
          </a:xfrm>
          <a:prstGeom prst="rect">
            <a:avLst/>
          </a:prstGeom>
          <a:noFill/>
        </p:spPr>
        <p:txBody>
          <a:bodyPr wrap="none" rtlCol="0">
            <a:spAutoFit/>
          </a:bodyPr>
          <a:lstStyle/>
          <a:p>
            <a:r>
              <a:rPr lang="en-US" b="1" dirty="0">
                <a:solidFill>
                  <a:srgbClr val="FF0000"/>
                </a:solidFill>
              </a:rPr>
              <a:t>implements</a:t>
            </a:r>
          </a:p>
        </p:txBody>
      </p:sp>
      <p:sp>
        <p:nvSpPr>
          <p:cNvPr id="48" name="Rectangle 47"/>
          <p:cNvSpPr/>
          <p:nvPr/>
        </p:nvSpPr>
        <p:spPr>
          <a:xfrm>
            <a:off x="4912072" y="3332133"/>
            <a:ext cx="1319079" cy="369332"/>
          </a:xfrm>
          <a:prstGeom prst="rect">
            <a:avLst/>
          </a:prstGeom>
        </p:spPr>
        <p:txBody>
          <a:bodyPr wrap="none">
            <a:spAutoFit/>
          </a:bodyPr>
          <a:lstStyle/>
          <a:p>
            <a:r>
              <a:rPr lang="en-US" b="1" dirty="0">
                <a:solidFill>
                  <a:srgbClr val="FF0000"/>
                </a:solidFill>
              </a:rPr>
              <a:t>implements</a:t>
            </a:r>
          </a:p>
        </p:txBody>
      </p:sp>
      <p:sp>
        <p:nvSpPr>
          <p:cNvPr id="49" name="TextBox 48"/>
          <p:cNvSpPr txBox="1"/>
          <p:nvPr/>
        </p:nvSpPr>
        <p:spPr>
          <a:xfrm>
            <a:off x="5967659" y="3874238"/>
            <a:ext cx="375424" cy="523220"/>
          </a:xfrm>
          <a:prstGeom prst="rect">
            <a:avLst/>
          </a:prstGeom>
          <a:noFill/>
        </p:spPr>
        <p:txBody>
          <a:bodyPr wrap="none" rtlCol="0">
            <a:spAutoFit/>
          </a:bodyPr>
          <a:lstStyle/>
          <a:p>
            <a:r>
              <a:rPr lang="en-US" sz="2800" b="1" dirty="0" smtClean="0">
                <a:solidFill>
                  <a:srgbClr val="7030A0"/>
                </a:solidFill>
              </a:rPr>
              <a:t>C</a:t>
            </a:r>
            <a:endParaRPr lang="en-US" sz="2800" b="1" dirty="0">
              <a:solidFill>
                <a:srgbClr val="7030A0"/>
              </a:solidFill>
            </a:endParaRPr>
          </a:p>
        </p:txBody>
      </p:sp>
      <p:pic>
        <p:nvPicPr>
          <p:cNvPr id="8194" name="Picture 2" descr="C:\Users\Ankur\Downloads\navigate-to-url-enter-text-or-click-on-webelement-with-javascript-using-javascriptexecutor-interface-in-selenium-and-understanding-its-arguments1576713117.png"/>
          <p:cNvPicPr>
            <a:picLocks noChangeAspect="1" noChangeArrowheads="1"/>
          </p:cNvPicPr>
          <p:nvPr/>
        </p:nvPicPr>
        <p:blipFill rotWithShape="1">
          <a:blip r:embed="rId2">
            <a:extLst>
              <a:ext uri="{28A0092B-C50C-407E-A947-70E740481C1C}">
                <a14:useLocalDpi xmlns:a14="http://schemas.microsoft.com/office/drawing/2010/main" val="0"/>
              </a:ext>
            </a:extLst>
          </a:blip>
          <a:srcRect l="667" t="74887" r="-667" b="-2034"/>
          <a:stretch/>
        </p:blipFill>
        <p:spPr bwMode="auto">
          <a:xfrm>
            <a:off x="190355" y="4689764"/>
            <a:ext cx="863563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43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848600" cy="3416320"/>
          </a:xfrm>
          <a:prstGeom prst="rect">
            <a:avLst/>
          </a:prstGeom>
          <a:noFill/>
        </p:spPr>
        <p:txBody>
          <a:bodyPr wrap="square" rtlCol="0">
            <a:spAutoFit/>
          </a:bodyPr>
          <a:lstStyle/>
          <a:p>
            <a:r>
              <a:rPr lang="en-US" sz="2400" b="1" dirty="0">
                <a:solidFill>
                  <a:schemeClr val="tx2">
                    <a:lumMod val="50000"/>
                  </a:schemeClr>
                </a:solidFill>
                <a:effectLst>
                  <a:outerShdw blurRad="38100" dist="38100" dir="2700000" algn="tl">
                    <a:srgbClr val="000000">
                      <a:alpha val="43137"/>
                    </a:srgbClr>
                  </a:outerShdw>
                </a:effectLst>
              </a:rPr>
              <a:t>In java selenium architecture super most interface is search context</a:t>
            </a:r>
          </a:p>
          <a:p>
            <a:r>
              <a:rPr lang="en-US" sz="2400" b="1" dirty="0">
                <a:solidFill>
                  <a:schemeClr val="tx2">
                    <a:lumMod val="50000"/>
                  </a:schemeClr>
                </a:solidFill>
                <a:effectLst>
                  <a:outerShdw blurRad="38100" dist="38100" dir="2700000" algn="tl">
                    <a:srgbClr val="000000">
                      <a:alpha val="43137"/>
                    </a:srgbClr>
                  </a:outerShdw>
                </a:effectLst>
              </a:rPr>
              <a:t> After than we have three more interface 1.takescreenShot  2.Webdriver 3.javaScriptexec. All are interface so they will have only Abstract method </a:t>
            </a:r>
          </a:p>
          <a:p>
            <a:r>
              <a:rPr lang="en-US" sz="2400" b="1" dirty="0">
                <a:solidFill>
                  <a:schemeClr val="tx2">
                    <a:lumMod val="50000"/>
                  </a:schemeClr>
                </a:solidFill>
                <a:effectLst>
                  <a:outerShdw blurRad="38100" dist="38100" dir="2700000" algn="tl">
                    <a:srgbClr val="000000">
                      <a:alpha val="43137"/>
                    </a:srgbClr>
                  </a:outerShdw>
                </a:effectLst>
              </a:rPr>
              <a:t>With no body no implementation ,So we will provide implementation in RemoteWebDriver class and we will use these method in DriverClass.</a:t>
            </a:r>
          </a:p>
          <a:p>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2057400" y="3290977"/>
            <a:ext cx="7086600" cy="707886"/>
          </a:xfrm>
          <a:prstGeom prst="rect">
            <a:avLst/>
          </a:prstGeom>
          <a:noFill/>
        </p:spPr>
        <p:txBody>
          <a:bodyPr wrap="square" rtlCol="0">
            <a:spAutoFit/>
          </a:bodyPr>
          <a:lstStyle/>
          <a:p>
            <a:r>
              <a:rPr lang="en-US" sz="4000" b="1" dirty="0" smtClean="0">
                <a:solidFill>
                  <a:srgbClr val="0070C0"/>
                </a:solidFill>
                <a:effectLst>
                  <a:outerShdw blurRad="38100" dist="38100" dir="2700000" algn="tl">
                    <a:srgbClr val="000000">
                      <a:alpha val="43137"/>
                    </a:srgbClr>
                  </a:outerShdw>
                </a:effectLst>
              </a:rPr>
              <a:t>WebDriver Method</a:t>
            </a:r>
            <a:endParaRPr lang="en-US" sz="4000" b="1" dirty="0">
              <a:solidFill>
                <a:srgbClr val="0070C0"/>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4160980070"/>
              </p:ext>
            </p:extLst>
          </p:nvPr>
        </p:nvGraphicFramePr>
        <p:xfrm>
          <a:off x="381000" y="3998863"/>
          <a:ext cx="8229600" cy="2812609"/>
        </p:xfrm>
        <a:graphic>
          <a:graphicData uri="http://schemas.openxmlformats.org/drawingml/2006/table">
            <a:tbl>
              <a:tblPr firstRow="1" bandRow="1">
                <a:tableStyleId>{21E4AEA4-8DFA-4A89-87EB-49C32662AFE0}</a:tableStyleId>
              </a:tblPr>
              <a:tblGrid>
                <a:gridCol w="1939636"/>
                <a:gridCol w="6289964"/>
              </a:tblGrid>
              <a:tr h="751419">
                <a:tc>
                  <a:txBody>
                    <a:bodyPr/>
                    <a:lstStyle/>
                    <a:p>
                      <a:r>
                        <a:rPr lang="en-US" sz="3600" dirty="0" smtClean="0"/>
                        <a:t>   </a:t>
                      </a:r>
                      <a:r>
                        <a:rPr lang="en-US" sz="2800" dirty="0" smtClean="0"/>
                        <a:t>Methods</a:t>
                      </a:r>
                      <a:endParaRPr lang="en-US" sz="2800" dirty="0"/>
                    </a:p>
                  </a:txBody>
                  <a:tcPr/>
                </a:tc>
                <a:tc>
                  <a:txBody>
                    <a:bodyPr/>
                    <a:lstStyle/>
                    <a:p>
                      <a:r>
                        <a:rPr lang="en-US" sz="4000" dirty="0" smtClean="0"/>
                        <a:t>  Description</a:t>
                      </a:r>
                      <a:endParaRPr lang="en-US" sz="4000" dirty="0"/>
                    </a:p>
                  </a:txBody>
                  <a:tcPr/>
                </a:tc>
              </a:tr>
              <a:tr h="628630">
                <a:tc>
                  <a:txBody>
                    <a:bodyPr/>
                    <a:lstStyle/>
                    <a:p>
                      <a:r>
                        <a:rPr lang="en-US" sz="2800" dirty="0" smtClean="0">
                          <a:effectLst>
                            <a:glow rad="63500">
                              <a:schemeClr val="accent1">
                                <a:satMod val="175000"/>
                                <a:alpha val="40000"/>
                              </a:schemeClr>
                            </a:glow>
                          </a:effectLst>
                        </a:rPr>
                        <a:t>get()</a:t>
                      </a:r>
                      <a:endParaRPr lang="en-US" sz="2800" dirty="0">
                        <a:effectLst>
                          <a:glow rad="63500">
                            <a:schemeClr val="accent1">
                              <a:satMod val="175000"/>
                              <a:alpha val="40000"/>
                            </a:schemeClr>
                          </a:glow>
                        </a:effectLst>
                      </a:endParaRPr>
                    </a:p>
                  </a:txBody>
                  <a:tcPr/>
                </a:tc>
                <a:tc>
                  <a:txBody>
                    <a:bodyPr/>
                    <a:lstStyle/>
                    <a:p>
                      <a:r>
                        <a:rPr lang="en-US" sz="2000" b="1" dirty="0" smtClean="0"/>
                        <a:t>It will load the website URL  it will accept String URL argument.</a:t>
                      </a:r>
                      <a:endParaRPr lang="en-US" b="1" dirty="0"/>
                    </a:p>
                  </a:txBody>
                  <a:tcPr/>
                </a:tc>
              </a:tr>
              <a:tr h="628630">
                <a:tc>
                  <a:txBody>
                    <a:bodyPr/>
                    <a:lstStyle/>
                    <a:p>
                      <a:r>
                        <a:rPr lang="en-US" sz="2800" dirty="0" smtClean="0">
                          <a:effectLst>
                            <a:glow rad="63500">
                              <a:schemeClr val="accent1">
                                <a:satMod val="175000"/>
                                <a:alpha val="40000"/>
                              </a:schemeClr>
                            </a:glow>
                          </a:effectLst>
                        </a:rPr>
                        <a:t>close()</a:t>
                      </a:r>
                      <a:endParaRPr lang="en-US" sz="2800" dirty="0">
                        <a:effectLst>
                          <a:glow rad="63500">
                            <a:schemeClr val="accent1">
                              <a:satMod val="175000"/>
                              <a:alpha val="40000"/>
                            </a:schemeClr>
                          </a:glow>
                        </a:effectLst>
                      </a:endParaRPr>
                    </a:p>
                  </a:txBody>
                  <a:tcPr/>
                </a:tc>
                <a:tc>
                  <a:txBody>
                    <a:bodyPr/>
                    <a:lstStyle/>
                    <a:p>
                      <a:pPr algn="l"/>
                      <a:r>
                        <a:rPr lang="en-US" sz="2000" b="1" dirty="0" smtClean="0"/>
                        <a:t>It will close the current browser which driver has focused.</a:t>
                      </a:r>
                      <a:endParaRPr lang="en-US" sz="2000" b="1" dirty="0"/>
                    </a:p>
                  </a:txBody>
                  <a:tcPr/>
                </a:tc>
              </a:tr>
              <a:tr h="628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glow rad="63500">
                              <a:schemeClr val="accent1">
                                <a:satMod val="175000"/>
                                <a:alpha val="40000"/>
                              </a:schemeClr>
                            </a:glow>
                          </a:effectLst>
                          <a:latin typeface="+mn-lt"/>
                          <a:ea typeface="+mn-ea"/>
                          <a:cs typeface="+mn-cs"/>
                        </a:rPr>
                        <a:t>getTitle() </a:t>
                      </a:r>
                    </a:p>
                    <a:p>
                      <a:endParaRPr lang="en-US" dirty="0"/>
                    </a:p>
                  </a:txBody>
                  <a:tcPr/>
                </a:tc>
                <a:tc>
                  <a:txBody>
                    <a:bodyPr/>
                    <a:lstStyle/>
                    <a:p>
                      <a:r>
                        <a:rPr lang="en-US" sz="2000" b="1" kern="1200" dirty="0" smtClean="0">
                          <a:solidFill>
                            <a:schemeClr val="dk1"/>
                          </a:solidFill>
                          <a:effectLst/>
                          <a:latin typeface="+mn-lt"/>
                          <a:ea typeface="+mn-ea"/>
                          <a:cs typeface="+mn-cs"/>
                        </a:rPr>
                        <a:t>To get the current page title</a:t>
                      </a:r>
                      <a:r>
                        <a:rPr lang="en-US" sz="2000" b="1" kern="1200" baseline="0" dirty="0" smtClean="0">
                          <a:solidFill>
                            <a:schemeClr val="dk1"/>
                          </a:solidFill>
                          <a:effectLst/>
                          <a:latin typeface="+mn-lt"/>
                          <a:ea typeface="+mn-ea"/>
                          <a:cs typeface="+mn-cs"/>
                        </a:rPr>
                        <a:t> in the form of string.</a:t>
                      </a:r>
                      <a:endParaRPr lang="en-US" sz="2000" b="1" dirty="0"/>
                    </a:p>
                  </a:txBody>
                  <a:tcPr/>
                </a:tc>
              </a:tr>
            </a:tbl>
          </a:graphicData>
        </a:graphic>
      </p:graphicFrame>
    </p:spTree>
    <p:extLst>
      <p:ext uri="{BB962C8B-B14F-4D97-AF65-F5344CB8AC3E}">
        <p14:creationId xmlns:p14="http://schemas.microsoft.com/office/powerpoint/2010/main" val="4070900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44961141"/>
              </p:ext>
            </p:extLst>
          </p:nvPr>
        </p:nvGraphicFramePr>
        <p:xfrm>
          <a:off x="228600" y="533400"/>
          <a:ext cx="8686800" cy="5637202"/>
        </p:xfrm>
        <a:graphic>
          <a:graphicData uri="http://schemas.openxmlformats.org/drawingml/2006/table">
            <a:tbl>
              <a:tblPr firstRow="1" bandRow="1">
                <a:tableStyleId>{5C22544A-7EE6-4342-B048-85BDC9FD1C3A}</a:tableStyleId>
              </a:tblPr>
              <a:tblGrid>
                <a:gridCol w="3124200"/>
                <a:gridCol w="5562600"/>
              </a:tblGrid>
              <a:tr h="742386">
                <a:tc>
                  <a:txBody>
                    <a:bodyPr/>
                    <a:lstStyle/>
                    <a:p>
                      <a:r>
                        <a:rPr lang="en-US" sz="3600" dirty="0" smtClean="0"/>
                        <a:t>   </a:t>
                      </a:r>
                      <a:r>
                        <a:rPr lang="en-US" sz="2800" dirty="0" smtClean="0"/>
                        <a:t>Methods</a:t>
                      </a:r>
                      <a:endParaRPr lang="en-US" sz="2800" dirty="0"/>
                    </a:p>
                  </a:txBody>
                  <a:tcPr>
                    <a:solidFill>
                      <a:schemeClr val="accent2"/>
                    </a:solidFill>
                  </a:tcPr>
                </a:tc>
                <a:tc>
                  <a:txBody>
                    <a:bodyPr/>
                    <a:lstStyle/>
                    <a:p>
                      <a:r>
                        <a:rPr lang="en-US" sz="4000" dirty="0" smtClean="0"/>
                        <a:t>  Description</a:t>
                      </a:r>
                      <a:endParaRPr lang="en-US" sz="4000" dirty="0"/>
                    </a:p>
                  </a:txBody>
                  <a:tcPr>
                    <a:solidFill>
                      <a:schemeClr val="accent2"/>
                    </a:solidFill>
                  </a:tcPr>
                </a:tc>
              </a:tr>
              <a:tr h="419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getpagesource() </a:t>
                      </a:r>
                    </a:p>
                  </a:txBody>
                  <a:tcPr>
                    <a:solidFill>
                      <a:schemeClr val="accent2"/>
                    </a:solidFill>
                  </a:tcPr>
                </a:tc>
                <a:tc>
                  <a:txBody>
                    <a:bodyPr/>
                    <a:lstStyle/>
                    <a:p>
                      <a:r>
                        <a:rPr lang="en-US" b="1" dirty="0" smtClean="0"/>
                        <a:t>It</a:t>
                      </a:r>
                      <a:r>
                        <a:rPr lang="en-US" b="1" baseline="0" dirty="0" smtClean="0"/>
                        <a:t> will fetch the html code of web page.</a:t>
                      </a:r>
                      <a:endParaRPr lang="en-US" b="1" dirty="0"/>
                    </a:p>
                  </a:txBody>
                  <a:tcPr>
                    <a:solidFill>
                      <a:schemeClr val="accent2"/>
                    </a:solidFill>
                  </a:tcPr>
                </a:tc>
              </a:tr>
              <a:tr h="5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getcurrenturl() </a:t>
                      </a:r>
                    </a:p>
                  </a:txBody>
                  <a:tcPr>
                    <a:solidFill>
                      <a:schemeClr val="accent2"/>
                    </a:solidFill>
                  </a:tcPr>
                </a:tc>
                <a:tc>
                  <a:txBody>
                    <a:bodyPr/>
                    <a:lstStyle/>
                    <a:p>
                      <a:pPr algn="l"/>
                      <a:r>
                        <a:rPr lang="en-US" sz="1800" b="1" kern="1200" dirty="0" smtClean="0">
                          <a:solidFill>
                            <a:schemeClr val="dk1"/>
                          </a:solidFill>
                          <a:effectLst/>
                          <a:latin typeface="+mn-lt"/>
                          <a:ea typeface="+mn-ea"/>
                          <a:cs typeface="+mn-cs"/>
                        </a:rPr>
                        <a:t>For current page url</a:t>
                      </a:r>
                      <a:r>
                        <a:rPr lang="en-US" sz="1800" b="1" kern="1200" baseline="0" dirty="0" smtClean="0">
                          <a:solidFill>
                            <a:schemeClr val="dk1"/>
                          </a:solidFill>
                          <a:effectLst/>
                          <a:latin typeface="+mn-lt"/>
                          <a:ea typeface="+mn-ea"/>
                          <a:cs typeface="+mn-cs"/>
                        </a:rPr>
                        <a:t> in the form of string.</a:t>
                      </a:r>
                      <a:endParaRPr lang="en-US" sz="2000" b="1" dirty="0">
                        <a:effectLst/>
                      </a:endParaRPr>
                    </a:p>
                  </a:txBody>
                  <a:tcPr>
                    <a:solidFill>
                      <a:schemeClr val="accent2"/>
                    </a:solidFill>
                  </a:tcPr>
                </a:tc>
              </a:tr>
              <a:tr h="641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getwindowhandle()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smtClean="0">
                        <a:solidFill>
                          <a:schemeClr val="dk1"/>
                        </a:solidFill>
                        <a:effectLst>
                          <a:glow rad="63500">
                            <a:schemeClr val="accent1">
                              <a:satMod val="175000"/>
                              <a:alpha val="40000"/>
                            </a:schemeClr>
                          </a:glow>
                        </a:effectLst>
                        <a:latin typeface="+mn-lt"/>
                        <a:ea typeface="+mn-ea"/>
                        <a:cs typeface="+mn-cs"/>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to get parent windowhandle </a:t>
                      </a:r>
                      <a:r>
                        <a:rPr lang="en-US" sz="2000" b="1" kern="1200" baseline="0" dirty="0" smtClean="0">
                          <a:solidFill>
                            <a:schemeClr val="dk1"/>
                          </a:solidFill>
                          <a:effectLst/>
                          <a:latin typeface="+mn-lt"/>
                          <a:ea typeface="+mn-ea"/>
                          <a:cs typeface="+mn-cs"/>
                        </a:rPr>
                        <a:t>in the form of string.</a:t>
                      </a:r>
                      <a:endParaRPr lang="en-US" sz="2000"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getwindowhandles() </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to get parent and child windowhandle  in the form of Set&lt;String&gt;</a:t>
                      </a:r>
                      <a:endParaRPr lang="en-US" b="1" dirty="0"/>
                    </a:p>
                  </a:txBody>
                  <a:tcPr>
                    <a:solidFill>
                      <a:schemeClr val="accent2"/>
                    </a:solidFill>
                  </a:tcPr>
                </a:tc>
              </a:tr>
              <a:tr h="39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effectLst>
                          <a:latin typeface="+mn-lt"/>
                          <a:ea typeface="+mn-ea"/>
                          <a:cs typeface="+mn-cs"/>
                        </a:rPr>
                        <a:t>manage() </a:t>
                      </a:r>
                    </a:p>
                    <a:p>
                      <a:endParaRPr lang="en-US" dirty="0"/>
                    </a:p>
                  </a:txBody>
                  <a:tcPr>
                    <a:solidFill>
                      <a:schemeClr val="accent2"/>
                    </a:solidFill>
                  </a:tcPr>
                </a:tc>
                <a:tc>
                  <a:txBody>
                    <a:bodyPr/>
                    <a:lstStyle/>
                    <a:p>
                      <a:r>
                        <a:rPr lang="en-US" sz="1800" b="1" kern="1200" dirty="0" smtClean="0">
                          <a:solidFill>
                            <a:schemeClr val="dk1"/>
                          </a:solidFill>
                          <a:effectLst/>
                          <a:latin typeface="+mn-lt"/>
                          <a:ea typeface="+mn-ea"/>
                          <a:cs typeface="+mn-cs"/>
                        </a:rPr>
                        <a:t>An interface for managing stuff you would do in a browser menu</a:t>
                      </a:r>
                      <a:endParaRPr lang="en-US" b="1" dirty="0"/>
                    </a:p>
                  </a:txBody>
                  <a:tcPr>
                    <a:solidFill>
                      <a:schemeClr val="accent2"/>
                    </a:solidFill>
                  </a:tcPr>
                </a:tc>
              </a:tr>
              <a:tr h="39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effectLst>
                          <a:latin typeface="+mn-lt"/>
                          <a:ea typeface="+mn-ea"/>
                          <a:cs typeface="+mn-cs"/>
                        </a:rPr>
                        <a:t>navigate () </a:t>
                      </a:r>
                    </a:p>
                    <a:p>
                      <a:endParaRPr lang="en-US" dirty="0"/>
                    </a:p>
                  </a:txBody>
                  <a:tcPr>
                    <a:solidFill>
                      <a:schemeClr val="accent2"/>
                    </a:solidFill>
                  </a:tcPr>
                </a:tc>
                <a:tc>
                  <a:txBody>
                    <a:bodyPr/>
                    <a:lstStyle/>
                    <a:p>
                      <a:r>
                        <a:rPr lang="en-US" sz="1800" b="1" kern="1200" dirty="0" smtClean="0">
                          <a:solidFill>
                            <a:schemeClr val="dk1"/>
                          </a:solidFill>
                          <a:effectLst/>
                          <a:latin typeface="+mn-lt"/>
                          <a:ea typeface="+mn-ea"/>
                          <a:cs typeface="+mn-cs"/>
                        </a:rPr>
                        <a:t> An abstraction allowing the driver to access the browser's history and to navigate to a given </a:t>
                      </a:r>
                      <a:endParaRPr lang="en-US"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quit() </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b="1" dirty="0" smtClean="0"/>
                        <a:t>To</a:t>
                      </a:r>
                      <a:r>
                        <a:rPr lang="en-US" b="1" baseline="0" dirty="0" smtClean="0"/>
                        <a:t> kill the WebDriver instance.</a:t>
                      </a:r>
                      <a:endParaRPr lang="en-US"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switchTo()</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for switching to frame or window  and Alert</a:t>
                      </a:r>
                      <a:endParaRPr lang="en-US" b="1" dirty="0"/>
                    </a:p>
                  </a:txBody>
                  <a:tcPr>
                    <a:solidFill>
                      <a:schemeClr val="accent2"/>
                    </a:solidFill>
                  </a:tcPr>
                </a:tc>
              </a:tr>
            </a:tbl>
          </a:graphicData>
        </a:graphic>
      </p:graphicFrame>
    </p:spTree>
    <p:extLst>
      <p:ext uri="{BB962C8B-B14F-4D97-AF65-F5344CB8AC3E}">
        <p14:creationId xmlns:p14="http://schemas.microsoft.com/office/powerpoint/2010/main" val="3860062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1735"/>
            <a:ext cx="6858000" cy="923330"/>
          </a:xfrm>
          <a:prstGeom prst="rect">
            <a:avLst/>
          </a:prstGeom>
          <a:noFill/>
        </p:spPr>
        <p:txBody>
          <a:bodyPr wrap="square" rtlCol="0">
            <a:spAutoFit/>
          </a:bodyPr>
          <a:lstStyle/>
          <a:p>
            <a:r>
              <a:rPr lang="en-US" sz="5400" b="1" dirty="0" smtClean="0">
                <a:solidFill>
                  <a:schemeClr val="tx2">
                    <a:lumMod val="50000"/>
                  </a:schemeClr>
                </a:solidFill>
                <a:effectLst>
                  <a:outerShdw blurRad="38100" dist="38100" dir="2700000" algn="tl">
                    <a:srgbClr val="000000">
                      <a:alpha val="43137"/>
                    </a:srgbClr>
                  </a:outerShdw>
                </a:effectLst>
              </a:rPr>
              <a:t>How to load  URL..?</a:t>
            </a:r>
            <a:endParaRPr lang="en-US" sz="54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152400" y="1001992"/>
            <a:ext cx="7217553" cy="1323439"/>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In Two ways we can load the </a:t>
            </a:r>
            <a:r>
              <a:rPr lang="en-US" sz="4000" b="1" dirty="0" smtClean="0">
                <a:effectLst>
                  <a:outerShdw blurRad="38100" dist="38100" dir="2700000" algn="tl">
                    <a:srgbClr val="000000">
                      <a:alpha val="43137"/>
                    </a:srgbClr>
                  </a:outerShdw>
                </a:effectLst>
              </a:rPr>
              <a:t>url. </a:t>
            </a:r>
            <a:endParaRPr lang="en-US" sz="4000" b="1" dirty="0">
              <a:effectLst>
                <a:outerShdw blurRad="38100" dist="38100" dir="2700000" algn="tl">
                  <a:srgbClr val="000000">
                    <a:alpha val="43137"/>
                  </a:srgbClr>
                </a:outerShdw>
              </a:effectLst>
            </a:endParaRPr>
          </a:p>
          <a:p>
            <a:endParaRPr lang="en-US" sz="4000" b="1" dirty="0">
              <a:effectLst>
                <a:outerShdw blurRad="38100" dist="38100" dir="2700000" algn="tl">
                  <a:srgbClr val="000000">
                    <a:alpha val="43137"/>
                  </a:srgbClr>
                </a:outerShdw>
              </a:effectLst>
            </a:endParaRPr>
          </a:p>
        </p:txBody>
      </p:sp>
      <p:sp>
        <p:nvSpPr>
          <p:cNvPr id="6" name="TextBox 5"/>
          <p:cNvSpPr txBox="1"/>
          <p:nvPr/>
        </p:nvSpPr>
        <p:spPr>
          <a:xfrm>
            <a:off x="228600" y="1812398"/>
            <a:ext cx="5791200" cy="2554545"/>
          </a:xfrm>
          <a:prstGeom prst="rect">
            <a:avLst/>
          </a:prstGeom>
          <a:noFill/>
        </p:spPr>
        <p:txBody>
          <a:bodyPr wrap="square" rtlCol="0">
            <a:spAutoFit/>
          </a:bodyPr>
          <a:lstStyle/>
          <a:p>
            <a:pPr lvl="0"/>
            <a:endParaRPr lang="en-US" sz="3200" b="1" dirty="0" smtClean="0">
              <a:effectLst>
                <a:outerShdw blurRad="38100" dist="38100" dir="2700000" algn="tl">
                  <a:srgbClr val="000000">
                    <a:alpha val="43137"/>
                  </a:srgbClr>
                </a:outerShdw>
              </a:effectLst>
            </a:endParaRPr>
          </a:p>
          <a:p>
            <a:pPr lvl="0"/>
            <a:r>
              <a:rPr lang="en-US" sz="3200" b="1" dirty="0" smtClean="0">
                <a:effectLst>
                  <a:outerShdw blurRad="38100" dist="38100" dir="2700000" algn="tl">
                    <a:srgbClr val="000000">
                      <a:alpha val="43137"/>
                    </a:srgbClr>
                  </a:outerShdw>
                </a:effectLst>
              </a:rPr>
              <a:t>1.driver.get</a:t>
            </a:r>
            <a:r>
              <a:rPr lang="en-US" sz="3200" b="1" dirty="0">
                <a:effectLst>
                  <a:outerShdw blurRad="38100" dist="38100" dir="2700000" algn="tl">
                    <a:srgbClr val="000000">
                      <a:alpha val="43137"/>
                    </a:srgbClr>
                  </a:outerShdw>
                </a:effectLst>
              </a:rPr>
              <a:t>(“url”); </a:t>
            </a:r>
            <a:endParaRPr lang="en-US" sz="3200" b="1" dirty="0" smtClean="0">
              <a:effectLst>
                <a:outerShdw blurRad="38100" dist="38100" dir="2700000" algn="tl">
                  <a:srgbClr val="000000">
                    <a:alpha val="43137"/>
                  </a:srgbClr>
                </a:outerShdw>
              </a:effectLst>
            </a:endParaRPr>
          </a:p>
          <a:p>
            <a:pPr lvl="0"/>
            <a:endParaRPr lang="en-US" sz="3200" b="1" dirty="0">
              <a:effectLst>
                <a:outerShdw blurRad="38100" dist="38100" dir="2700000" algn="tl">
                  <a:srgbClr val="000000">
                    <a:alpha val="43137"/>
                  </a:srgbClr>
                </a:outerShdw>
              </a:effectLst>
            </a:endParaRPr>
          </a:p>
          <a:p>
            <a:pPr lvl="0"/>
            <a:r>
              <a:rPr lang="en-US" sz="3200" b="1" dirty="0" smtClean="0">
                <a:effectLst>
                  <a:outerShdw blurRad="38100" dist="38100" dir="2700000" algn="tl">
                    <a:srgbClr val="000000">
                      <a:alpha val="43137"/>
                    </a:srgbClr>
                  </a:outerShdw>
                </a:effectLst>
              </a:rPr>
              <a:t>2.driver.navigate.to</a:t>
            </a:r>
            <a:r>
              <a:rPr lang="en-US" sz="3200" b="1" dirty="0">
                <a:effectLst>
                  <a:outerShdw blurRad="38100" dist="38100" dir="2700000" algn="tl">
                    <a:srgbClr val="000000">
                      <a:alpha val="43137"/>
                    </a:srgbClr>
                  </a:outerShdw>
                </a:effectLst>
              </a:rPr>
              <a:t>(“url”); </a:t>
            </a:r>
          </a:p>
          <a:p>
            <a:endParaRPr lang="en-US" sz="3200" b="1" dirty="0">
              <a:effectLst>
                <a:outerShdw blurRad="38100" dist="38100" dir="2700000" algn="tl">
                  <a:srgbClr val="000000">
                    <a:alpha val="43137"/>
                  </a:srgbClr>
                </a:outerShdw>
              </a:effectLst>
            </a:endParaRPr>
          </a:p>
        </p:txBody>
      </p:sp>
      <p:pic>
        <p:nvPicPr>
          <p:cNvPr id="7" name="Picture 2" descr="C:\Users\Ankur\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2628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8497" y="4366943"/>
            <a:ext cx="246330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INTERVIEW </a:t>
            </a:r>
            <a:endParaRPr lang="en-US" sz="3600" b="1" dirty="0">
              <a:effectLst>
                <a:outerShdw blurRad="38100" dist="38100" dir="2700000" algn="tl">
                  <a:srgbClr val="000000">
                    <a:alpha val="43137"/>
                  </a:srgbClr>
                </a:outerShdw>
              </a:effectLst>
            </a:endParaRPr>
          </a:p>
        </p:txBody>
      </p:sp>
      <p:sp>
        <p:nvSpPr>
          <p:cNvPr id="9" name="TextBox 8"/>
          <p:cNvSpPr txBox="1"/>
          <p:nvPr/>
        </p:nvSpPr>
        <p:spPr>
          <a:xfrm>
            <a:off x="6019800" y="4370147"/>
            <a:ext cx="2117503" cy="646331"/>
          </a:xfrm>
          <a:prstGeom prst="rect">
            <a:avLst/>
          </a:prstGeom>
          <a:noFill/>
        </p:spPr>
        <p:txBody>
          <a:bodyPr wrap="none" rtlCol="0">
            <a:sp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rPr>
              <a:t>Questions</a:t>
            </a:r>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
        <p:nvSpPr>
          <p:cNvPr id="10" name="TextBox 9"/>
          <p:cNvSpPr txBox="1"/>
          <p:nvPr/>
        </p:nvSpPr>
        <p:spPr>
          <a:xfrm>
            <a:off x="361950" y="5562600"/>
            <a:ext cx="7848600" cy="1569660"/>
          </a:xfrm>
          <a:prstGeom prst="rect">
            <a:avLst/>
          </a:prstGeom>
          <a:noFill/>
        </p:spPr>
        <p:txBody>
          <a:bodyPr wrap="square" rtlCol="0">
            <a:spAutoFit/>
          </a:bodyPr>
          <a:lstStyle/>
          <a:p>
            <a:r>
              <a:rPr lang="en-US" sz="3200" b="1" i="1" dirty="0" smtClean="0">
                <a:effectLst>
                  <a:outerShdw blurRad="38100" dist="38100" dir="2700000" algn="tl">
                    <a:srgbClr val="000000">
                      <a:alpha val="43137"/>
                    </a:srgbClr>
                  </a:outerShdw>
                </a:effectLst>
              </a:rPr>
              <a:t>What </a:t>
            </a:r>
            <a:r>
              <a:rPr lang="en-US" sz="3200" b="1" i="1" dirty="0">
                <a:effectLst>
                  <a:outerShdw blurRad="38100" dist="38100" dir="2700000" algn="tl">
                    <a:srgbClr val="000000">
                      <a:alpha val="43137"/>
                    </a:srgbClr>
                  </a:outerShdw>
                </a:effectLst>
              </a:rPr>
              <a:t>is </a:t>
            </a:r>
            <a:r>
              <a:rPr lang="en-US" sz="3200" b="1" i="1" dirty="0" smtClean="0">
                <a:effectLst>
                  <a:outerShdw blurRad="38100" dist="38100" dir="2700000" algn="tl">
                    <a:srgbClr val="000000">
                      <a:alpha val="43137"/>
                    </a:srgbClr>
                  </a:outerShdw>
                </a:effectLst>
              </a:rPr>
              <a:t>difference between get() and to()..?</a:t>
            </a:r>
          </a:p>
          <a:p>
            <a:r>
              <a:rPr lang="en-US" sz="3200" b="1" i="1" dirty="0">
                <a:effectLst>
                  <a:outerShdw blurRad="38100" dist="38100" dir="2700000" algn="tl">
                    <a:srgbClr val="000000">
                      <a:alpha val="43137"/>
                    </a:srgbClr>
                  </a:outerShdw>
                </a:effectLst>
              </a:rPr>
              <a:t>Difference Between quit and </a:t>
            </a:r>
            <a:r>
              <a:rPr lang="en-US" sz="3200" b="1" i="1" dirty="0" smtClean="0">
                <a:effectLst>
                  <a:outerShdw blurRad="38100" dist="38100" dir="2700000" algn="tl">
                    <a:srgbClr val="000000">
                      <a:alpha val="43137"/>
                    </a:srgbClr>
                  </a:outerShdw>
                </a:effectLst>
              </a:rPr>
              <a:t>close..?</a:t>
            </a:r>
            <a:endParaRPr lang="en-US" sz="3200" b="1" i="1" dirty="0">
              <a:effectLst>
                <a:outerShdw blurRad="38100" dist="38100" dir="2700000" algn="tl">
                  <a:srgbClr val="000000">
                    <a:alpha val="43137"/>
                  </a:srgbClr>
                </a:outerShdw>
              </a:effectLst>
            </a:endParaRPr>
          </a:p>
          <a:p>
            <a:endParaRPr lang="en-US"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1411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 y="57834"/>
            <a:ext cx="8811491" cy="646331"/>
          </a:xfrm>
          <a:prstGeom prst="rect">
            <a:avLst/>
          </a:prstGeom>
          <a:noFill/>
        </p:spPr>
        <p:txBody>
          <a:bodyPr wrap="square" rtlCol="0">
            <a:spAutoFit/>
          </a:bodyPr>
          <a:lstStyle/>
          <a:p>
            <a:r>
              <a:rPr lang="en-US" sz="3600" b="1" dirty="0" smtClean="0">
                <a:solidFill>
                  <a:schemeClr val="tx2">
                    <a:lumMod val="50000"/>
                  </a:schemeClr>
                </a:solidFill>
                <a:effectLst>
                  <a:outerShdw blurRad="38100" dist="38100" dir="2700000" algn="tl">
                    <a:srgbClr val="000000">
                      <a:alpha val="43137"/>
                    </a:srgbClr>
                  </a:outerShdw>
                </a:effectLst>
              </a:rPr>
              <a:t>How to                        the Browser Window.?</a:t>
            </a:r>
            <a:endParaRPr lang="en-US" sz="36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152399" y="1447800"/>
            <a:ext cx="8839200" cy="523220"/>
          </a:xfrm>
          <a:prstGeom prst="rect">
            <a:avLst/>
          </a:prstGeom>
          <a:noFill/>
        </p:spPr>
        <p:txBody>
          <a:bodyPr wrap="square" rtlCol="0">
            <a:spAutoFit/>
          </a:bodyPr>
          <a:lstStyle/>
          <a:p>
            <a:r>
              <a:rPr lang="en-US" sz="2800" b="1" dirty="0">
                <a:solidFill>
                  <a:schemeClr val="tx2">
                    <a:lumMod val="50000"/>
                  </a:schemeClr>
                </a:solidFill>
                <a:effectLst>
                  <a:outerShdw blurRad="38100" dist="38100" dir="2700000" algn="tl">
                    <a:srgbClr val="000000">
                      <a:alpha val="43137"/>
                    </a:srgbClr>
                  </a:outerShdw>
                </a:effectLst>
              </a:rPr>
              <a:t>To maximize a browser we have to go for method chaining</a:t>
            </a:r>
          </a:p>
        </p:txBody>
      </p:sp>
      <p:sp>
        <p:nvSpPr>
          <p:cNvPr id="6" name="TextBox 5"/>
          <p:cNvSpPr txBox="1"/>
          <p:nvPr/>
        </p:nvSpPr>
        <p:spPr>
          <a:xfrm>
            <a:off x="329044" y="2514600"/>
            <a:ext cx="8458200" cy="707886"/>
          </a:xfrm>
          <a:prstGeom prst="rect">
            <a:avLst/>
          </a:prstGeom>
          <a:noFill/>
        </p:spPr>
        <p:txBody>
          <a:bodyPr wrap="square" rtlCol="0">
            <a:spAutoFit/>
          </a:bodyPr>
          <a:lstStyle/>
          <a:p>
            <a:r>
              <a:rPr lang="en-US" sz="4000" b="1" dirty="0">
                <a:solidFill>
                  <a:schemeClr val="tx2">
                    <a:lumMod val="50000"/>
                  </a:schemeClr>
                </a:solidFill>
                <a:effectLst>
                  <a:outerShdw blurRad="38100" dist="38100" dir="2700000" algn="tl">
                    <a:srgbClr val="000000">
                      <a:alpha val="43137"/>
                    </a:srgbClr>
                  </a:outerShdw>
                </a:effectLst>
              </a:rPr>
              <a:t>driver.manage().window().maximize(); </a:t>
            </a:r>
          </a:p>
        </p:txBody>
      </p:sp>
      <p:pic>
        <p:nvPicPr>
          <p:cNvPr id="4098" name="Picture 2" descr="C:\Users\Ankur\Downloads\unnam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7834"/>
            <a:ext cx="2133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05891" y="564572"/>
            <a:ext cx="1601336" cy="523220"/>
          </a:xfrm>
          <a:prstGeom prst="rect">
            <a:avLst/>
          </a:prstGeom>
          <a:noFill/>
        </p:spPr>
        <p:txBody>
          <a:bodyPr wrap="none" rtlCol="0">
            <a:spAutoFit/>
          </a:bodyPr>
          <a:lstStyle/>
          <a:p>
            <a:r>
              <a:rPr lang="en-US" sz="2800" b="1" dirty="0">
                <a:solidFill>
                  <a:srgbClr val="FFFF00"/>
                </a:solidFill>
                <a:effectLst>
                  <a:outerShdw blurRad="38100" dist="38100" dir="2700000" algn="tl">
                    <a:srgbClr val="000000">
                      <a:alpha val="43137"/>
                    </a:srgbClr>
                  </a:outerShdw>
                </a:effectLst>
              </a:rPr>
              <a:t>maximize</a:t>
            </a:r>
            <a:endParaRPr lang="en-US" sz="2800" dirty="0">
              <a:solidFill>
                <a:srgbClr val="FFFF00"/>
              </a:solidFill>
            </a:endParaRPr>
          </a:p>
        </p:txBody>
      </p:sp>
      <p:sp>
        <p:nvSpPr>
          <p:cNvPr id="8" name="Oval Callout 7"/>
          <p:cNvSpPr/>
          <p:nvPr/>
        </p:nvSpPr>
        <p:spPr>
          <a:xfrm>
            <a:off x="34636" y="3410828"/>
            <a:ext cx="1752600" cy="982368"/>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WebDriver</a:t>
            </a:r>
            <a:endParaRPr lang="en-US" dirty="0"/>
          </a:p>
        </p:txBody>
      </p:sp>
      <p:sp>
        <p:nvSpPr>
          <p:cNvPr id="9" name="Oval Callout 8"/>
          <p:cNvSpPr/>
          <p:nvPr/>
        </p:nvSpPr>
        <p:spPr>
          <a:xfrm>
            <a:off x="1787236" y="3446769"/>
            <a:ext cx="2098963" cy="1120914"/>
          </a:xfrm>
          <a:prstGeom prst="wedgeEllipseCallout">
            <a:avLst>
              <a:gd name="adj1" fmla="val -8380"/>
              <a:gd name="adj2" fmla="val -87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Options</a:t>
            </a:r>
            <a:endParaRPr lang="en-US" sz="3200" dirty="0"/>
          </a:p>
        </p:txBody>
      </p:sp>
      <p:sp>
        <p:nvSpPr>
          <p:cNvPr id="10" name="Oval Callout 9"/>
          <p:cNvSpPr/>
          <p:nvPr/>
        </p:nvSpPr>
        <p:spPr>
          <a:xfrm>
            <a:off x="4038600" y="3446769"/>
            <a:ext cx="2043545" cy="1120914"/>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Window</a:t>
            </a:r>
            <a:endParaRPr lang="en-US" sz="2800" dirty="0"/>
          </a:p>
        </p:txBody>
      </p:sp>
      <p:sp>
        <p:nvSpPr>
          <p:cNvPr id="11" name="Oval Callout 10"/>
          <p:cNvSpPr/>
          <p:nvPr/>
        </p:nvSpPr>
        <p:spPr>
          <a:xfrm>
            <a:off x="6248400" y="3450783"/>
            <a:ext cx="2286000" cy="1249821"/>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void</a:t>
            </a:r>
            <a:endParaRPr lang="en-US" sz="4800" dirty="0"/>
          </a:p>
        </p:txBody>
      </p:sp>
    </p:spTree>
    <p:extLst>
      <p:ext uri="{BB962C8B-B14F-4D97-AF65-F5344CB8AC3E}">
        <p14:creationId xmlns:p14="http://schemas.microsoft.com/office/powerpoint/2010/main" val="3627654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0"/>
            <a:ext cx="8839200" cy="2239219"/>
          </a:xfrm>
          <a:prstGeom prst="rect">
            <a:avLst/>
          </a:prstGeom>
        </p:spPr>
      </p:pic>
      <p:sp>
        <p:nvSpPr>
          <p:cNvPr id="6" name="TextBox 5"/>
          <p:cNvSpPr txBox="1"/>
          <p:nvPr/>
        </p:nvSpPr>
        <p:spPr>
          <a:xfrm>
            <a:off x="304800" y="2667000"/>
            <a:ext cx="7239000" cy="1569660"/>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1.Introduction</a:t>
            </a:r>
            <a:r>
              <a:rPr lang="en-US" sz="3200" b="1" dirty="0" smtClean="0">
                <a:solidFill>
                  <a:srgbClr val="00B050"/>
                </a:solidFill>
                <a:effectLst>
                  <a:outerShdw blurRad="38100" dist="38100" dir="2700000" algn="tl">
                    <a:srgbClr val="000000">
                      <a:alpha val="43137"/>
                    </a:srgbClr>
                  </a:outerShdw>
                </a:effectLst>
              </a:rPr>
              <a:t>.</a:t>
            </a:r>
          </a:p>
          <a:p>
            <a:r>
              <a:rPr lang="en-US" sz="3200" b="1" dirty="0" smtClean="0">
                <a:solidFill>
                  <a:srgbClr val="00B050"/>
                </a:solidFill>
                <a:effectLst>
                  <a:outerShdw blurRad="38100" dist="38100" dir="2700000" algn="tl">
                    <a:srgbClr val="000000">
                      <a:alpha val="43137"/>
                    </a:srgbClr>
                  </a:outerShdw>
                </a:effectLst>
              </a:rPr>
              <a:t>2.</a:t>
            </a:r>
            <a:r>
              <a:rPr lang="en-US" sz="3200" dirty="0">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Automation</a:t>
            </a:r>
          </a:p>
          <a:p>
            <a:r>
              <a:rPr lang="en-US" sz="3200" b="1" dirty="0">
                <a:solidFill>
                  <a:srgbClr val="00B050"/>
                </a:solidFill>
                <a:effectLst>
                  <a:outerShdw blurRad="38100" dist="38100" dir="2700000" algn="tl">
                    <a:srgbClr val="000000">
                      <a:alpha val="43137"/>
                    </a:srgbClr>
                  </a:outerShdw>
                </a:effectLst>
              </a:rPr>
              <a:t>	</a:t>
            </a:r>
          </a:p>
        </p:txBody>
      </p:sp>
      <p:sp>
        <p:nvSpPr>
          <p:cNvPr id="7" name="TextBox 6"/>
          <p:cNvSpPr txBox="1"/>
          <p:nvPr/>
        </p:nvSpPr>
        <p:spPr>
          <a:xfrm>
            <a:off x="1219200" y="3805580"/>
            <a:ext cx="5410200" cy="1569660"/>
          </a:xfrm>
          <a:prstGeom prst="rect">
            <a:avLst/>
          </a:prstGeom>
          <a:noFill/>
        </p:spPr>
        <p:txBody>
          <a:bodyPr wrap="square" rtlCol="0">
            <a:spAutoFit/>
          </a:bodyPr>
          <a:lstStyle/>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What is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Why we go for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Disadvantage of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How to achieve Automation</a:t>
            </a:r>
            <a:endParaRPr lang="en-US" sz="2400" b="1" dirty="0">
              <a:solidFill>
                <a:srgbClr val="7030A0"/>
              </a:solidFill>
              <a:effectLst>
                <a:outerShdw blurRad="38100" dist="38100" dir="2700000" algn="tl">
                  <a:srgbClr val="000000">
                    <a:alpha val="43137"/>
                  </a:srgbClr>
                </a:outerShdw>
              </a:effectLst>
            </a:endParaRPr>
          </a:p>
        </p:txBody>
      </p:sp>
      <p:sp>
        <p:nvSpPr>
          <p:cNvPr id="8" name="TextBox 7"/>
          <p:cNvSpPr txBox="1"/>
          <p:nvPr/>
        </p:nvSpPr>
        <p:spPr>
          <a:xfrm>
            <a:off x="304800" y="5416804"/>
            <a:ext cx="4114800" cy="584775"/>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3.Selenium</a:t>
            </a:r>
            <a:endParaRPr lang="en-US" sz="3200" b="1" dirty="0">
              <a:solidFill>
                <a:srgbClr val="00B050"/>
              </a:solidFill>
              <a:effectLst>
                <a:outerShdw blurRad="38100" dist="38100" dir="2700000" algn="tl">
                  <a:srgbClr val="000000">
                    <a:alpha val="43137"/>
                  </a:srgbClr>
                </a:outerShdw>
              </a:effectLst>
            </a:endParaRPr>
          </a:p>
        </p:txBody>
      </p:sp>
      <p:sp>
        <p:nvSpPr>
          <p:cNvPr id="9" name="TextBox 8"/>
          <p:cNvSpPr txBox="1"/>
          <p:nvPr/>
        </p:nvSpPr>
        <p:spPr>
          <a:xfrm>
            <a:off x="1219200" y="6003759"/>
            <a:ext cx="4953000" cy="830997"/>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What is selenium</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Why we will go for selenium</a:t>
            </a:r>
            <a:endParaRPr lang="en-US" sz="2400" b="1" dirty="0">
              <a:solidFill>
                <a:srgbClr val="7030A0"/>
              </a:solidFill>
              <a:effectLst>
                <a:outerShdw blurRad="38100" dist="38100" dir="2700000" algn="tl">
                  <a:srgbClr val="000000">
                    <a:alpha val="43137"/>
                  </a:srgbClr>
                </a:outerShdw>
              </a:effectLst>
            </a:endParaRPr>
          </a:p>
        </p:txBody>
      </p:sp>
      <p:sp>
        <p:nvSpPr>
          <p:cNvPr id="10" name="TextBox 9"/>
          <p:cNvSpPr txBox="1"/>
          <p:nvPr/>
        </p:nvSpPr>
        <p:spPr>
          <a:xfrm>
            <a:off x="7931727" y="6485599"/>
            <a:ext cx="1447800" cy="400110"/>
          </a:xfrm>
          <a:prstGeom prst="rect">
            <a:avLst/>
          </a:prstGeom>
          <a:noFill/>
        </p:spPr>
        <p:txBody>
          <a:bodyPr wrap="square" rtlCol="0">
            <a:spAutoFit/>
          </a:bodyPr>
          <a:lstStyle/>
          <a:p>
            <a:r>
              <a:rPr lang="en-US" sz="2000" b="1" dirty="0" smtClean="0">
                <a:latin typeface="Vladimir Script" panose="03050402040407070305" pitchFamily="66" charset="0"/>
              </a:rPr>
              <a:t>ANKUR</a:t>
            </a:r>
            <a:endParaRPr lang="en-US" sz="2000" b="1" dirty="0">
              <a:latin typeface="Vladimir Script" panose="03050402040407070305" pitchFamily="66" charset="0"/>
            </a:endParaRPr>
          </a:p>
        </p:txBody>
      </p:sp>
    </p:spTree>
    <p:extLst>
      <p:ext uri="{BB962C8B-B14F-4D97-AF65-F5344CB8AC3E}">
        <p14:creationId xmlns:p14="http://schemas.microsoft.com/office/powerpoint/2010/main" val="1522863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5598"/>
            <a:ext cx="8382000" cy="646331"/>
          </a:xfrm>
          <a:prstGeom prst="rect">
            <a:avLst/>
          </a:prstGeom>
          <a:noFill/>
        </p:spPr>
        <p:txBody>
          <a:bodyPr wrap="square" rtlCol="0">
            <a:spAutoFit/>
          </a:bodyPr>
          <a:lstStyle/>
          <a:p>
            <a:r>
              <a:rPr lang="en-US" sz="3600" b="1" dirty="0" smtClean="0">
                <a:solidFill>
                  <a:schemeClr val="tx2">
                    <a:lumMod val="50000"/>
                  </a:schemeClr>
                </a:solidFill>
                <a:effectLst>
                  <a:outerShdw blurRad="38100" dist="38100" dir="2700000" algn="tl">
                    <a:srgbClr val="000000">
                      <a:alpha val="43137"/>
                    </a:srgbClr>
                  </a:outerShdw>
                </a:effectLst>
              </a:rPr>
              <a:t>How to find WebElement in WebPage.</a:t>
            </a:r>
            <a:endParaRPr lang="en-US" sz="3600" b="1" dirty="0">
              <a:solidFill>
                <a:schemeClr val="tx2">
                  <a:lumMod val="50000"/>
                </a:schemeClr>
              </a:solidFill>
              <a:effectLst>
                <a:outerShdw blurRad="38100" dist="38100" dir="2700000" algn="tl">
                  <a:srgbClr val="000000">
                    <a:alpha val="43137"/>
                  </a:srgbClr>
                </a:outerShdw>
              </a:effectLst>
            </a:endParaRPr>
          </a:p>
        </p:txBody>
      </p:sp>
      <p:pic>
        <p:nvPicPr>
          <p:cNvPr id="4098" name="Picture 2" descr="C:\Users\Ankur\Downloads\1517620_633c_3-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162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4800600"/>
            <a:ext cx="8991600" cy="830997"/>
          </a:xfrm>
          <a:prstGeom prst="rect">
            <a:avLst/>
          </a:prstGeom>
          <a:noFill/>
        </p:spPr>
        <p:txBody>
          <a:bodyPr wrap="square" rtlCol="0">
            <a:spAutoFit/>
          </a:bodyPr>
          <a:lstStyle/>
          <a:p>
            <a:r>
              <a:rPr lang="en-US" sz="2400" b="1" dirty="0" smtClean="0">
                <a:solidFill>
                  <a:schemeClr val="tx2">
                    <a:lumMod val="50000"/>
                  </a:schemeClr>
                </a:solidFill>
                <a:effectLst>
                  <a:outerShdw blurRad="38100" dist="38100" dir="2700000" algn="tl">
                    <a:srgbClr val="000000">
                      <a:alpha val="43137"/>
                    </a:srgbClr>
                  </a:outerShdw>
                </a:effectLst>
              </a:rPr>
              <a:t>To find WebElement we need to take the help of findElement &amp; </a:t>
            </a:r>
            <a:r>
              <a:rPr lang="en-US" sz="2400" b="1" dirty="0">
                <a:solidFill>
                  <a:schemeClr val="tx2">
                    <a:lumMod val="50000"/>
                  </a:schemeClr>
                </a:solidFill>
                <a:effectLst>
                  <a:outerShdw blurRad="38100" dist="38100" dir="2700000" algn="tl">
                    <a:srgbClr val="000000">
                      <a:alpha val="43137"/>
                    </a:srgbClr>
                  </a:outerShdw>
                </a:effectLst>
              </a:rPr>
              <a:t>f</a:t>
            </a:r>
            <a:r>
              <a:rPr lang="en-US" sz="2400" b="1" dirty="0" smtClean="0">
                <a:solidFill>
                  <a:schemeClr val="tx2">
                    <a:lumMod val="50000"/>
                  </a:schemeClr>
                </a:solidFill>
                <a:effectLst>
                  <a:outerShdw blurRad="38100" dist="38100" dir="2700000" algn="tl">
                    <a:srgbClr val="000000">
                      <a:alpha val="43137"/>
                    </a:srgbClr>
                  </a:outerShdw>
                </a:effectLst>
              </a:rPr>
              <a:t>indElements .</a:t>
            </a:r>
            <a:endParaRPr lang="en-US" sz="2400" b="1" dirty="0">
              <a:solidFill>
                <a:schemeClr val="tx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3492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53943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FindElement and FindElements are non-Static method which are present in Search-context .since the Search-Context is the parent of WebDriver so we can call these method with the help of webdriver object .Both method will accept By class as an argument.</a:t>
            </a:r>
          </a:p>
          <a:p>
            <a:endParaRPr lang="en-US" sz="3200" b="1" dirty="0">
              <a:effectLst>
                <a:outerShdw blurRad="38100" dist="38100" dir="2700000" algn="tl">
                  <a:srgbClr val="000000">
                    <a:alpha val="43137"/>
                  </a:srgbClr>
                </a:outerShdw>
              </a:effectLst>
            </a:endParaRPr>
          </a:p>
        </p:txBody>
      </p:sp>
      <p:sp>
        <p:nvSpPr>
          <p:cNvPr id="5" name="TextBox 4"/>
          <p:cNvSpPr txBox="1"/>
          <p:nvPr/>
        </p:nvSpPr>
        <p:spPr>
          <a:xfrm>
            <a:off x="76200" y="3816521"/>
            <a:ext cx="9067800" cy="147732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List&lt;WebElement&gt; elementName=driver.findElements(By.LocatorStrategy("LocatorValue</a:t>
            </a:r>
            <a:r>
              <a:rPr lang="en-US" b="1" dirty="0" smtClean="0">
                <a:effectLst>
                  <a:outerShdw blurRad="38100" dist="38100" dir="2700000" algn="tl">
                    <a:srgbClr val="000000">
                      <a:alpha val="43137"/>
                    </a:srgbClr>
                  </a:outerShdw>
                </a:effectLst>
              </a:rPr>
              <a:t>"))</a:t>
            </a:r>
          </a:p>
          <a:p>
            <a:endParaRPr lang="en-US" b="1" dirty="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 </a:t>
            </a:r>
          </a:p>
          <a:p>
            <a:r>
              <a:rPr lang="en-US" b="1" dirty="0" smtClean="0">
                <a:effectLst>
                  <a:outerShdw blurRad="38100" dist="38100" dir="2700000" algn="tl">
                    <a:srgbClr val="000000">
                      <a:alpha val="43137"/>
                    </a:srgbClr>
                  </a:outerShdw>
                </a:effectLst>
              </a:rPr>
              <a:t>WebElement elementName= </a:t>
            </a:r>
            <a:r>
              <a:rPr lang="en-US" b="1" dirty="0">
                <a:effectLst>
                  <a:outerShdw blurRad="38100" dist="38100" dir="2700000" algn="tl">
                    <a:srgbClr val="000000">
                      <a:alpha val="43137"/>
                    </a:srgbClr>
                  </a:outerShdw>
                </a:effectLst>
              </a:rPr>
              <a:t>driver.findElement(By.LocatorStrategy("LocatorValue"));</a:t>
            </a:r>
          </a:p>
        </p:txBody>
      </p:sp>
      <p:sp>
        <p:nvSpPr>
          <p:cNvPr id="6" name="TextBox 5"/>
          <p:cNvSpPr txBox="1"/>
          <p:nvPr/>
        </p:nvSpPr>
        <p:spPr>
          <a:xfrm>
            <a:off x="48491" y="3334865"/>
            <a:ext cx="449580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For Multiple WebElement</a:t>
            </a:r>
          </a:p>
        </p:txBody>
      </p:sp>
      <p:sp>
        <p:nvSpPr>
          <p:cNvPr id="7" name="TextBox 6"/>
          <p:cNvSpPr txBox="1"/>
          <p:nvPr/>
        </p:nvSpPr>
        <p:spPr>
          <a:xfrm>
            <a:off x="76200" y="4293575"/>
            <a:ext cx="449580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For </a:t>
            </a:r>
            <a:r>
              <a:rPr lang="en-US" sz="2800" b="1" dirty="0" smtClean="0">
                <a:solidFill>
                  <a:srgbClr val="FF0000"/>
                </a:solidFill>
                <a:effectLst>
                  <a:outerShdw blurRad="38100" dist="38100" dir="2700000" algn="tl">
                    <a:srgbClr val="000000">
                      <a:alpha val="43137"/>
                    </a:srgbClr>
                  </a:outerShdw>
                </a:effectLst>
              </a:rPr>
              <a:t>Single WebElement</a:t>
            </a:r>
            <a:endParaRPr 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028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kur\Downloads\041318_1101_FindElement1-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6934201"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0" y="228600"/>
            <a:ext cx="1981200"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findElement</a:t>
            </a:r>
            <a:endParaRPr lang="en-US" sz="24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6858000" y="274628"/>
            <a:ext cx="1981200"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findElements</a:t>
            </a:r>
            <a:endParaRPr lang="en-US" sz="2400" b="1" dirty="0">
              <a:solidFill>
                <a:srgbClr val="FF0000"/>
              </a:solidFill>
              <a:effectLst>
                <a:outerShdw blurRad="38100" dist="38100" dir="2700000" algn="tl">
                  <a:srgbClr val="000000">
                    <a:alpha val="43137"/>
                  </a:srgbClr>
                </a:outerShdw>
              </a:effectLst>
            </a:endParaRPr>
          </a:p>
        </p:txBody>
      </p:sp>
      <p:cxnSp>
        <p:nvCxnSpPr>
          <p:cNvPr id="9" name="Straight Arrow Connector 8"/>
          <p:cNvCxnSpPr/>
          <p:nvPr/>
        </p:nvCxnSpPr>
        <p:spPr>
          <a:xfrm flipH="1">
            <a:off x="7162800" y="736293"/>
            <a:ext cx="381000" cy="4067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25910920"/>
              </p:ext>
            </p:extLst>
          </p:nvPr>
        </p:nvGraphicFramePr>
        <p:xfrm>
          <a:off x="304800" y="3657600"/>
          <a:ext cx="8534400" cy="3124200"/>
        </p:xfrm>
        <a:graphic>
          <a:graphicData uri="http://schemas.openxmlformats.org/drawingml/2006/table">
            <a:tbl>
              <a:tblPr firstRow="1" firstCol="1" bandRow="1">
                <a:tableStyleId>{5C22544A-7EE6-4342-B048-85BDC9FD1C3A}</a:tableStyleId>
              </a:tblPr>
              <a:tblGrid>
                <a:gridCol w="4266816"/>
                <a:gridCol w="4267584"/>
              </a:tblGrid>
              <a:tr h="332412">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Find Element</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Find Elements</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r h="1050233">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Returns the first most web element if there are multiple web elements found with the same locator</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Returns a list of web elements</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r h="1050233">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Throws exception NoSuchElementException if there are no elements matching the locator strategy</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Returns an empty list if there are no web elements matching the locator strategy</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r h="691322">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It will only find one web element</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It will find a collection of elements whose match the locator strategy.</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bl>
          </a:graphicData>
        </a:graphic>
      </p:graphicFrame>
      <p:sp>
        <p:nvSpPr>
          <p:cNvPr id="11" name="Rectangle 4"/>
          <p:cNvSpPr>
            <a:spLocks noChangeArrowheads="1"/>
          </p:cNvSpPr>
          <p:nvPr/>
        </p:nvSpPr>
        <p:spPr bwMode="auto">
          <a:xfrm>
            <a:off x="304800" y="3113560"/>
            <a:ext cx="81373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Calibri" pitchFamily="34" charset="0"/>
                <a:ea typeface="Arial" pitchFamily="34" charset="0"/>
                <a:cs typeface="Times New Roman" pitchFamily="18" charset="0"/>
              </a:rPr>
              <a:t>Differences between  FindElement and FindElements.</a:t>
            </a:r>
            <a:endParaRPr kumimoji="0" 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81574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7709"/>
            <a:ext cx="1967398" cy="707886"/>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Locators</a:t>
            </a:r>
            <a:endParaRPr lang="en-US" sz="4000" dirty="0">
              <a:effectLst>
                <a:outerShdw blurRad="38100" dist="38100" dir="2700000" algn="tl">
                  <a:srgbClr val="000000">
                    <a:alpha val="43137"/>
                  </a:srgbClr>
                </a:outerShdw>
              </a:effectLst>
            </a:endParaRPr>
          </a:p>
        </p:txBody>
      </p:sp>
      <p:sp>
        <p:nvSpPr>
          <p:cNvPr id="5" name="TextBox 4"/>
          <p:cNvSpPr txBox="1"/>
          <p:nvPr/>
        </p:nvSpPr>
        <p:spPr>
          <a:xfrm>
            <a:off x="2438399" y="63042"/>
            <a:ext cx="6557051" cy="1200329"/>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We can locate the web or application element </a:t>
            </a:r>
            <a:r>
              <a:rPr lang="en-US" sz="2400" b="1" dirty="0" smtClean="0">
                <a:effectLst>
                  <a:outerShdw blurRad="38100" dist="38100" dir="2700000" algn="tl">
                    <a:srgbClr val="000000">
                      <a:alpha val="43137"/>
                    </a:srgbClr>
                  </a:outerShdw>
                </a:effectLst>
              </a:rPr>
              <a:t>like</a:t>
            </a:r>
          </a:p>
          <a:p>
            <a:r>
              <a:rPr lang="en-US" sz="2400" b="1" dirty="0" smtClean="0">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Text Field and Button. </a:t>
            </a:r>
          </a:p>
          <a:p>
            <a:endParaRPr lang="en-US" sz="2400" b="1" dirty="0">
              <a:effectLst>
                <a:outerShdw blurRad="38100" dist="38100" dir="2700000" algn="tl">
                  <a:srgbClr val="000000">
                    <a:alpha val="43137"/>
                  </a:srgbClr>
                </a:outerShdw>
              </a:effectLst>
            </a:endParaRPr>
          </a:p>
        </p:txBody>
      </p:sp>
      <p:sp>
        <p:nvSpPr>
          <p:cNvPr id="6" name="Right Arrow 5"/>
          <p:cNvSpPr/>
          <p:nvPr/>
        </p:nvSpPr>
        <p:spPr>
          <a:xfrm>
            <a:off x="2195998" y="381652"/>
            <a:ext cx="242402" cy="151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36899" y="1214780"/>
            <a:ext cx="3718197" cy="1200329"/>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Types of </a:t>
            </a:r>
            <a:r>
              <a:rPr lang="en-US" sz="3600" b="1" dirty="0" smtClean="0">
                <a:effectLst>
                  <a:outerShdw blurRad="38100" dist="38100" dir="2700000" algn="tl">
                    <a:srgbClr val="000000">
                      <a:alpha val="43137"/>
                    </a:srgbClr>
                  </a:outerShdw>
                </a:effectLst>
              </a:rPr>
              <a:t>Locators </a:t>
            </a:r>
            <a:endParaRPr lang="en-US" sz="3600" b="1" dirty="0">
              <a:effectLst>
                <a:outerShdw blurRad="38100" dist="38100" dir="2700000" algn="tl">
                  <a:srgbClr val="000000">
                    <a:alpha val="43137"/>
                  </a:srgbClr>
                </a:outerShdw>
              </a:effectLst>
            </a:endParaRPr>
          </a:p>
          <a:p>
            <a:endParaRPr lang="en-US" sz="3600" b="1" dirty="0">
              <a:effectLst>
                <a:outerShdw blurRad="38100" dist="38100" dir="2700000" algn="tl">
                  <a:srgbClr val="000000">
                    <a:alpha val="43137"/>
                  </a:srgbClr>
                </a:outerShdw>
              </a:effectLst>
            </a:endParaRPr>
          </a:p>
        </p:txBody>
      </p:sp>
      <p:sp>
        <p:nvSpPr>
          <p:cNvPr id="8" name="TextBox 7"/>
          <p:cNvSpPr txBox="1"/>
          <p:nvPr/>
        </p:nvSpPr>
        <p:spPr>
          <a:xfrm>
            <a:off x="4648200" y="1200925"/>
            <a:ext cx="2892971" cy="4524315"/>
          </a:xfrm>
          <a:prstGeom prst="rect">
            <a:avLst/>
          </a:prstGeom>
          <a:noFill/>
        </p:spPr>
        <p:txBody>
          <a:bodyPr wrap="none" rtlCol="0">
            <a:spAutoFit/>
          </a:bodyPr>
          <a:lstStyle/>
          <a:p>
            <a:pPr lvl="0"/>
            <a:r>
              <a:rPr lang="en-US" sz="3200" b="1" dirty="0" smtClean="0">
                <a:effectLst>
                  <a:outerShdw blurRad="38100" dist="38100" dir="2700000" algn="tl">
                    <a:srgbClr val="000000">
                      <a:alpha val="43137"/>
                    </a:srgbClr>
                  </a:outerShdw>
                </a:effectLst>
              </a:rPr>
              <a:t>ID----1st </a:t>
            </a:r>
          </a:p>
          <a:p>
            <a:pPr lvl="0"/>
            <a:r>
              <a:rPr lang="en-US" sz="3200" b="1" dirty="0" smtClean="0">
                <a:effectLst>
                  <a:outerShdw blurRad="38100" dist="38100" dir="2700000" algn="tl">
                    <a:srgbClr val="000000">
                      <a:alpha val="43137"/>
                    </a:srgbClr>
                  </a:outerShdw>
                </a:effectLst>
              </a:rPr>
              <a:t>Name—2nd </a:t>
            </a:r>
          </a:p>
          <a:p>
            <a:pPr lvl="0"/>
            <a:r>
              <a:rPr lang="en-US" sz="3200" b="1" dirty="0" smtClean="0">
                <a:effectLst>
                  <a:outerShdw blurRad="38100" dist="38100" dir="2700000" algn="tl">
                    <a:srgbClr val="000000">
                      <a:alpha val="43137"/>
                    </a:srgbClr>
                  </a:outerShdw>
                </a:effectLst>
              </a:rPr>
              <a:t>ClassName </a:t>
            </a:r>
          </a:p>
          <a:p>
            <a:pPr lvl="0"/>
            <a:r>
              <a:rPr lang="en-US" sz="3200" b="1" dirty="0" smtClean="0">
                <a:effectLst>
                  <a:outerShdw blurRad="38100" dist="38100" dir="2700000" algn="tl">
                    <a:srgbClr val="000000">
                      <a:alpha val="43137"/>
                    </a:srgbClr>
                  </a:outerShdw>
                </a:effectLst>
              </a:rPr>
              <a:t>TagName  —3rd</a:t>
            </a:r>
          </a:p>
          <a:p>
            <a:pPr lvl="0"/>
            <a:r>
              <a:rPr lang="en-US" sz="3200" b="1" dirty="0" smtClean="0">
                <a:effectLst>
                  <a:outerShdw blurRad="38100" dist="38100" dir="2700000" algn="tl">
                    <a:srgbClr val="000000">
                      <a:alpha val="43137"/>
                    </a:srgbClr>
                  </a:outerShdw>
                </a:effectLst>
              </a:rPr>
              <a:t>LinkText</a:t>
            </a:r>
          </a:p>
          <a:p>
            <a:pPr lvl="0"/>
            <a:r>
              <a:rPr lang="en-US" sz="3200" b="1" dirty="0" smtClean="0">
                <a:effectLst>
                  <a:outerShdw blurRad="38100" dist="38100" dir="2700000" algn="tl">
                    <a:srgbClr val="000000">
                      <a:alpha val="43137"/>
                    </a:srgbClr>
                  </a:outerShdw>
                </a:effectLst>
              </a:rPr>
              <a:t>PartialLinkText </a:t>
            </a:r>
          </a:p>
          <a:p>
            <a:pPr lvl="0"/>
            <a:r>
              <a:rPr lang="en-US" sz="3200" b="1" dirty="0" smtClean="0">
                <a:effectLst>
                  <a:outerShdw blurRad="38100" dist="38100" dir="2700000" algn="tl">
                    <a:srgbClr val="000000">
                      <a:alpha val="43137"/>
                    </a:srgbClr>
                  </a:outerShdw>
                </a:effectLst>
              </a:rPr>
              <a:t>Css Selector </a:t>
            </a:r>
          </a:p>
          <a:p>
            <a:pPr lvl="0"/>
            <a:r>
              <a:rPr lang="en-US" sz="3200" b="1" dirty="0" smtClean="0">
                <a:effectLst>
                  <a:outerShdw blurRad="38100" dist="38100" dir="2700000" algn="tl">
                    <a:srgbClr val="000000">
                      <a:alpha val="43137"/>
                    </a:srgbClr>
                  </a:outerShdw>
                </a:effectLst>
              </a:rPr>
              <a:t>X-path----4th </a:t>
            </a:r>
          </a:p>
          <a:p>
            <a:endParaRPr lang="en-US" sz="3200" b="1" dirty="0">
              <a:effectLst>
                <a:outerShdw blurRad="38100" dist="38100" dir="2700000" algn="tl">
                  <a:srgbClr val="000000">
                    <a:alpha val="43137"/>
                  </a:srgbClr>
                </a:outerShdw>
              </a:effectLst>
            </a:endParaRPr>
          </a:p>
        </p:txBody>
      </p:sp>
      <p:sp>
        <p:nvSpPr>
          <p:cNvPr id="9" name="Right Arrow 8"/>
          <p:cNvSpPr/>
          <p:nvPr/>
        </p:nvSpPr>
        <p:spPr>
          <a:xfrm>
            <a:off x="3872844" y="1444336"/>
            <a:ext cx="364504" cy="367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19100" y="5334000"/>
            <a:ext cx="8001000" cy="1815882"/>
          </a:xfrm>
          <a:prstGeom prst="rect">
            <a:avLst/>
          </a:prstGeom>
          <a:noFill/>
        </p:spPr>
        <p:txBody>
          <a:bodyPr wrap="square" rtlCol="0">
            <a:spAutoFit/>
          </a:bodyPr>
          <a:lstStyle/>
          <a:p>
            <a:r>
              <a:rPr lang="en-US" sz="2800" b="1" dirty="0"/>
              <a:t>All locators are present in BY Class and they are Static method  which will take String as an Argument.</a:t>
            </a:r>
          </a:p>
          <a:p>
            <a:endParaRPr lang="en-US" sz="2800" b="1" dirty="0"/>
          </a:p>
        </p:txBody>
      </p:sp>
      <p:pic>
        <p:nvPicPr>
          <p:cNvPr id="11"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1905000" cy="17240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2743200" y="1627908"/>
            <a:ext cx="1905000" cy="144606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43200" y="1981200"/>
            <a:ext cx="2057400" cy="1481883"/>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743200" y="2490354"/>
            <a:ext cx="2057400" cy="126725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743200" y="2967782"/>
            <a:ext cx="1905000" cy="9906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1"/>
          </p:cNvCxnSpPr>
          <p:nvPr/>
        </p:nvCxnSpPr>
        <p:spPr>
          <a:xfrm flipV="1">
            <a:off x="2895600" y="3463083"/>
            <a:ext cx="1752600" cy="651717"/>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895600" y="3941342"/>
            <a:ext cx="1905000" cy="32585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895600" y="4419600"/>
            <a:ext cx="1828800" cy="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43200" y="4619625"/>
            <a:ext cx="1981200" cy="33337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726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727" t="9459" r="1666" b="26926"/>
          <a:stretch/>
        </p:blipFill>
        <p:spPr>
          <a:xfrm>
            <a:off x="1406236" y="415636"/>
            <a:ext cx="6913418" cy="2798618"/>
          </a:xfrm>
          <a:prstGeom prst="rect">
            <a:avLst/>
          </a:prstGeom>
        </p:spPr>
      </p:pic>
      <p:cxnSp>
        <p:nvCxnSpPr>
          <p:cNvPr id="6" name="Straight Arrow Connector 5"/>
          <p:cNvCxnSpPr/>
          <p:nvPr/>
        </p:nvCxnSpPr>
        <p:spPr>
          <a:xfrm flipV="1">
            <a:off x="914400" y="2286000"/>
            <a:ext cx="1524000" cy="1143000"/>
          </a:xfrm>
          <a:prstGeom prst="straightConnector1">
            <a:avLst/>
          </a:prstGeom>
          <a:ln w="762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3422073"/>
            <a:ext cx="8991600" cy="954107"/>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To find the Google SearchBar we need to inspect the element than we need to take locator value.</a:t>
            </a:r>
            <a:endParaRPr lang="en-US" sz="2800"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47979" b="5399"/>
          <a:stretch/>
        </p:blipFill>
        <p:spPr>
          <a:xfrm>
            <a:off x="304800" y="4348471"/>
            <a:ext cx="8243454" cy="2015836"/>
          </a:xfrm>
          <a:prstGeom prst="rect">
            <a:avLst/>
          </a:prstGeom>
        </p:spPr>
      </p:pic>
    </p:spTree>
    <p:extLst>
      <p:ext uri="{BB962C8B-B14F-4D97-AF65-F5344CB8AC3E}">
        <p14:creationId xmlns:p14="http://schemas.microsoft.com/office/powerpoint/2010/main" val="2236684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6433"/>
            <a:ext cx="9372600" cy="584775"/>
          </a:xfrm>
          <a:prstGeom prst="rect">
            <a:avLst/>
          </a:prstGeom>
          <a:noFill/>
        </p:spPr>
        <p:txBody>
          <a:bodyPr wrap="square" rtlCol="0">
            <a:spAutoFit/>
          </a:bodyPr>
          <a:lstStyle/>
          <a:p>
            <a:r>
              <a:rPr lang="en-US" sz="3200" b="1" dirty="0" smtClean="0">
                <a:solidFill>
                  <a:schemeClr val="tx2">
                    <a:lumMod val="50000"/>
                  </a:schemeClr>
                </a:solidFill>
                <a:effectLst>
                  <a:outerShdw blurRad="38100" dist="38100" dir="2700000" algn="tl">
                    <a:srgbClr val="000000">
                      <a:alpha val="43137"/>
                    </a:srgbClr>
                  </a:outerShdw>
                </a:effectLst>
              </a:rPr>
              <a:t>Webelement ele = driver.findElement(By.name(“q”));</a:t>
            </a:r>
            <a:endParaRPr lang="en-US" sz="3200" b="1" dirty="0">
              <a:solidFill>
                <a:schemeClr val="tx2">
                  <a:lumMod val="50000"/>
                </a:schemeClr>
              </a:solidFill>
              <a:effectLst>
                <a:outerShdw blurRad="38100" dist="38100" dir="2700000" algn="tl">
                  <a:srgbClr val="000000">
                    <a:alpha val="43137"/>
                  </a:srgbClr>
                </a:outerShdw>
              </a:effectLst>
            </a:endParaRPr>
          </a:p>
        </p:txBody>
      </p:sp>
      <p:pic>
        <p:nvPicPr>
          <p:cNvPr id="7171" name="Picture 3" descr="C:\Users\Ankur\Downloads\selenium-webdriver-locating-strateg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90286"/>
            <a:ext cx="6535062" cy="546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877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nkur\Downloads\main-qimg-cd0d005328fdf8e138877b30a35f5c8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763000" cy="670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0"/>
            <a:ext cx="3581400" cy="523220"/>
          </a:xfrm>
          <a:prstGeom prst="rect">
            <a:avLst/>
          </a:prstGeom>
          <a:noFill/>
        </p:spPr>
        <p:txBody>
          <a:bodyPr wrap="square" rtlCol="0">
            <a:spAutoFit/>
          </a:bodyPr>
          <a:lstStyle/>
          <a:p>
            <a:r>
              <a:rPr lang="en-US" sz="2800" b="1" dirty="0" smtClean="0">
                <a:solidFill>
                  <a:schemeClr val="tx2">
                    <a:lumMod val="50000"/>
                  </a:schemeClr>
                </a:solidFill>
                <a:effectLst>
                  <a:outerShdw blurRad="38100" dist="38100" dir="2700000" algn="tl">
                    <a:srgbClr val="000000">
                      <a:alpha val="43137"/>
                    </a:srgbClr>
                  </a:outerShdw>
                </a:effectLst>
              </a:rPr>
              <a:t>WebElement Methods</a:t>
            </a:r>
            <a:endParaRPr lang="en-US" sz="2800" b="1" dirty="0">
              <a:solidFill>
                <a:schemeClr val="tx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3462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Users\Ankur\Downloads\Actions-class-in-Selenium-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3282492" cy="2209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76600" y="990600"/>
            <a:ext cx="38100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CLASS in Selenium</a:t>
            </a:r>
            <a:endParaRPr lang="en-US" sz="3600" b="1" dirty="0">
              <a:effectLst>
                <a:outerShdw blurRad="38100" dist="38100" dir="2700000" algn="tl">
                  <a:srgbClr val="000000">
                    <a:alpha val="43137"/>
                  </a:srgbClr>
                </a:outerShdw>
              </a:effectLst>
            </a:endParaRPr>
          </a:p>
        </p:txBody>
      </p:sp>
      <p:sp>
        <p:nvSpPr>
          <p:cNvPr id="9" name="TextBox 8"/>
          <p:cNvSpPr txBox="1"/>
          <p:nvPr/>
        </p:nvSpPr>
        <p:spPr>
          <a:xfrm>
            <a:off x="304800" y="2590800"/>
            <a:ext cx="8610600" cy="2308324"/>
          </a:xfrm>
          <a:prstGeom prst="rect">
            <a:avLst/>
          </a:prstGeom>
          <a:noFill/>
        </p:spPr>
        <p:txBody>
          <a:bodyPr wrap="square" rtlCol="0">
            <a:spAutoFit/>
          </a:bodyPr>
          <a:lstStyle/>
          <a:p>
            <a:r>
              <a:rPr lang="en-US" sz="2400" b="1" dirty="0">
                <a:solidFill>
                  <a:schemeClr val="tx2">
                    <a:lumMod val="50000"/>
                  </a:schemeClr>
                </a:solidFill>
                <a:effectLst>
                  <a:outerShdw blurRad="38100" dist="38100" dir="2700000" algn="tl">
                    <a:srgbClr val="000000">
                      <a:alpha val="43137"/>
                    </a:srgbClr>
                  </a:outerShdw>
                </a:effectLst>
              </a:rPr>
              <a:t>In order to do action events, you need to use org.openqa.selenium.interactions Actions class. The user-facing API for emulating complex user gestures. Use the selenium actions class rather than using the Keyboard or Mouse directly. This API includes actions such as drag and drop, clicking multiple elements. </a:t>
            </a:r>
          </a:p>
          <a:p>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10" name="TextBox 9"/>
          <p:cNvSpPr txBox="1"/>
          <p:nvPr/>
        </p:nvSpPr>
        <p:spPr>
          <a:xfrm>
            <a:off x="533400" y="4629060"/>
            <a:ext cx="9067800"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Actions         </a:t>
            </a:r>
            <a:r>
              <a:rPr lang="en-US" sz="3200" b="1" dirty="0" smtClean="0">
                <a:solidFill>
                  <a:srgbClr val="00FF00"/>
                </a:solidFill>
                <a:effectLst>
                  <a:outerShdw blurRad="38100" dist="38100" dir="2700000" algn="tl">
                    <a:srgbClr val="000000">
                      <a:alpha val="43137"/>
                    </a:srgbClr>
                  </a:outerShdw>
                </a:effectLst>
              </a:rPr>
              <a:t>a</a:t>
            </a:r>
            <a:r>
              <a:rPr lang="en-US" sz="3200" b="1" dirty="0" smtClean="0">
                <a:effectLst>
                  <a:outerShdw blurRad="38100" dist="38100" dir="2700000" algn="tl">
                    <a:srgbClr val="000000">
                      <a:alpha val="43137"/>
                    </a:srgbClr>
                  </a:outerShdw>
                </a:effectLst>
              </a:rPr>
              <a:t>     =  new Actions(</a:t>
            </a:r>
            <a:r>
              <a:rPr lang="en-US" sz="3200" b="1" dirty="0">
                <a:effectLst>
                  <a:outerShdw blurRad="38100" dist="38100" dir="2700000" algn="tl">
                    <a:srgbClr val="000000">
                      <a:alpha val="43137"/>
                    </a:srgbClr>
                  </a:outerShdw>
                </a:effectLst>
              </a:rPr>
              <a:t>W</a:t>
            </a:r>
            <a:r>
              <a:rPr lang="en-US" sz="3200" b="1" dirty="0" smtClean="0">
                <a:effectLst>
                  <a:outerShdw blurRad="38100" dist="38100" dir="2700000" algn="tl">
                    <a:srgbClr val="000000">
                      <a:alpha val="43137"/>
                    </a:srgbClr>
                  </a:outerShdw>
                </a:effectLst>
              </a:rPr>
              <a:t>ebDriver driver)</a:t>
            </a:r>
            <a:endParaRPr lang="en-US" sz="3200" b="1" dirty="0">
              <a:effectLst>
                <a:outerShdw blurRad="38100" dist="38100" dir="2700000" algn="tl">
                  <a:srgbClr val="000000">
                    <a:alpha val="43137"/>
                  </a:srgbClr>
                </a:outerShdw>
              </a:effectLst>
            </a:endParaRPr>
          </a:p>
        </p:txBody>
      </p:sp>
      <p:cxnSp>
        <p:nvCxnSpPr>
          <p:cNvPr id="12" name="Straight Arrow Connector 11"/>
          <p:cNvCxnSpPr/>
          <p:nvPr/>
        </p:nvCxnSpPr>
        <p:spPr>
          <a:xfrm flipH="1">
            <a:off x="1417142" y="5105400"/>
            <a:ext cx="1066800" cy="6096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657" y="5638800"/>
            <a:ext cx="1919885"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moveToElement() </a:t>
            </a:r>
          </a:p>
          <a:p>
            <a:endParaRPr lang="en-US" b="1" dirty="0">
              <a:effectLst>
                <a:outerShdw blurRad="38100" dist="38100" dir="2700000" algn="tl">
                  <a:srgbClr val="000000">
                    <a:alpha val="43137"/>
                  </a:srgbClr>
                </a:outerShdw>
              </a:effectLst>
            </a:endParaRPr>
          </a:p>
        </p:txBody>
      </p:sp>
      <p:cxnSp>
        <p:nvCxnSpPr>
          <p:cNvPr id="15" name="Straight Arrow Connector 14"/>
          <p:cNvCxnSpPr/>
          <p:nvPr/>
        </p:nvCxnSpPr>
        <p:spPr>
          <a:xfrm>
            <a:off x="2684674" y="5233416"/>
            <a:ext cx="0" cy="50116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50542" y="5624945"/>
            <a:ext cx="1537537"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contextClick() </a:t>
            </a:r>
          </a:p>
          <a:p>
            <a:endParaRPr lang="en-US" b="1" dirty="0">
              <a:effectLst>
                <a:outerShdw blurRad="38100" dist="38100" dir="2700000" algn="tl">
                  <a:srgbClr val="000000">
                    <a:alpha val="43137"/>
                  </a:srgbClr>
                </a:outerShdw>
              </a:effectLst>
            </a:endParaRPr>
          </a:p>
        </p:txBody>
      </p:sp>
      <p:cxnSp>
        <p:nvCxnSpPr>
          <p:cNvPr id="18" name="Straight Arrow Connector 17"/>
          <p:cNvCxnSpPr/>
          <p:nvPr/>
        </p:nvCxnSpPr>
        <p:spPr>
          <a:xfrm>
            <a:off x="2856573" y="5213835"/>
            <a:ext cx="877227" cy="431892"/>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34892" y="5638800"/>
            <a:ext cx="1662763"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dragAndDrop() </a:t>
            </a:r>
          </a:p>
        </p:txBody>
      </p:sp>
      <p:cxnSp>
        <p:nvCxnSpPr>
          <p:cNvPr id="22" name="Straight Arrow Connector 21"/>
          <p:cNvCxnSpPr/>
          <p:nvPr/>
        </p:nvCxnSpPr>
        <p:spPr>
          <a:xfrm>
            <a:off x="2959852" y="5105400"/>
            <a:ext cx="2526548" cy="6096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53000" y="5645727"/>
            <a:ext cx="1846468"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dragAndDropBy()</a:t>
            </a:r>
          </a:p>
          <a:p>
            <a:endParaRPr lang="en-US" b="1" dirty="0">
              <a:effectLst>
                <a:outerShdw blurRad="38100" dist="38100" dir="2700000" algn="tl">
                  <a:srgbClr val="000000">
                    <a:alpha val="43137"/>
                  </a:srgbClr>
                </a:outerShdw>
              </a:effectLst>
            </a:endParaRPr>
          </a:p>
        </p:txBody>
      </p:sp>
      <p:cxnSp>
        <p:nvCxnSpPr>
          <p:cNvPr id="28" name="Straight Arrow Connector 27"/>
          <p:cNvCxnSpPr/>
          <p:nvPr/>
        </p:nvCxnSpPr>
        <p:spPr>
          <a:xfrm>
            <a:off x="3105150" y="5029913"/>
            <a:ext cx="4214890" cy="70466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28" name="TextBox 9227"/>
          <p:cNvSpPr txBox="1"/>
          <p:nvPr/>
        </p:nvSpPr>
        <p:spPr>
          <a:xfrm>
            <a:off x="6994458" y="5684966"/>
            <a:ext cx="1435008"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doubleClick()</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3416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82" y="207817"/>
            <a:ext cx="9026236" cy="1384995"/>
          </a:xfrm>
          <a:prstGeom prst="rect">
            <a:avLst/>
          </a:prstGeom>
          <a:noFill/>
        </p:spPr>
        <p:txBody>
          <a:bodyPr wrap="square" rtlCol="0">
            <a:spAutoFit/>
          </a:bodyPr>
          <a:lstStyle/>
          <a:p>
            <a:r>
              <a:rPr lang="en-US" sz="2800" b="1" i="1" dirty="0">
                <a:latin typeface="Ebrima" pitchFamily="2" charset="0"/>
                <a:ea typeface="Ebrima" pitchFamily="2" charset="0"/>
                <a:cs typeface="Ebrima" pitchFamily="2" charset="0"/>
              </a:rPr>
              <a:t>For Mouse over Action we have moveToElement(), it will take webelements as an argument. </a:t>
            </a:r>
          </a:p>
          <a:p>
            <a:endParaRPr lang="en-US" sz="2800" b="1" i="1" dirty="0">
              <a:latin typeface="Ebrima" pitchFamily="2" charset="0"/>
              <a:ea typeface="Ebrima" pitchFamily="2" charset="0"/>
              <a:cs typeface="Ebrima" pitchFamily="2" charset="0"/>
            </a:endParaRPr>
          </a:p>
        </p:txBody>
      </p:sp>
      <p:sp>
        <p:nvSpPr>
          <p:cNvPr id="5" name="TextBox 4"/>
          <p:cNvSpPr txBox="1"/>
          <p:nvPr/>
        </p:nvSpPr>
        <p:spPr>
          <a:xfrm>
            <a:off x="228600" y="1269646"/>
            <a:ext cx="8089972" cy="1200329"/>
          </a:xfrm>
          <a:prstGeom prst="rect">
            <a:avLst/>
          </a:prstGeom>
          <a:noFill/>
        </p:spPr>
        <p:txBody>
          <a:bodyPr wrap="none" rtlCol="0">
            <a:spAutoFit/>
          </a:bodyPr>
          <a:lstStyle/>
          <a:p>
            <a:r>
              <a:rPr lang="en-US" sz="3600" b="1" dirty="0">
                <a:solidFill>
                  <a:srgbClr val="00FF00"/>
                </a:solidFill>
                <a:effectLst>
                  <a:outerShdw blurRad="38100" dist="38100" dir="2700000" algn="tl">
                    <a:srgbClr val="000000">
                      <a:alpha val="43137"/>
                    </a:srgbClr>
                  </a:outerShdw>
                </a:effectLst>
              </a:rPr>
              <a:t>a.moveToElement(ele).build().perform(); </a:t>
            </a:r>
          </a:p>
          <a:p>
            <a:endParaRPr lang="en-US" sz="3600" b="1" dirty="0">
              <a:solidFill>
                <a:srgbClr val="00FF00"/>
              </a:solidFill>
              <a:effectLst>
                <a:outerShdw blurRad="38100" dist="38100" dir="2700000" algn="tl">
                  <a:srgbClr val="000000">
                    <a:alpha val="43137"/>
                  </a:srgbClr>
                </a:outerShdw>
              </a:effectLst>
            </a:endParaRPr>
          </a:p>
        </p:txBody>
      </p:sp>
      <p:sp>
        <p:nvSpPr>
          <p:cNvPr id="6" name="TextBox 5"/>
          <p:cNvSpPr txBox="1"/>
          <p:nvPr/>
        </p:nvSpPr>
        <p:spPr>
          <a:xfrm>
            <a:off x="235857" y="2057400"/>
            <a:ext cx="8534400" cy="156966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build = The build() method is used to compile all the listed actions into a single step. </a:t>
            </a:r>
          </a:p>
          <a:p>
            <a:endParaRPr lang="en-US" sz="3200" b="1" dirty="0">
              <a:effectLst>
                <a:outerShdw blurRad="38100" dist="38100" dir="2700000" algn="tl">
                  <a:srgbClr val="000000">
                    <a:alpha val="43137"/>
                  </a:srgbClr>
                </a:outerShdw>
              </a:effectLst>
            </a:endParaRPr>
          </a:p>
        </p:txBody>
      </p:sp>
      <p:sp>
        <p:nvSpPr>
          <p:cNvPr id="7" name="TextBox 6"/>
          <p:cNvSpPr txBox="1"/>
          <p:nvPr/>
        </p:nvSpPr>
        <p:spPr>
          <a:xfrm>
            <a:off x="210456" y="3124200"/>
            <a:ext cx="8836561" cy="156966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Perform = A convenience method for performing the actions without calling build() first </a:t>
            </a:r>
          </a:p>
          <a:p>
            <a:endParaRPr lang="en-US" sz="3200" b="1" dirty="0">
              <a:effectLst>
                <a:outerShdw blurRad="38100" dist="38100" dir="2700000" algn="tl">
                  <a:srgbClr val="000000">
                    <a:alpha val="43137"/>
                  </a:srgbClr>
                </a:outerShdw>
              </a:effectLst>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997" r="1061" b="4860"/>
          <a:stretch/>
        </p:blipFill>
        <p:spPr>
          <a:xfrm>
            <a:off x="426357" y="4158573"/>
            <a:ext cx="8153400" cy="2387401"/>
          </a:xfrm>
          <a:prstGeom prst="rect">
            <a:avLst/>
          </a:prstGeom>
        </p:spPr>
      </p:pic>
    </p:spTree>
    <p:extLst>
      <p:ext uri="{BB962C8B-B14F-4D97-AF65-F5344CB8AC3E}">
        <p14:creationId xmlns:p14="http://schemas.microsoft.com/office/powerpoint/2010/main" val="3576766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887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8229600" cy="2554545"/>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4.Open Source</a:t>
            </a:r>
          </a:p>
          <a:p>
            <a:r>
              <a:rPr lang="en-US" sz="3200" b="1" dirty="0" smtClean="0">
                <a:solidFill>
                  <a:srgbClr val="00B050"/>
                </a:solidFill>
                <a:effectLst>
                  <a:outerShdw blurRad="38100" dist="38100" dir="2700000" algn="tl">
                    <a:srgbClr val="000000">
                      <a:alpha val="43137"/>
                    </a:srgbClr>
                  </a:outerShdw>
                </a:effectLst>
              </a:rPr>
              <a:t>5.</a:t>
            </a:r>
            <a:r>
              <a:rPr lang="en-US" sz="3200" dirty="0"/>
              <a:t> </a:t>
            </a:r>
            <a:r>
              <a:rPr lang="en-US" sz="3200" b="1" dirty="0">
                <a:solidFill>
                  <a:srgbClr val="00B050"/>
                </a:solidFill>
                <a:effectLst>
                  <a:outerShdw blurRad="38100" dist="38100" dir="2700000" algn="tl">
                    <a:srgbClr val="000000">
                      <a:alpha val="43137"/>
                    </a:srgbClr>
                  </a:outerShdw>
                </a:effectLst>
              </a:rPr>
              <a:t>Selenium </a:t>
            </a:r>
            <a:r>
              <a:rPr lang="en-US" sz="3200" b="1" dirty="0" smtClean="0">
                <a:solidFill>
                  <a:srgbClr val="00B050"/>
                </a:solidFill>
                <a:effectLst>
                  <a:outerShdw blurRad="38100" dist="38100" dir="2700000" algn="tl">
                    <a:srgbClr val="000000">
                      <a:alpha val="43137"/>
                    </a:srgbClr>
                  </a:outerShdw>
                </a:effectLst>
              </a:rPr>
              <a:t>Architecture</a:t>
            </a:r>
          </a:p>
          <a:p>
            <a:r>
              <a:rPr lang="en-US" sz="3200" b="1" dirty="0" smtClean="0">
                <a:solidFill>
                  <a:srgbClr val="00B050"/>
                </a:solidFill>
                <a:effectLst>
                  <a:outerShdw blurRad="38100" dist="38100" dir="2700000" algn="tl">
                    <a:srgbClr val="000000">
                      <a:alpha val="43137"/>
                    </a:srgbClr>
                  </a:outerShdw>
                </a:effectLst>
              </a:rPr>
              <a:t>6.</a:t>
            </a:r>
            <a:r>
              <a:rPr lang="en-US" sz="3200" dirty="0"/>
              <a:t> </a:t>
            </a:r>
            <a:r>
              <a:rPr lang="en-US" sz="3200" b="1" dirty="0">
                <a:solidFill>
                  <a:srgbClr val="00B050"/>
                </a:solidFill>
                <a:effectLst>
                  <a:outerShdw blurRad="38100" dist="38100" dir="2700000" algn="tl">
                    <a:srgbClr val="000000">
                      <a:alpha val="43137"/>
                    </a:srgbClr>
                  </a:outerShdw>
                </a:effectLst>
              </a:rPr>
              <a:t>How to </a:t>
            </a:r>
            <a:r>
              <a:rPr lang="en-US" sz="3200" b="1" dirty="0" smtClean="0">
                <a:solidFill>
                  <a:srgbClr val="00B050"/>
                </a:solidFill>
                <a:effectLst>
                  <a:outerShdw blurRad="38100" dist="38100" dir="2700000" algn="tl">
                    <a:srgbClr val="000000">
                      <a:alpha val="43137"/>
                    </a:srgbClr>
                  </a:outerShdw>
                </a:effectLst>
              </a:rPr>
              <a:t>Download &amp; configure with project</a:t>
            </a:r>
          </a:p>
          <a:p>
            <a:r>
              <a:rPr lang="en-US" sz="3200" b="1" dirty="0" smtClean="0">
                <a:solidFill>
                  <a:srgbClr val="00B050"/>
                </a:solidFill>
                <a:effectLst>
                  <a:outerShdw blurRad="38100" dist="38100" dir="2700000" algn="tl">
                    <a:srgbClr val="000000">
                      <a:alpha val="43137"/>
                    </a:srgbClr>
                  </a:outerShdw>
                </a:effectLst>
              </a:rPr>
              <a:t>7.</a:t>
            </a:r>
            <a:r>
              <a:rPr lang="en-US" sz="3200" dirty="0"/>
              <a:t> </a:t>
            </a:r>
            <a:r>
              <a:rPr lang="en-US" sz="3200" b="1" dirty="0">
                <a:solidFill>
                  <a:srgbClr val="00B050"/>
                </a:solidFill>
                <a:effectLst>
                  <a:outerShdw blurRad="38100" dist="38100" dir="2700000" algn="tl">
                    <a:srgbClr val="000000">
                      <a:alpha val="43137"/>
                    </a:srgbClr>
                  </a:outerShdw>
                </a:effectLst>
              </a:rPr>
              <a:t>How to Launch Browser.</a:t>
            </a:r>
          </a:p>
          <a:p>
            <a:r>
              <a:rPr lang="en-US" sz="3200" b="1" dirty="0" smtClean="0">
                <a:solidFill>
                  <a:srgbClr val="00B050"/>
                </a:solidFill>
                <a:effectLst>
                  <a:outerShdw blurRad="38100" dist="38100" dir="2700000" algn="tl">
                    <a:srgbClr val="000000">
                      <a:alpha val="43137"/>
                    </a:srgbClr>
                  </a:outerShdw>
                </a:effectLst>
              </a:rPr>
              <a:t> </a:t>
            </a:r>
            <a:endParaRPr lang="en-US" sz="32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2743200" y="2286000"/>
            <a:ext cx="3657600" cy="830997"/>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Chrome</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Firefox</a:t>
            </a:r>
            <a:endParaRPr lang="en-US" sz="2400" b="1" dirty="0">
              <a:solidFill>
                <a:srgbClr val="7030A0"/>
              </a:solidFill>
              <a:effectLst>
                <a:outerShdw blurRad="38100" dist="38100" dir="2700000" algn="tl">
                  <a:srgbClr val="000000">
                    <a:alpha val="43137"/>
                  </a:srgbClr>
                </a:outerShdw>
              </a:effectLst>
            </a:endParaRPr>
          </a:p>
        </p:txBody>
      </p:sp>
      <p:sp>
        <p:nvSpPr>
          <p:cNvPr id="7" name="TextBox 6"/>
          <p:cNvSpPr txBox="1"/>
          <p:nvPr/>
        </p:nvSpPr>
        <p:spPr>
          <a:xfrm>
            <a:off x="381000" y="3123924"/>
            <a:ext cx="6019800" cy="353943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8.</a:t>
            </a:r>
            <a:r>
              <a:rPr lang="en-US" sz="3200" dirty="0"/>
              <a:t> </a:t>
            </a:r>
            <a:r>
              <a:rPr lang="en-US" sz="3200" b="1" dirty="0">
                <a:solidFill>
                  <a:srgbClr val="00B050"/>
                </a:solidFill>
                <a:effectLst>
                  <a:outerShdw blurRad="38100" dist="38100" dir="2700000" algn="tl">
                    <a:srgbClr val="000000">
                      <a:alpha val="43137"/>
                    </a:srgbClr>
                  </a:outerShdw>
                </a:effectLst>
              </a:rPr>
              <a:t>Java-Selenium </a:t>
            </a:r>
            <a:r>
              <a:rPr lang="en-US" sz="3200" b="1" dirty="0" smtClean="0">
                <a:solidFill>
                  <a:srgbClr val="00B050"/>
                </a:solidFill>
                <a:effectLst>
                  <a:outerShdw blurRad="38100" dist="38100" dir="2700000" algn="tl">
                    <a:srgbClr val="000000">
                      <a:alpha val="43137"/>
                    </a:srgbClr>
                  </a:outerShdw>
                </a:effectLst>
              </a:rPr>
              <a:t>Architecture</a:t>
            </a:r>
            <a:endParaRPr lang="en-US" sz="3200" dirty="0" smtClean="0"/>
          </a:p>
          <a:p>
            <a:r>
              <a:rPr lang="en-US" sz="3200" b="1" dirty="0" smtClean="0">
                <a:solidFill>
                  <a:srgbClr val="00B050"/>
                </a:solidFill>
                <a:effectLst>
                  <a:outerShdw blurRad="38100" dist="38100" dir="2700000" algn="tl">
                    <a:srgbClr val="000000">
                      <a:alpha val="43137"/>
                    </a:srgbClr>
                  </a:outerShdw>
                </a:effectLst>
              </a:rPr>
              <a:t>9.</a:t>
            </a:r>
            <a:r>
              <a:rPr lang="en-US" sz="3200" dirty="0"/>
              <a:t> </a:t>
            </a:r>
            <a:r>
              <a:rPr lang="en-US" sz="3200" b="1" dirty="0">
                <a:solidFill>
                  <a:srgbClr val="00B050"/>
                </a:solidFill>
                <a:effectLst>
                  <a:outerShdw blurRad="38100" dist="38100" dir="2700000" algn="tl">
                    <a:srgbClr val="000000">
                      <a:alpha val="43137"/>
                    </a:srgbClr>
                  </a:outerShdw>
                </a:effectLst>
              </a:rPr>
              <a:t>WebDriver Methods </a:t>
            </a:r>
            <a:endParaRPr lang="en-US" sz="3200" b="1" dirty="0" smtClean="0">
              <a:solidFill>
                <a:srgbClr val="00B050"/>
              </a:solidFill>
              <a:effectLst>
                <a:outerShdw blurRad="38100" dist="38100" dir="2700000" algn="tl">
                  <a:srgbClr val="000000">
                    <a:alpha val="43137"/>
                  </a:srgbClr>
                </a:outerShdw>
              </a:effectLst>
            </a:endParaRPr>
          </a:p>
          <a:p>
            <a:r>
              <a:rPr lang="en-US" sz="3200" b="1" dirty="0" smtClean="0">
                <a:solidFill>
                  <a:srgbClr val="00B050"/>
                </a:solidFill>
                <a:effectLst>
                  <a:outerShdw blurRad="38100" dist="38100" dir="2700000" algn="tl">
                    <a:srgbClr val="000000">
                      <a:alpha val="43137"/>
                    </a:srgbClr>
                  </a:outerShdw>
                </a:effectLst>
              </a:rPr>
              <a:t>10.</a:t>
            </a:r>
            <a:r>
              <a:rPr lang="en-US" sz="3200" dirty="0"/>
              <a:t> </a:t>
            </a:r>
            <a:r>
              <a:rPr lang="en-US" sz="3200" b="1" dirty="0" smtClean="0">
                <a:solidFill>
                  <a:srgbClr val="00B050"/>
                </a:solidFill>
                <a:effectLst>
                  <a:outerShdw blurRad="38100" dist="38100" dir="2700000" algn="tl">
                    <a:srgbClr val="000000">
                      <a:alpha val="43137"/>
                    </a:srgbClr>
                  </a:outerShdw>
                </a:effectLst>
              </a:rPr>
              <a:t>Locators</a:t>
            </a:r>
          </a:p>
          <a:p>
            <a:r>
              <a:rPr lang="en-US" sz="3200" b="1" dirty="0" smtClean="0">
                <a:solidFill>
                  <a:srgbClr val="00B050"/>
                </a:solidFill>
                <a:effectLst>
                  <a:outerShdw blurRad="38100" dist="38100" dir="2700000" algn="tl">
                    <a:srgbClr val="000000">
                      <a:alpha val="43137"/>
                    </a:srgbClr>
                  </a:outerShdw>
                </a:effectLst>
              </a:rPr>
              <a:t>11.</a:t>
            </a:r>
            <a:r>
              <a:rPr lang="en-US" sz="3200" dirty="0"/>
              <a:t> </a:t>
            </a:r>
            <a:r>
              <a:rPr lang="en-US" sz="3200" b="1" dirty="0" smtClean="0">
                <a:solidFill>
                  <a:srgbClr val="00B050"/>
                </a:solidFill>
                <a:effectLst>
                  <a:outerShdw blurRad="38100" dist="38100" dir="2700000" algn="tl">
                    <a:srgbClr val="000000">
                      <a:alpha val="43137"/>
                    </a:srgbClr>
                  </a:outerShdw>
                </a:effectLst>
              </a:rPr>
              <a:t>By Class</a:t>
            </a:r>
          </a:p>
          <a:p>
            <a:r>
              <a:rPr lang="en-US" sz="3200" b="1" dirty="0" smtClean="0">
                <a:solidFill>
                  <a:srgbClr val="00B050"/>
                </a:solidFill>
                <a:effectLst>
                  <a:outerShdw blurRad="38100" dist="38100" dir="2700000" algn="tl">
                    <a:srgbClr val="000000">
                      <a:alpha val="43137"/>
                    </a:srgbClr>
                  </a:outerShdw>
                </a:effectLst>
              </a:rPr>
              <a:t>12.</a:t>
            </a:r>
            <a:r>
              <a:rPr lang="en-US" sz="3200" dirty="0"/>
              <a:t> </a:t>
            </a:r>
            <a:r>
              <a:rPr lang="en-US" sz="3200" b="1" dirty="0">
                <a:solidFill>
                  <a:srgbClr val="00B050"/>
                </a:solidFill>
                <a:effectLst>
                  <a:outerShdw blurRad="38100" dist="38100" dir="2700000" algn="tl">
                    <a:srgbClr val="000000">
                      <a:alpha val="43137"/>
                    </a:srgbClr>
                  </a:outerShdw>
                </a:effectLst>
              </a:rPr>
              <a:t>Methods of </a:t>
            </a:r>
            <a:r>
              <a:rPr lang="en-US" sz="3200" b="1" dirty="0" smtClean="0">
                <a:solidFill>
                  <a:srgbClr val="00B050"/>
                </a:solidFill>
                <a:effectLst>
                  <a:outerShdw blurRad="38100" dist="38100" dir="2700000" algn="tl">
                    <a:srgbClr val="000000">
                      <a:alpha val="43137"/>
                    </a:srgbClr>
                  </a:outerShdw>
                </a:effectLst>
              </a:rPr>
              <a:t>WebElements</a:t>
            </a:r>
          </a:p>
          <a:p>
            <a:r>
              <a:rPr lang="en-US" sz="3200" b="1" dirty="0" smtClean="0">
                <a:solidFill>
                  <a:srgbClr val="00B050"/>
                </a:solidFill>
                <a:effectLst>
                  <a:outerShdw blurRad="38100" dist="38100" dir="2700000" algn="tl">
                    <a:srgbClr val="000000">
                      <a:alpha val="43137"/>
                    </a:srgbClr>
                  </a:outerShdw>
                </a:effectLst>
              </a:rPr>
              <a:t>13.</a:t>
            </a:r>
            <a:r>
              <a:rPr lang="en-US" sz="3200" dirty="0"/>
              <a:t> </a:t>
            </a:r>
            <a:r>
              <a:rPr lang="en-US" sz="3200" b="1" dirty="0">
                <a:solidFill>
                  <a:srgbClr val="00B050"/>
                </a:solidFill>
                <a:effectLst>
                  <a:outerShdw blurRad="38100" dist="38100" dir="2700000" algn="tl">
                    <a:srgbClr val="000000">
                      <a:alpha val="43137"/>
                    </a:srgbClr>
                  </a:outerShdw>
                </a:effectLst>
              </a:rPr>
              <a:t>Select </a:t>
            </a:r>
            <a:r>
              <a:rPr lang="en-US" sz="3200" b="1" dirty="0" smtClean="0">
                <a:solidFill>
                  <a:srgbClr val="00B050"/>
                </a:solidFill>
                <a:effectLst>
                  <a:outerShdw blurRad="38100" dist="38100" dir="2700000" algn="tl">
                    <a:srgbClr val="000000">
                      <a:alpha val="43137"/>
                    </a:srgbClr>
                  </a:outerShdw>
                </a:effectLst>
              </a:rPr>
              <a:t>Class</a:t>
            </a:r>
          </a:p>
          <a:p>
            <a:r>
              <a:rPr lang="en-US" sz="3200" b="1" dirty="0" smtClean="0">
                <a:solidFill>
                  <a:srgbClr val="00B050"/>
                </a:solidFill>
                <a:effectLst>
                  <a:outerShdw blurRad="38100" dist="38100" dir="2700000" algn="tl">
                    <a:srgbClr val="000000">
                      <a:alpha val="43137"/>
                    </a:srgbClr>
                  </a:outerShdw>
                </a:effectLst>
              </a:rPr>
              <a:t>14.</a:t>
            </a:r>
            <a:r>
              <a:rPr lang="en-US" sz="3200" dirty="0"/>
              <a:t> </a:t>
            </a:r>
            <a:r>
              <a:rPr lang="en-US" sz="3200" b="1" dirty="0">
                <a:solidFill>
                  <a:srgbClr val="00B050"/>
                </a:solidFill>
                <a:effectLst>
                  <a:outerShdw blurRad="38100" dist="38100" dir="2700000" algn="tl">
                    <a:srgbClr val="000000">
                      <a:alpha val="43137"/>
                    </a:srgbClr>
                  </a:outerShdw>
                </a:effectLst>
              </a:rPr>
              <a:t>Robot Class</a:t>
            </a:r>
          </a:p>
        </p:txBody>
      </p:sp>
    </p:spTree>
    <p:extLst>
      <p:ext uri="{BB962C8B-B14F-4D97-AF65-F5344CB8AC3E}">
        <p14:creationId xmlns:p14="http://schemas.microsoft.com/office/powerpoint/2010/main" val="1639595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696200" cy="156966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15.</a:t>
            </a:r>
            <a:r>
              <a:rPr lang="en-US" sz="3200" b="1" dirty="0">
                <a:solidFill>
                  <a:srgbClr val="00B050"/>
                </a:solidFill>
                <a:effectLst>
                  <a:outerShdw blurRad="38100" dist="38100" dir="2700000" algn="tl">
                    <a:srgbClr val="000000">
                      <a:alpha val="43137"/>
                    </a:srgbClr>
                  </a:outerShdw>
                </a:effectLst>
              </a:rPr>
              <a:t> Actions </a:t>
            </a:r>
            <a:r>
              <a:rPr lang="en-US" sz="3200" b="1" dirty="0" smtClean="0">
                <a:solidFill>
                  <a:srgbClr val="00B050"/>
                </a:solidFill>
                <a:effectLst>
                  <a:outerShdw blurRad="38100" dist="38100" dir="2700000" algn="tl">
                    <a:srgbClr val="000000">
                      <a:alpha val="43137"/>
                    </a:srgbClr>
                  </a:outerShdw>
                </a:effectLst>
              </a:rPr>
              <a:t>Class</a:t>
            </a:r>
          </a:p>
          <a:p>
            <a:r>
              <a:rPr lang="en-US" sz="3200" b="1" dirty="0" smtClean="0">
                <a:solidFill>
                  <a:srgbClr val="00B050"/>
                </a:solidFill>
                <a:effectLst>
                  <a:outerShdw blurRad="38100" dist="38100" dir="2700000" algn="tl">
                    <a:srgbClr val="000000">
                      <a:alpha val="43137"/>
                    </a:srgbClr>
                  </a:outerShdw>
                </a:effectLst>
              </a:rPr>
              <a:t>16.</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Synchronization</a:t>
            </a:r>
          </a:p>
          <a:p>
            <a:endParaRPr lang="en-US" sz="3200" b="1" dirty="0">
              <a:solidFill>
                <a:srgbClr val="00B050"/>
              </a:solidFill>
              <a:effectLst>
                <a:outerShdw blurRad="38100" dist="38100" dir="2700000" algn="tl">
                  <a:srgbClr val="000000">
                    <a:alpha val="43137"/>
                  </a:srgbClr>
                </a:outerShdw>
              </a:effectLst>
            </a:endParaRPr>
          </a:p>
        </p:txBody>
      </p:sp>
      <p:sp>
        <p:nvSpPr>
          <p:cNvPr id="5" name="TextBox 4"/>
          <p:cNvSpPr txBox="1"/>
          <p:nvPr/>
        </p:nvSpPr>
        <p:spPr>
          <a:xfrm>
            <a:off x="1905000" y="1295400"/>
            <a:ext cx="3505200" cy="1200329"/>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Implicit wait</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Explicit wait</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Custom wait</a:t>
            </a:r>
            <a:endParaRPr lang="en-US" sz="2400" b="1" dirty="0">
              <a:solidFill>
                <a:srgbClr val="7030A0"/>
              </a:solidFill>
              <a:effectLst>
                <a:outerShdw blurRad="38100" dist="38100" dir="2700000" algn="tl">
                  <a:srgbClr val="000000">
                    <a:alpha val="43137"/>
                  </a:srgbClr>
                </a:outerShdw>
              </a:effectLst>
            </a:endParaRPr>
          </a:p>
        </p:txBody>
      </p:sp>
      <p:sp>
        <p:nvSpPr>
          <p:cNvPr id="6" name="TextBox 5"/>
          <p:cNvSpPr txBox="1"/>
          <p:nvPr/>
        </p:nvSpPr>
        <p:spPr>
          <a:xfrm>
            <a:off x="381000" y="2743200"/>
            <a:ext cx="4495800" cy="1077218"/>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17.</a:t>
            </a:r>
            <a:r>
              <a:rPr lang="en-US" sz="3200" b="1" dirty="0">
                <a:solidFill>
                  <a:srgbClr val="00B050"/>
                </a:solidFill>
                <a:effectLst>
                  <a:outerShdw blurRad="38100" dist="38100" dir="2700000" algn="tl">
                    <a:srgbClr val="000000">
                      <a:alpha val="43137"/>
                    </a:srgbClr>
                  </a:outerShdw>
                </a:effectLst>
              </a:rPr>
              <a:t> Handling </a:t>
            </a:r>
            <a:r>
              <a:rPr lang="en-US" sz="3200" b="1" dirty="0" smtClean="0">
                <a:solidFill>
                  <a:srgbClr val="00B050"/>
                </a:solidFill>
                <a:effectLst>
                  <a:outerShdw blurRad="38100" dist="38100" dir="2700000" algn="tl">
                    <a:srgbClr val="000000">
                      <a:alpha val="43137"/>
                    </a:srgbClr>
                  </a:outerShdw>
                </a:effectLst>
              </a:rPr>
              <a:t>PopUps</a:t>
            </a:r>
          </a:p>
          <a:p>
            <a:endParaRPr lang="en-US" sz="32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2001982" y="3323373"/>
            <a:ext cx="4191000" cy="2246769"/>
          </a:xfrm>
          <a:prstGeom prst="rect">
            <a:avLst/>
          </a:prstGeom>
          <a:noFill/>
        </p:spPr>
        <p:txBody>
          <a:bodyPr wrap="square" rtlCol="0">
            <a:spAutoFit/>
          </a:bodyPr>
          <a:lstStyle/>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WINDOWS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ALERT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NOTIFICATION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UPLOAD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AUTHENTICATION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HIDDEN DIVISON POPUP </a:t>
            </a:r>
          </a:p>
          <a:p>
            <a:pPr marL="514350" indent="-514350">
              <a:buFont typeface="+mj-lt"/>
              <a:buAutoNum type="romanLcPeriod"/>
            </a:pPr>
            <a:endParaRPr lang="en-US" sz="2000" b="1" dirty="0">
              <a:solidFill>
                <a:srgbClr val="7030A0"/>
              </a:solidFill>
              <a:effectLst>
                <a:outerShdw blurRad="38100" dist="38100" dir="2700000" algn="tl">
                  <a:srgbClr val="000000">
                    <a:alpha val="43137"/>
                  </a:srgbClr>
                </a:outerShdw>
              </a:effectLst>
            </a:endParaRPr>
          </a:p>
        </p:txBody>
      </p:sp>
      <p:sp>
        <p:nvSpPr>
          <p:cNvPr id="8" name="TextBox 7"/>
          <p:cNvSpPr txBox="1"/>
          <p:nvPr/>
        </p:nvSpPr>
        <p:spPr>
          <a:xfrm>
            <a:off x="381000" y="5181600"/>
            <a:ext cx="6096000" cy="156966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18.</a:t>
            </a:r>
            <a:r>
              <a:rPr lang="en-US" sz="3200" b="1" dirty="0">
                <a:solidFill>
                  <a:srgbClr val="00B050"/>
                </a:solidFill>
                <a:effectLst>
                  <a:outerShdw blurRad="38100" dist="38100" dir="2700000" algn="tl">
                    <a:srgbClr val="000000">
                      <a:alpha val="43137"/>
                    </a:srgbClr>
                  </a:outerShdw>
                </a:effectLst>
              </a:rPr>
              <a:t> Working in </a:t>
            </a:r>
            <a:r>
              <a:rPr lang="en-US" sz="3200" b="1" dirty="0" smtClean="0">
                <a:solidFill>
                  <a:srgbClr val="00B050"/>
                </a:solidFill>
                <a:effectLst>
                  <a:outerShdw blurRad="38100" dist="38100" dir="2700000" algn="tl">
                    <a:srgbClr val="000000">
                      <a:alpha val="43137"/>
                    </a:srgbClr>
                  </a:outerShdw>
                </a:effectLst>
              </a:rPr>
              <a:t>Iframes</a:t>
            </a:r>
          </a:p>
          <a:p>
            <a:r>
              <a:rPr lang="en-US" sz="3200" b="1" dirty="0" smtClean="0">
                <a:solidFill>
                  <a:srgbClr val="00B050"/>
                </a:solidFill>
                <a:effectLst>
                  <a:outerShdw blurRad="38100" dist="38100" dir="2700000" algn="tl">
                    <a:srgbClr val="000000">
                      <a:alpha val="43137"/>
                    </a:srgbClr>
                  </a:outerShdw>
                </a:effectLst>
              </a:rPr>
              <a:t>19.</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TakeScreenShot</a:t>
            </a:r>
          </a:p>
          <a:p>
            <a:r>
              <a:rPr lang="en-US" sz="3200" b="1" dirty="0" smtClean="0">
                <a:solidFill>
                  <a:srgbClr val="00B050"/>
                </a:solidFill>
                <a:effectLst>
                  <a:outerShdw blurRad="38100" dist="38100" dir="2700000" algn="tl">
                    <a:srgbClr val="000000">
                      <a:alpha val="43137"/>
                    </a:srgbClr>
                  </a:outerShdw>
                </a:effectLst>
              </a:rPr>
              <a:t>20.</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JavaScriptExecutor</a:t>
            </a:r>
            <a:endParaRPr lang="en-US" sz="32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680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6019800" cy="353943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21.Read Data from excel</a:t>
            </a:r>
          </a:p>
          <a:p>
            <a:r>
              <a:rPr lang="en-US" sz="3200" b="1" dirty="0" smtClean="0">
                <a:solidFill>
                  <a:srgbClr val="00B050"/>
                </a:solidFill>
                <a:effectLst>
                  <a:outerShdw blurRad="38100" dist="38100" dir="2700000" algn="tl">
                    <a:srgbClr val="000000">
                      <a:alpha val="43137"/>
                    </a:srgbClr>
                  </a:outerShdw>
                </a:effectLst>
              </a:rPr>
              <a:t>22.POM Class</a:t>
            </a:r>
          </a:p>
          <a:p>
            <a:r>
              <a:rPr lang="en-US" sz="3200" b="1" dirty="0" smtClean="0">
                <a:solidFill>
                  <a:srgbClr val="00B050"/>
                </a:solidFill>
                <a:effectLst>
                  <a:outerShdw blurRad="38100" dist="38100" dir="2700000" algn="tl">
                    <a:srgbClr val="000000">
                      <a:alpha val="43137"/>
                    </a:srgbClr>
                  </a:outerShdw>
                </a:effectLst>
              </a:rPr>
              <a:t>25.TestNG</a:t>
            </a:r>
          </a:p>
          <a:p>
            <a:r>
              <a:rPr lang="en-US" sz="3200" b="1" dirty="0" smtClean="0">
                <a:solidFill>
                  <a:srgbClr val="00B050"/>
                </a:solidFill>
                <a:effectLst>
                  <a:outerShdw blurRad="38100" dist="38100" dir="2700000" algn="tl">
                    <a:srgbClr val="000000">
                      <a:alpha val="43137"/>
                    </a:srgbClr>
                  </a:outerShdw>
                </a:effectLst>
              </a:rPr>
              <a:t>26.GIT</a:t>
            </a:r>
          </a:p>
          <a:p>
            <a:r>
              <a:rPr lang="en-US" sz="3200" b="1" dirty="0" smtClean="0">
                <a:solidFill>
                  <a:srgbClr val="00B050"/>
                </a:solidFill>
                <a:effectLst>
                  <a:outerShdw blurRad="38100" dist="38100" dir="2700000" algn="tl">
                    <a:srgbClr val="000000">
                      <a:alpha val="43137"/>
                    </a:srgbClr>
                  </a:outerShdw>
                </a:effectLst>
              </a:rPr>
              <a:t>27.MAVEN</a:t>
            </a:r>
          </a:p>
          <a:p>
            <a:r>
              <a:rPr lang="en-US" sz="3200" b="1" dirty="0" smtClean="0">
                <a:solidFill>
                  <a:srgbClr val="00B050"/>
                </a:solidFill>
                <a:effectLst>
                  <a:outerShdw blurRad="38100" dist="38100" dir="2700000" algn="tl">
                    <a:srgbClr val="000000">
                      <a:alpha val="43137"/>
                    </a:srgbClr>
                  </a:outerShdw>
                </a:effectLst>
              </a:rPr>
              <a:t>28.Jenkins</a:t>
            </a:r>
          </a:p>
          <a:p>
            <a:r>
              <a:rPr lang="en-US" sz="3200" b="1" dirty="0" smtClean="0">
                <a:solidFill>
                  <a:srgbClr val="00B050"/>
                </a:solidFill>
                <a:effectLst>
                  <a:outerShdw blurRad="38100" dist="38100" dir="2700000" algn="tl">
                    <a:srgbClr val="000000">
                      <a:alpha val="43137"/>
                    </a:srgbClr>
                  </a:outerShdw>
                </a:effectLst>
              </a:rPr>
              <a:t>29.FrameWork</a:t>
            </a:r>
            <a:endParaRPr lang="en-US" sz="32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5686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8229600" cy="1143000"/>
          </a:xfrm>
        </p:spPr>
        <p:txBody>
          <a:bodyPr>
            <a:normAutofit fontScale="90000"/>
          </a:bodyPr>
          <a:lstStyle/>
          <a:p>
            <a:r>
              <a:rPr lang="en-US" dirty="0">
                <a:solidFill>
                  <a:srgbClr val="FF0000"/>
                </a:solidFill>
              </a:rPr>
              <a:t>What is Automation?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52400" y="838200"/>
            <a:ext cx="8229600" cy="4525963"/>
          </a:xfrm>
        </p:spPr>
        <p:txBody>
          <a:bodyPr>
            <a:normAutofit/>
          </a:bodyPr>
          <a:lstStyle/>
          <a:p>
            <a:pPr marL="0" indent="0">
              <a:buNone/>
            </a:pPr>
            <a:r>
              <a:rPr lang="en-US" sz="4000" b="1" dirty="0">
                <a:solidFill>
                  <a:schemeClr val="tx1">
                    <a:lumMod val="85000"/>
                    <a:lumOff val="15000"/>
                  </a:schemeClr>
                </a:solidFill>
                <a:effectLst>
                  <a:outerShdw blurRad="38100" dist="38100" dir="2700000" algn="tl">
                    <a:srgbClr val="000000">
                      <a:alpha val="43137"/>
                    </a:srgbClr>
                  </a:outerShdw>
                </a:effectLst>
              </a:rPr>
              <a:t>Doing any task using a tool or system without manual intervention is called Automation . You can also call it as replication of human effort. </a:t>
            </a:r>
          </a:p>
          <a:p>
            <a:pPr marL="0" indent="0">
              <a:buNone/>
            </a:pPr>
            <a:endParaRPr lang="en-US" sz="4000" b="1" dirty="0">
              <a:solidFill>
                <a:schemeClr val="tx1">
                  <a:lumMod val="85000"/>
                  <a:lumOff val="15000"/>
                </a:schemeClr>
              </a:solidFill>
              <a:effectLst>
                <a:outerShdw blurRad="38100" dist="38100" dir="2700000" algn="tl">
                  <a:srgbClr val="000000">
                    <a:alpha val="43137"/>
                  </a:srgbClr>
                </a:outerShdw>
              </a:effectLst>
            </a:endParaRPr>
          </a:p>
        </p:txBody>
      </p:sp>
      <p:sp>
        <p:nvSpPr>
          <p:cNvPr id="4" name="TextBox 3"/>
          <p:cNvSpPr txBox="1"/>
          <p:nvPr/>
        </p:nvSpPr>
        <p:spPr>
          <a:xfrm>
            <a:off x="152400" y="3429000"/>
            <a:ext cx="7640490" cy="707886"/>
          </a:xfrm>
          <a:prstGeom prst="rect">
            <a:avLst/>
          </a:prstGeom>
          <a:noFill/>
        </p:spPr>
        <p:txBody>
          <a:bodyPr wrap="none" rtlCol="0">
            <a:spAutoFit/>
          </a:bodyPr>
          <a:lstStyle/>
          <a:p>
            <a:r>
              <a:rPr lang="en-US" sz="4000" b="1" dirty="0">
                <a:solidFill>
                  <a:srgbClr val="FFFF00"/>
                </a:solidFill>
                <a:effectLst>
                  <a:outerShdw blurRad="38100" dist="38100" dir="2700000" algn="tl">
                    <a:srgbClr val="000000">
                      <a:alpha val="43137"/>
                    </a:srgbClr>
                  </a:outerShdw>
                </a:effectLst>
                <a:latin typeface="Arial Black" pitchFamily="34" charset="0"/>
              </a:rPr>
              <a:t>Advantages of Automation</a:t>
            </a:r>
          </a:p>
        </p:txBody>
      </p:sp>
      <p:sp>
        <p:nvSpPr>
          <p:cNvPr id="5" name="TextBox 4"/>
          <p:cNvSpPr txBox="1"/>
          <p:nvPr/>
        </p:nvSpPr>
        <p:spPr>
          <a:xfrm>
            <a:off x="533400" y="4150741"/>
            <a:ext cx="4775987" cy="2862322"/>
          </a:xfrm>
          <a:prstGeom prst="rect">
            <a:avLst/>
          </a:prstGeom>
          <a:noFill/>
        </p:spPr>
        <p:txBody>
          <a:bodyPr wrap="none" rtlCol="0">
            <a:spAutoFit/>
          </a:bodyPr>
          <a:lstStyle/>
          <a:p>
            <a:pPr lvl="0"/>
            <a:r>
              <a:rPr lang="en-US" sz="3600" b="1" dirty="0" smtClean="0">
                <a:effectLst>
                  <a:outerShdw blurRad="38100" dist="38100" dir="2700000" algn="tl">
                    <a:srgbClr val="000000">
                      <a:alpha val="43137"/>
                    </a:srgbClr>
                  </a:outerShdw>
                </a:effectLst>
              </a:rPr>
              <a:t>1.It </a:t>
            </a:r>
            <a:r>
              <a:rPr lang="en-US" sz="3600" b="1" dirty="0">
                <a:effectLst>
                  <a:outerShdw blurRad="38100" dist="38100" dir="2700000" algn="tl">
                    <a:srgbClr val="000000">
                      <a:alpha val="43137"/>
                    </a:srgbClr>
                  </a:outerShdw>
                </a:effectLst>
              </a:rPr>
              <a:t>is faster. </a:t>
            </a:r>
          </a:p>
          <a:p>
            <a:pPr lvl="0"/>
            <a:r>
              <a:rPr lang="en-US" sz="3600" b="1" dirty="0" smtClean="0">
                <a:effectLst>
                  <a:outerShdw blurRad="38100" dist="38100" dir="2700000" algn="tl">
                    <a:srgbClr val="000000">
                      <a:alpha val="43137"/>
                    </a:srgbClr>
                  </a:outerShdw>
                </a:effectLst>
              </a:rPr>
              <a:t>2.Saves </a:t>
            </a:r>
            <a:r>
              <a:rPr lang="en-US" sz="3600" b="1" dirty="0">
                <a:effectLst>
                  <a:outerShdw blurRad="38100" dist="38100" dir="2700000" algn="tl">
                    <a:srgbClr val="000000">
                      <a:alpha val="43137"/>
                    </a:srgbClr>
                  </a:outerShdw>
                </a:effectLst>
              </a:rPr>
              <a:t>Time </a:t>
            </a:r>
          </a:p>
          <a:p>
            <a:pPr lvl="0"/>
            <a:r>
              <a:rPr lang="en-US" sz="3600" b="1" dirty="0" smtClean="0">
                <a:effectLst>
                  <a:outerShdw blurRad="38100" dist="38100" dir="2700000" algn="tl">
                    <a:srgbClr val="000000">
                      <a:alpha val="43137"/>
                    </a:srgbClr>
                  </a:outerShdw>
                </a:effectLst>
              </a:rPr>
              <a:t>3.Reduces </a:t>
            </a:r>
            <a:r>
              <a:rPr lang="en-US" sz="3600" b="1" dirty="0">
                <a:effectLst>
                  <a:outerShdw blurRad="38100" dist="38100" dir="2700000" algn="tl">
                    <a:srgbClr val="000000">
                      <a:alpha val="43137"/>
                    </a:srgbClr>
                  </a:outerShdw>
                </a:effectLst>
              </a:rPr>
              <a:t>effort. </a:t>
            </a:r>
          </a:p>
          <a:p>
            <a:pPr lvl="0"/>
            <a:r>
              <a:rPr lang="en-US" sz="3600" b="1" dirty="0" smtClean="0">
                <a:effectLst>
                  <a:outerShdw blurRad="38100" dist="38100" dir="2700000" algn="tl">
                    <a:srgbClr val="000000">
                      <a:alpha val="43137"/>
                    </a:srgbClr>
                  </a:outerShdw>
                </a:effectLst>
              </a:rPr>
              <a:t>4.Increases </a:t>
            </a:r>
            <a:r>
              <a:rPr lang="en-US" sz="3600" b="1" dirty="0">
                <a:effectLst>
                  <a:outerShdw blurRad="38100" dist="38100" dir="2700000" algn="tl">
                    <a:srgbClr val="000000">
                      <a:alpha val="43137"/>
                    </a:srgbClr>
                  </a:outerShdw>
                </a:effectLst>
              </a:rPr>
              <a:t>the Quality. </a:t>
            </a:r>
          </a:p>
          <a:p>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087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6732484" cy="1969770"/>
          </a:xfrm>
          <a:prstGeom prst="rect">
            <a:avLst/>
          </a:prstGeom>
          <a:noFill/>
        </p:spPr>
        <p:txBody>
          <a:bodyPr wrap="none" rtlCol="0">
            <a:spAutoFit/>
          </a:bodyPr>
          <a:lstStyle/>
          <a:p>
            <a:r>
              <a:rPr lang="en-US" sz="4000" b="1" dirty="0">
                <a:solidFill>
                  <a:srgbClr val="FFFF00"/>
                </a:solidFill>
                <a:effectLst>
                  <a:outerShdw blurRad="38100" dist="38100" dir="2700000" algn="tl">
                    <a:srgbClr val="000000">
                      <a:alpha val="43137"/>
                    </a:srgbClr>
                  </a:outerShdw>
                </a:effectLst>
              </a:rPr>
              <a:t>Disadvantages of Automation. </a:t>
            </a:r>
          </a:p>
          <a:p>
            <a:pPr lvl="0"/>
            <a:r>
              <a:rPr lang="en-US" sz="3200" b="1" dirty="0" smtClean="0">
                <a:effectLst>
                  <a:outerShdw blurRad="38100" dist="38100" dir="2700000" algn="tl">
                    <a:srgbClr val="000000">
                      <a:alpha val="43137"/>
                    </a:srgbClr>
                  </a:outerShdw>
                </a:effectLst>
              </a:rPr>
              <a:t>1.Initial </a:t>
            </a:r>
            <a:r>
              <a:rPr lang="en-US" sz="3200" b="1" dirty="0">
                <a:effectLst>
                  <a:outerShdw blurRad="38100" dist="38100" dir="2700000" algn="tl">
                    <a:srgbClr val="000000">
                      <a:alpha val="43137"/>
                    </a:srgbClr>
                  </a:outerShdw>
                </a:effectLst>
              </a:rPr>
              <a:t>investment is high. </a:t>
            </a:r>
          </a:p>
          <a:p>
            <a:pPr lvl="0"/>
            <a:r>
              <a:rPr lang="en-US" sz="3200" b="1" dirty="0" smtClean="0">
                <a:effectLst>
                  <a:outerShdw blurRad="38100" dist="38100" dir="2700000" algn="tl">
                    <a:srgbClr val="000000">
                      <a:alpha val="43137"/>
                    </a:srgbClr>
                  </a:outerShdw>
                </a:effectLst>
              </a:rPr>
              <a:t>2.Required </a:t>
            </a:r>
            <a:r>
              <a:rPr lang="en-US" sz="3200" b="1" dirty="0">
                <a:effectLst>
                  <a:outerShdw blurRad="38100" dist="38100" dir="2700000" algn="tl">
                    <a:srgbClr val="000000">
                      <a:alpha val="43137"/>
                    </a:srgbClr>
                  </a:outerShdw>
                </a:effectLst>
              </a:rPr>
              <a:t>Skilled Man power. </a:t>
            </a:r>
          </a:p>
          <a:p>
            <a:endParaRPr lang="en-US" b="1" dirty="0">
              <a:effectLst>
                <a:outerShdw blurRad="38100" dist="38100" dir="2700000" algn="tl">
                  <a:srgbClr val="000000">
                    <a:alpha val="43137"/>
                  </a:srgbClr>
                </a:outerShdw>
              </a:effectLst>
            </a:endParaRPr>
          </a:p>
        </p:txBody>
      </p:sp>
      <p:sp>
        <p:nvSpPr>
          <p:cNvPr id="5" name="TextBox 4"/>
          <p:cNvSpPr txBox="1"/>
          <p:nvPr/>
        </p:nvSpPr>
        <p:spPr>
          <a:xfrm>
            <a:off x="450273" y="2133600"/>
            <a:ext cx="7417993" cy="1323439"/>
          </a:xfrm>
          <a:prstGeom prst="rect">
            <a:avLst/>
          </a:prstGeom>
          <a:noFill/>
        </p:spPr>
        <p:txBody>
          <a:bodyPr wrap="none" rtlCol="0">
            <a:spAutoFit/>
          </a:bodyPr>
          <a:lstStyle/>
          <a:p>
            <a:r>
              <a:rPr lang="en-US" sz="4000" b="1" dirty="0">
                <a:solidFill>
                  <a:srgbClr val="FF0000"/>
                </a:solidFill>
                <a:effectLst>
                  <a:outerShdw blurRad="38100" dist="38100" dir="2700000" algn="tl">
                    <a:srgbClr val="000000">
                      <a:alpha val="43137"/>
                    </a:srgbClr>
                  </a:outerShdw>
                </a:effectLst>
              </a:rPr>
              <a:t>How we can achieve Automation?</a:t>
            </a:r>
          </a:p>
          <a:p>
            <a:endParaRPr lang="en-US" sz="4000" b="1" dirty="0">
              <a:solidFill>
                <a:srgbClr val="FF0000"/>
              </a:solidFill>
              <a:effectLst>
                <a:outerShdw blurRad="38100" dist="38100" dir="2700000" algn="tl">
                  <a:srgbClr val="000000">
                    <a:alpha val="43137"/>
                  </a:srgbClr>
                </a:outerShdw>
              </a:effectLst>
            </a:endParaRPr>
          </a:p>
        </p:txBody>
      </p:sp>
      <p:sp>
        <p:nvSpPr>
          <p:cNvPr id="6" name="TextBox 5"/>
          <p:cNvSpPr txBox="1"/>
          <p:nvPr/>
        </p:nvSpPr>
        <p:spPr>
          <a:xfrm>
            <a:off x="259214" y="2971800"/>
            <a:ext cx="8352030" cy="1384995"/>
          </a:xfrm>
          <a:prstGeom prst="rect">
            <a:avLst/>
          </a:prstGeom>
          <a:noFill/>
        </p:spPr>
        <p:txBody>
          <a:bodyPr wrap="none" rtlCol="0">
            <a:spAutoFit/>
          </a:bodyPr>
          <a:lstStyle/>
          <a:p>
            <a:r>
              <a:rPr lang="en-US" sz="2800" b="1" dirty="0">
                <a:solidFill>
                  <a:schemeClr val="tx1">
                    <a:lumMod val="85000"/>
                    <a:lumOff val="15000"/>
                  </a:schemeClr>
                </a:solidFill>
                <a:effectLst>
                  <a:outerShdw blurRad="38100" dist="38100" dir="2700000" algn="tl">
                    <a:srgbClr val="000000">
                      <a:alpha val="43137"/>
                    </a:srgbClr>
                  </a:outerShdw>
                </a:effectLst>
              </a:rPr>
              <a:t>We can achieve automation with the help of some </a:t>
            </a:r>
            <a:r>
              <a:rPr lang="en-US" sz="2800" b="1" dirty="0" smtClean="0">
                <a:solidFill>
                  <a:schemeClr val="tx1">
                    <a:lumMod val="85000"/>
                    <a:lumOff val="15000"/>
                  </a:schemeClr>
                </a:solidFill>
                <a:effectLst>
                  <a:outerShdw blurRad="38100" dist="38100" dir="2700000" algn="tl">
                    <a:srgbClr val="000000">
                      <a:alpha val="43137"/>
                    </a:srgbClr>
                  </a:outerShdw>
                </a:effectLst>
              </a:rPr>
              <a:t>tool</a:t>
            </a:r>
          </a:p>
          <a:p>
            <a:r>
              <a:rPr lang="en-US" sz="2800" b="1" dirty="0" smtClean="0">
                <a:solidFill>
                  <a:schemeClr val="tx1">
                    <a:lumMod val="85000"/>
                    <a:lumOff val="15000"/>
                  </a:schemeClr>
                </a:solidFill>
                <a:effectLst>
                  <a:outerShdw blurRad="38100" dist="38100" dir="2700000" algn="tl">
                    <a:srgbClr val="000000">
                      <a:alpha val="43137"/>
                    </a:srgbClr>
                  </a:outerShdw>
                </a:effectLst>
              </a:rPr>
              <a:t> </a:t>
            </a:r>
            <a:r>
              <a:rPr lang="en-US" sz="2800" b="1" dirty="0">
                <a:solidFill>
                  <a:schemeClr val="tx1">
                    <a:lumMod val="85000"/>
                    <a:lumOff val="15000"/>
                  </a:schemeClr>
                </a:solidFill>
                <a:effectLst>
                  <a:outerShdw blurRad="38100" dist="38100" dir="2700000" algn="tl">
                    <a:srgbClr val="000000">
                      <a:alpha val="43137"/>
                    </a:srgbClr>
                  </a:outerShdw>
                </a:effectLst>
              </a:rPr>
              <a:t>and software like QTP,SELENIUM.</a:t>
            </a:r>
          </a:p>
          <a:p>
            <a:endParaRPr lang="en-US" sz="2800" b="1" dirty="0">
              <a:solidFill>
                <a:schemeClr val="tx1">
                  <a:lumMod val="85000"/>
                  <a:lumOff val="15000"/>
                </a:schemeClr>
              </a:solidFill>
              <a:effectLst>
                <a:outerShdw blurRad="38100" dist="38100" dir="2700000" algn="tl">
                  <a:srgbClr val="000000">
                    <a:alpha val="43137"/>
                  </a:srgbClr>
                </a:outerShdw>
              </a:effectLst>
            </a:endParaRPr>
          </a:p>
        </p:txBody>
      </p:sp>
      <p:pic>
        <p:nvPicPr>
          <p:cNvPr id="1026"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84504"/>
            <a:ext cx="190500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kur\Downloads\q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67" y="4107873"/>
            <a:ext cx="303041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362201"/>
            <a:ext cx="3200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533400"/>
            <a:ext cx="3455370" cy="646331"/>
          </a:xfrm>
          <a:prstGeom prst="rect">
            <a:avLst/>
          </a:prstGeom>
          <a:noFill/>
        </p:spPr>
        <p:txBody>
          <a:bodyPr wrap="none" rtlCol="0">
            <a:spAutoFit/>
          </a:bodyPr>
          <a:lstStyle/>
          <a:p>
            <a:pPr lvl="0"/>
            <a:r>
              <a:rPr lang="en-US" b="1" dirty="0"/>
              <a:t>Language and Framework Support</a:t>
            </a:r>
            <a:endParaRPr lang="en-US" dirty="0"/>
          </a:p>
          <a:p>
            <a:endParaRPr lang="en-US" dirty="0"/>
          </a:p>
        </p:txBody>
      </p:sp>
      <p:pic>
        <p:nvPicPr>
          <p:cNvPr id="2051" name="Picture 3" descr="C:\Users\Ankur\Downloads\WD_Archi-1.jpg"/>
          <p:cNvPicPr>
            <a:picLocks noChangeAspect="1" noChangeArrowheads="1"/>
          </p:cNvPicPr>
          <p:nvPr/>
        </p:nvPicPr>
        <p:blipFill rotWithShape="1">
          <a:blip r:embed="rId3">
            <a:extLst>
              <a:ext uri="{28A0092B-C50C-407E-A947-70E740481C1C}">
                <a14:useLocalDpi xmlns:a14="http://schemas.microsoft.com/office/drawing/2010/main" val="0"/>
              </a:ext>
            </a:extLst>
          </a:blip>
          <a:srcRect t="10757" b="67029"/>
          <a:stretch/>
        </p:blipFill>
        <p:spPr bwMode="auto">
          <a:xfrm>
            <a:off x="942109" y="856565"/>
            <a:ext cx="3581400" cy="10113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533400"/>
            <a:ext cx="2733312" cy="1754326"/>
          </a:xfrm>
          <a:prstGeom prst="rect">
            <a:avLst/>
          </a:prstGeom>
          <a:noFill/>
        </p:spPr>
        <p:txBody>
          <a:bodyPr wrap="none" rtlCol="0">
            <a:spAutoFit/>
          </a:bodyPr>
          <a:lstStyle/>
          <a:p>
            <a:pPr lvl="0"/>
            <a:r>
              <a:rPr lang="en-US" sz="3600" b="1" dirty="0"/>
              <a:t>Open Source </a:t>
            </a:r>
            <a:endParaRPr lang="en-US" sz="3600" b="1" dirty="0" smtClean="0"/>
          </a:p>
          <a:p>
            <a:pPr lvl="0"/>
            <a:r>
              <a:rPr lang="en-US" sz="3600" b="1" dirty="0" smtClean="0"/>
              <a:t>Availability</a:t>
            </a:r>
            <a:endParaRPr lang="en-US" sz="3600" dirty="0"/>
          </a:p>
          <a:p>
            <a:endParaRPr lang="en-US" sz="3600" dirty="0"/>
          </a:p>
        </p:txBody>
      </p:sp>
      <p:sp>
        <p:nvSpPr>
          <p:cNvPr id="6" name="TextBox 5"/>
          <p:cNvSpPr txBox="1"/>
          <p:nvPr/>
        </p:nvSpPr>
        <p:spPr>
          <a:xfrm>
            <a:off x="942109" y="4611469"/>
            <a:ext cx="2380845" cy="646331"/>
          </a:xfrm>
          <a:prstGeom prst="rect">
            <a:avLst/>
          </a:prstGeom>
          <a:noFill/>
        </p:spPr>
        <p:txBody>
          <a:bodyPr wrap="none" rtlCol="0">
            <a:spAutoFit/>
          </a:bodyPr>
          <a:lstStyle/>
          <a:p>
            <a:pPr lvl="0"/>
            <a:r>
              <a:rPr lang="en-US" b="1" dirty="0"/>
              <a:t>Multi-Browser Support</a:t>
            </a:r>
            <a:endParaRPr lang="en-US" dirty="0"/>
          </a:p>
          <a:p>
            <a:endParaRPr lang="en-US" dirty="0"/>
          </a:p>
        </p:txBody>
      </p:sp>
      <p:pic>
        <p:nvPicPr>
          <p:cNvPr id="2052" name="Picture 4" descr="C:\Users\Ankur\Downloads\WD_Archi-1.jpg"/>
          <p:cNvPicPr>
            <a:picLocks noChangeAspect="1" noChangeArrowheads="1"/>
          </p:cNvPicPr>
          <p:nvPr/>
        </p:nvPicPr>
        <p:blipFill rotWithShape="1">
          <a:blip r:embed="rId3">
            <a:extLst>
              <a:ext uri="{28A0092B-C50C-407E-A947-70E740481C1C}">
                <a14:useLocalDpi xmlns:a14="http://schemas.microsoft.com/office/drawing/2010/main" val="0"/>
              </a:ext>
            </a:extLst>
          </a:blip>
          <a:srcRect l="2401" t="71768" r="3126" b="10430"/>
          <a:stretch/>
        </p:blipFill>
        <p:spPr bwMode="auto">
          <a:xfrm>
            <a:off x="894686" y="5029200"/>
            <a:ext cx="3318164" cy="810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24400" y="4706034"/>
            <a:ext cx="4220194" cy="646331"/>
          </a:xfrm>
          <a:prstGeom prst="rect">
            <a:avLst/>
          </a:prstGeom>
          <a:noFill/>
        </p:spPr>
        <p:txBody>
          <a:bodyPr wrap="none" rtlCol="0">
            <a:spAutoFit/>
          </a:bodyPr>
          <a:lstStyle/>
          <a:p>
            <a:pPr lvl="0"/>
            <a:r>
              <a:rPr lang="en-US" b="1" dirty="0"/>
              <a:t>Support Across Various Operating Systems</a:t>
            </a:r>
            <a:endParaRPr lang="en-US" dirty="0"/>
          </a:p>
          <a:p>
            <a:endParaRPr lang="en-US" dirty="0"/>
          </a:p>
        </p:txBody>
      </p:sp>
      <p:pic>
        <p:nvPicPr>
          <p:cNvPr id="2053" name="Picture 5" descr="C:\Users\Ankur\Downloads\windows-mac-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016301"/>
            <a:ext cx="4215892" cy="1282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Ankur\Downloads\Test-automation versus-manual-testing -o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2125" y="1578210"/>
            <a:ext cx="2612650" cy="1581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7145" y="71735"/>
            <a:ext cx="32766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WHY SELENIUM.?</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170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79" y="41564"/>
            <a:ext cx="5056897" cy="1569660"/>
          </a:xfrm>
          <a:prstGeom prst="rect">
            <a:avLst/>
          </a:prstGeom>
          <a:noFill/>
        </p:spPr>
        <p:txBody>
          <a:bodyPr wrap="none" rtlCol="0">
            <a:spAutoFit/>
          </a:bodyPr>
          <a:lstStyle/>
          <a:p>
            <a:r>
              <a:rPr lang="en-US" sz="4800" b="1" dirty="0">
                <a:solidFill>
                  <a:srgbClr val="FF0000"/>
                </a:solidFill>
                <a:effectLst>
                  <a:outerShdw blurRad="38100" dist="38100" dir="2700000" algn="tl">
                    <a:srgbClr val="000000">
                      <a:alpha val="43137"/>
                    </a:srgbClr>
                  </a:outerShdw>
                </a:effectLst>
              </a:rPr>
              <a:t>What is Selenium? </a:t>
            </a:r>
          </a:p>
          <a:p>
            <a:endParaRPr lang="en-US" sz="48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58179" y="918726"/>
            <a:ext cx="9085821" cy="1384995"/>
          </a:xfrm>
          <a:prstGeom prst="rect">
            <a:avLst/>
          </a:prstGeom>
          <a:noFill/>
        </p:spPr>
        <p:txBody>
          <a:bodyPr wrap="none" rtlCol="0">
            <a:spAutoFit/>
          </a:bodyPr>
          <a:lstStyle/>
          <a:p>
            <a:r>
              <a:rPr lang="en-US" sz="2800" b="1" dirty="0"/>
              <a:t>Selenium is free(open Source) testing suite containing tools </a:t>
            </a:r>
            <a:endParaRPr lang="en-US" sz="2800" b="1" dirty="0" smtClean="0"/>
          </a:p>
          <a:p>
            <a:r>
              <a:rPr lang="en-US" sz="2800" b="1" dirty="0" smtClean="0"/>
              <a:t>each </a:t>
            </a:r>
            <a:r>
              <a:rPr lang="en-US" sz="2800" b="1" dirty="0"/>
              <a:t>with different approach </a:t>
            </a:r>
            <a:endParaRPr lang="en-US" sz="2800" b="1" dirty="0" smtClean="0"/>
          </a:p>
          <a:p>
            <a:r>
              <a:rPr lang="en-US" sz="2800" b="1" dirty="0" smtClean="0"/>
              <a:t>for </a:t>
            </a:r>
            <a:r>
              <a:rPr lang="en-US" sz="2800" b="1" dirty="0"/>
              <a:t>test automation of web application.</a:t>
            </a:r>
            <a:endParaRPr lang="en-US" sz="2800" dirty="0"/>
          </a:p>
        </p:txBody>
      </p:sp>
      <p:sp>
        <p:nvSpPr>
          <p:cNvPr id="6" name="TextBox 5"/>
          <p:cNvSpPr txBox="1"/>
          <p:nvPr/>
        </p:nvSpPr>
        <p:spPr>
          <a:xfrm>
            <a:off x="228600" y="2371244"/>
            <a:ext cx="3151697" cy="830997"/>
          </a:xfrm>
          <a:prstGeom prst="rect">
            <a:avLst/>
          </a:prstGeom>
          <a:noFill/>
        </p:spPr>
        <p:txBody>
          <a:bodyPr wrap="none" rtlCol="0">
            <a:spAutoFit/>
          </a:bodyPr>
          <a:lstStyle/>
          <a:p>
            <a:r>
              <a:rPr lang="en-US" sz="4800" b="1" dirty="0">
                <a:solidFill>
                  <a:schemeClr val="accent2">
                    <a:lumMod val="50000"/>
                  </a:schemeClr>
                </a:solidFill>
                <a:effectLst>
                  <a:outerShdw blurRad="38100" dist="38100" dir="2700000" algn="tl">
                    <a:srgbClr val="000000">
                      <a:alpha val="43137"/>
                    </a:srgbClr>
                  </a:outerShdw>
                </a:effectLst>
              </a:rPr>
              <a:t>Advantages</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 name="Object 8"/>
          <p:cNvGraphicFramePr>
            <a:graphicFrameLocks/>
          </p:cNvGraphicFramePr>
          <p:nvPr>
            <p:extLst>
              <p:ext uri="{D42A27DB-BD31-4B8C-83A1-F6EECF244321}">
                <p14:modId xmlns:p14="http://schemas.microsoft.com/office/powerpoint/2010/main" val="2253150668"/>
              </p:ext>
            </p:extLst>
          </p:nvPr>
        </p:nvGraphicFramePr>
        <p:xfrm>
          <a:off x="1804448" y="3352800"/>
          <a:ext cx="5505450" cy="2895600"/>
        </p:xfrm>
        <a:graphic>
          <a:graphicData uri="http://schemas.openxmlformats.org/presentationml/2006/ole">
            <mc:AlternateContent xmlns:mc="http://schemas.openxmlformats.org/markup-compatibility/2006">
              <mc:Choice xmlns:v="urn:schemas-microsoft-com:vml" Requires="v">
                <p:oleObj spid="_x0000_s3118"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448" y="3352800"/>
                        <a:ext cx="5505450" cy="289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68060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TotalTime>
  <Words>1174</Words>
  <Application>Microsoft Office PowerPoint</Application>
  <PresentationFormat>On-screen Show (4:3)</PresentationFormat>
  <Paragraphs>224</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Picture</vt:lpstr>
      <vt:lpstr>PowerPoint Presentation</vt:lpstr>
      <vt:lpstr>PowerPoint Presentation</vt:lpstr>
      <vt:lpstr>PowerPoint Presentation</vt:lpstr>
      <vt:lpstr>PowerPoint Presentation</vt:lpstr>
      <vt:lpstr>PowerPoint Presentation</vt:lpstr>
      <vt:lpstr>What is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QSP</dc:creator>
  <cp:lastModifiedBy>Ankur</cp:lastModifiedBy>
  <cp:revision>57</cp:revision>
  <dcterms:created xsi:type="dcterms:W3CDTF">2020-12-18T05:11:34Z</dcterms:created>
  <dcterms:modified xsi:type="dcterms:W3CDTF">2021-02-07T19:31:10Z</dcterms:modified>
</cp:coreProperties>
</file>