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2" r:id="rId3"/>
    <p:sldId id="273" r:id="rId4"/>
    <p:sldId id="274" r:id="rId5"/>
    <p:sldId id="275" r:id="rId6"/>
    <p:sldId id="276" r:id="rId7"/>
    <p:sldId id="267" r:id="rId8"/>
    <p:sldId id="268" r:id="rId9"/>
    <p:sldId id="256" r:id="rId10"/>
    <p:sldId id="257" r:id="rId11"/>
    <p:sldId id="258" r:id="rId12"/>
    <p:sldId id="259" r:id="rId13"/>
    <p:sldId id="260" r:id="rId14"/>
    <p:sldId id="278" r:id="rId15"/>
    <p:sldId id="277" r:id="rId16"/>
    <p:sldId id="261" r:id="rId17"/>
    <p:sldId id="262" r:id="rId18"/>
    <p:sldId id="263" r:id="rId19"/>
    <p:sldId id="264" r:id="rId20"/>
    <p:sldId id="265" r:id="rId21"/>
    <p:sldId id="269" r:id="rId22"/>
    <p:sldId id="270" r:id="rId23"/>
    <p:sldId id="281" r:id="rId24"/>
    <p:sldId id="271"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6C49F-9B49-4A93-989C-063727B767D8}" type="datetimeFigureOut">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146450-19C4-402E-B5DC-FED09D292700}" type="slidenum">
              <a:rPr lang="en-US" smtClean="0"/>
              <a:t>‹#›</a:t>
            </a:fld>
            <a:endParaRPr lang="en-US" dirty="0"/>
          </a:p>
        </p:txBody>
      </p:sp>
    </p:spTree>
    <p:extLst>
      <p:ext uri="{BB962C8B-B14F-4D97-AF65-F5344CB8AC3E}">
        <p14:creationId xmlns:p14="http://schemas.microsoft.com/office/powerpoint/2010/main" val="374990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6C49F-9B49-4A93-989C-063727B767D8}" type="datetimeFigureOut">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146450-19C4-402E-B5DC-FED09D292700}" type="slidenum">
              <a:rPr lang="en-US" smtClean="0"/>
              <a:t>‹#›</a:t>
            </a:fld>
            <a:endParaRPr lang="en-US" dirty="0"/>
          </a:p>
        </p:txBody>
      </p:sp>
    </p:spTree>
    <p:extLst>
      <p:ext uri="{BB962C8B-B14F-4D97-AF65-F5344CB8AC3E}">
        <p14:creationId xmlns:p14="http://schemas.microsoft.com/office/powerpoint/2010/main" val="326784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6C49F-9B49-4A93-989C-063727B767D8}" type="datetimeFigureOut">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146450-19C4-402E-B5DC-FED09D292700}" type="slidenum">
              <a:rPr lang="en-US" smtClean="0"/>
              <a:t>‹#›</a:t>
            </a:fld>
            <a:endParaRPr lang="en-US" dirty="0"/>
          </a:p>
        </p:txBody>
      </p:sp>
    </p:spTree>
    <p:extLst>
      <p:ext uri="{BB962C8B-B14F-4D97-AF65-F5344CB8AC3E}">
        <p14:creationId xmlns:p14="http://schemas.microsoft.com/office/powerpoint/2010/main" val="22303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6C49F-9B49-4A93-989C-063727B767D8}" type="datetimeFigureOut">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146450-19C4-402E-B5DC-FED09D292700}" type="slidenum">
              <a:rPr lang="en-US" smtClean="0"/>
              <a:t>‹#›</a:t>
            </a:fld>
            <a:endParaRPr lang="en-US" dirty="0"/>
          </a:p>
        </p:txBody>
      </p:sp>
    </p:spTree>
    <p:extLst>
      <p:ext uri="{BB962C8B-B14F-4D97-AF65-F5344CB8AC3E}">
        <p14:creationId xmlns:p14="http://schemas.microsoft.com/office/powerpoint/2010/main" val="95907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6C49F-9B49-4A93-989C-063727B767D8}" type="datetimeFigureOut">
              <a:rPr lang="en-US" smtClean="0"/>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5146450-19C4-402E-B5DC-FED09D292700}" type="slidenum">
              <a:rPr lang="en-US" smtClean="0"/>
              <a:t>‹#›</a:t>
            </a:fld>
            <a:endParaRPr lang="en-US" dirty="0"/>
          </a:p>
        </p:txBody>
      </p:sp>
    </p:spTree>
    <p:extLst>
      <p:ext uri="{BB962C8B-B14F-4D97-AF65-F5344CB8AC3E}">
        <p14:creationId xmlns:p14="http://schemas.microsoft.com/office/powerpoint/2010/main" val="193690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6C49F-9B49-4A93-989C-063727B767D8}" type="datetimeFigureOut">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146450-19C4-402E-B5DC-FED09D292700}" type="slidenum">
              <a:rPr lang="en-US" smtClean="0"/>
              <a:t>‹#›</a:t>
            </a:fld>
            <a:endParaRPr lang="en-US" dirty="0"/>
          </a:p>
        </p:txBody>
      </p:sp>
    </p:spTree>
    <p:extLst>
      <p:ext uri="{BB962C8B-B14F-4D97-AF65-F5344CB8AC3E}">
        <p14:creationId xmlns:p14="http://schemas.microsoft.com/office/powerpoint/2010/main" val="259331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6C49F-9B49-4A93-989C-063727B767D8}" type="datetimeFigureOut">
              <a:rPr lang="en-US" smtClean="0"/>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5146450-19C4-402E-B5DC-FED09D292700}" type="slidenum">
              <a:rPr lang="en-US" smtClean="0"/>
              <a:t>‹#›</a:t>
            </a:fld>
            <a:endParaRPr lang="en-US" dirty="0"/>
          </a:p>
        </p:txBody>
      </p:sp>
    </p:spTree>
    <p:extLst>
      <p:ext uri="{BB962C8B-B14F-4D97-AF65-F5344CB8AC3E}">
        <p14:creationId xmlns:p14="http://schemas.microsoft.com/office/powerpoint/2010/main" val="22010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6C49F-9B49-4A93-989C-063727B767D8}" type="datetimeFigureOut">
              <a:rPr lang="en-US" smtClean="0"/>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5146450-19C4-402E-B5DC-FED09D292700}" type="slidenum">
              <a:rPr lang="en-US" smtClean="0"/>
              <a:t>‹#›</a:t>
            </a:fld>
            <a:endParaRPr lang="en-US" dirty="0"/>
          </a:p>
        </p:txBody>
      </p:sp>
    </p:spTree>
    <p:extLst>
      <p:ext uri="{BB962C8B-B14F-4D97-AF65-F5344CB8AC3E}">
        <p14:creationId xmlns:p14="http://schemas.microsoft.com/office/powerpoint/2010/main" val="2467461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6C49F-9B49-4A93-989C-063727B767D8}" type="datetimeFigureOut">
              <a:rPr lang="en-US" smtClean="0"/>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5146450-19C4-402E-B5DC-FED09D292700}" type="slidenum">
              <a:rPr lang="en-US" smtClean="0"/>
              <a:t>‹#›</a:t>
            </a:fld>
            <a:endParaRPr lang="en-US" dirty="0"/>
          </a:p>
        </p:txBody>
      </p:sp>
    </p:spTree>
    <p:extLst>
      <p:ext uri="{BB962C8B-B14F-4D97-AF65-F5344CB8AC3E}">
        <p14:creationId xmlns:p14="http://schemas.microsoft.com/office/powerpoint/2010/main" val="9604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6C49F-9B49-4A93-989C-063727B767D8}" type="datetimeFigureOut">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146450-19C4-402E-B5DC-FED09D292700}" type="slidenum">
              <a:rPr lang="en-US" smtClean="0"/>
              <a:t>‹#›</a:t>
            </a:fld>
            <a:endParaRPr lang="en-US" dirty="0"/>
          </a:p>
        </p:txBody>
      </p:sp>
    </p:spTree>
    <p:extLst>
      <p:ext uri="{BB962C8B-B14F-4D97-AF65-F5344CB8AC3E}">
        <p14:creationId xmlns:p14="http://schemas.microsoft.com/office/powerpoint/2010/main" val="385270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6C49F-9B49-4A93-989C-063727B767D8}" type="datetimeFigureOut">
              <a:rPr lang="en-US" smtClean="0"/>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146450-19C4-402E-B5DC-FED09D292700}" type="slidenum">
              <a:rPr lang="en-US" smtClean="0"/>
              <a:t>‹#›</a:t>
            </a:fld>
            <a:endParaRPr lang="en-US" dirty="0"/>
          </a:p>
        </p:txBody>
      </p:sp>
    </p:spTree>
    <p:extLst>
      <p:ext uri="{BB962C8B-B14F-4D97-AF65-F5344CB8AC3E}">
        <p14:creationId xmlns:p14="http://schemas.microsoft.com/office/powerpoint/2010/main" val="285975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6C49F-9B49-4A93-989C-063727B767D8}" type="datetimeFigureOut">
              <a:rPr lang="en-US" smtClean="0"/>
              <a:t>5/1/2021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46450-19C4-402E-B5DC-FED09D292700}" type="slidenum">
              <a:rPr lang="en-US" smtClean="0"/>
              <a:t>‹#›</a:t>
            </a:fld>
            <a:endParaRPr lang="en-US" dirty="0"/>
          </a:p>
        </p:txBody>
      </p:sp>
    </p:spTree>
    <p:extLst>
      <p:ext uri="{BB962C8B-B14F-4D97-AF65-F5344CB8AC3E}">
        <p14:creationId xmlns:p14="http://schemas.microsoft.com/office/powerpoint/2010/main" val="385724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86600" y="6488668"/>
            <a:ext cx="2057400" cy="369332"/>
          </a:xfrm>
          <a:prstGeom prst="rect">
            <a:avLst/>
          </a:prstGeom>
          <a:noFill/>
        </p:spPr>
        <p:txBody>
          <a:bodyPr wrap="square" rtlCol="0">
            <a:spAutoFit/>
          </a:bodyPr>
          <a:lstStyle/>
          <a:p>
            <a:r>
              <a:rPr lang="en-US" b="1" i="1" dirty="0" smtClean="0">
                <a:effectLst>
                  <a:outerShdw blurRad="38100" dist="38100" dir="2700000" algn="tl">
                    <a:srgbClr val="000000">
                      <a:alpha val="43137"/>
                    </a:srgbClr>
                  </a:outerShdw>
                </a:effectLst>
                <a:latin typeface="Wide Latin" panose="020A0A07050505020404" pitchFamily="18" charset="0"/>
              </a:rPr>
              <a:t>ANKUR</a:t>
            </a:r>
            <a:endParaRPr lang="en-US" b="1" i="1" dirty="0">
              <a:effectLst>
                <a:outerShdw blurRad="38100" dist="38100" dir="2700000" algn="tl">
                  <a:srgbClr val="000000">
                    <a:alpha val="43137"/>
                  </a:srgbClr>
                </a:outerShdw>
              </a:effectLst>
              <a:latin typeface="Wide Latin" panose="020A0A07050505020404" pitchFamily="18" charset="0"/>
            </a:endParaRPr>
          </a:p>
        </p:txBody>
      </p:sp>
      <p:sp>
        <p:nvSpPr>
          <p:cNvPr id="2" name="Rounded Rectangle 1"/>
          <p:cNvSpPr/>
          <p:nvPr/>
        </p:nvSpPr>
        <p:spPr>
          <a:xfrm>
            <a:off x="3276600" y="2209800"/>
            <a:ext cx="317269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effectLst>
                  <a:outerShdw blurRad="38100" dist="38100" dir="2700000" algn="tl">
                    <a:srgbClr val="000000">
                      <a:alpha val="43137"/>
                    </a:srgbClr>
                  </a:outerShdw>
                </a:effectLst>
                <a:latin typeface="Cooper Black" pitchFamily="18" charset="0"/>
              </a:rPr>
              <a:t>Web Technology</a:t>
            </a:r>
            <a:endParaRPr lang="en-US" sz="3200" b="1" dirty="0">
              <a:solidFill>
                <a:srgbClr val="FF0000"/>
              </a:solidFill>
              <a:effectLst>
                <a:outerShdw blurRad="38100" dist="38100" dir="2700000" algn="tl">
                  <a:srgbClr val="000000">
                    <a:alpha val="43137"/>
                  </a:srgbClr>
                </a:outerShdw>
              </a:effectLst>
              <a:latin typeface="Cooper Black" pitchFamily="18" charset="0"/>
            </a:endParaRPr>
          </a:p>
        </p:txBody>
      </p:sp>
      <p:sp>
        <p:nvSpPr>
          <p:cNvPr id="3" name="Oval 2"/>
          <p:cNvSpPr/>
          <p:nvPr/>
        </p:nvSpPr>
        <p:spPr>
          <a:xfrm>
            <a:off x="342900" y="1413164"/>
            <a:ext cx="2362200" cy="1558636"/>
          </a:xfrm>
          <a:prstGeom prst="ellipse">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effectLst>
                  <a:outerShdw blurRad="38100" dist="38100" dir="2700000" algn="tl">
                    <a:srgbClr val="000000">
                      <a:alpha val="43137"/>
                    </a:srgbClr>
                  </a:outerShdw>
                </a:effectLst>
                <a:latin typeface="Bodoni MT Black" pitchFamily="18" charset="0"/>
              </a:rPr>
              <a:t>HTML5</a:t>
            </a:r>
            <a:endParaRPr lang="en-US" sz="2800" b="1" dirty="0">
              <a:effectLst>
                <a:outerShdw blurRad="38100" dist="38100" dir="2700000" algn="tl">
                  <a:srgbClr val="000000">
                    <a:alpha val="43137"/>
                  </a:srgbClr>
                </a:outerShdw>
              </a:effectLst>
              <a:latin typeface="Bodoni MT Black" pitchFamily="18" charset="0"/>
            </a:endParaRPr>
          </a:p>
        </p:txBody>
      </p:sp>
      <p:sp>
        <p:nvSpPr>
          <p:cNvPr id="7" name="Oval 6"/>
          <p:cNvSpPr/>
          <p:nvPr/>
        </p:nvSpPr>
        <p:spPr>
          <a:xfrm>
            <a:off x="2247900" y="803564"/>
            <a:ext cx="2057400" cy="1406236"/>
          </a:xfrm>
          <a:prstGeom prst="ellipse">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effectLst>
                  <a:outerShdw blurRad="38100" dist="38100" dir="2700000" algn="tl">
                    <a:srgbClr val="000000">
                      <a:alpha val="43137"/>
                    </a:srgbClr>
                  </a:outerShdw>
                </a:effectLst>
                <a:latin typeface="Bodoni MT Black" pitchFamily="18" charset="0"/>
              </a:rPr>
              <a:t>CSS</a:t>
            </a:r>
            <a:endParaRPr lang="en-US" sz="2800" b="1" dirty="0">
              <a:effectLst>
                <a:outerShdw blurRad="38100" dist="38100" dir="2700000" algn="tl">
                  <a:srgbClr val="000000">
                    <a:alpha val="43137"/>
                  </a:srgbClr>
                </a:outerShdw>
              </a:effectLst>
              <a:latin typeface="Bodoni MT Black" pitchFamily="18" charset="0"/>
            </a:endParaRPr>
          </a:p>
        </p:txBody>
      </p:sp>
      <p:sp>
        <p:nvSpPr>
          <p:cNvPr id="8" name="Oval 7"/>
          <p:cNvSpPr/>
          <p:nvPr/>
        </p:nvSpPr>
        <p:spPr>
          <a:xfrm>
            <a:off x="6248400" y="803564"/>
            <a:ext cx="2057400" cy="1219200"/>
          </a:xfrm>
          <a:prstGeom prst="ellipse">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effectLst>
                  <a:outerShdw blurRad="38100" dist="38100" dir="2700000" algn="tl">
                    <a:srgbClr val="000000">
                      <a:alpha val="43137"/>
                    </a:srgbClr>
                  </a:outerShdw>
                </a:effectLst>
                <a:latin typeface="Bodoni MT Black" pitchFamily="18" charset="0"/>
              </a:rPr>
              <a:t>JS</a:t>
            </a:r>
            <a:endParaRPr lang="en-US" sz="2800" b="1" dirty="0">
              <a:effectLst>
                <a:outerShdw blurRad="38100" dist="38100" dir="2700000" algn="tl">
                  <a:srgbClr val="000000">
                    <a:alpha val="43137"/>
                  </a:srgbClr>
                </a:outerShdw>
              </a:effectLst>
              <a:latin typeface="Bodoni MT Black" pitchFamily="18" charset="0"/>
            </a:endParaRPr>
          </a:p>
        </p:txBody>
      </p:sp>
      <p:pic>
        <p:nvPicPr>
          <p:cNvPr id="1026" name="Picture 2" descr="C:\Users\Ankur\Downloads\free-settings-icon-778-thum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971800"/>
            <a:ext cx="1389063" cy="13890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r="41897"/>
          <a:stretch/>
        </p:blipFill>
        <p:spPr>
          <a:xfrm>
            <a:off x="6629400" y="2192482"/>
            <a:ext cx="2078182" cy="1896269"/>
          </a:xfrm>
          <a:prstGeom prst="rect">
            <a:avLst/>
          </a:prstGeom>
        </p:spPr>
      </p:pic>
      <p:pic>
        <p:nvPicPr>
          <p:cNvPr id="1029" name="Picture 5" descr="C:\Users\Ankur\Downloads\html-cheat-sheet-for-beginners-removebg-pre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666330"/>
            <a:ext cx="5486400" cy="30070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Ankur\Downloads\free-settings-icon-778-thum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5970" y="4059383"/>
            <a:ext cx="1019030" cy="1019030"/>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7" descr="The One Web Technology , ASP.NET Training in Baroda ,.NET Project Training  in Baroda,.NET Project Training in Vadoda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ounded Rectangular Callout 13"/>
          <p:cNvSpPr/>
          <p:nvPr/>
        </p:nvSpPr>
        <p:spPr>
          <a:xfrm>
            <a:off x="307975" y="5486400"/>
            <a:ext cx="2397125" cy="685800"/>
          </a:xfrm>
          <a:prstGeom prst="wedgeRoundRectCallout">
            <a:avLst>
              <a:gd name="adj1" fmla="val 33496"/>
              <a:gd name="adj2" fmla="val -8093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HTML</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Rounded Rectangular Callout 14"/>
          <p:cNvSpPr/>
          <p:nvPr/>
        </p:nvSpPr>
        <p:spPr>
          <a:xfrm>
            <a:off x="4419600" y="803564"/>
            <a:ext cx="2209800" cy="703118"/>
          </a:xfrm>
          <a:prstGeom prst="wedgeRoundRectCallou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effectLst>
                  <a:outerShdw blurRad="38100" dist="38100" dir="2700000" algn="tl">
                    <a:srgbClr val="000000">
                      <a:alpha val="43137"/>
                    </a:srgbClr>
                  </a:outerShdw>
                </a:effectLst>
                <a:latin typeface="Bauhaus 93" pitchFamily="82" charset="0"/>
              </a:rPr>
              <a:t>&lt;/body&gt;</a:t>
            </a:r>
            <a:endParaRPr lang="en-US" sz="4000" b="1" dirty="0">
              <a:effectLst>
                <a:outerShdw blurRad="38100" dist="38100" dir="2700000" algn="tl">
                  <a:srgbClr val="000000">
                    <a:alpha val="43137"/>
                  </a:srgbClr>
                </a:outerShdw>
              </a:effectLst>
              <a:latin typeface="Bauhaus 93" pitchFamily="82" charset="0"/>
            </a:endParaRPr>
          </a:p>
        </p:txBody>
      </p:sp>
      <p:pic>
        <p:nvPicPr>
          <p:cNvPr id="1032" name="Picture 8" descr="C:\Users\Ankur\Downloads\safari-chrome-firefox-edge-5ec0087167b5e-1520x80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0" y="4677706"/>
            <a:ext cx="2286000" cy="164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79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3"/>
                                        </p:tgtEl>
                                        <p:attrNameLst>
                                          <p:attrName>style.color</p:attrName>
                                        </p:attrNameLst>
                                      </p:cBhvr>
                                      <p:by>
                                        <p:hsl h="7200000" s="0" l="0"/>
                                      </p:by>
                                    </p:animClr>
                                    <p:animClr clrSpc="hsl" dir="cw">
                                      <p:cBhvr>
                                        <p:cTn id="7" dur="500" fill="hold"/>
                                        <p:tgtEl>
                                          <p:spTgt spid="3"/>
                                        </p:tgtEl>
                                        <p:attrNameLst>
                                          <p:attrName>fillcolor</p:attrName>
                                        </p:attrNameLst>
                                      </p:cBhvr>
                                      <p:by>
                                        <p:hsl h="7200000" s="0" l="0"/>
                                      </p:by>
                                    </p:animClr>
                                    <p:animClr clrSpc="hsl" dir="cw">
                                      <p:cBhvr>
                                        <p:cTn id="8" dur="500" fill="hold"/>
                                        <p:tgtEl>
                                          <p:spTgt spid="3"/>
                                        </p:tgtEl>
                                        <p:attrNameLst>
                                          <p:attrName>stroke.color</p:attrName>
                                        </p:attrNameLst>
                                      </p:cBhvr>
                                      <p:by>
                                        <p:hsl h="7200000" s="0" l="0"/>
                                      </p:by>
                                    </p:animClr>
                                    <p:set>
                                      <p:cBhvr>
                                        <p:cTn id="9" dur="500" fill="hold"/>
                                        <p:tgtEl>
                                          <p:spTgt spid="3"/>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7"/>
                                        </p:tgtEl>
                                        <p:attrNameLst>
                                          <p:attrName>style.color</p:attrName>
                                        </p:attrNameLst>
                                      </p:cBhvr>
                                      <p:by>
                                        <p:hsl h="7200000" s="0" l="0"/>
                                      </p:by>
                                    </p:animClr>
                                    <p:animClr clrSpc="hsl" dir="cw">
                                      <p:cBhvr>
                                        <p:cTn id="12" dur="500" fill="hold"/>
                                        <p:tgtEl>
                                          <p:spTgt spid="7"/>
                                        </p:tgtEl>
                                        <p:attrNameLst>
                                          <p:attrName>fillcolor</p:attrName>
                                        </p:attrNameLst>
                                      </p:cBhvr>
                                      <p:by>
                                        <p:hsl h="7200000" s="0" l="0"/>
                                      </p:by>
                                    </p:animClr>
                                    <p:animClr clrSpc="hsl" dir="cw">
                                      <p:cBhvr>
                                        <p:cTn id="13" dur="500" fill="hold"/>
                                        <p:tgtEl>
                                          <p:spTgt spid="7"/>
                                        </p:tgtEl>
                                        <p:attrNameLst>
                                          <p:attrName>stroke.color</p:attrName>
                                        </p:attrNameLst>
                                      </p:cBhvr>
                                      <p:by>
                                        <p:hsl h="7200000" s="0" l="0"/>
                                      </p:by>
                                    </p:animClr>
                                    <p:set>
                                      <p:cBhvr>
                                        <p:cTn id="14" dur="500" fill="hold"/>
                                        <p:tgtEl>
                                          <p:spTgt spid="7"/>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5"/>
                                        </p:tgtEl>
                                        <p:attrNameLst>
                                          <p:attrName>style.color</p:attrName>
                                        </p:attrNameLst>
                                      </p:cBhvr>
                                      <p:by>
                                        <p:hsl h="7200000" s="0" l="0"/>
                                      </p:by>
                                    </p:animClr>
                                    <p:animClr clrSpc="hsl" dir="cw">
                                      <p:cBhvr>
                                        <p:cTn id="17" dur="500" fill="hold"/>
                                        <p:tgtEl>
                                          <p:spTgt spid="15"/>
                                        </p:tgtEl>
                                        <p:attrNameLst>
                                          <p:attrName>fillcolor</p:attrName>
                                        </p:attrNameLst>
                                      </p:cBhvr>
                                      <p:by>
                                        <p:hsl h="7200000" s="0" l="0"/>
                                      </p:by>
                                    </p:animClr>
                                    <p:animClr clrSpc="hsl" dir="cw">
                                      <p:cBhvr>
                                        <p:cTn id="18" dur="500" fill="hold"/>
                                        <p:tgtEl>
                                          <p:spTgt spid="15"/>
                                        </p:tgtEl>
                                        <p:attrNameLst>
                                          <p:attrName>stroke.color</p:attrName>
                                        </p:attrNameLst>
                                      </p:cBhvr>
                                      <p:by>
                                        <p:hsl h="7200000" s="0" l="0"/>
                                      </p:by>
                                    </p:animClr>
                                    <p:set>
                                      <p:cBhvr>
                                        <p:cTn id="19" dur="500" fill="hold"/>
                                        <p:tgtEl>
                                          <p:spTgt spid="15"/>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8"/>
                                        </p:tgtEl>
                                        <p:attrNameLst>
                                          <p:attrName>style.color</p:attrName>
                                        </p:attrNameLst>
                                      </p:cBhvr>
                                      <p:by>
                                        <p:hsl h="7200000" s="0" l="0"/>
                                      </p:by>
                                    </p:animClr>
                                    <p:animClr clrSpc="hsl" dir="cw">
                                      <p:cBhvr>
                                        <p:cTn id="22" dur="500" fill="hold"/>
                                        <p:tgtEl>
                                          <p:spTgt spid="8"/>
                                        </p:tgtEl>
                                        <p:attrNameLst>
                                          <p:attrName>fillcolor</p:attrName>
                                        </p:attrNameLst>
                                      </p:cBhvr>
                                      <p:by>
                                        <p:hsl h="7200000" s="0" l="0"/>
                                      </p:by>
                                    </p:animClr>
                                    <p:animClr clrSpc="hsl" dir="cw">
                                      <p:cBhvr>
                                        <p:cTn id="23" dur="500" fill="hold"/>
                                        <p:tgtEl>
                                          <p:spTgt spid="8"/>
                                        </p:tgtEl>
                                        <p:attrNameLst>
                                          <p:attrName>stroke.color</p:attrName>
                                        </p:attrNameLst>
                                      </p:cBhvr>
                                      <p:by>
                                        <p:hsl h="7200000" s="0" l="0"/>
                                      </p:by>
                                    </p:animClr>
                                    <p:set>
                                      <p:cBhvr>
                                        <p:cTn id="24" dur="500" fill="hold"/>
                                        <p:tgtEl>
                                          <p:spTgt spid="8"/>
                                        </p:tgtEl>
                                        <p:attrNameLst>
                                          <p:attrName>fill.type</p:attrName>
                                        </p:attrNameLst>
                                      </p:cBhvr>
                                      <p:to>
                                        <p:strVal val="solid"/>
                                      </p:to>
                                    </p:set>
                                  </p:childTnLst>
                                </p:cTn>
                              </p:par>
                              <p:par>
                                <p:cTn id="25" presetID="21" presetClass="emph" presetSubtype="0" fill="hold" nodeType="withEffect">
                                  <p:stCondLst>
                                    <p:cond delay="0"/>
                                  </p:stCondLst>
                                  <p:childTnLst>
                                    <p:animClr clrSpc="hsl" dir="cw">
                                      <p:cBhvr override="childStyle">
                                        <p:cTn id="26" dur="500" fill="hold"/>
                                        <p:tgtEl>
                                          <p:spTgt spid="11"/>
                                        </p:tgtEl>
                                        <p:attrNameLst>
                                          <p:attrName>style.color</p:attrName>
                                        </p:attrNameLst>
                                      </p:cBhvr>
                                      <p:by>
                                        <p:hsl h="7200000" s="0" l="0"/>
                                      </p:by>
                                    </p:animClr>
                                    <p:animClr clrSpc="hsl" dir="cw">
                                      <p:cBhvr>
                                        <p:cTn id="27" dur="500" fill="hold"/>
                                        <p:tgtEl>
                                          <p:spTgt spid="11"/>
                                        </p:tgtEl>
                                        <p:attrNameLst>
                                          <p:attrName>fillcolor</p:attrName>
                                        </p:attrNameLst>
                                      </p:cBhvr>
                                      <p:by>
                                        <p:hsl h="7200000" s="0" l="0"/>
                                      </p:by>
                                    </p:animClr>
                                    <p:animClr clrSpc="hsl" dir="cw">
                                      <p:cBhvr>
                                        <p:cTn id="28" dur="500" fill="hold"/>
                                        <p:tgtEl>
                                          <p:spTgt spid="11"/>
                                        </p:tgtEl>
                                        <p:attrNameLst>
                                          <p:attrName>stroke.color</p:attrName>
                                        </p:attrNameLst>
                                      </p:cBhvr>
                                      <p:by>
                                        <p:hsl h="7200000" s="0" l="0"/>
                                      </p:by>
                                    </p:animClr>
                                    <p:set>
                                      <p:cBhvr>
                                        <p:cTn id="29" dur="500" fill="hold"/>
                                        <p:tgtEl>
                                          <p:spTgt spid="11"/>
                                        </p:tgtEl>
                                        <p:attrNameLst>
                                          <p:attrName>fill.type</p:attrName>
                                        </p:attrNameLst>
                                      </p:cBhvr>
                                      <p:to>
                                        <p:strVal val="solid"/>
                                      </p:to>
                                    </p:set>
                                  </p:childTnLst>
                                </p:cTn>
                              </p:par>
                              <p:par>
                                <p:cTn id="30" presetID="21" presetClass="emph" presetSubtype="0" fill="hold" grpId="0" nodeType="withEffect">
                                  <p:stCondLst>
                                    <p:cond delay="0"/>
                                  </p:stCondLst>
                                  <p:childTnLst>
                                    <p:animClr clrSpc="hsl" dir="cw">
                                      <p:cBhvr override="childStyle">
                                        <p:cTn id="31" dur="500" fill="hold"/>
                                        <p:tgtEl>
                                          <p:spTgt spid="2"/>
                                        </p:tgtEl>
                                        <p:attrNameLst>
                                          <p:attrName>style.color</p:attrName>
                                        </p:attrNameLst>
                                      </p:cBhvr>
                                      <p:by>
                                        <p:hsl h="7200000" s="0" l="0"/>
                                      </p:by>
                                    </p:animClr>
                                    <p:animClr clrSpc="hsl" dir="cw">
                                      <p:cBhvr>
                                        <p:cTn id="32" dur="500" fill="hold"/>
                                        <p:tgtEl>
                                          <p:spTgt spid="2"/>
                                        </p:tgtEl>
                                        <p:attrNameLst>
                                          <p:attrName>fillcolor</p:attrName>
                                        </p:attrNameLst>
                                      </p:cBhvr>
                                      <p:by>
                                        <p:hsl h="7200000" s="0" l="0"/>
                                      </p:by>
                                    </p:animClr>
                                    <p:animClr clrSpc="hsl" dir="cw">
                                      <p:cBhvr>
                                        <p:cTn id="33" dur="500" fill="hold"/>
                                        <p:tgtEl>
                                          <p:spTgt spid="2"/>
                                        </p:tgtEl>
                                        <p:attrNameLst>
                                          <p:attrName>stroke.color</p:attrName>
                                        </p:attrNameLst>
                                      </p:cBhvr>
                                      <p:by>
                                        <p:hsl h="7200000" s="0" l="0"/>
                                      </p:by>
                                    </p:animClr>
                                    <p:set>
                                      <p:cBhvr>
                                        <p:cTn id="34" dur="500" fill="hold"/>
                                        <p:tgtEl>
                                          <p:spTgt spid="2"/>
                                        </p:tgtEl>
                                        <p:attrNameLst>
                                          <p:attrName>fill.type</p:attrName>
                                        </p:attrNameLst>
                                      </p:cBhvr>
                                      <p:to>
                                        <p:strVal val="solid"/>
                                      </p:to>
                                    </p:set>
                                  </p:childTnLst>
                                </p:cTn>
                              </p:par>
                              <p:par>
                                <p:cTn id="35" presetID="21" presetClass="emph" presetSubtype="0" fill="hold" nodeType="withEffect">
                                  <p:stCondLst>
                                    <p:cond delay="0"/>
                                  </p:stCondLst>
                                  <p:childTnLst>
                                    <p:animClr clrSpc="hsl" dir="cw">
                                      <p:cBhvr override="childStyle">
                                        <p:cTn id="36" dur="500" fill="hold"/>
                                        <p:tgtEl>
                                          <p:spTgt spid="1029"/>
                                        </p:tgtEl>
                                        <p:attrNameLst>
                                          <p:attrName>style.color</p:attrName>
                                        </p:attrNameLst>
                                      </p:cBhvr>
                                      <p:by>
                                        <p:hsl h="7200000" s="0" l="0"/>
                                      </p:by>
                                    </p:animClr>
                                    <p:animClr clrSpc="hsl" dir="cw">
                                      <p:cBhvr>
                                        <p:cTn id="37" dur="500" fill="hold"/>
                                        <p:tgtEl>
                                          <p:spTgt spid="1029"/>
                                        </p:tgtEl>
                                        <p:attrNameLst>
                                          <p:attrName>fillcolor</p:attrName>
                                        </p:attrNameLst>
                                      </p:cBhvr>
                                      <p:by>
                                        <p:hsl h="7200000" s="0" l="0"/>
                                      </p:by>
                                    </p:animClr>
                                    <p:animClr clrSpc="hsl" dir="cw">
                                      <p:cBhvr>
                                        <p:cTn id="38" dur="500" fill="hold"/>
                                        <p:tgtEl>
                                          <p:spTgt spid="1029"/>
                                        </p:tgtEl>
                                        <p:attrNameLst>
                                          <p:attrName>stroke.color</p:attrName>
                                        </p:attrNameLst>
                                      </p:cBhvr>
                                      <p:by>
                                        <p:hsl h="7200000" s="0" l="0"/>
                                      </p:by>
                                    </p:animClr>
                                    <p:set>
                                      <p:cBhvr>
                                        <p:cTn id="39" dur="500" fill="hold"/>
                                        <p:tgtEl>
                                          <p:spTgt spid="1029"/>
                                        </p:tgtEl>
                                        <p:attrNameLst>
                                          <p:attrName>fill.type</p:attrName>
                                        </p:attrNameLst>
                                      </p:cBhvr>
                                      <p:to>
                                        <p:strVal val="solid"/>
                                      </p:to>
                                    </p:set>
                                  </p:childTnLst>
                                </p:cTn>
                              </p:par>
                              <p:par>
                                <p:cTn id="40" presetID="21" presetClass="emph" presetSubtype="0" fill="hold" nodeType="withEffect">
                                  <p:stCondLst>
                                    <p:cond delay="0"/>
                                  </p:stCondLst>
                                  <p:childTnLst>
                                    <p:animClr clrSpc="hsl" dir="cw">
                                      <p:cBhvr override="childStyle">
                                        <p:cTn id="41" dur="500" fill="hold"/>
                                        <p:tgtEl>
                                          <p:spTgt spid="16"/>
                                        </p:tgtEl>
                                        <p:attrNameLst>
                                          <p:attrName>style.color</p:attrName>
                                        </p:attrNameLst>
                                      </p:cBhvr>
                                      <p:by>
                                        <p:hsl h="7200000" s="0" l="0"/>
                                      </p:by>
                                    </p:animClr>
                                    <p:animClr clrSpc="hsl" dir="cw">
                                      <p:cBhvr>
                                        <p:cTn id="42" dur="500" fill="hold"/>
                                        <p:tgtEl>
                                          <p:spTgt spid="16"/>
                                        </p:tgtEl>
                                        <p:attrNameLst>
                                          <p:attrName>fillcolor</p:attrName>
                                        </p:attrNameLst>
                                      </p:cBhvr>
                                      <p:by>
                                        <p:hsl h="7200000" s="0" l="0"/>
                                      </p:by>
                                    </p:animClr>
                                    <p:animClr clrSpc="hsl" dir="cw">
                                      <p:cBhvr>
                                        <p:cTn id="43" dur="500" fill="hold"/>
                                        <p:tgtEl>
                                          <p:spTgt spid="16"/>
                                        </p:tgtEl>
                                        <p:attrNameLst>
                                          <p:attrName>stroke.color</p:attrName>
                                        </p:attrNameLst>
                                      </p:cBhvr>
                                      <p:by>
                                        <p:hsl h="7200000" s="0" l="0"/>
                                      </p:by>
                                    </p:animClr>
                                    <p:set>
                                      <p:cBhvr>
                                        <p:cTn id="44" dur="500" fill="hold"/>
                                        <p:tgtEl>
                                          <p:spTgt spid="16"/>
                                        </p:tgtEl>
                                        <p:attrNameLst>
                                          <p:attrName>fill.type</p:attrName>
                                        </p:attrNameLst>
                                      </p:cBhvr>
                                      <p:to>
                                        <p:strVal val="solid"/>
                                      </p:to>
                                    </p:set>
                                  </p:childTnLst>
                                </p:cTn>
                              </p:par>
                              <p:par>
                                <p:cTn id="45" presetID="21" presetClass="emph" presetSubtype="0" fill="hold" grpId="0" nodeType="withEffect">
                                  <p:stCondLst>
                                    <p:cond delay="0"/>
                                  </p:stCondLst>
                                  <p:childTnLst>
                                    <p:animClr clrSpc="hsl" dir="cw">
                                      <p:cBhvr override="childStyle">
                                        <p:cTn id="46" dur="500" fill="hold"/>
                                        <p:tgtEl>
                                          <p:spTgt spid="14"/>
                                        </p:tgtEl>
                                        <p:attrNameLst>
                                          <p:attrName>style.color</p:attrName>
                                        </p:attrNameLst>
                                      </p:cBhvr>
                                      <p:by>
                                        <p:hsl h="7200000" s="0" l="0"/>
                                      </p:by>
                                    </p:animClr>
                                    <p:animClr clrSpc="hsl" dir="cw">
                                      <p:cBhvr>
                                        <p:cTn id="47" dur="500" fill="hold"/>
                                        <p:tgtEl>
                                          <p:spTgt spid="14"/>
                                        </p:tgtEl>
                                        <p:attrNameLst>
                                          <p:attrName>fillcolor</p:attrName>
                                        </p:attrNameLst>
                                      </p:cBhvr>
                                      <p:by>
                                        <p:hsl h="7200000" s="0" l="0"/>
                                      </p:by>
                                    </p:animClr>
                                    <p:animClr clrSpc="hsl" dir="cw">
                                      <p:cBhvr>
                                        <p:cTn id="48" dur="500" fill="hold"/>
                                        <p:tgtEl>
                                          <p:spTgt spid="14"/>
                                        </p:tgtEl>
                                        <p:attrNameLst>
                                          <p:attrName>stroke.color</p:attrName>
                                        </p:attrNameLst>
                                      </p:cBhvr>
                                      <p:by>
                                        <p:hsl h="7200000" s="0" l="0"/>
                                      </p:by>
                                    </p:animClr>
                                    <p:set>
                                      <p:cBhvr>
                                        <p:cTn id="49" dur="500" fill="hold"/>
                                        <p:tgtEl>
                                          <p:spTgt spid="14"/>
                                        </p:tgtEl>
                                        <p:attrNameLst>
                                          <p:attrName>fill.type</p:attrName>
                                        </p:attrNameLst>
                                      </p:cBhvr>
                                      <p:to>
                                        <p:strVal val="solid"/>
                                      </p:to>
                                    </p:set>
                                  </p:childTnLst>
                                </p:cTn>
                              </p:par>
                              <p:par>
                                <p:cTn id="50" presetID="21" presetClass="emph" presetSubtype="0" fill="hold" nodeType="withEffect">
                                  <p:stCondLst>
                                    <p:cond delay="0"/>
                                  </p:stCondLst>
                                  <p:childTnLst>
                                    <p:animClr clrSpc="hsl" dir="cw">
                                      <p:cBhvr override="childStyle">
                                        <p:cTn id="51" dur="500" fill="hold"/>
                                        <p:tgtEl>
                                          <p:spTgt spid="1026"/>
                                        </p:tgtEl>
                                        <p:attrNameLst>
                                          <p:attrName>style.color</p:attrName>
                                        </p:attrNameLst>
                                      </p:cBhvr>
                                      <p:by>
                                        <p:hsl h="7200000" s="0" l="0"/>
                                      </p:by>
                                    </p:animClr>
                                    <p:animClr clrSpc="hsl" dir="cw">
                                      <p:cBhvr>
                                        <p:cTn id="52" dur="500" fill="hold"/>
                                        <p:tgtEl>
                                          <p:spTgt spid="1026"/>
                                        </p:tgtEl>
                                        <p:attrNameLst>
                                          <p:attrName>fillcolor</p:attrName>
                                        </p:attrNameLst>
                                      </p:cBhvr>
                                      <p:by>
                                        <p:hsl h="7200000" s="0" l="0"/>
                                      </p:by>
                                    </p:animClr>
                                    <p:animClr clrSpc="hsl" dir="cw">
                                      <p:cBhvr>
                                        <p:cTn id="53" dur="500" fill="hold"/>
                                        <p:tgtEl>
                                          <p:spTgt spid="1026"/>
                                        </p:tgtEl>
                                        <p:attrNameLst>
                                          <p:attrName>stroke.color</p:attrName>
                                        </p:attrNameLst>
                                      </p:cBhvr>
                                      <p:by>
                                        <p:hsl h="7200000" s="0" l="0"/>
                                      </p:by>
                                    </p:animClr>
                                    <p:set>
                                      <p:cBhvr>
                                        <p:cTn id="54" dur="500" fill="hold"/>
                                        <p:tgtEl>
                                          <p:spTgt spid="1026"/>
                                        </p:tgtEl>
                                        <p:attrNameLst>
                                          <p:attrName>fill.type</p:attrName>
                                        </p:attrNameLst>
                                      </p:cBhvr>
                                      <p:to>
                                        <p:strVal val="solid"/>
                                      </p:to>
                                    </p:set>
                                  </p:childTnLst>
                                </p:cTn>
                              </p:par>
                              <p:par>
                                <p:cTn id="55" presetID="21" presetClass="emph" presetSubtype="0" fill="hold" nodeType="withEffect">
                                  <p:stCondLst>
                                    <p:cond delay="0"/>
                                  </p:stCondLst>
                                  <p:childTnLst>
                                    <p:animClr clrSpc="hsl" dir="cw">
                                      <p:cBhvr override="childStyle">
                                        <p:cTn id="56" dur="500" fill="hold"/>
                                        <p:tgtEl>
                                          <p:spTgt spid="1032"/>
                                        </p:tgtEl>
                                        <p:attrNameLst>
                                          <p:attrName>style.color</p:attrName>
                                        </p:attrNameLst>
                                      </p:cBhvr>
                                      <p:by>
                                        <p:hsl h="7200000" s="0" l="0"/>
                                      </p:by>
                                    </p:animClr>
                                    <p:animClr clrSpc="hsl" dir="cw">
                                      <p:cBhvr>
                                        <p:cTn id="57" dur="500" fill="hold"/>
                                        <p:tgtEl>
                                          <p:spTgt spid="1032"/>
                                        </p:tgtEl>
                                        <p:attrNameLst>
                                          <p:attrName>fillcolor</p:attrName>
                                        </p:attrNameLst>
                                      </p:cBhvr>
                                      <p:by>
                                        <p:hsl h="7200000" s="0" l="0"/>
                                      </p:by>
                                    </p:animClr>
                                    <p:animClr clrSpc="hsl" dir="cw">
                                      <p:cBhvr>
                                        <p:cTn id="58" dur="500" fill="hold"/>
                                        <p:tgtEl>
                                          <p:spTgt spid="1032"/>
                                        </p:tgtEl>
                                        <p:attrNameLst>
                                          <p:attrName>stroke.color</p:attrName>
                                        </p:attrNameLst>
                                      </p:cBhvr>
                                      <p:by>
                                        <p:hsl h="7200000" s="0" l="0"/>
                                      </p:by>
                                    </p:animClr>
                                    <p:set>
                                      <p:cBhvr>
                                        <p:cTn id="59" dur="500" fill="hold"/>
                                        <p:tgtEl>
                                          <p:spTgt spid="10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218" y="228600"/>
            <a:ext cx="6629400" cy="2062103"/>
          </a:xfrm>
          <a:prstGeom prst="rect">
            <a:avLst/>
          </a:prstGeom>
          <a:noFill/>
        </p:spPr>
        <p:txBody>
          <a:bodyPr wrap="square" rtlCol="0">
            <a:spAutoFit/>
          </a:bodyPr>
          <a:lstStyle/>
          <a:p>
            <a:r>
              <a:rPr lang="en-US" sz="3200" b="1" dirty="0" smtClean="0">
                <a:solidFill>
                  <a:srgbClr val="002060"/>
                </a:solidFill>
                <a:effectLst>
                  <a:outerShdw blurRad="38100" dist="38100" dir="2700000" algn="tl">
                    <a:srgbClr val="000000">
                      <a:alpha val="43137"/>
                    </a:srgbClr>
                  </a:outerShdw>
                </a:effectLst>
              </a:rPr>
              <a:t> Strcutre of HTML Page:</a:t>
            </a:r>
          </a:p>
          <a:p>
            <a:r>
              <a:rPr lang="en-US" sz="3200" b="1" dirty="0" smtClean="0">
                <a:solidFill>
                  <a:srgbClr val="002060"/>
                </a:solidFill>
                <a:effectLst>
                  <a:outerShdw blurRad="38100" dist="38100" dir="2700000" algn="tl">
                    <a:srgbClr val="000000">
                      <a:alpha val="43137"/>
                    </a:srgbClr>
                  </a:outerShdw>
                </a:effectLst>
              </a:rPr>
              <a:t> Every HTML page contains 2 parts</a:t>
            </a:r>
          </a:p>
          <a:p>
            <a:r>
              <a:rPr lang="en-US" sz="3200" b="1" dirty="0" smtClean="0">
                <a:solidFill>
                  <a:srgbClr val="002060"/>
                </a:solidFill>
                <a:effectLst>
                  <a:outerShdw blurRad="38100" dist="38100" dir="2700000" algn="tl">
                    <a:srgbClr val="000000">
                      <a:alpha val="43137"/>
                    </a:srgbClr>
                  </a:outerShdw>
                </a:effectLst>
              </a:rPr>
              <a:t> 1. Head</a:t>
            </a:r>
          </a:p>
          <a:p>
            <a:r>
              <a:rPr lang="en-US" sz="3200" b="1" dirty="0" smtClean="0">
                <a:solidFill>
                  <a:srgbClr val="002060"/>
                </a:solidFill>
                <a:effectLst>
                  <a:outerShdw blurRad="38100" dist="38100" dir="2700000" algn="tl">
                    <a:srgbClr val="000000">
                      <a:alpha val="43137"/>
                    </a:srgbClr>
                  </a:outerShdw>
                </a:effectLst>
              </a:rPr>
              <a:t> 2. Body </a:t>
            </a:r>
          </a:p>
        </p:txBody>
      </p:sp>
      <p:sp>
        <p:nvSpPr>
          <p:cNvPr id="5" name="TextBox 4"/>
          <p:cNvSpPr txBox="1"/>
          <p:nvPr/>
        </p:nvSpPr>
        <p:spPr>
          <a:xfrm>
            <a:off x="152400" y="2590800"/>
            <a:ext cx="8763000" cy="2554545"/>
          </a:xfrm>
          <a:prstGeom prst="rect">
            <a:avLst/>
          </a:prstGeom>
          <a:noFill/>
        </p:spPr>
        <p:txBody>
          <a:bodyPr wrap="square" rtlCol="0">
            <a:spAutoFit/>
          </a:bodyPr>
          <a:lstStyle/>
          <a:p>
            <a:r>
              <a:rPr lang="en-US" sz="3200" b="1" dirty="0" smtClean="0">
                <a:solidFill>
                  <a:srgbClr val="7030A0"/>
                </a:solidFill>
                <a:latin typeface="Script MT Bold" panose="03040602040607080904" pitchFamily="66" charset="0"/>
              </a:rPr>
              <a:t>Head contains meta data like title of the page, keywords etc. CSS files and Java Script files information we have to specify in the Head Part only. </a:t>
            </a:r>
          </a:p>
          <a:p>
            <a:endParaRPr lang="en-US" sz="3200" b="1" dirty="0">
              <a:solidFill>
                <a:srgbClr val="7030A0"/>
              </a:solidFill>
              <a:latin typeface="Script MT Bold" panose="03040602040607080904" pitchFamily="66" charset="0"/>
            </a:endParaRPr>
          </a:p>
          <a:p>
            <a:r>
              <a:rPr lang="en-US" sz="3200" b="1" dirty="0" smtClean="0">
                <a:solidFill>
                  <a:srgbClr val="7030A0"/>
                </a:solidFill>
                <a:latin typeface="Script MT Bold" panose="03040602040607080904" pitchFamily="66" charset="0"/>
              </a:rPr>
              <a:t>Body contains actual content.</a:t>
            </a:r>
            <a:endParaRPr lang="en-US" sz="3200" b="1" dirty="0">
              <a:solidFill>
                <a:srgbClr val="7030A0"/>
              </a:solidFill>
              <a:latin typeface="Script MT Bold" panose="03040602040607080904" pitchFamily="66" charset="0"/>
            </a:endParaRPr>
          </a:p>
        </p:txBody>
      </p:sp>
    </p:spTree>
    <p:extLst>
      <p:ext uri="{BB962C8B-B14F-4D97-AF65-F5344CB8AC3E}">
        <p14:creationId xmlns:p14="http://schemas.microsoft.com/office/powerpoint/2010/main" val="2077716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229600" cy="4154984"/>
          </a:xfrm>
          <a:prstGeom prst="rect">
            <a:avLst/>
          </a:prstGeom>
          <a:noFill/>
        </p:spPr>
        <p:txBody>
          <a:bodyPr wrap="square" rtlCol="0">
            <a:spAutoFit/>
          </a:bodyPr>
          <a:lstStyle/>
          <a:p>
            <a:r>
              <a:rPr lang="en-US" sz="2400" b="1" dirty="0" smtClean="0">
                <a:solidFill>
                  <a:srgbClr val="FF0000"/>
                </a:solidFill>
                <a:effectLst>
                  <a:outerShdw blurRad="38100" dist="38100" dir="2700000" algn="tl">
                    <a:srgbClr val="000000">
                      <a:alpha val="43137"/>
                    </a:srgbClr>
                  </a:outerShdw>
                </a:effectLst>
                <a:latin typeface="Arial Rounded MT Bold" pitchFamily="34" charset="0"/>
              </a:rPr>
              <a:t>&lt;!doctype html&gt;</a:t>
            </a:r>
            <a:endParaRPr lang="en-US" sz="2400" b="1" dirty="0">
              <a:solidFill>
                <a:srgbClr val="FF0000"/>
              </a:solidFill>
              <a:effectLst>
                <a:outerShdw blurRad="38100" dist="38100" dir="2700000" algn="tl">
                  <a:srgbClr val="000000">
                    <a:alpha val="43137"/>
                  </a:srgbClr>
                </a:outerShdw>
              </a:effectLst>
              <a:latin typeface="Arial Rounded MT Bold" pitchFamily="34" charset="0"/>
            </a:endParaRPr>
          </a:p>
          <a:p>
            <a:r>
              <a:rPr lang="en-US" sz="2400" b="1" dirty="0" smtClean="0">
                <a:solidFill>
                  <a:srgbClr val="FF0000"/>
                </a:solidFill>
                <a:effectLst>
                  <a:outerShdw blurRad="38100" dist="38100" dir="2700000" algn="tl">
                    <a:srgbClr val="000000">
                      <a:alpha val="43137"/>
                    </a:srgbClr>
                  </a:outerShdw>
                </a:effectLst>
                <a:latin typeface="Arial Rounded MT Bold" pitchFamily="34" charset="0"/>
              </a:rPr>
              <a:t>&lt;html&gt;</a:t>
            </a:r>
          </a:p>
          <a:p>
            <a:r>
              <a:rPr lang="en-US" sz="2400" b="1" dirty="0" smtClean="0">
                <a:solidFill>
                  <a:srgbClr val="FF0000"/>
                </a:solidFill>
                <a:effectLst>
                  <a:outerShdw blurRad="38100" dist="38100" dir="2700000" algn="tl">
                    <a:srgbClr val="000000">
                      <a:alpha val="43137"/>
                    </a:srgbClr>
                  </a:outerShdw>
                </a:effectLst>
                <a:latin typeface="Arial Rounded MT Bold" pitchFamily="34" charset="0"/>
              </a:rPr>
              <a:t>	&lt;head&gt;</a:t>
            </a:r>
          </a:p>
          <a:p>
            <a:r>
              <a:rPr lang="en-US" sz="2400" b="1" dirty="0" smtClean="0">
                <a:solidFill>
                  <a:srgbClr val="FF0000"/>
                </a:solidFill>
                <a:effectLst>
                  <a:outerShdw blurRad="38100" dist="38100" dir="2700000" algn="tl">
                    <a:srgbClr val="000000">
                      <a:alpha val="43137"/>
                    </a:srgbClr>
                  </a:outerShdw>
                </a:effectLst>
                <a:latin typeface="Arial Rounded MT Bold" pitchFamily="34" charset="0"/>
              </a:rPr>
              <a:t>		Meta Data like keywords,author,title... </a:t>
            </a:r>
            <a:br>
              <a:rPr lang="en-US" sz="2400" b="1" dirty="0" smtClean="0">
                <a:solidFill>
                  <a:srgbClr val="FF0000"/>
                </a:solidFill>
                <a:effectLst>
                  <a:outerShdw blurRad="38100" dist="38100" dir="2700000" algn="tl">
                    <a:srgbClr val="000000">
                      <a:alpha val="43137"/>
                    </a:srgbClr>
                  </a:outerShdw>
                </a:effectLst>
                <a:latin typeface="Arial Rounded MT Bold" pitchFamily="34" charset="0"/>
              </a:rPr>
            </a:br>
            <a:r>
              <a:rPr lang="en-US" sz="2400" b="1" dirty="0" smtClean="0">
                <a:solidFill>
                  <a:srgbClr val="FF0000"/>
                </a:solidFill>
                <a:effectLst>
                  <a:outerShdw blurRad="38100" dist="38100" dir="2700000" algn="tl">
                    <a:srgbClr val="000000">
                      <a:alpha val="43137"/>
                    </a:srgbClr>
                  </a:outerShdw>
                </a:effectLst>
                <a:latin typeface="Arial Rounded MT Bold" pitchFamily="34" charset="0"/>
              </a:rPr>
              <a:t>		css files information</a:t>
            </a:r>
          </a:p>
          <a:p>
            <a:r>
              <a:rPr lang="en-US" sz="2400" b="1" dirty="0" smtClean="0">
                <a:solidFill>
                  <a:srgbClr val="FF0000"/>
                </a:solidFill>
                <a:effectLst>
                  <a:outerShdw blurRad="38100" dist="38100" dir="2700000" algn="tl">
                    <a:srgbClr val="000000">
                      <a:alpha val="43137"/>
                    </a:srgbClr>
                  </a:outerShdw>
                </a:effectLst>
                <a:latin typeface="Arial Rounded MT Bold" pitchFamily="34" charset="0"/>
              </a:rPr>
              <a:t>		js files information </a:t>
            </a:r>
          </a:p>
          <a:p>
            <a:r>
              <a:rPr lang="en-US" sz="2400" b="1" dirty="0" smtClean="0">
                <a:solidFill>
                  <a:srgbClr val="FF0000"/>
                </a:solidFill>
                <a:effectLst>
                  <a:outerShdw blurRad="38100" dist="38100" dir="2700000" algn="tl">
                    <a:srgbClr val="000000">
                      <a:alpha val="43137"/>
                    </a:srgbClr>
                  </a:outerShdw>
                </a:effectLst>
                <a:latin typeface="Arial Rounded MT Bold" pitchFamily="34" charset="0"/>
              </a:rPr>
              <a:t>	&lt;/head&gt;</a:t>
            </a:r>
          </a:p>
          <a:p>
            <a:r>
              <a:rPr lang="en-US" sz="2400" b="1" dirty="0" smtClean="0">
                <a:solidFill>
                  <a:srgbClr val="FF0000"/>
                </a:solidFill>
                <a:effectLst>
                  <a:outerShdw blurRad="38100" dist="38100" dir="2700000" algn="tl">
                    <a:srgbClr val="000000">
                      <a:alpha val="43137"/>
                    </a:srgbClr>
                  </a:outerShdw>
                </a:effectLst>
                <a:latin typeface="Arial Rounded MT Bold" pitchFamily="34" charset="0"/>
              </a:rPr>
              <a:t>	&lt;body&gt;</a:t>
            </a:r>
          </a:p>
          <a:p>
            <a:r>
              <a:rPr lang="en-US" sz="2400" b="1" dirty="0" smtClean="0">
                <a:solidFill>
                  <a:srgbClr val="FF0000"/>
                </a:solidFill>
                <a:effectLst>
                  <a:outerShdw blurRad="38100" dist="38100" dir="2700000" algn="tl">
                    <a:srgbClr val="000000">
                      <a:alpha val="43137"/>
                    </a:srgbClr>
                  </a:outerShdw>
                </a:effectLst>
                <a:latin typeface="Arial Rounded MT Bold" pitchFamily="34" charset="0"/>
              </a:rPr>
              <a:t>		Actual Data </a:t>
            </a:r>
          </a:p>
          <a:p>
            <a:r>
              <a:rPr lang="en-US" sz="2400" b="1" dirty="0" smtClean="0">
                <a:solidFill>
                  <a:srgbClr val="FF0000"/>
                </a:solidFill>
                <a:effectLst>
                  <a:outerShdw blurRad="38100" dist="38100" dir="2700000" algn="tl">
                    <a:srgbClr val="000000">
                      <a:alpha val="43137"/>
                    </a:srgbClr>
                  </a:outerShdw>
                </a:effectLst>
                <a:latin typeface="Arial Rounded MT Bold" pitchFamily="34" charset="0"/>
              </a:rPr>
              <a:t>	&lt;/body&gt;</a:t>
            </a:r>
          </a:p>
          <a:p>
            <a:r>
              <a:rPr lang="en-US" sz="2400" b="1" dirty="0" smtClean="0">
                <a:solidFill>
                  <a:srgbClr val="FF0000"/>
                </a:solidFill>
                <a:effectLst>
                  <a:outerShdw blurRad="38100" dist="38100" dir="2700000" algn="tl">
                    <a:srgbClr val="000000">
                      <a:alpha val="43137"/>
                    </a:srgbClr>
                  </a:outerShdw>
                </a:effectLst>
                <a:latin typeface="Arial Rounded MT Bold" pitchFamily="34" charset="0"/>
              </a:rPr>
              <a:t>&lt;/html&gt;</a:t>
            </a:r>
            <a:endParaRPr lang="en-US" sz="2400" b="1" dirty="0">
              <a:solidFill>
                <a:srgbClr val="FF0000"/>
              </a:solidFill>
              <a:effectLst>
                <a:outerShdw blurRad="38100" dist="38100" dir="2700000" algn="tl">
                  <a:srgbClr val="000000">
                    <a:alpha val="43137"/>
                  </a:srgbClr>
                </a:outerShdw>
              </a:effectLst>
              <a:latin typeface="Arial Rounded MT Bold" pitchFamily="34" charset="0"/>
            </a:endParaRPr>
          </a:p>
        </p:txBody>
      </p:sp>
      <p:sp>
        <p:nvSpPr>
          <p:cNvPr id="2" name="TextBox 1"/>
          <p:cNvSpPr txBox="1"/>
          <p:nvPr/>
        </p:nvSpPr>
        <p:spPr>
          <a:xfrm>
            <a:off x="457200" y="4876800"/>
            <a:ext cx="7543800" cy="1384995"/>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HTML Comment: </a:t>
            </a:r>
            <a:endParaRPr lang="en-US" sz="2800" b="1" dirty="0" smtClean="0">
              <a:effectLst>
                <a:outerShdw blurRad="38100" dist="38100" dir="2700000" algn="tl">
                  <a:srgbClr val="000000">
                    <a:alpha val="43137"/>
                  </a:srgbClr>
                </a:outerShdw>
              </a:effectLst>
            </a:endParaRPr>
          </a:p>
          <a:p>
            <a:endParaRPr lang="en-US" sz="2800" b="1" dirty="0">
              <a:effectLst>
                <a:outerShdw blurRad="38100" dist="38100" dir="2700000" algn="tl">
                  <a:srgbClr val="000000">
                    <a:alpha val="43137"/>
                  </a:srgbClr>
                </a:outerShdw>
              </a:effectLst>
            </a:endParaRPr>
          </a:p>
          <a:p>
            <a:r>
              <a:rPr lang="en-US" sz="2800" b="1" dirty="0">
                <a:effectLst>
                  <a:outerShdw blurRad="38100" dist="38100" dir="2700000" algn="tl">
                    <a:srgbClr val="000000">
                      <a:alpha val="43137"/>
                    </a:srgbClr>
                  </a:outerShdw>
                </a:effectLst>
              </a:rPr>
              <a:t>&lt;!-- Anything here is considered as </a:t>
            </a:r>
            <a:r>
              <a:rPr lang="en-US" sz="2800" b="1" dirty="0" smtClean="0">
                <a:effectLst>
                  <a:outerShdw blurRad="38100" dist="38100" dir="2700000" algn="tl">
                    <a:srgbClr val="000000">
                      <a:alpha val="43137"/>
                    </a:srgbClr>
                  </a:outerShdw>
                </a:effectLst>
              </a:rPr>
              <a:t>Comment --</a:t>
            </a:r>
            <a:r>
              <a:rPr lang="en-US" sz="2800" b="1" dirty="0" smtClean="0">
                <a:effectLst>
                  <a:outerShdw blurRad="38100" dist="38100" dir="2700000" algn="tl">
                    <a:srgbClr val="000000">
                      <a:alpha val="43137"/>
                    </a:srgbClr>
                  </a:outerShdw>
                </a:effectLst>
                <a:sym typeface="Wingdings" pitchFamily="2" charset="2"/>
              </a:rPr>
              <a:t>&gt;</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54058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52400"/>
            <a:ext cx="2590800" cy="646331"/>
          </a:xfrm>
          <a:prstGeom prst="rect">
            <a:avLst/>
          </a:prstGeom>
          <a:noFill/>
        </p:spPr>
        <p:txBody>
          <a:bodyPr wrap="square" rtlCol="0">
            <a:spAutoFit/>
          </a:bodyPr>
          <a:lstStyle/>
          <a:p>
            <a:r>
              <a:rPr lang="en-US" sz="3600" b="1" dirty="0" smtClean="0"/>
              <a:t>Title:</a:t>
            </a:r>
            <a:endParaRPr lang="en-US" sz="3600" b="1" dirty="0"/>
          </a:p>
        </p:txBody>
      </p:sp>
      <p:sp>
        <p:nvSpPr>
          <p:cNvPr id="6" name="TextBox 5"/>
          <p:cNvSpPr txBox="1"/>
          <p:nvPr/>
        </p:nvSpPr>
        <p:spPr>
          <a:xfrm>
            <a:off x="408709" y="821607"/>
            <a:ext cx="6553200" cy="1569660"/>
          </a:xfrm>
          <a:prstGeom prst="rect">
            <a:avLst/>
          </a:prstGeom>
          <a:noFill/>
        </p:spPr>
        <p:txBody>
          <a:bodyPr wrap="square" rtlCol="0">
            <a:spAutoFit/>
          </a:bodyPr>
          <a:lstStyle/>
          <a:p>
            <a:r>
              <a:rPr lang="en-US" sz="3200" b="1" dirty="0" smtClean="0">
                <a:solidFill>
                  <a:srgbClr val="002060"/>
                </a:solidFill>
                <a:effectLst>
                  <a:outerShdw blurRad="38100" dist="38100" dir="2700000" algn="tl">
                    <a:srgbClr val="000000">
                      <a:alpha val="43137"/>
                    </a:srgbClr>
                  </a:outerShdw>
                </a:effectLst>
              </a:rPr>
              <a:t>&lt;head&gt;</a:t>
            </a:r>
          </a:p>
          <a:p>
            <a:r>
              <a:rPr lang="en-US" sz="3200" b="1" dirty="0">
                <a:solidFill>
                  <a:srgbClr val="002060"/>
                </a:solidFill>
                <a:effectLst>
                  <a:outerShdw blurRad="38100" dist="38100" dir="2700000" algn="tl">
                    <a:srgbClr val="000000">
                      <a:alpha val="43137"/>
                    </a:srgbClr>
                  </a:outerShdw>
                </a:effectLst>
              </a:rPr>
              <a:t>	</a:t>
            </a:r>
            <a:r>
              <a:rPr lang="en-US" sz="3200" b="1" dirty="0" smtClean="0">
                <a:solidFill>
                  <a:srgbClr val="002060"/>
                </a:solidFill>
                <a:effectLst>
                  <a:outerShdw blurRad="38100" dist="38100" dir="2700000" algn="tl">
                    <a:srgbClr val="000000">
                      <a:alpha val="43137"/>
                    </a:srgbClr>
                  </a:outerShdw>
                </a:effectLst>
              </a:rPr>
              <a:t>&lt;title&gt; &gt;Basic HTML &lt;/title&gt;</a:t>
            </a:r>
          </a:p>
          <a:p>
            <a:r>
              <a:rPr lang="en-US" sz="3200" b="1" dirty="0" smtClean="0">
                <a:solidFill>
                  <a:srgbClr val="002060"/>
                </a:solidFill>
                <a:effectLst>
                  <a:outerShdw blurRad="38100" dist="38100" dir="2700000" algn="tl">
                    <a:srgbClr val="000000">
                      <a:alpha val="43137"/>
                    </a:srgbClr>
                  </a:outerShdw>
                </a:effectLst>
              </a:rPr>
              <a:t>&lt;/head&gt;</a:t>
            </a:r>
            <a:endParaRPr lang="en-US" sz="32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408709" y="3200400"/>
            <a:ext cx="6906491" cy="2554545"/>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rPr>
              <a:t>Heading Tags: </a:t>
            </a:r>
          </a:p>
          <a:p>
            <a:r>
              <a:rPr lang="en-US" sz="3200" b="1" dirty="0" smtClean="0">
                <a:solidFill>
                  <a:srgbClr val="002060"/>
                </a:solidFill>
                <a:effectLst>
                  <a:outerShdw blurRad="38100" dist="38100" dir="2700000" algn="tl">
                    <a:srgbClr val="000000">
                      <a:alpha val="43137"/>
                    </a:srgbClr>
                  </a:outerShdw>
                </a:effectLst>
              </a:rPr>
              <a:t>HTML supports 6 heading tags</a:t>
            </a:r>
          </a:p>
          <a:p>
            <a:r>
              <a:rPr lang="en-US" sz="3200" b="1" dirty="0" smtClean="0">
                <a:solidFill>
                  <a:srgbClr val="002060"/>
                </a:solidFill>
                <a:effectLst>
                  <a:outerShdw blurRad="38100" dist="38100" dir="2700000" algn="tl">
                    <a:srgbClr val="000000">
                      <a:alpha val="43137"/>
                    </a:srgbClr>
                  </a:outerShdw>
                </a:effectLst>
              </a:rPr>
              <a:t>&lt;h1&gt;,&lt;h2&gt; ,.... </a:t>
            </a:r>
          </a:p>
          <a:p>
            <a:r>
              <a:rPr lang="en-US" sz="3200" b="1" dirty="0" smtClean="0">
                <a:solidFill>
                  <a:srgbClr val="002060"/>
                </a:solidFill>
                <a:effectLst>
                  <a:outerShdw blurRad="38100" dist="38100" dir="2700000" algn="tl">
                    <a:srgbClr val="000000">
                      <a:alpha val="43137"/>
                    </a:srgbClr>
                  </a:outerShdw>
                </a:effectLst>
              </a:rPr>
              <a:t>&lt;h1&gt;This is Heading1&lt;/h1&gt;</a:t>
            </a:r>
          </a:p>
          <a:p>
            <a:endParaRPr lang="en-US" sz="32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50350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7924800" cy="2246769"/>
          </a:xfrm>
          <a:prstGeom prst="rect">
            <a:avLst/>
          </a:prstGeom>
          <a:noFill/>
        </p:spPr>
        <p:txBody>
          <a:bodyPr wrap="square" rtlCol="0">
            <a:spAutoFit/>
          </a:bodyPr>
          <a:lstStyle/>
          <a:p>
            <a:r>
              <a:rPr lang="en-US" sz="2800" b="1" dirty="0" smtClean="0">
                <a:solidFill>
                  <a:srgbClr val="002060"/>
                </a:solidFill>
                <a:effectLst>
                  <a:outerShdw blurRad="38100" dist="38100" dir="2700000" algn="tl">
                    <a:srgbClr val="000000">
                      <a:alpha val="43137"/>
                    </a:srgbClr>
                  </a:outerShdw>
                </a:effectLst>
              </a:rPr>
              <a:t>Paragraph tag: &lt;p&gt;: </a:t>
            </a:r>
          </a:p>
          <a:p>
            <a:r>
              <a:rPr lang="en-US" sz="2800" b="1" dirty="0" smtClean="0">
                <a:solidFill>
                  <a:srgbClr val="002060"/>
                </a:solidFill>
                <a:effectLst>
                  <a:outerShdw blurRad="38100" dist="38100" dir="2700000" algn="tl">
                    <a:srgbClr val="000000">
                      <a:alpha val="43137"/>
                    </a:srgbClr>
                  </a:outerShdw>
                </a:effectLst>
              </a:rPr>
              <a:t>We can use this tag to represent paragraph of text.</a:t>
            </a:r>
          </a:p>
          <a:p>
            <a:r>
              <a:rPr lang="en-US" sz="2800" b="1" dirty="0" smtClean="0">
                <a:solidFill>
                  <a:srgbClr val="002060"/>
                </a:solidFill>
                <a:effectLst>
                  <a:outerShdw blurRad="38100" dist="38100" dir="2700000" algn="tl">
                    <a:srgbClr val="000000">
                      <a:alpha val="43137"/>
                    </a:srgbClr>
                  </a:outerShdw>
                </a:effectLst>
              </a:rPr>
              <a:t>&lt;p&gt;This is first paragraph &lt;p&gt;</a:t>
            </a:r>
          </a:p>
          <a:p>
            <a:endParaRPr lang="en-US" sz="2800" b="1" dirty="0" smtClean="0">
              <a:solidFill>
                <a:srgbClr val="002060"/>
              </a:solidFill>
              <a:effectLst>
                <a:outerShdw blurRad="38100" dist="38100" dir="2700000" algn="tl">
                  <a:srgbClr val="000000">
                    <a:alpha val="43137"/>
                  </a:srgbClr>
                </a:outerShdw>
              </a:effectLst>
            </a:endParaRPr>
          </a:p>
          <a:p>
            <a:endParaRPr lang="en-US" sz="2800" b="1" dirty="0">
              <a:solidFill>
                <a:srgbClr val="002060"/>
              </a:solidFill>
              <a:effectLst>
                <a:outerShdw blurRad="38100" dist="38100" dir="2700000" algn="tl">
                  <a:srgbClr val="000000">
                    <a:alpha val="43137"/>
                  </a:srgbClr>
                </a:outerShdw>
              </a:effectLst>
            </a:endParaRPr>
          </a:p>
        </p:txBody>
      </p:sp>
      <p:sp>
        <p:nvSpPr>
          <p:cNvPr id="2" name="TextBox 1"/>
          <p:cNvSpPr txBox="1"/>
          <p:nvPr/>
        </p:nvSpPr>
        <p:spPr>
          <a:xfrm>
            <a:off x="457200" y="2385236"/>
            <a:ext cx="5867400" cy="2308324"/>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&lt;p&gt;This </a:t>
            </a:r>
            <a:r>
              <a:rPr lang="en-US" sz="2400" b="1" dirty="0">
                <a:effectLst>
                  <a:outerShdw blurRad="38100" dist="38100" dir="2700000" algn="tl">
                    <a:srgbClr val="000000">
                      <a:alpha val="43137"/>
                    </a:srgbClr>
                  </a:outerShdw>
                </a:effectLst>
              </a:rPr>
              <a:t>is First </a:t>
            </a:r>
            <a:r>
              <a:rPr lang="en-US" sz="2400" b="1" dirty="0" smtClean="0">
                <a:effectLst>
                  <a:outerShdw blurRad="38100" dist="38100" dir="2700000" algn="tl">
                    <a:srgbClr val="000000">
                      <a:alpha val="43137"/>
                    </a:srgbClr>
                  </a:outerShdw>
                </a:effectLst>
              </a:rPr>
              <a:t>Line</a:t>
            </a:r>
          </a:p>
          <a:p>
            <a:r>
              <a:rPr lang="en-US" sz="2400" b="1" dirty="0" smtClean="0">
                <a:effectLst>
                  <a:outerShdw blurRad="38100" dist="38100" dir="2700000" algn="tl">
                    <a:srgbClr val="000000">
                      <a:alpha val="43137"/>
                    </a:srgbClr>
                  </a:outerShdw>
                </a:effectLst>
              </a:rPr>
              <a:t>This </a:t>
            </a:r>
            <a:r>
              <a:rPr lang="en-US" sz="2400" b="1" dirty="0">
                <a:effectLst>
                  <a:outerShdw blurRad="38100" dist="38100" dir="2700000" algn="tl">
                    <a:srgbClr val="000000">
                      <a:alpha val="43137"/>
                    </a:srgbClr>
                  </a:outerShdw>
                </a:effectLst>
              </a:rPr>
              <a:t>is Second </a:t>
            </a:r>
            <a:r>
              <a:rPr lang="en-US" sz="2400" b="1" dirty="0" smtClean="0">
                <a:effectLst>
                  <a:outerShdw blurRad="38100" dist="38100" dir="2700000" algn="tl">
                    <a:srgbClr val="000000">
                      <a:alpha val="43137"/>
                    </a:srgbClr>
                  </a:outerShdw>
                </a:effectLst>
              </a:rPr>
              <a:t>Line</a:t>
            </a:r>
          </a:p>
          <a:p>
            <a:r>
              <a:rPr lang="en-US" sz="2400" b="1" dirty="0" smtClean="0">
                <a:effectLst>
                  <a:outerShdw blurRad="38100" dist="38100" dir="2700000" algn="tl">
                    <a:srgbClr val="000000">
                      <a:alpha val="43137"/>
                    </a:srgbClr>
                  </a:outerShdw>
                </a:effectLst>
              </a:rPr>
              <a:t> This </a:t>
            </a:r>
            <a:r>
              <a:rPr lang="en-US" sz="2400" b="1" dirty="0">
                <a:effectLst>
                  <a:outerShdw blurRad="38100" dist="38100" dir="2700000" algn="tl">
                    <a:srgbClr val="000000">
                      <a:alpha val="43137"/>
                    </a:srgbClr>
                  </a:outerShdw>
                </a:effectLst>
              </a:rPr>
              <a:t>is Third Line </a:t>
            </a:r>
            <a:endParaRPr lang="en-US" sz="2400" b="1" dirty="0" smtClean="0">
              <a:effectLst>
                <a:outerShdw blurRad="38100" dist="38100" dir="2700000" algn="tl">
                  <a:srgbClr val="000000">
                    <a:alpha val="43137"/>
                  </a:srgbClr>
                </a:outerShdw>
              </a:effectLst>
            </a:endParaRPr>
          </a:p>
          <a:p>
            <a:r>
              <a:rPr lang="en-US" sz="2400" b="1" dirty="0" smtClean="0">
                <a:effectLst>
                  <a:outerShdw blurRad="38100" dist="38100" dir="2700000" algn="tl">
                    <a:srgbClr val="000000">
                      <a:alpha val="43137"/>
                    </a:srgbClr>
                  </a:outerShdw>
                </a:effectLst>
              </a:rPr>
              <a:t>This </a:t>
            </a:r>
            <a:r>
              <a:rPr lang="en-US" sz="2400" b="1" dirty="0">
                <a:effectLst>
                  <a:outerShdw blurRad="38100" dist="38100" dir="2700000" algn="tl">
                    <a:srgbClr val="000000">
                      <a:alpha val="43137"/>
                    </a:srgbClr>
                  </a:outerShdw>
                </a:effectLst>
              </a:rPr>
              <a:t>is Four Line </a:t>
            </a:r>
            <a:r>
              <a:rPr lang="en-US" sz="2400" b="1" dirty="0" smtClean="0">
                <a:effectLst>
                  <a:outerShdw blurRad="38100" dist="38100" dir="2700000" algn="tl">
                    <a:srgbClr val="000000">
                      <a:alpha val="43137"/>
                    </a:srgbClr>
                  </a:outerShdw>
                </a:effectLst>
              </a:rPr>
              <a:t> </a:t>
            </a:r>
          </a:p>
          <a:p>
            <a:r>
              <a:rPr lang="en-US" sz="2400" b="1" dirty="0" smtClean="0">
                <a:effectLst>
                  <a:outerShdw blurRad="38100" dist="38100" dir="2700000" algn="tl">
                    <a:srgbClr val="000000">
                      <a:alpha val="43137"/>
                    </a:srgbClr>
                  </a:outerShdw>
                </a:effectLst>
              </a:rPr>
              <a:t>&lt;/p&gt;</a:t>
            </a:r>
            <a:endParaRPr lang="en-US" sz="2400" b="1" dirty="0">
              <a:effectLst>
                <a:outerShdw blurRad="38100" dist="38100" dir="2700000" algn="tl">
                  <a:srgbClr val="000000">
                    <a:alpha val="43137"/>
                  </a:srgbClr>
                </a:outerShdw>
              </a:effectLst>
            </a:endParaRPr>
          </a:p>
          <a:p>
            <a:endParaRPr lang="en-US" sz="2400" b="1" dirty="0" smtClean="0">
              <a:effectLst>
                <a:outerShdw blurRad="38100" dist="38100" dir="2700000" algn="tl">
                  <a:srgbClr val="000000">
                    <a:alpha val="43137"/>
                  </a:srgbClr>
                </a:outerShdw>
              </a:effectLst>
            </a:endParaRPr>
          </a:p>
        </p:txBody>
      </p:sp>
      <p:sp>
        <p:nvSpPr>
          <p:cNvPr id="3" name="TextBox 2"/>
          <p:cNvSpPr txBox="1"/>
          <p:nvPr/>
        </p:nvSpPr>
        <p:spPr>
          <a:xfrm>
            <a:off x="228600" y="4718277"/>
            <a:ext cx="8763000" cy="830997"/>
          </a:xfrm>
          <a:prstGeom prst="rect">
            <a:avLst/>
          </a:prstGeom>
          <a:noFill/>
        </p:spPr>
        <p:txBody>
          <a:bodyPr wrap="square" rtlCol="0">
            <a:spAutoFit/>
          </a:bodyPr>
          <a:lstStyle/>
          <a:p>
            <a:r>
              <a:rPr lang="en-US" sz="2400" b="1" dirty="0">
                <a:solidFill>
                  <a:srgbClr val="FF0000"/>
                </a:solidFill>
                <a:effectLst>
                  <a:outerShdw blurRad="38100" dist="38100" dir="2700000" algn="tl">
                    <a:srgbClr val="000000">
                      <a:alpha val="43137"/>
                    </a:srgbClr>
                  </a:outerShdw>
                </a:effectLst>
                <a:latin typeface="Arial Rounded MT Bold" pitchFamily="34" charset="0"/>
              </a:rPr>
              <a:t>Total Data will come in a single line, because we are using only one paragraph tag.</a:t>
            </a:r>
          </a:p>
        </p:txBody>
      </p:sp>
      <p:sp>
        <p:nvSpPr>
          <p:cNvPr id="7" name="TextBox 6"/>
          <p:cNvSpPr txBox="1"/>
          <p:nvPr/>
        </p:nvSpPr>
        <p:spPr>
          <a:xfrm>
            <a:off x="533400" y="1862016"/>
            <a:ext cx="2216727" cy="523220"/>
          </a:xfrm>
          <a:prstGeom prst="rect">
            <a:avLst/>
          </a:prstGeom>
          <a:noFill/>
        </p:spPr>
        <p:txBody>
          <a:bodyPr wrap="square" rtlCol="0">
            <a:spAutoFit/>
          </a:bodyPr>
          <a:lstStyle/>
          <a:p>
            <a:r>
              <a:rPr lang="en-US" sz="2800" b="1" dirty="0" smtClean="0">
                <a:solidFill>
                  <a:schemeClr val="accent2">
                    <a:lumMod val="75000"/>
                  </a:schemeClr>
                </a:solidFill>
                <a:effectLst>
                  <a:outerShdw blurRad="38100" dist="38100" dir="2700000" algn="tl">
                    <a:srgbClr val="000000">
                      <a:alpha val="43137"/>
                    </a:srgbClr>
                  </a:outerShdw>
                </a:effectLst>
                <a:latin typeface="Bodoni MT Black" pitchFamily="18" charset="0"/>
              </a:rPr>
              <a:t>Type 1</a:t>
            </a:r>
            <a:endParaRPr lang="en-US" sz="2800" b="1" dirty="0">
              <a:solidFill>
                <a:schemeClr val="accent2">
                  <a:lumMod val="75000"/>
                </a:schemeClr>
              </a:solidFill>
              <a:effectLst>
                <a:outerShdw blurRad="38100" dist="38100" dir="2700000" algn="tl">
                  <a:srgbClr val="000000">
                    <a:alpha val="43137"/>
                  </a:srgbClr>
                </a:outerShdw>
              </a:effectLst>
              <a:latin typeface="Bodoni MT Black" pitchFamily="18" charset="0"/>
            </a:endParaRPr>
          </a:p>
        </p:txBody>
      </p:sp>
    </p:spTree>
    <p:extLst>
      <p:ext uri="{BB962C8B-B14F-4D97-AF65-F5344CB8AC3E}">
        <p14:creationId xmlns:p14="http://schemas.microsoft.com/office/powerpoint/2010/main" val="4176578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848801"/>
            <a:ext cx="5105400" cy="2677656"/>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latin typeface="Arial Black" pitchFamily="34" charset="0"/>
              </a:rPr>
              <a:t>&lt;p&gt;This is First Line&lt;/p&gt;</a:t>
            </a:r>
          </a:p>
          <a:p>
            <a:r>
              <a:rPr lang="en-US" sz="2400" b="1" dirty="0">
                <a:effectLst>
                  <a:outerShdw blurRad="38100" dist="38100" dir="2700000" algn="tl">
                    <a:srgbClr val="000000">
                      <a:alpha val="43137"/>
                    </a:srgbClr>
                  </a:outerShdw>
                </a:effectLst>
                <a:latin typeface="Arial Black" pitchFamily="34" charset="0"/>
              </a:rPr>
              <a:t>&lt;p&gt;This is </a:t>
            </a:r>
            <a:r>
              <a:rPr lang="en-US" sz="2400" b="1" dirty="0" smtClean="0">
                <a:effectLst>
                  <a:outerShdw blurRad="38100" dist="38100" dir="2700000" algn="tl">
                    <a:srgbClr val="000000">
                      <a:alpha val="43137"/>
                    </a:srgbClr>
                  </a:outerShdw>
                </a:effectLst>
                <a:latin typeface="Arial Black" pitchFamily="34" charset="0"/>
              </a:rPr>
              <a:t>Second Line</a:t>
            </a:r>
            <a:r>
              <a:rPr lang="en-US" sz="2400" b="1" dirty="0">
                <a:effectLst>
                  <a:outerShdw blurRad="38100" dist="38100" dir="2700000" algn="tl">
                    <a:srgbClr val="000000">
                      <a:alpha val="43137"/>
                    </a:srgbClr>
                  </a:outerShdw>
                </a:effectLst>
                <a:latin typeface="Arial Black" pitchFamily="34" charset="0"/>
              </a:rPr>
              <a:t>&lt;/p&gt;</a:t>
            </a:r>
          </a:p>
          <a:p>
            <a:r>
              <a:rPr lang="en-US" sz="2400" b="1" dirty="0">
                <a:effectLst>
                  <a:outerShdw blurRad="38100" dist="38100" dir="2700000" algn="tl">
                    <a:srgbClr val="000000">
                      <a:alpha val="43137"/>
                    </a:srgbClr>
                  </a:outerShdw>
                </a:effectLst>
                <a:latin typeface="Arial Black" pitchFamily="34" charset="0"/>
              </a:rPr>
              <a:t>&lt;p&gt;This is </a:t>
            </a:r>
            <a:r>
              <a:rPr lang="en-US" sz="2400" b="1" dirty="0" smtClean="0">
                <a:effectLst>
                  <a:outerShdw blurRad="38100" dist="38100" dir="2700000" algn="tl">
                    <a:srgbClr val="000000">
                      <a:alpha val="43137"/>
                    </a:srgbClr>
                  </a:outerShdw>
                </a:effectLst>
                <a:latin typeface="Arial Black" pitchFamily="34" charset="0"/>
              </a:rPr>
              <a:t>Third Line</a:t>
            </a:r>
            <a:r>
              <a:rPr lang="en-US" sz="2400" b="1" dirty="0">
                <a:effectLst>
                  <a:outerShdw blurRad="38100" dist="38100" dir="2700000" algn="tl">
                    <a:srgbClr val="000000">
                      <a:alpha val="43137"/>
                    </a:srgbClr>
                  </a:outerShdw>
                </a:effectLst>
                <a:latin typeface="Arial Black" pitchFamily="34" charset="0"/>
              </a:rPr>
              <a:t>&lt;/p</a:t>
            </a:r>
            <a:r>
              <a:rPr lang="en-US" sz="2400" b="1" dirty="0" smtClean="0">
                <a:effectLst>
                  <a:outerShdw blurRad="38100" dist="38100" dir="2700000" algn="tl">
                    <a:srgbClr val="000000">
                      <a:alpha val="43137"/>
                    </a:srgbClr>
                  </a:outerShdw>
                </a:effectLst>
                <a:latin typeface="Arial Black" pitchFamily="34" charset="0"/>
              </a:rPr>
              <a:t>&gt;</a:t>
            </a:r>
            <a:endParaRPr lang="en-US" sz="2400" b="1" dirty="0">
              <a:effectLst>
                <a:outerShdw blurRad="38100" dist="38100" dir="2700000" algn="tl">
                  <a:srgbClr val="000000">
                    <a:alpha val="43137"/>
                  </a:srgbClr>
                </a:outerShdw>
              </a:effectLst>
              <a:latin typeface="Arial Black" pitchFamily="34" charset="0"/>
            </a:endParaRPr>
          </a:p>
          <a:p>
            <a:r>
              <a:rPr lang="en-US" sz="2400" b="1" dirty="0">
                <a:effectLst>
                  <a:outerShdw blurRad="38100" dist="38100" dir="2700000" algn="tl">
                    <a:srgbClr val="000000">
                      <a:alpha val="43137"/>
                    </a:srgbClr>
                  </a:outerShdw>
                </a:effectLst>
                <a:latin typeface="Arial Black" pitchFamily="34" charset="0"/>
              </a:rPr>
              <a:t>&lt;p&gt;This is </a:t>
            </a:r>
            <a:r>
              <a:rPr lang="en-US" sz="2400" b="1" dirty="0" smtClean="0">
                <a:effectLst>
                  <a:outerShdw blurRad="38100" dist="38100" dir="2700000" algn="tl">
                    <a:srgbClr val="000000">
                      <a:alpha val="43137"/>
                    </a:srgbClr>
                  </a:outerShdw>
                </a:effectLst>
                <a:latin typeface="Arial Black" pitchFamily="34" charset="0"/>
              </a:rPr>
              <a:t>Fourth Line</a:t>
            </a:r>
            <a:r>
              <a:rPr lang="en-US" sz="2400" b="1" dirty="0">
                <a:effectLst>
                  <a:outerShdw blurRad="38100" dist="38100" dir="2700000" algn="tl">
                    <a:srgbClr val="000000">
                      <a:alpha val="43137"/>
                    </a:srgbClr>
                  </a:outerShdw>
                </a:effectLst>
                <a:latin typeface="Arial Black" pitchFamily="34" charset="0"/>
              </a:rPr>
              <a:t>&lt;/p&gt;</a:t>
            </a:r>
          </a:p>
          <a:p>
            <a:endParaRPr lang="en-US" sz="2400" b="1" dirty="0">
              <a:effectLst>
                <a:outerShdw blurRad="38100" dist="38100" dir="2700000" algn="tl">
                  <a:srgbClr val="000000">
                    <a:alpha val="43137"/>
                  </a:srgbClr>
                </a:outerShdw>
              </a:effectLst>
              <a:latin typeface="Arial Black" pitchFamily="34" charset="0"/>
            </a:endParaRPr>
          </a:p>
          <a:p>
            <a:endParaRPr lang="en-US" sz="2400" b="1" dirty="0">
              <a:effectLst>
                <a:outerShdw blurRad="38100" dist="38100" dir="2700000" algn="tl">
                  <a:srgbClr val="000000">
                    <a:alpha val="43137"/>
                  </a:srgbClr>
                </a:outerShdw>
              </a:effectLst>
              <a:latin typeface="Arial Black" pitchFamily="34" charset="0"/>
            </a:endParaRPr>
          </a:p>
          <a:p>
            <a:endParaRPr lang="en-US" sz="2400" b="1" dirty="0" smtClean="0">
              <a:effectLst>
                <a:outerShdw blurRad="38100" dist="38100" dir="2700000" algn="tl">
                  <a:srgbClr val="000000">
                    <a:alpha val="43137"/>
                  </a:srgbClr>
                </a:outerShdw>
              </a:effectLst>
              <a:latin typeface="Arial Black" pitchFamily="34" charset="0"/>
            </a:endParaRPr>
          </a:p>
        </p:txBody>
      </p:sp>
      <p:sp>
        <p:nvSpPr>
          <p:cNvPr id="5" name="TextBox 4"/>
          <p:cNvSpPr txBox="1"/>
          <p:nvPr/>
        </p:nvSpPr>
        <p:spPr>
          <a:xfrm>
            <a:off x="457200" y="290945"/>
            <a:ext cx="2216727" cy="523220"/>
          </a:xfrm>
          <a:prstGeom prst="rect">
            <a:avLst/>
          </a:prstGeom>
          <a:noFill/>
        </p:spPr>
        <p:txBody>
          <a:bodyPr wrap="square" rtlCol="0">
            <a:spAutoFit/>
          </a:bodyPr>
          <a:lstStyle/>
          <a:p>
            <a:r>
              <a:rPr lang="en-US" sz="2800" b="1" dirty="0" smtClean="0">
                <a:solidFill>
                  <a:schemeClr val="accent2">
                    <a:lumMod val="75000"/>
                  </a:schemeClr>
                </a:solidFill>
                <a:effectLst>
                  <a:outerShdw blurRad="38100" dist="38100" dir="2700000" algn="tl">
                    <a:srgbClr val="000000">
                      <a:alpha val="43137"/>
                    </a:srgbClr>
                  </a:outerShdw>
                </a:effectLst>
                <a:latin typeface="Bodoni MT Black" pitchFamily="18" charset="0"/>
              </a:rPr>
              <a:t>Type 2</a:t>
            </a:r>
            <a:endParaRPr lang="en-US" sz="2800" b="1" dirty="0">
              <a:solidFill>
                <a:schemeClr val="accent2">
                  <a:lumMod val="75000"/>
                </a:schemeClr>
              </a:solidFill>
              <a:effectLst>
                <a:outerShdw blurRad="38100" dist="38100" dir="2700000" algn="tl">
                  <a:srgbClr val="000000">
                    <a:alpha val="43137"/>
                  </a:srgbClr>
                </a:outerShdw>
              </a:effectLst>
              <a:latin typeface="Bodoni MT Black" pitchFamily="18" charset="0"/>
            </a:endParaRPr>
          </a:p>
        </p:txBody>
      </p:sp>
      <p:sp>
        <p:nvSpPr>
          <p:cNvPr id="7" name="Rectangle 6"/>
          <p:cNvSpPr/>
          <p:nvPr/>
        </p:nvSpPr>
        <p:spPr>
          <a:xfrm>
            <a:off x="457200" y="2514600"/>
            <a:ext cx="5562600" cy="523220"/>
          </a:xfrm>
          <a:prstGeom prst="rect">
            <a:avLst/>
          </a:prstGeom>
        </p:spPr>
        <p:txBody>
          <a:bodyPr wrap="square">
            <a:spAutoFit/>
          </a:bodyPr>
          <a:lstStyle/>
          <a:p>
            <a:r>
              <a:rPr lang="en-US" sz="2800" b="1" dirty="0">
                <a:solidFill>
                  <a:srgbClr val="FF0000"/>
                </a:solidFill>
                <a:effectLst>
                  <a:outerShdw blurRad="38100" dist="38100" dir="2700000" algn="tl">
                    <a:srgbClr val="000000">
                      <a:alpha val="43137"/>
                    </a:srgbClr>
                  </a:outerShdw>
                </a:effectLst>
              </a:rPr>
              <a:t>Output will come in 4 lines </a:t>
            </a:r>
          </a:p>
        </p:txBody>
      </p:sp>
      <p:sp>
        <p:nvSpPr>
          <p:cNvPr id="8" name="TextBox 7"/>
          <p:cNvSpPr txBox="1"/>
          <p:nvPr/>
        </p:nvSpPr>
        <p:spPr>
          <a:xfrm>
            <a:off x="457200" y="3657600"/>
            <a:ext cx="8125691" cy="954107"/>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&lt;p&gt;This </a:t>
            </a:r>
            <a:r>
              <a:rPr lang="en-US" sz="2800" b="1" dirty="0">
                <a:effectLst>
                  <a:outerShdw blurRad="38100" dist="38100" dir="2700000" algn="tl">
                    <a:srgbClr val="000000">
                      <a:alpha val="43137"/>
                    </a:srgbClr>
                  </a:outerShdw>
                </a:effectLst>
              </a:rPr>
              <a:t>is First </a:t>
            </a:r>
            <a:r>
              <a:rPr lang="en-US" sz="2800" b="1" dirty="0" smtClean="0">
                <a:effectLst>
                  <a:outerShdw blurRad="38100" dist="38100" dir="2700000" algn="tl">
                    <a:srgbClr val="000000">
                      <a:alpha val="43137"/>
                    </a:srgbClr>
                  </a:outerShdw>
                </a:effectLst>
              </a:rPr>
              <a:t>Line&lt;/p&gt;&lt;p&gt;This </a:t>
            </a:r>
            <a:r>
              <a:rPr lang="en-US" sz="2800" b="1" dirty="0">
                <a:effectLst>
                  <a:outerShdw blurRad="38100" dist="38100" dir="2700000" algn="tl">
                    <a:srgbClr val="000000">
                      <a:alpha val="43137"/>
                    </a:srgbClr>
                  </a:outerShdw>
                </a:effectLst>
              </a:rPr>
              <a:t>is Second </a:t>
            </a:r>
            <a:r>
              <a:rPr lang="en-US" sz="2800" b="1" dirty="0" smtClean="0">
                <a:effectLst>
                  <a:outerShdw blurRad="38100" dist="38100" dir="2700000" algn="tl">
                    <a:srgbClr val="000000">
                      <a:alpha val="43137"/>
                    </a:srgbClr>
                  </a:outerShdw>
                </a:effectLst>
              </a:rPr>
              <a:t>Line&lt;/p&gt;</a:t>
            </a:r>
            <a:endParaRPr lang="en-US" sz="2800" b="1" dirty="0">
              <a:effectLst>
                <a:outerShdw blurRad="38100" dist="38100" dir="2700000" algn="tl">
                  <a:srgbClr val="000000">
                    <a:alpha val="43137"/>
                  </a:srgbClr>
                </a:outerShdw>
              </a:effectLst>
            </a:endParaRPr>
          </a:p>
          <a:p>
            <a:endParaRPr lang="en-US" sz="2800" b="1" dirty="0">
              <a:effectLst>
                <a:outerShdw blurRad="38100" dist="38100" dir="2700000" algn="tl">
                  <a:srgbClr val="000000">
                    <a:alpha val="43137"/>
                  </a:srgbClr>
                </a:outerShdw>
              </a:effectLst>
            </a:endParaRPr>
          </a:p>
        </p:txBody>
      </p:sp>
      <p:sp>
        <p:nvSpPr>
          <p:cNvPr id="9" name="TextBox 8"/>
          <p:cNvSpPr txBox="1"/>
          <p:nvPr/>
        </p:nvSpPr>
        <p:spPr>
          <a:xfrm>
            <a:off x="602672" y="3143409"/>
            <a:ext cx="2216727" cy="523220"/>
          </a:xfrm>
          <a:prstGeom prst="rect">
            <a:avLst/>
          </a:prstGeom>
          <a:noFill/>
        </p:spPr>
        <p:txBody>
          <a:bodyPr wrap="square" rtlCol="0">
            <a:spAutoFit/>
          </a:bodyPr>
          <a:lstStyle/>
          <a:p>
            <a:r>
              <a:rPr lang="en-US" sz="2800" b="1" dirty="0" smtClean="0">
                <a:solidFill>
                  <a:schemeClr val="accent2">
                    <a:lumMod val="75000"/>
                  </a:schemeClr>
                </a:solidFill>
                <a:effectLst>
                  <a:outerShdw blurRad="38100" dist="38100" dir="2700000" algn="tl">
                    <a:srgbClr val="000000">
                      <a:alpha val="43137"/>
                    </a:srgbClr>
                  </a:outerShdw>
                </a:effectLst>
                <a:latin typeface="Bodoni MT Black" pitchFamily="18" charset="0"/>
              </a:rPr>
              <a:t>Type 3</a:t>
            </a:r>
            <a:endParaRPr lang="en-US" sz="2800" b="1" dirty="0">
              <a:solidFill>
                <a:schemeClr val="accent2">
                  <a:lumMod val="75000"/>
                </a:schemeClr>
              </a:solidFill>
              <a:effectLst>
                <a:outerShdw blurRad="38100" dist="38100" dir="2700000" algn="tl">
                  <a:srgbClr val="000000">
                    <a:alpha val="43137"/>
                  </a:srgbClr>
                </a:outerShdw>
              </a:effectLst>
              <a:latin typeface="Bodoni MT Black" pitchFamily="18" charset="0"/>
            </a:endParaRPr>
          </a:p>
        </p:txBody>
      </p:sp>
      <p:sp>
        <p:nvSpPr>
          <p:cNvPr id="10" name="TextBox 9"/>
          <p:cNvSpPr txBox="1"/>
          <p:nvPr/>
        </p:nvSpPr>
        <p:spPr>
          <a:xfrm>
            <a:off x="526471" y="4350097"/>
            <a:ext cx="5179495" cy="523220"/>
          </a:xfrm>
          <a:prstGeom prst="rect">
            <a:avLst/>
          </a:prstGeom>
          <a:noFill/>
        </p:spPr>
        <p:txBody>
          <a:bodyPr wrap="none" rtlCol="0">
            <a:spAutoFit/>
          </a:bodyPr>
          <a:lstStyle/>
          <a:p>
            <a:r>
              <a:rPr lang="en-US" sz="2800" b="1" dirty="0">
                <a:solidFill>
                  <a:srgbClr val="FF0000"/>
                </a:solidFill>
                <a:effectLst>
                  <a:outerShdw blurRad="38100" dist="38100" dir="2700000" algn="tl">
                    <a:srgbClr val="000000">
                      <a:alpha val="43137"/>
                    </a:srgbClr>
                  </a:outerShdw>
                </a:effectLst>
              </a:rPr>
              <a:t>output will come in multiple lines</a:t>
            </a:r>
          </a:p>
        </p:txBody>
      </p:sp>
    </p:spTree>
    <p:extLst>
      <p:ext uri="{BB962C8B-B14F-4D97-AF65-F5344CB8AC3E}">
        <p14:creationId xmlns:p14="http://schemas.microsoft.com/office/powerpoint/2010/main" val="208239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378676"/>
            <a:ext cx="8839200" cy="3539430"/>
          </a:xfrm>
          <a:prstGeom prst="rect">
            <a:avLst/>
          </a:prstGeom>
          <a:noFill/>
        </p:spPr>
        <p:txBody>
          <a:bodyPr wrap="square" rtlCol="0">
            <a:spAutoFit/>
          </a:bodyPr>
          <a:lstStyle/>
          <a:p>
            <a:r>
              <a:rPr lang="en-US" sz="2800" b="1" dirty="0" smtClean="0">
                <a:solidFill>
                  <a:srgbClr val="002060"/>
                </a:solidFill>
                <a:effectLst>
                  <a:outerShdw blurRad="38100" dist="38100" dir="2700000" algn="tl">
                    <a:srgbClr val="000000">
                      <a:alpha val="43137"/>
                    </a:srgbClr>
                  </a:outerShdw>
                </a:effectLst>
              </a:rPr>
              <a:t>Bold and Italic: </a:t>
            </a:r>
          </a:p>
          <a:p>
            <a:r>
              <a:rPr lang="en-US" sz="2800" b="1" dirty="0" smtClean="0">
                <a:solidFill>
                  <a:srgbClr val="002060"/>
                </a:solidFill>
                <a:effectLst>
                  <a:outerShdw blurRad="38100" dist="38100" dir="2700000" algn="tl">
                    <a:srgbClr val="000000">
                      <a:alpha val="43137"/>
                    </a:srgbClr>
                  </a:outerShdw>
                </a:effectLst>
              </a:rPr>
              <a:t>legacy tags:</a:t>
            </a:r>
          </a:p>
          <a:p>
            <a:r>
              <a:rPr lang="en-US" sz="2800" b="1" dirty="0" smtClean="0">
                <a:solidFill>
                  <a:srgbClr val="002060"/>
                </a:solidFill>
                <a:effectLst>
                  <a:outerShdw blurRad="38100" dist="38100" dir="2700000" algn="tl">
                    <a:srgbClr val="000000">
                      <a:alpha val="43137"/>
                    </a:srgbClr>
                  </a:outerShdw>
                </a:effectLst>
              </a:rPr>
              <a:t> &lt;b&gt;for bold </a:t>
            </a:r>
          </a:p>
          <a:p>
            <a:r>
              <a:rPr lang="en-US" sz="2800" b="1" i="1" dirty="0" smtClean="0">
                <a:solidFill>
                  <a:srgbClr val="002060"/>
                </a:solidFill>
                <a:effectLst>
                  <a:outerShdw blurRad="38100" dist="38100" dir="2700000" algn="tl">
                    <a:srgbClr val="000000">
                      <a:alpha val="43137"/>
                    </a:srgbClr>
                  </a:outerShdw>
                </a:effectLst>
              </a:rPr>
              <a:t>&lt;i&gt;for italic</a:t>
            </a:r>
          </a:p>
          <a:p>
            <a:r>
              <a:rPr lang="en-US" sz="2800" b="1" i="1" dirty="0" smtClean="0">
                <a:solidFill>
                  <a:srgbClr val="002060"/>
                </a:solidFill>
                <a:effectLst>
                  <a:outerShdw blurRad="38100" dist="38100" dir="2700000" algn="tl">
                    <a:srgbClr val="000000">
                      <a:alpha val="43137"/>
                    </a:srgbClr>
                  </a:outerShdw>
                </a:effectLst>
              </a:rPr>
              <a:t> These are old (lEgacy)html tags and not recommended to use</a:t>
            </a:r>
          </a:p>
          <a:p>
            <a:endParaRPr lang="en-US" sz="2800" b="1" i="1" dirty="0">
              <a:solidFill>
                <a:srgbClr val="002060"/>
              </a:solidFill>
              <a:effectLst>
                <a:outerShdw blurRad="38100" dist="38100" dir="2700000" algn="tl">
                  <a:srgbClr val="000000">
                    <a:alpha val="43137"/>
                  </a:srgbClr>
                </a:outerShdw>
              </a:effectLst>
            </a:endParaRPr>
          </a:p>
          <a:p>
            <a:r>
              <a:rPr lang="en-US" sz="2800" b="1" i="1" dirty="0" smtClean="0">
                <a:solidFill>
                  <a:srgbClr val="002060"/>
                </a:solidFill>
                <a:effectLst>
                  <a:outerShdw blurRad="38100" dist="38100" dir="2700000" algn="tl">
                    <a:srgbClr val="000000">
                      <a:alpha val="43137"/>
                    </a:srgbClr>
                  </a:outerShdw>
                </a:effectLst>
              </a:rPr>
              <a:t>&lt;p&gt;&lt;b&gt;&lt;i&gt;hiii…&lt;/i&gt;&lt;/b&gt;&lt;/p&gt;</a:t>
            </a:r>
            <a:endParaRPr lang="en-US" sz="28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9584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81000" y="381000"/>
            <a:ext cx="8458200" cy="3046988"/>
          </a:xfrm>
          <a:prstGeom prst="rect">
            <a:avLst/>
          </a:prstGeom>
          <a:noFill/>
        </p:spPr>
        <p:txBody>
          <a:bodyPr wrap="square" rtlCol="0">
            <a:spAutoFit/>
          </a:bodyPr>
          <a:lstStyle/>
          <a:p>
            <a:r>
              <a:rPr lang="en-US" sz="2800" b="1" dirty="0" smtClean="0">
                <a:solidFill>
                  <a:srgbClr val="002060"/>
                </a:solidFill>
                <a:effectLst>
                  <a:outerShdw blurRad="38100" dist="38100" dir="2700000" algn="tl">
                    <a:srgbClr val="000000">
                      <a:alpha val="43137"/>
                    </a:srgbClr>
                  </a:outerShdw>
                </a:effectLst>
              </a:rPr>
              <a:t>advanced tags: </a:t>
            </a:r>
          </a:p>
          <a:p>
            <a:r>
              <a:rPr lang="en-US" sz="2800" b="1" dirty="0" smtClean="0">
                <a:solidFill>
                  <a:srgbClr val="002060"/>
                </a:solidFill>
                <a:effectLst>
                  <a:outerShdw blurRad="38100" dist="38100" dir="2700000" algn="tl">
                    <a:srgbClr val="000000">
                      <a:alpha val="43137"/>
                    </a:srgbClr>
                  </a:outerShdw>
                </a:effectLst>
              </a:rPr>
              <a:t>We can use the following HTML 5 advanced tags for bold and italic</a:t>
            </a:r>
          </a:p>
          <a:p>
            <a:r>
              <a:rPr lang="en-US" sz="2800" b="1" dirty="0" smtClean="0">
                <a:solidFill>
                  <a:srgbClr val="002060"/>
                </a:solidFill>
                <a:effectLst>
                  <a:outerShdw blurRad="38100" dist="38100" dir="2700000" algn="tl">
                    <a:srgbClr val="000000">
                      <a:alpha val="43137"/>
                    </a:srgbClr>
                  </a:outerShdw>
                </a:effectLst>
              </a:rPr>
              <a:t>&lt;strong&gt; for strong text(bold) </a:t>
            </a:r>
          </a:p>
          <a:p>
            <a:r>
              <a:rPr lang="en-US" sz="2800" b="1" i="1" dirty="0" smtClean="0">
                <a:solidFill>
                  <a:srgbClr val="002060"/>
                </a:solidFill>
                <a:effectLst>
                  <a:outerShdw blurRad="38100" dist="38100" dir="2700000" algn="tl">
                    <a:srgbClr val="000000">
                      <a:alpha val="43137"/>
                    </a:srgbClr>
                  </a:outerShdw>
                </a:effectLst>
              </a:rPr>
              <a:t>&lt;em&gt;for emphasis (italic)</a:t>
            </a:r>
          </a:p>
          <a:p>
            <a:r>
              <a:rPr lang="en-US" sz="2400" b="1" i="1" dirty="0" smtClean="0">
                <a:solidFill>
                  <a:srgbClr val="002060"/>
                </a:solidFill>
                <a:effectLst>
                  <a:outerShdw blurRad="38100" dist="38100" dir="2700000" algn="tl">
                    <a:srgbClr val="000000">
                      <a:alpha val="43137"/>
                    </a:srgbClr>
                  </a:outerShdw>
                </a:effectLst>
              </a:rPr>
              <a:t>&lt;p&gt;&lt;strong&gt;&lt;em&gt; Eg This is Binod&lt;/em&gt;&lt;/strong&gt;&lt;/p&gt;</a:t>
            </a:r>
          </a:p>
          <a:p>
            <a:endParaRPr lang="en-US" sz="2800" b="1" dirty="0">
              <a:solidFill>
                <a:srgbClr val="002060"/>
              </a:solidFill>
              <a:effectLst>
                <a:outerShdw blurRad="38100" dist="38100" dir="2700000" algn="tl">
                  <a:srgbClr val="000000">
                    <a:alpha val="43137"/>
                  </a:srgbClr>
                </a:outerShdw>
              </a:effectLst>
            </a:endParaRPr>
          </a:p>
        </p:txBody>
      </p:sp>
      <p:sp>
        <p:nvSpPr>
          <p:cNvPr id="5" name="TextBox 4"/>
          <p:cNvSpPr txBox="1"/>
          <p:nvPr/>
        </p:nvSpPr>
        <p:spPr>
          <a:xfrm>
            <a:off x="685800" y="3657600"/>
            <a:ext cx="6096000" cy="1815882"/>
          </a:xfrm>
          <a:prstGeom prst="rect">
            <a:avLst/>
          </a:prstGeom>
          <a:noFill/>
        </p:spPr>
        <p:txBody>
          <a:bodyPr wrap="square" rtlCol="0">
            <a:spAutoFit/>
          </a:bodyPr>
          <a:lstStyle/>
          <a:p>
            <a:r>
              <a:rPr lang="en-US" sz="2800" b="1" dirty="0" smtClean="0">
                <a:solidFill>
                  <a:srgbClr val="002060"/>
                </a:solidFill>
                <a:effectLst>
                  <a:outerShdw blurRad="38100" dist="38100" dir="2700000" algn="tl">
                    <a:srgbClr val="000000">
                      <a:alpha val="43137"/>
                    </a:srgbClr>
                  </a:outerShdw>
                </a:effectLst>
              </a:rPr>
              <a:t>HTML Lists: </a:t>
            </a:r>
          </a:p>
          <a:p>
            <a:r>
              <a:rPr lang="en-US" sz="2800" b="1" dirty="0" smtClean="0">
                <a:solidFill>
                  <a:srgbClr val="002060"/>
                </a:solidFill>
                <a:effectLst>
                  <a:outerShdw blurRad="38100" dist="38100" dir="2700000" algn="tl">
                    <a:srgbClr val="000000">
                      <a:alpha val="43137"/>
                    </a:srgbClr>
                  </a:outerShdw>
                </a:effectLst>
              </a:rPr>
              <a:t>There are 2 types of lists</a:t>
            </a:r>
          </a:p>
          <a:p>
            <a:r>
              <a:rPr lang="en-US" sz="2800" b="1" dirty="0" smtClean="0">
                <a:solidFill>
                  <a:srgbClr val="002060"/>
                </a:solidFill>
                <a:effectLst>
                  <a:outerShdw blurRad="38100" dist="38100" dir="2700000" algn="tl">
                    <a:srgbClr val="000000">
                      <a:alpha val="43137"/>
                    </a:srgbClr>
                  </a:outerShdw>
                </a:effectLst>
              </a:rPr>
              <a:t> 1. ordered list</a:t>
            </a:r>
          </a:p>
          <a:p>
            <a:r>
              <a:rPr lang="en-US" sz="2800" b="1" dirty="0" smtClean="0">
                <a:solidFill>
                  <a:srgbClr val="002060"/>
                </a:solidFill>
                <a:effectLst>
                  <a:outerShdw blurRad="38100" dist="38100" dir="2700000" algn="tl">
                    <a:srgbClr val="000000">
                      <a:alpha val="43137"/>
                    </a:srgbClr>
                  </a:outerShdw>
                </a:effectLst>
              </a:rPr>
              <a:t> 2. unordered list </a:t>
            </a:r>
            <a:endParaRPr lang="en-US" sz="28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9686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8229600" cy="1815882"/>
          </a:xfrm>
          <a:prstGeom prst="rect">
            <a:avLst/>
          </a:prstGeom>
          <a:noFill/>
        </p:spPr>
        <p:txBody>
          <a:bodyPr wrap="square" rtlCol="0">
            <a:spAutoFit/>
          </a:bodyPr>
          <a:lstStyle/>
          <a:p>
            <a:pPr marL="342900" indent="-342900">
              <a:buAutoNum type="arabicPeriod"/>
            </a:pPr>
            <a:r>
              <a:rPr lang="en-US" sz="2800" b="1" dirty="0" smtClean="0">
                <a:solidFill>
                  <a:srgbClr val="002060"/>
                </a:solidFill>
                <a:effectLst>
                  <a:outerShdw blurRad="38100" dist="38100" dir="2700000" algn="tl">
                    <a:srgbClr val="000000">
                      <a:alpha val="43137"/>
                    </a:srgbClr>
                  </a:outerShdw>
                </a:effectLst>
              </a:rPr>
              <a:t>ordered list:</a:t>
            </a:r>
          </a:p>
          <a:p>
            <a:pPr marL="342900" indent="-342900">
              <a:buAutoNum type="arabicPeriod"/>
            </a:pPr>
            <a:endParaRPr lang="en-US" sz="2800" b="1" dirty="0">
              <a:solidFill>
                <a:srgbClr val="002060"/>
              </a:solidFill>
              <a:effectLst>
                <a:outerShdw blurRad="38100" dist="38100" dir="2700000" algn="tl">
                  <a:srgbClr val="000000">
                    <a:alpha val="43137"/>
                  </a:srgbClr>
                </a:outerShdw>
              </a:effectLst>
            </a:endParaRPr>
          </a:p>
          <a:p>
            <a:endParaRPr lang="en-US" sz="2800" b="1" dirty="0" smtClean="0">
              <a:solidFill>
                <a:srgbClr val="002060"/>
              </a:solidFill>
              <a:effectLst>
                <a:outerShdw blurRad="38100" dist="38100" dir="2700000" algn="tl">
                  <a:srgbClr val="000000">
                    <a:alpha val="43137"/>
                  </a:srgbClr>
                </a:outerShdw>
              </a:effectLst>
            </a:endParaRPr>
          </a:p>
          <a:p>
            <a:r>
              <a:rPr lang="en-US" sz="2800" b="1" dirty="0" smtClean="0">
                <a:solidFill>
                  <a:srgbClr val="002060"/>
                </a:solidFill>
                <a:effectLst>
                  <a:outerShdw blurRad="38100" dist="38100" dir="2700000" algn="tl">
                    <a:srgbClr val="000000">
                      <a:alpha val="43137"/>
                    </a:srgbClr>
                  </a:outerShdw>
                </a:effectLst>
              </a:rPr>
              <a:t> All list items will be displayed with numbers</a:t>
            </a:r>
            <a:endParaRPr lang="en-US" sz="2800" b="1" dirty="0">
              <a:solidFill>
                <a:srgbClr val="002060"/>
              </a:solidFill>
              <a:effectLst>
                <a:outerShdw blurRad="38100" dist="38100" dir="2700000" algn="tl">
                  <a:srgbClr val="000000">
                    <a:alpha val="43137"/>
                  </a:srgbClr>
                </a:outerShdw>
              </a:effectLst>
            </a:endParaRPr>
          </a:p>
        </p:txBody>
      </p:sp>
      <p:sp>
        <p:nvSpPr>
          <p:cNvPr id="5" name="TextBox 4"/>
          <p:cNvSpPr txBox="1"/>
          <p:nvPr/>
        </p:nvSpPr>
        <p:spPr>
          <a:xfrm>
            <a:off x="304800" y="2514600"/>
            <a:ext cx="7086600" cy="2677656"/>
          </a:xfrm>
          <a:prstGeom prst="rect">
            <a:avLst/>
          </a:prstGeom>
          <a:noFill/>
        </p:spPr>
        <p:txBody>
          <a:bodyPr wrap="square" rtlCol="0">
            <a:spAutoFit/>
          </a:bodyPr>
          <a:lstStyle/>
          <a:p>
            <a:r>
              <a:rPr lang="en-US" sz="2800" b="1" dirty="0" smtClean="0">
                <a:solidFill>
                  <a:srgbClr val="002060"/>
                </a:solidFill>
                <a:effectLst>
                  <a:outerShdw blurRad="38100" dist="38100" dir="2700000" algn="tl">
                    <a:srgbClr val="000000">
                      <a:alpha val="43137"/>
                    </a:srgbClr>
                  </a:outerShdw>
                </a:effectLst>
              </a:rPr>
              <a:t>&lt;ol&gt;</a:t>
            </a:r>
          </a:p>
          <a:p>
            <a:r>
              <a:rPr lang="en-US" sz="2800" b="1" dirty="0" smtClean="0">
                <a:solidFill>
                  <a:srgbClr val="002060"/>
                </a:solidFill>
                <a:effectLst>
                  <a:outerShdw blurRad="38100" dist="38100" dir="2700000" algn="tl">
                    <a:srgbClr val="000000">
                      <a:alpha val="43137"/>
                    </a:srgbClr>
                  </a:outerShdw>
                </a:effectLst>
              </a:rPr>
              <a:t>&lt;li&gt;Chicken&lt;/li&gt;</a:t>
            </a:r>
          </a:p>
          <a:p>
            <a:r>
              <a:rPr lang="en-US" sz="2800" b="1" dirty="0" smtClean="0">
                <a:solidFill>
                  <a:srgbClr val="002060"/>
                </a:solidFill>
                <a:effectLst>
                  <a:outerShdw blurRad="38100" dist="38100" dir="2700000" algn="tl">
                    <a:srgbClr val="000000">
                      <a:alpha val="43137"/>
                    </a:srgbClr>
                  </a:outerShdw>
                </a:effectLst>
              </a:rPr>
              <a:t>&lt;li&gt;Mutton&lt;/li&gt;</a:t>
            </a:r>
          </a:p>
          <a:p>
            <a:r>
              <a:rPr lang="en-US" sz="2800" b="1" dirty="0" smtClean="0">
                <a:solidFill>
                  <a:srgbClr val="002060"/>
                </a:solidFill>
                <a:effectLst>
                  <a:outerShdw blurRad="38100" dist="38100" dir="2700000" algn="tl">
                    <a:srgbClr val="000000">
                      <a:alpha val="43137"/>
                    </a:srgbClr>
                  </a:outerShdw>
                </a:effectLst>
              </a:rPr>
              <a:t>&lt;li&gt;Fish&lt;/li&gt;</a:t>
            </a:r>
          </a:p>
          <a:p>
            <a:r>
              <a:rPr lang="en-US" sz="2800" b="1" dirty="0" smtClean="0">
                <a:solidFill>
                  <a:srgbClr val="002060"/>
                </a:solidFill>
                <a:effectLst>
                  <a:outerShdw blurRad="38100" dist="38100" dir="2700000" algn="tl">
                    <a:srgbClr val="000000">
                      <a:alpha val="43137"/>
                    </a:srgbClr>
                  </a:outerShdw>
                </a:effectLst>
              </a:rPr>
              <a:t>&lt;li&gt;paneer&lt;/li&gt;</a:t>
            </a:r>
          </a:p>
          <a:p>
            <a:r>
              <a:rPr lang="en-US" sz="2800" b="1" dirty="0" smtClean="0">
                <a:solidFill>
                  <a:srgbClr val="002060"/>
                </a:solidFill>
                <a:effectLst>
                  <a:outerShdw blurRad="38100" dist="38100" dir="2700000" algn="tl">
                    <a:srgbClr val="000000">
                      <a:alpha val="43137"/>
                    </a:srgbClr>
                  </a:outerShdw>
                </a:effectLst>
              </a:rPr>
              <a:t>&lt;/ol&gt;</a:t>
            </a:r>
            <a:endParaRPr lang="en-US" sz="2800" b="1" dirty="0">
              <a:solidFill>
                <a:srgbClr val="002060"/>
              </a:solidFill>
              <a:effectLst>
                <a:outerShdw blurRad="38100" dist="38100" dir="2700000" algn="tl">
                  <a:srgbClr val="000000">
                    <a:alpha val="43137"/>
                  </a:srgbClr>
                </a:outerShdw>
              </a:effectLst>
            </a:endParaRPr>
          </a:p>
        </p:txBody>
      </p:sp>
      <p:sp>
        <p:nvSpPr>
          <p:cNvPr id="6" name="TextBox 5"/>
          <p:cNvSpPr txBox="1"/>
          <p:nvPr/>
        </p:nvSpPr>
        <p:spPr>
          <a:xfrm>
            <a:off x="6116782" y="2673605"/>
            <a:ext cx="2209800" cy="1938992"/>
          </a:xfrm>
          <a:prstGeom prst="rect">
            <a:avLst/>
          </a:prstGeom>
          <a:noFill/>
        </p:spPr>
        <p:txBody>
          <a:bodyPr wrap="square" rtlCol="0">
            <a:spAutoFit/>
          </a:bodyPr>
          <a:lstStyle/>
          <a:p>
            <a:r>
              <a:rPr lang="en-US" sz="2400" b="1" dirty="0" smtClean="0">
                <a:solidFill>
                  <a:srgbClr val="002060"/>
                </a:solidFill>
                <a:effectLst>
                  <a:outerShdw blurRad="38100" dist="38100" dir="2700000" algn="tl">
                    <a:srgbClr val="000000">
                      <a:alpha val="43137"/>
                    </a:srgbClr>
                  </a:outerShdw>
                </a:effectLst>
              </a:rPr>
              <a:t>Output: </a:t>
            </a:r>
          </a:p>
          <a:p>
            <a:pPr marL="342900" indent="-342900">
              <a:buAutoNum type="arabicPeriod"/>
            </a:pPr>
            <a:r>
              <a:rPr lang="en-US" sz="2400" b="1" dirty="0" smtClean="0">
                <a:solidFill>
                  <a:srgbClr val="002060"/>
                </a:solidFill>
                <a:effectLst>
                  <a:outerShdw blurRad="38100" dist="38100" dir="2700000" algn="tl">
                    <a:srgbClr val="000000">
                      <a:alpha val="43137"/>
                    </a:srgbClr>
                  </a:outerShdw>
                </a:effectLst>
              </a:rPr>
              <a:t>Chicken</a:t>
            </a:r>
          </a:p>
          <a:p>
            <a:pPr marL="342900" indent="-342900">
              <a:buAutoNum type="arabicPeriod"/>
            </a:pPr>
            <a:r>
              <a:rPr lang="en-US" sz="2400" b="1" dirty="0" smtClean="0">
                <a:solidFill>
                  <a:srgbClr val="002060"/>
                </a:solidFill>
                <a:effectLst>
                  <a:outerShdw blurRad="38100" dist="38100" dir="2700000" algn="tl">
                    <a:srgbClr val="000000">
                      <a:alpha val="43137"/>
                    </a:srgbClr>
                  </a:outerShdw>
                </a:effectLst>
              </a:rPr>
              <a:t> Mutton </a:t>
            </a:r>
          </a:p>
          <a:p>
            <a:pPr marL="342900" indent="-342900">
              <a:buAutoNum type="arabicPeriod"/>
            </a:pPr>
            <a:r>
              <a:rPr lang="en-US" sz="2400" b="1" dirty="0" smtClean="0">
                <a:solidFill>
                  <a:srgbClr val="002060"/>
                </a:solidFill>
                <a:effectLst>
                  <a:outerShdw blurRad="38100" dist="38100" dir="2700000" algn="tl">
                    <a:srgbClr val="000000">
                      <a:alpha val="43137"/>
                    </a:srgbClr>
                  </a:outerShdw>
                </a:effectLst>
              </a:rPr>
              <a:t> Fish </a:t>
            </a:r>
          </a:p>
          <a:p>
            <a:pPr marL="342900" indent="-342900">
              <a:buAutoNum type="arabicPeriod"/>
            </a:pPr>
            <a:r>
              <a:rPr lang="en-US" sz="2400" b="1" dirty="0" smtClean="0">
                <a:solidFill>
                  <a:srgbClr val="002060"/>
                </a:solidFill>
                <a:effectLst>
                  <a:outerShdw blurRad="38100" dist="38100" dir="2700000" algn="tl">
                    <a:srgbClr val="000000">
                      <a:alpha val="43137"/>
                    </a:srgbClr>
                  </a:outerShdw>
                </a:effectLst>
              </a:rPr>
              <a:t>paneer</a:t>
            </a:r>
            <a:endParaRPr lang="en-US" sz="2400" b="1" dirty="0">
              <a:solidFill>
                <a:srgbClr val="002060"/>
              </a:solidFill>
              <a:effectLst>
                <a:outerShdw blurRad="38100" dist="38100" dir="2700000" algn="tl">
                  <a:srgbClr val="000000">
                    <a:alpha val="43137"/>
                  </a:srgbClr>
                </a:outerShdw>
              </a:effectLst>
            </a:endParaRPr>
          </a:p>
        </p:txBody>
      </p:sp>
      <p:sp>
        <p:nvSpPr>
          <p:cNvPr id="7" name="Right Arrow 6"/>
          <p:cNvSpPr/>
          <p:nvPr/>
        </p:nvSpPr>
        <p:spPr>
          <a:xfrm>
            <a:off x="4038600" y="3510528"/>
            <a:ext cx="1219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3483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2400"/>
            <a:ext cx="9144000" cy="1384995"/>
          </a:xfrm>
          <a:prstGeom prst="rect">
            <a:avLst/>
          </a:prstGeom>
          <a:noFill/>
        </p:spPr>
        <p:txBody>
          <a:bodyPr wrap="square" rtlCol="0">
            <a:spAutoFit/>
          </a:bodyPr>
          <a:lstStyle/>
          <a:p>
            <a:r>
              <a:rPr lang="en-US" sz="2800" b="1" dirty="0" smtClean="0">
                <a:solidFill>
                  <a:srgbClr val="002060"/>
                </a:solidFill>
                <a:effectLst>
                  <a:outerShdw blurRad="38100" dist="38100" dir="2700000" algn="tl">
                    <a:srgbClr val="000000">
                      <a:alpha val="43137"/>
                    </a:srgbClr>
                  </a:outerShdw>
                </a:effectLst>
              </a:rPr>
              <a:t>2. unordered list: </a:t>
            </a:r>
          </a:p>
          <a:p>
            <a:r>
              <a:rPr lang="en-US" sz="2800" b="1" dirty="0" smtClean="0">
                <a:solidFill>
                  <a:srgbClr val="002060"/>
                </a:solidFill>
                <a:effectLst>
                  <a:outerShdw blurRad="38100" dist="38100" dir="2700000" algn="tl">
                    <a:srgbClr val="000000">
                      <a:alpha val="43137"/>
                    </a:srgbClr>
                  </a:outerShdw>
                </a:effectLst>
              </a:rPr>
              <a:t>Instead of numbers bullet symbol will come. Here order is not important.</a:t>
            </a:r>
            <a:endParaRPr lang="en-US" sz="2800" b="1" dirty="0">
              <a:solidFill>
                <a:srgbClr val="002060"/>
              </a:solidFill>
              <a:effectLst>
                <a:outerShdw blurRad="38100" dist="38100" dir="2700000" algn="tl">
                  <a:srgbClr val="000000">
                    <a:alpha val="43137"/>
                  </a:srgbClr>
                </a:outerShdw>
              </a:effectLst>
            </a:endParaRPr>
          </a:p>
        </p:txBody>
      </p:sp>
      <p:sp>
        <p:nvSpPr>
          <p:cNvPr id="5" name="TextBox 4"/>
          <p:cNvSpPr txBox="1"/>
          <p:nvPr/>
        </p:nvSpPr>
        <p:spPr>
          <a:xfrm>
            <a:off x="533400" y="1981200"/>
            <a:ext cx="6248400" cy="3539430"/>
          </a:xfrm>
          <a:prstGeom prst="rect">
            <a:avLst/>
          </a:prstGeom>
          <a:noFill/>
        </p:spPr>
        <p:txBody>
          <a:bodyPr wrap="square" rtlCol="0">
            <a:spAutoFit/>
          </a:bodyPr>
          <a:lstStyle/>
          <a:p>
            <a:r>
              <a:rPr lang="en-US" sz="3200" b="1" dirty="0" smtClean="0">
                <a:solidFill>
                  <a:srgbClr val="002060"/>
                </a:solidFill>
                <a:effectLst>
                  <a:outerShdw blurRad="38100" dist="38100" dir="2700000" algn="tl">
                    <a:srgbClr val="000000">
                      <a:alpha val="43137"/>
                    </a:srgbClr>
                  </a:outerShdw>
                </a:effectLst>
              </a:rPr>
              <a:t>&lt;ul&gt;</a:t>
            </a:r>
          </a:p>
          <a:p>
            <a:r>
              <a:rPr lang="en-US" sz="3200" b="1" dirty="0" smtClean="0">
                <a:solidFill>
                  <a:srgbClr val="002060"/>
                </a:solidFill>
                <a:effectLst>
                  <a:outerShdw blurRad="38100" dist="38100" dir="2700000" algn="tl">
                    <a:srgbClr val="000000">
                      <a:alpha val="43137"/>
                    </a:srgbClr>
                  </a:outerShdw>
                </a:effectLst>
              </a:rPr>
              <a:t>&lt;li&gt;Chicken&lt;/li&gt;</a:t>
            </a:r>
          </a:p>
          <a:p>
            <a:r>
              <a:rPr lang="en-US" sz="3200" b="1" dirty="0" smtClean="0">
                <a:solidFill>
                  <a:srgbClr val="002060"/>
                </a:solidFill>
                <a:effectLst>
                  <a:outerShdw blurRad="38100" dist="38100" dir="2700000" algn="tl">
                    <a:srgbClr val="000000">
                      <a:alpha val="43137"/>
                    </a:srgbClr>
                  </a:outerShdw>
                </a:effectLst>
              </a:rPr>
              <a:t>&lt;li&gt;Mutton&lt;/li&gt;</a:t>
            </a:r>
          </a:p>
          <a:p>
            <a:r>
              <a:rPr lang="en-US" sz="3200" b="1" dirty="0" smtClean="0">
                <a:solidFill>
                  <a:srgbClr val="002060"/>
                </a:solidFill>
                <a:effectLst>
                  <a:outerShdw blurRad="38100" dist="38100" dir="2700000" algn="tl">
                    <a:srgbClr val="000000">
                      <a:alpha val="43137"/>
                    </a:srgbClr>
                  </a:outerShdw>
                </a:effectLst>
              </a:rPr>
              <a:t>&lt;li&gt;Fish&lt;/li&gt;</a:t>
            </a:r>
          </a:p>
          <a:p>
            <a:r>
              <a:rPr lang="en-US" sz="3200" b="1" dirty="0" smtClean="0">
                <a:solidFill>
                  <a:srgbClr val="002060"/>
                </a:solidFill>
                <a:effectLst>
                  <a:outerShdw blurRad="38100" dist="38100" dir="2700000" algn="tl">
                    <a:srgbClr val="000000">
                      <a:alpha val="43137"/>
                    </a:srgbClr>
                  </a:outerShdw>
                </a:effectLst>
              </a:rPr>
              <a:t>&lt;li&gt;paneer&lt;/li&gt;</a:t>
            </a:r>
          </a:p>
          <a:p>
            <a:r>
              <a:rPr lang="en-US" sz="3200" b="1" dirty="0" smtClean="0">
                <a:solidFill>
                  <a:srgbClr val="002060"/>
                </a:solidFill>
                <a:effectLst>
                  <a:outerShdw blurRad="38100" dist="38100" dir="2700000" algn="tl">
                    <a:srgbClr val="000000">
                      <a:alpha val="43137"/>
                    </a:srgbClr>
                  </a:outerShdw>
                </a:effectLst>
              </a:rPr>
              <a:t>&lt;/ul&gt;</a:t>
            </a:r>
          </a:p>
          <a:p>
            <a:endParaRPr lang="en-US" sz="3200" dirty="0"/>
          </a:p>
        </p:txBody>
      </p:sp>
      <p:sp>
        <p:nvSpPr>
          <p:cNvPr id="6" name="Right Arrow 5"/>
          <p:cNvSpPr/>
          <p:nvPr/>
        </p:nvSpPr>
        <p:spPr>
          <a:xfrm>
            <a:off x="4038600" y="3200400"/>
            <a:ext cx="1219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012873" y="2342227"/>
            <a:ext cx="1828800" cy="2554545"/>
          </a:xfrm>
          <a:prstGeom prst="rect">
            <a:avLst/>
          </a:prstGeom>
          <a:noFill/>
        </p:spPr>
        <p:txBody>
          <a:bodyPr wrap="square" rtlCol="0">
            <a:spAutoFit/>
          </a:bodyPr>
          <a:lstStyle/>
          <a:p>
            <a:r>
              <a:rPr lang="en-US" sz="3200" b="1" dirty="0" smtClean="0">
                <a:solidFill>
                  <a:srgbClr val="002060"/>
                </a:solidFill>
                <a:effectLst>
                  <a:outerShdw blurRad="38100" dist="38100" dir="2700000" algn="tl">
                    <a:srgbClr val="000000">
                      <a:alpha val="43137"/>
                    </a:srgbClr>
                  </a:outerShdw>
                </a:effectLst>
              </a:rPr>
              <a:t>OUTPUT</a:t>
            </a:r>
          </a:p>
          <a:p>
            <a:pPr marL="285750" indent="-285750">
              <a:buFont typeface="Arial" panose="020B0604020202020204" pitchFamily="34" charset="0"/>
              <a:buChar char="•"/>
            </a:pPr>
            <a:r>
              <a:rPr lang="en-US" sz="3200" b="1" dirty="0" smtClean="0">
                <a:solidFill>
                  <a:srgbClr val="002060"/>
                </a:solidFill>
                <a:effectLst>
                  <a:outerShdw blurRad="38100" dist="38100" dir="2700000" algn="tl">
                    <a:srgbClr val="000000">
                      <a:alpha val="43137"/>
                    </a:srgbClr>
                  </a:outerShdw>
                </a:effectLst>
              </a:rPr>
              <a:t>Chicken</a:t>
            </a:r>
          </a:p>
          <a:p>
            <a:pPr marL="285750" indent="-285750">
              <a:buFont typeface="Arial" panose="020B0604020202020204" pitchFamily="34" charset="0"/>
              <a:buChar char="•"/>
            </a:pPr>
            <a:r>
              <a:rPr lang="en-US" sz="3200" b="1" dirty="0" smtClean="0">
                <a:solidFill>
                  <a:srgbClr val="002060"/>
                </a:solidFill>
                <a:effectLst>
                  <a:outerShdw blurRad="38100" dist="38100" dir="2700000" algn="tl">
                    <a:srgbClr val="000000">
                      <a:alpha val="43137"/>
                    </a:srgbClr>
                  </a:outerShdw>
                </a:effectLst>
              </a:rPr>
              <a:t>Mutton</a:t>
            </a:r>
          </a:p>
          <a:p>
            <a:pPr marL="285750" indent="-285750">
              <a:buFont typeface="Arial" panose="020B0604020202020204" pitchFamily="34" charset="0"/>
              <a:buChar char="•"/>
            </a:pPr>
            <a:r>
              <a:rPr lang="en-US" sz="3200" b="1" dirty="0" smtClean="0">
                <a:solidFill>
                  <a:srgbClr val="002060"/>
                </a:solidFill>
                <a:effectLst>
                  <a:outerShdw blurRad="38100" dist="38100" dir="2700000" algn="tl">
                    <a:srgbClr val="000000">
                      <a:alpha val="43137"/>
                    </a:srgbClr>
                  </a:outerShdw>
                </a:effectLst>
              </a:rPr>
              <a:t>Fish</a:t>
            </a:r>
          </a:p>
          <a:p>
            <a:pPr marL="285750" indent="-285750">
              <a:buFont typeface="Arial" panose="020B0604020202020204" pitchFamily="34" charset="0"/>
              <a:buChar char="•"/>
            </a:pPr>
            <a:r>
              <a:rPr lang="en-US" sz="3200" b="1" dirty="0" smtClean="0">
                <a:solidFill>
                  <a:srgbClr val="002060"/>
                </a:solidFill>
                <a:effectLst>
                  <a:outerShdw blurRad="38100" dist="38100" dir="2700000" algn="tl">
                    <a:srgbClr val="000000">
                      <a:alpha val="43137"/>
                    </a:srgbClr>
                  </a:outerShdw>
                </a:effectLst>
              </a:rPr>
              <a:t>paneer</a:t>
            </a:r>
            <a:endParaRPr lang="en-US" sz="32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4090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764" y="152400"/>
            <a:ext cx="8991600" cy="1200329"/>
          </a:xfrm>
          <a:prstGeom prst="rect">
            <a:avLst/>
          </a:prstGeom>
          <a:noFill/>
        </p:spPr>
        <p:txBody>
          <a:bodyPr wrap="square" rtlCol="0">
            <a:spAutoFit/>
          </a:bodyPr>
          <a:lstStyle/>
          <a:p>
            <a:r>
              <a:rPr lang="en-US" sz="2400" b="1" dirty="0" smtClean="0">
                <a:solidFill>
                  <a:srgbClr val="002060"/>
                </a:solidFill>
                <a:effectLst>
                  <a:outerShdw blurRad="38100" dist="38100" dir="2700000" algn="tl">
                    <a:srgbClr val="000000">
                      <a:alpha val="43137"/>
                    </a:srgbClr>
                  </a:outerShdw>
                </a:effectLst>
              </a:rPr>
              <a:t>Div and Span Tags: </a:t>
            </a:r>
          </a:p>
          <a:p>
            <a:r>
              <a:rPr lang="en-US" sz="2400" b="1" dirty="0" smtClean="0">
                <a:solidFill>
                  <a:srgbClr val="002060"/>
                </a:solidFill>
                <a:effectLst>
                  <a:outerShdw blurRad="38100" dist="38100" dir="2700000" algn="tl">
                    <a:srgbClr val="000000">
                      <a:alpha val="43137"/>
                    </a:srgbClr>
                  </a:outerShdw>
                </a:effectLst>
              </a:rPr>
              <a:t>We can use div and span tags to group related tags into a single unit. </a:t>
            </a:r>
          </a:p>
          <a:p>
            <a:r>
              <a:rPr lang="en-US" sz="2400" b="1" dirty="0" smtClean="0">
                <a:solidFill>
                  <a:srgbClr val="002060"/>
                </a:solidFill>
                <a:effectLst>
                  <a:outerShdw blurRad="38100" dist="38100" dir="2700000" algn="tl">
                    <a:srgbClr val="000000">
                      <a:alpha val="43137"/>
                    </a:srgbClr>
                  </a:outerShdw>
                </a:effectLst>
              </a:rPr>
              <a:t>In general we can use these tags with CSS</a:t>
            </a:r>
            <a:endParaRPr lang="en-US" sz="2400" b="1" dirty="0">
              <a:solidFill>
                <a:srgbClr val="002060"/>
              </a:solidFill>
              <a:effectLst>
                <a:outerShdw blurRad="38100" dist="38100" dir="2700000" algn="tl">
                  <a:srgbClr val="000000">
                    <a:alpha val="43137"/>
                  </a:srgbClr>
                </a:outerShdw>
              </a:effectLst>
            </a:endParaRPr>
          </a:p>
        </p:txBody>
      </p:sp>
      <p:sp>
        <p:nvSpPr>
          <p:cNvPr id="5" name="TextBox 4"/>
          <p:cNvSpPr txBox="1"/>
          <p:nvPr/>
        </p:nvSpPr>
        <p:spPr>
          <a:xfrm>
            <a:off x="533400" y="2895600"/>
            <a:ext cx="7924800" cy="2677656"/>
          </a:xfrm>
          <a:prstGeom prst="rect">
            <a:avLst/>
          </a:prstGeom>
          <a:noFill/>
        </p:spPr>
        <p:txBody>
          <a:bodyPr wrap="square" rtlCol="0">
            <a:spAutoFit/>
          </a:bodyPr>
          <a:lstStyle/>
          <a:p>
            <a:r>
              <a:rPr lang="en-US" sz="2400" b="1" dirty="0" smtClean="0"/>
              <a:t>&lt;div </a:t>
            </a:r>
            <a:r>
              <a:rPr lang="en-US" sz="2400" b="1" dirty="0" smtClean="0">
                <a:solidFill>
                  <a:srgbClr val="FF0000"/>
                </a:solidFill>
              </a:rPr>
              <a:t>class</a:t>
            </a:r>
            <a:r>
              <a:rPr lang="en-US" sz="2400" b="1" dirty="0" smtClean="0"/>
              <a:t> =“</a:t>
            </a:r>
            <a:r>
              <a:rPr lang="en-US" sz="2400" b="1" dirty="0" smtClean="0">
                <a:solidFill>
                  <a:srgbClr val="00B0F0"/>
                </a:solidFill>
              </a:rPr>
              <a:t>bolly</a:t>
            </a:r>
            <a:r>
              <a:rPr lang="en-US" sz="2400" b="1" dirty="0" smtClean="0"/>
              <a:t>”&gt;</a:t>
            </a:r>
          </a:p>
          <a:p>
            <a:r>
              <a:rPr lang="en-US" sz="2400" b="1" dirty="0"/>
              <a:t>	</a:t>
            </a:r>
            <a:r>
              <a:rPr lang="en-US" sz="2400" b="1" dirty="0" smtClean="0"/>
              <a:t>&lt;h1&gt;SRK is the King of Bollywood&lt;.h1&gt;</a:t>
            </a:r>
          </a:p>
          <a:p>
            <a:r>
              <a:rPr lang="en-US" sz="2400" b="1" dirty="0" smtClean="0"/>
              <a:t>	&lt;p&gt;</a:t>
            </a:r>
            <a:r>
              <a:rPr lang="en-US" sz="2000" b="1" dirty="0" smtClean="0"/>
              <a:t>This division tag helpful to style a group of  html tags with 		css</a:t>
            </a:r>
            <a:r>
              <a:rPr lang="en-US" sz="2400" b="1" dirty="0" smtClean="0"/>
              <a:t>&lt;/p&gt;</a:t>
            </a:r>
          </a:p>
          <a:p>
            <a:r>
              <a:rPr lang="en-US" sz="2400" b="1" dirty="0" smtClean="0"/>
              <a:t>&lt;/div&gt;	</a:t>
            </a:r>
          </a:p>
          <a:p>
            <a:endParaRPr lang="en-US" sz="2400" b="1" dirty="0" smtClean="0"/>
          </a:p>
          <a:p>
            <a:r>
              <a:rPr lang="en-US" sz="2400" b="1" dirty="0"/>
              <a:t>	</a:t>
            </a:r>
          </a:p>
        </p:txBody>
      </p:sp>
    </p:spTree>
    <p:extLst>
      <p:ext uri="{BB962C8B-B14F-4D97-AF65-F5344CB8AC3E}">
        <p14:creationId xmlns:p14="http://schemas.microsoft.com/office/powerpoint/2010/main" val="4122241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a:solidFill>
                  <a:srgbClr val="FF0000"/>
                </a:solidFill>
                <a:latin typeface="Showcard Gothic" pitchFamily="82" charset="0"/>
              </a:rPr>
              <a:t>Agenda</a:t>
            </a:r>
          </a:p>
        </p:txBody>
      </p:sp>
      <p:sp>
        <p:nvSpPr>
          <p:cNvPr id="3" name="Content Placeholder 2"/>
          <p:cNvSpPr>
            <a:spLocks noGrp="1"/>
          </p:cNvSpPr>
          <p:nvPr>
            <p:ph idx="1"/>
          </p:nvPr>
        </p:nvSpPr>
        <p:spPr>
          <a:xfrm>
            <a:off x="609600" y="1676400"/>
            <a:ext cx="5105400" cy="3352800"/>
          </a:xfrm>
        </p:spPr>
        <p:txBody>
          <a:bodyPr>
            <a:normAutofit/>
          </a:bodyPr>
          <a:lstStyle/>
          <a:p>
            <a:pPr algn="just"/>
            <a:r>
              <a:rPr lang="en-US" sz="6000" dirty="0" smtClean="0">
                <a:solidFill>
                  <a:schemeClr val="accent1">
                    <a:lumMod val="50000"/>
                  </a:schemeClr>
                </a:solidFill>
                <a:effectLst>
                  <a:outerShdw blurRad="38100" dist="38100" dir="2700000" algn="tl">
                    <a:srgbClr val="000000">
                      <a:alpha val="43137"/>
                    </a:srgbClr>
                  </a:outerShdw>
                </a:effectLst>
                <a:latin typeface="Gill Sans Ultra Bold" pitchFamily="34" charset="0"/>
              </a:rPr>
              <a:t>HTML</a:t>
            </a:r>
          </a:p>
          <a:p>
            <a:pPr algn="just"/>
            <a:r>
              <a:rPr lang="en-US" sz="6000" dirty="0" smtClean="0">
                <a:solidFill>
                  <a:schemeClr val="accent1">
                    <a:lumMod val="50000"/>
                  </a:schemeClr>
                </a:solidFill>
                <a:effectLst>
                  <a:outerShdw blurRad="38100" dist="38100" dir="2700000" algn="tl">
                    <a:srgbClr val="000000">
                      <a:alpha val="43137"/>
                    </a:srgbClr>
                  </a:outerShdw>
                </a:effectLst>
                <a:latin typeface="Gill Sans Ultra Bold" pitchFamily="34" charset="0"/>
              </a:rPr>
              <a:t>CSS</a:t>
            </a:r>
          </a:p>
          <a:p>
            <a:pPr algn="just"/>
            <a:r>
              <a:rPr lang="en-US" sz="6000" dirty="0">
                <a:solidFill>
                  <a:schemeClr val="accent1">
                    <a:lumMod val="50000"/>
                  </a:schemeClr>
                </a:solidFill>
                <a:effectLst>
                  <a:outerShdw blurRad="38100" dist="38100" dir="2700000" algn="tl">
                    <a:srgbClr val="000000">
                      <a:alpha val="43137"/>
                    </a:srgbClr>
                  </a:outerShdw>
                </a:effectLst>
                <a:latin typeface="Gill Sans Ultra Bold" pitchFamily="34" charset="0"/>
              </a:rPr>
              <a:t>JS </a:t>
            </a:r>
          </a:p>
        </p:txBody>
      </p:sp>
    </p:spTree>
    <p:extLst>
      <p:ext uri="{BB962C8B-B14F-4D97-AF65-F5344CB8AC3E}">
        <p14:creationId xmlns:p14="http://schemas.microsoft.com/office/powerpoint/2010/main" val="359349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09600"/>
            <a:ext cx="8763000" cy="452431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div means division tag</a:t>
            </a:r>
          </a:p>
          <a:p>
            <a:r>
              <a:rPr lang="en-US" sz="2400" b="1" dirty="0" smtClean="0">
                <a:effectLst>
                  <a:outerShdw blurRad="38100" dist="38100" dir="2700000" algn="tl">
                    <a:srgbClr val="000000">
                      <a:alpha val="43137"/>
                    </a:srgbClr>
                  </a:outerShdw>
                </a:effectLst>
              </a:rPr>
              <a:t>&lt;span&gt; is exactly same as division tag except that it is inline. i.e to define group within the line of text we can use &lt;span&gt;tag. </a:t>
            </a:r>
          </a:p>
          <a:p>
            <a:endParaRPr lang="en-US" sz="2400" b="1" dirty="0" smtClean="0">
              <a:effectLst>
                <a:outerShdw blurRad="38100" dist="38100" dir="2700000" algn="tl">
                  <a:srgbClr val="000000">
                    <a:alpha val="43137"/>
                  </a:srgbClr>
                </a:outerShdw>
              </a:effectLst>
            </a:endParaRPr>
          </a:p>
          <a:p>
            <a:r>
              <a:rPr lang="en-US" sz="2400" b="1" dirty="0" smtClean="0">
                <a:effectLst>
                  <a:outerShdw blurRad="38100" dist="38100" dir="2700000" algn="tl">
                    <a:srgbClr val="000000">
                      <a:alpha val="43137"/>
                    </a:srgbClr>
                  </a:outerShdw>
                </a:effectLst>
              </a:rPr>
              <a:t>&lt;p&gt;This&lt;span&gt; division tag helpful&lt;/span&gt; to style a group of html tags with css&lt;/p&gt;</a:t>
            </a:r>
          </a:p>
          <a:p>
            <a:r>
              <a:rPr lang="en-US" sz="2400" b="1" dirty="0" smtClean="0">
                <a:effectLst>
                  <a:outerShdw blurRad="38100" dist="38100" dir="2700000" algn="tl">
                    <a:srgbClr val="000000">
                      <a:alpha val="43137"/>
                    </a:srgbClr>
                  </a:outerShdw>
                </a:effectLst>
              </a:rPr>
              <a:t>&lt;div&gt;will work for group of lines where as&lt;span&gt; will work within the line. </a:t>
            </a:r>
          </a:p>
          <a:p>
            <a:endParaRPr lang="en-US" sz="2400" b="1" dirty="0" smtClean="0">
              <a:effectLst>
                <a:outerShdw blurRad="38100" dist="38100" dir="2700000" algn="tl">
                  <a:srgbClr val="000000">
                    <a:alpha val="43137"/>
                  </a:srgbClr>
                </a:outerShdw>
              </a:effectLst>
            </a:endParaRPr>
          </a:p>
          <a:p>
            <a:r>
              <a:rPr lang="en-US" sz="2400" b="1" dirty="0" smtClean="0">
                <a:effectLst>
                  <a:outerShdw blurRad="38100" dist="38100" dir="2700000" algn="tl">
                    <a:srgbClr val="000000">
                      <a:alpha val="43137"/>
                    </a:srgbClr>
                  </a:outerShdw>
                </a:effectLst>
              </a:rPr>
              <a:t>Note: tags are helpful only for styling html. Hence they will always work with css only.</a:t>
            </a:r>
          </a:p>
          <a:p>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05859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1384995"/>
          </a:xfrm>
          <a:prstGeom prst="rect">
            <a:avLst/>
          </a:prstGeom>
          <a:noFill/>
        </p:spPr>
        <p:txBody>
          <a:bodyPr wrap="square" rtlCol="0">
            <a:spAutoFit/>
          </a:bodyPr>
          <a:lstStyle/>
          <a:p>
            <a:r>
              <a:rPr lang="en-US" sz="2800" b="1" u="sng" dirty="0">
                <a:solidFill>
                  <a:srgbClr val="002060"/>
                </a:solidFill>
                <a:effectLst>
                  <a:outerShdw blurRad="38100" dist="38100" dir="2700000" algn="tl">
                    <a:srgbClr val="000000">
                      <a:alpha val="43137"/>
                    </a:srgbClr>
                  </a:outerShdw>
                </a:effectLst>
              </a:rPr>
              <a:t>Attributes: </a:t>
            </a:r>
            <a:r>
              <a:rPr lang="en-US" sz="2800" b="1" dirty="0">
                <a:solidFill>
                  <a:srgbClr val="002060"/>
                </a:solidFill>
                <a:effectLst>
                  <a:outerShdw blurRad="38100" dist="38100" dir="2700000" algn="tl">
                    <a:srgbClr val="000000">
                      <a:alpha val="43137"/>
                    </a:srgbClr>
                  </a:outerShdw>
                </a:effectLst>
              </a:rPr>
              <a:t>HTML Attributes will provide extra information to HTML tags. To insert image in the html page, src attribute specify location of the image to the </a:t>
            </a:r>
            <a:r>
              <a:rPr lang="en-US" sz="2800" b="1" dirty="0" smtClean="0">
                <a:solidFill>
                  <a:srgbClr val="002060"/>
                </a:solidFill>
                <a:effectLst>
                  <a:outerShdw blurRad="38100" dist="38100" dir="2700000" algn="tl">
                    <a:srgbClr val="000000">
                      <a:alpha val="43137"/>
                    </a:srgbClr>
                  </a:outerShdw>
                </a:effectLst>
              </a:rPr>
              <a:t>&lt;img&gt; tag.</a:t>
            </a:r>
            <a:endParaRPr lang="en-US" sz="2800" b="1" dirty="0">
              <a:solidFill>
                <a:srgbClr val="002060"/>
              </a:solidFill>
              <a:effectLst>
                <a:outerShdw blurRad="38100" dist="38100" dir="2700000" algn="tl">
                  <a:srgbClr val="000000">
                    <a:alpha val="43137"/>
                  </a:srgbClr>
                </a:outerShdw>
              </a:effectLst>
            </a:endParaRPr>
          </a:p>
        </p:txBody>
      </p:sp>
      <p:sp>
        <p:nvSpPr>
          <p:cNvPr id="5" name="TextBox 4"/>
          <p:cNvSpPr txBox="1"/>
          <p:nvPr/>
        </p:nvSpPr>
        <p:spPr>
          <a:xfrm>
            <a:off x="51954" y="1613595"/>
            <a:ext cx="4191000" cy="646331"/>
          </a:xfrm>
          <a:prstGeom prst="rect">
            <a:avLst/>
          </a:prstGeom>
          <a:noFill/>
        </p:spPr>
        <p:txBody>
          <a:bodyPr wrap="square" rtlCol="0">
            <a:spAutoFit/>
          </a:bodyPr>
          <a:lstStyle/>
          <a:p>
            <a:r>
              <a:rPr lang="en-US" sz="3600" b="1" u="sng" dirty="0" smtClean="0">
                <a:solidFill>
                  <a:srgbClr val="002060"/>
                </a:solidFill>
                <a:effectLst>
                  <a:outerShdw blurRad="38100" dist="38100" dir="2700000" algn="tl">
                    <a:srgbClr val="000000">
                      <a:alpha val="43137"/>
                    </a:srgbClr>
                  </a:outerShdw>
                </a:effectLst>
              </a:rPr>
              <a:t>Image tag:</a:t>
            </a:r>
            <a:endParaRPr lang="en-US" sz="3600" b="1" u="sng" dirty="0">
              <a:solidFill>
                <a:srgbClr val="002060"/>
              </a:solidFill>
              <a:effectLst>
                <a:outerShdw blurRad="38100" dist="38100" dir="2700000" algn="tl">
                  <a:srgbClr val="000000">
                    <a:alpha val="43137"/>
                  </a:srgbClr>
                </a:outerShdw>
              </a:effectLst>
            </a:endParaRPr>
          </a:p>
        </p:txBody>
      </p:sp>
      <p:sp>
        <p:nvSpPr>
          <p:cNvPr id="6" name="TextBox 5"/>
          <p:cNvSpPr txBox="1"/>
          <p:nvPr/>
        </p:nvSpPr>
        <p:spPr>
          <a:xfrm>
            <a:off x="2310245" y="1687367"/>
            <a:ext cx="7086600" cy="584775"/>
          </a:xfrm>
          <a:prstGeom prst="rect">
            <a:avLst/>
          </a:prstGeom>
          <a:noFill/>
        </p:spPr>
        <p:txBody>
          <a:bodyPr wrap="square" rtlCol="0">
            <a:spAutoFit/>
          </a:bodyPr>
          <a:lstStyle/>
          <a:p>
            <a:r>
              <a:rPr lang="en-US" sz="3200" b="1" dirty="0" smtClean="0">
                <a:solidFill>
                  <a:srgbClr val="FF0000"/>
                </a:solidFill>
                <a:effectLst>
                  <a:outerShdw blurRad="38100" dist="38100" dir="2700000" algn="tl">
                    <a:srgbClr val="000000">
                      <a:alpha val="43137"/>
                    </a:srgbClr>
                  </a:outerShdw>
                </a:effectLst>
              </a:rPr>
              <a:t>&lt;img src=“path of image” alt=“text”&gt;</a:t>
            </a:r>
            <a:endParaRPr lang="en-US" sz="3200" b="1" dirty="0">
              <a:solidFill>
                <a:srgbClr val="FF0000"/>
              </a:solidFill>
              <a:effectLst>
                <a:outerShdw blurRad="38100" dist="38100" dir="2700000" algn="tl">
                  <a:srgbClr val="000000">
                    <a:alpha val="43137"/>
                  </a:srgbClr>
                </a:outerShdw>
              </a:effectLst>
            </a:endParaRPr>
          </a:p>
        </p:txBody>
      </p:sp>
      <p:sp>
        <p:nvSpPr>
          <p:cNvPr id="7" name="TextBox 6"/>
          <p:cNvSpPr txBox="1"/>
          <p:nvPr/>
        </p:nvSpPr>
        <p:spPr>
          <a:xfrm>
            <a:off x="180110" y="5664698"/>
            <a:ext cx="6324600" cy="646331"/>
          </a:xfrm>
          <a:prstGeom prst="rect">
            <a:avLst/>
          </a:prstGeom>
          <a:noFill/>
        </p:spPr>
        <p:txBody>
          <a:bodyPr wrap="square" rtlCol="0">
            <a:spAutoFit/>
          </a:bodyPr>
          <a:lstStyle/>
          <a:p>
            <a:r>
              <a:rPr lang="en-US" sz="3600" b="1" u="sng" dirty="0" smtClean="0">
                <a:solidFill>
                  <a:srgbClr val="002060"/>
                </a:solidFill>
                <a:effectLst>
                  <a:outerShdw blurRad="38100" dist="38100" dir="2700000" algn="tl">
                    <a:srgbClr val="000000">
                      <a:alpha val="43137"/>
                    </a:srgbClr>
                  </a:outerShdw>
                </a:effectLst>
              </a:rPr>
              <a:t>Link tag:</a:t>
            </a:r>
            <a:endParaRPr lang="en-US" sz="3600" b="1" u="sng" dirty="0">
              <a:solidFill>
                <a:srgbClr val="002060"/>
              </a:solidFill>
              <a:effectLst>
                <a:outerShdw blurRad="38100" dist="38100" dir="2700000" algn="tl">
                  <a:srgbClr val="000000">
                    <a:alpha val="43137"/>
                  </a:srgbClr>
                </a:outerShdw>
              </a:effectLst>
            </a:endParaRPr>
          </a:p>
        </p:txBody>
      </p:sp>
      <p:sp>
        <p:nvSpPr>
          <p:cNvPr id="8" name="TextBox 7"/>
          <p:cNvSpPr txBox="1"/>
          <p:nvPr/>
        </p:nvSpPr>
        <p:spPr>
          <a:xfrm>
            <a:off x="2310245" y="5562600"/>
            <a:ext cx="7086600" cy="954107"/>
          </a:xfrm>
          <a:prstGeom prst="rect">
            <a:avLst/>
          </a:prstGeom>
          <a:noFill/>
        </p:spPr>
        <p:txBody>
          <a:bodyPr wrap="square" rtlCol="0">
            <a:spAutoFit/>
          </a:bodyPr>
          <a:lstStyle/>
          <a:p>
            <a:r>
              <a:rPr lang="en-US" sz="3200" b="1" dirty="0" smtClean="0">
                <a:solidFill>
                  <a:srgbClr val="FF0000"/>
                </a:solidFill>
                <a:effectLst>
                  <a:outerShdw blurRad="38100" dist="38100" dir="2700000" algn="tl">
                    <a:srgbClr val="000000">
                      <a:alpha val="43137"/>
                    </a:srgbClr>
                  </a:outerShdw>
                </a:effectLst>
              </a:rPr>
              <a:t>&lt;a href=“link”&gt;click here&lt;/a&gt;</a:t>
            </a:r>
          </a:p>
          <a:p>
            <a:r>
              <a:rPr lang="en-US" sz="2400" b="1" dirty="0" smtClean="0">
                <a:solidFill>
                  <a:srgbClr val="FF0000"/>
                </a:solidFill>
                <a:effectLst>
                  <a:outerShdw blurRad="38100" dist="38100" dir="2700000" algn="tl">
                    <a:srgbClr val="000000">
                      <a:alpha val="43137"/>
                    </a:srgbClr>
                  </a:outerShdw>
                </a:effectLst>
              </a:rPr>
              <a:t>&lt;a href</a:t>
            </a:r>
            <a:r>
              <a:rPr lang="en-US" sz="2400" b="1" dirty="0">
                <a:solidFill>
                  <a:srgbClr val="FF0000"/>
                </a:solidFill>
                <a:effectLst>
                  <a:outerShdw blurRad="38100" dist="38100" dir="2700000" algn="tl">
                    <a:srgbClr val="000000">
                      <a:alpha val="43137"/>
                    </a:srgbClr>
                  </a:outerShdw>
                </a:effectLst>
              </a:rPr>
              <a:t>=“https://</a:t>
            </a:r>
            <a:r>
              <a:rPr lang="en-US" sz="2400" b="1" dirty="0" smtClean="0">
                <a:solidFill>
                  <a:srgbClr val="FF0000"/>
                </a:solidFill>
                <a:effectLst>
                  <a:outerShdw blurRad="38100" dist="38100" dir="2700000" algn="tl">
                    <a:srgbClr val="000000">
                      <a:alpha val="43137"/>
                    </a:srgbClr>
                  </a:outerShdw>
                </a:effectLst>
              </a:rPr>
              <a:t>www.google.com”&gt;facebook&lt;/a&gt;</a:t>
            </a:r>
            <a:endParaRPr lang="en-US" sz="2400" b="1" dirty="0">
              <a:solidFill>
                <a:srgbClr val="FF0000"/>
              </a:solidFill>
              <a:effectLst>
                <a:outerShdw blurRad="38100" dist="38100" dir="2700000" algn="tl">
                  <a:srgbClr val="000000">
                    <a:alpha val="43137"/>
                  </a:srgbClr>
                </a:outerShdw>
              </a:effectLst>
            </a:endParaRPr>
          </a:p>
        </p:txBody>
      </p:sp>
      <p:sp>
        <p:nvSpPr>
          <p:cNvPr id="3" name="TextBox 2"/>
          <p:cNvSpPr txBox="1"/>
          <p:nvPr/>
        </p:nvSpPr>
        <p:spPr>
          <a:xfrm>
            <a:off x="166255" y="2378562"/>
            <a:ext cx="8686800" cy="1200329"/>
          </a:xfrm>
          <a:prstGeom prst="rect">
            <a:avLst/>
          </a:prstGeom>
          <a:noFill/>
        </p:spPr>
        <p:txBody>
          <a:bodyPr wrap="square" rtlCol="0">
            <a:spAutoFit/>
          </a:bodyPr>
          <a:lstStyle/>
          <a:p>
            <a:r>
              <a:rPr lang="en-US" sz="2400" b="1" dirty="0"/>
              <a:t>src means source where we have to specify the image source(complete location). We can take image address from the google also. </a:t>
            </a:r>
          </a:p>
        </p:txBody>
      </p:sp>
      <p:sp>
        <p:nvSpPr>
          <p:cNvPr id="9" name="TextBox 8"/>
          <p:cNvSpPr txBox="1"/>
          <p:nvPr/>
        </p:nvSpPr>
        <p:spPr>
          <a:xfrm>
            <a:off x="166255" y="3581905"/>
            <a:ext cx="8430490" cy="1200329"/>
          </a:xfrm>
          <a:prstGeom prst="rect">
            <a:avLst/>
          </a:prstGeom>
          <a:noFill/>
        </p:spPr>
        <p:txBody>
          <a:bodyPr wrap="square" rtlCol="0">
            <a:spAutoFit/>
          </a:bodyPr>
          <a:lstStyle/>
          <a:p>
            <a:r>
              <a:rPr lang="en-US" sz="2400" b="1" dirty="0"/>
              <a:t>alt means alternate. If image is missing then broken link image will </a:t>
            </a:r>
            <a:r>
              <a:rPr lang="en-US" sz="2400" b="1" dirty="0" smtClean="0"/>
              <a:t>display . In </a:t>
            </a:r>
            <a:r>
              <a:rPr lang="en-US" sz="2400" b="1" dirty="0"/>
              <a:t>this case if we want to display some meaningful text information then we should go for alt </a:t>
            </a:r>
            <a:r>
              <a:rPr lang="en-US" sz="2400" b="1" dirty="0" smtClean="0"/>
              <a:t>attribute.</a:t>
            </a:r>
            <a:endParaRPr lang="en-US" sz="2400" b="1" dirty="0"/>
          </a:p>
        </p:txBody>
      </p:sp>
      <p:sp>
        <p:nvSpPr>
          <p:cNvPr id="10" name="TextBox 9"/>
          <p:cNvSpPr txBox="1"/>
          <p:nvPr/>
        </p:nvSpPr>
        <p:spPr>
          <a:xfrm>
            <a:off x="228600" y="4782234"/>
            <a:ext cx="8686800" cy="830997"/>
          </a:xfrm>
          <a:prstGeom prst="rect">
            <a:avLst/>
          </a:prstGeom>
          <a:noFill/>
        </p:spPr>
        <p:txBody>
          <a:bodyPr wrap="square" rtlCol="0">
            <a:spAutoFit/>
          </a:bodyPr>
          <a:lstStyle/>
          <a:p>
            <a:r>
              <a:rPr lang="en-US" sz="2400" b="1" dirty="0">
                <a:solidFill>
                  <a:srgbClr val="00B0F0"/>
                </a:solidFill>
              </a:rPr>
              <a:t>Note: We have to open the tag and we are not responsible to close the </a:t>
            </a:r>
            <a:r>
              <a:rPr lang="en-US" sz="2400" b="1" dirty="0" smtClean="0">
                <a:solidFill>
                  <a:srgbClr val="00B0F0"/>
                </a:solidFill>
              </a:rPr>
              <a:t>tag , such </a:t>
            </a:r>
            <a:r>
              <a:rPr lang="en-US" sz="2400" b="1" dirty="0">
                <a:solidFill>
                  <a:srgbClr val="00B0F0"/>
                </a:solidFill>
              </a:rPr>
              <a:t>type of tags are called self closing tags.</a:t>
            </a:r>
          </a:p>
        </p:txBody>
      </p:sp>
    </p:spTree>
    <p:extLst>
      <p:ext uri="{BB962C8B-B14F-4D97-AF65-F5344CB8AC3E}">
        <p14:creationId xmlns:p14="http://schemas.microsoft.com/office/powerpoint/2010/main" val="844717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 y="3188256"/>
            <a:ext cx="8458200" cy="584775"/>
          </a:xfrm>
          <a:prstGeom prst="rect">
            <a:avLst/>
          </a:prstGeom>
          <a:noFill/>
        </p:spPr>
        <p:txBody>
          <a:bodyPr wrap="square" rtlCol="0">
            <a:spAutoFit/>
          </a:bodyPr>
          <a:lstStyle/>
          <a:p>
            <a:r>
              <a:rPr lang="en-US" sz="3200" b="1" u="sng" dirty="0">
                <a:solidFill>
                  <a:srgbClr val="002060"/>
                </a:solidFill>
                <a:effectLst>
                  <a:outerShdw blurRad="38100" dist="38100" dir="2700000" algn="tl">
                    <a:srgbClr val="000000">
                      <a:alpha val="43137"/>
                    </a:srgbClr>
                  </a:outerShdw>
                </a:effectLst>
              </a:rPr>
              <a:t>Table Creation:</a:t>
            </a:r>
          </a:p>
        </p:txBody>
      </p:sp>
      <p:sp>
        <p:nvSpPr>
          <p:cNvPr id="9" name="TextBox 8"/>
          <p:cNvSpPr txBox="1"/>
          <p:nvPr/>
        </p:nvSpPr>
        <p:spPr>
          <a:xfrm>
            <a:off x="342900" y="3773031"/>
            <a:ext cx="8382000" cy="2246769"/>
          </a:xfrm>
          <a:prstGeom prst="rect">
            <a:avLst/>
          </a:prstGeom>
          <a:noFill/>
        </p:spPr>
        <p:txBody>
          <a:bodyPr wrap="square" rtlCol="0">
            <a:spAutoFit/>
          </a:bodyPr>
          <a:lstStyle/>
          <a:p>
            <a:r>
              <a:rPr lang="en-US" sz="2800" b="1" dirty="0">
                <a:solidFill>
                  <a:srgbClr val="002060"/>
                </a:solidFill>
                <a:effectLst>
                  <a:outerShdw blurRad="38100" dist="38100" dir="2700000" algn="tl">
                    <a:srgbClr val="000000">
                      <a:alpha val="43137"/>
                    </a:srgbClr>
                  </a:outerShdw>
                </a:effectLst>
              </a:rPr>
              <a:t>&lt;table&gt; to create </a:t>
            </a:r>
            <a:r>
              <a:rPr lang="en-US" sz="2800" b="1" dirty="0" smtClean="0">
                <a:solidFill>
                  <a:srgbClr val="002060"/>
                </a:solidFill>
                <a:effectLst>
                  <a:outerShdw blurRad="38100" dist="38100" dir="2700000" algn="tl">
                    <a:srgbClr val="000000">
                      <a:alpha val="43137"/>
                    </a:srgbClr>
                  </a:outerShdw>
                </a:effectLst>
              </a:rPr>
              <a:t>table</a:t>
            </a:r>
          </a:p>
          <a:p>
            <a:r>
              <a:rPr lang="en-US" sz="2800" b="1" dirty="0" smtClean="0">
                <a:solidFill>
                  <a:srgbClr val="002060"/>
                </a:solidFill>
                <a:effectLst>
                  <a:outerShdw blurRad="38100" dist="38100" dir="2700000" algn="tl">
                    <a:srgbClr val="000000">
                      <a:alpha val="43137"/>
                    </a:srgbClr>
                  </a:outerShdw>
                </a:effectLst>
              </a:rPr>
              <a:t>&lt;thead</a:t>
            </a:r>
            <a:r>
              <a:rPr lang="en-US" sz="2800" b="1" dirty="0">
                <a:solidFill>
                  <a:srgbClr val="002060"/>
                </a:solidFill>
                <a:effectLst>
                  <a:outerShdw blurRad="38100" dist="38100" dir="2700000" algn="tl">
                    <a:srgbClr val="000000">
                      <a:alpha val="43137"/>
                    </a:srgbClr>
                  </a:outerShdw>
                </a:effectLst>
              </a:rPr>
              <a:t>&gt; </a:t>
            </a:r>
            <a:r>
              <a:rPr lang="en-US" sz="2800" b="1" dirty="0" smtClean="0">
                <a:solidFill>
                  <a:srgbClr val="002060"/>
                </a:solidFill>
                <a:effectLst>
                  <a:outerShdw blurRad="38100" dist="38100" dir="2700000" algn="tl">
                    <a:srgbClr val="000000">
                      <a:alpha val="43137"/>
                    </a:srgbClr>
                  </a:outerShdw>
                </a:effectLst>
              </a:rPr>
              <a:t> </a:t>
            </a:r>
            <a:r>
              <a:rPr lang="en-US" sz="2800" b="1" dirty="0">
                <a:solidFill>
                  <a:srgbClr val="002060"/>
                </a:solidFill>
                <a:effectLst>
                  <a:outerShdw blurRad="38100" dist="38100" dir="2700000" algn="tl">
                    <a:srgbClr val="000000">
                      <a:alpha val="43137"/>
                    </a:srgbClr>
                  </a:outerShdw>
                </a:effectLst>
              </a:rPr>
              <a:t>to specify head </a:t>
            </a:r>
            <a:r>
              <a:rPr lang="en-US" sz="2800" b="1" dirty="0" smtClean="0">
                <a:solidFill>
                  <a:srgbClr val="002060"/>
                </a:solidFill>
                <a:effectLst>
                  <a:outerShdw blurRad="38100" dist="38100" dir="2700000" algn="tl">
                    <a:srgbClr val="000000">
                      <a:alpha val="43137"/>
                    </a:srgbClr>
                  </a:outerShdw>
                </a:effectLst>
              </a:rPr>
              <a:t>row</a:t>
            </a:r>
          </a:p>
          <a:p>
            <a:r>
              <a:rPr lang="en-US" sz="2800" b="1" dirty="0">
                <a:solidFill>
                  <a:srgbClr val="002060"/>
                </a:solidFill>
                <a:effectLst>
                  <a:outerShdw blurRad="38100" dist="38100" dir="2700000" algn="tl">
                    <a:srgbClr val="000000">
                      <a:alpha val="43137"/>
                    </a:srgbClr>
                  </a:outerShdw>
                </a:effectLst>
              </a:rPr>
              <a:t>&lt;th</a:t>
            </a:r>
            <a:r>
              <a:rPr lang="en-US" sz="2800" b="1" dirty="0" smtClean="0">
                <a:solidFill>
                  <a:srgbClr val="002060"/>
                </a:solidFill>
                <a:effectLst>
                  <a:outerShdw blurRad="38100" dist="38100" dir="2700000" algn="tl">
                    <a:srgbClr val="000000">
                      <a:alpha val="43137"/>
                    </a:srgbClr>
                  </a:outerShdw>
                </a:effectLst>
              </a:rPr>
              <a:t>&gt; to </a:t>
            </a:r>
            <a:r>
              <a:rPr lang="en-US" sz="2800" b="1" dirty="0">
                <a:solidFill>
                  <a:srgbClr val="002060"/>
                </a:solidFill>
                <a:effectLst>
                  <a:outerShdw blurRad="38100" dist="38100" dir="2700000" algn="tl">
                    <a:srgbClr val="000000">
                      <a:alpha val="43137"/>
                    </a:srgbClr>
                  </a:outerShdw>
                </a:effectLst>
              </a:rPr>
              <a:t>specify column data in head row(column name</a:t>
            </a:r>
            <a:r>
              <a:rPr lang="en-US" sz="2800" b="1" dirty="0" smtClean="0">
                <a:solidFill>
                  <a:srgbClr val="002060"/>
                </a:solidFill>
                <a:effectLst>
                  <a:outerShdw blurRad="38100" dist="38100" dir="2700000" algn="tl">
                    <a:srgbClr val="000000">
                      <a:alpha val="43137"/>
                    </a:srgbClr>
                  </a:outerShdw>
                </a:effectLst>
              </a:rPr>
              <a:t>)</a:t>
            </a:r>
          </a:p>
          <a:p>
            <a:r>
              <a:rPr lang="en-US" sz="2800" b="1" dirty="0" smtClean="0">
                <a:solidFill>
                  <a:srgbClr val="002060"/>
                </a:solidFill>
                <a:effectLst>
                  <a:outerShdw blurRad="38100" dist="38100" dir="2700000" algn="tl">
                    <a:srgbClr val="000000">
                      <a:alpha val="43137"/>
                    </a:srgbClr>
                  </a:outerShdw>
                </a:effectLst>
              </a:rPr>
              <a:t>&lt;tr</a:t>
            </a:r>
            <a:r>
              <a:rPr lang="en-US" sz="2800" b="1" dirty="0">
                <a:solidFill>
                  <a:srgbClr val="002060"/>
                </a:solidFill>
                <a:effectLst>
                  <a:outerShdw blurRad="38100" dist="38100" dir="2700000" algn="tl">
                    <a:srgbClr val="000000">
                      <a:alpha val="43137"/>
                    </a:srgbClr>
                  </a:outerShdw>
                </a:effectLst>
              </a:rPr>
              <a:t>&gt; </a:t>
            </a:r>
            <a:r>
              <a:rPr lang="en-US" sz="2800" b="1" dirty="0" smtClean="0">
                <a:solidFill>
                  <a:srgbClr val="002060"/>
                </a:solidFill>
                <a:effectLst>
                  <a:outerShdw blurRad="38100" dist="38100" dir="2700000" algn="tl">
                    <a:srgbClr val="000000">
                      <a:alpha val="43137"/>
                    </a:srgbClr>
                  </a:outerShdw>
                </a:effectLst>
              </a:rPr>
              <a:t> </a:t>
            </a:r>
            <a:r>
              <a:rPr lang="en-US" sz="2800" b="1" dirty="0">
                <a:solidFill>
                  <a:srgbClr val="002060"/>
                </a:solidFill>
                <a:effectLst>
                  <a:outerShdw blurRad="38100" dist="38100" dir="2700000" algn="tl">
                    <a:srgbClr val="000000">
                      <a:alpha val="43137"/>
                    </a:srgbClr>
                  </a:outerShdw>
                </a:effectLst>
              </a:rPr>
              <a:t>to insert row in the </a:t>
            </a:r>
            <a:r>
              <a:rPr lang="en-US" sz="2800" b="1" dirty="0" smtClean="0">
                <a:solidFill>
                  <a:srgbClr val="002060"/>
                </a:solidFill>
                <a:effectLst>
                  <a:outerShdw blurRad="38100" dist="38100" dir="2700000" algn="tl">
                    <a:srgbClr val="000000">
                      <a:alpha val="43137"/>
                    </a:srgbClr>
                  </a:outerShdw>
                </a:effectLst>
              </a:rPr>
              <a:t>table</a:t>
            </a:r>
          </a:p>
          <a:p>
            <a:r>
              <a:rPr lang="en-US" sz="2800" b="1" dirty="0" smtClean="0">
                <a:solidFill>
                  <a:srgbClr val="002060"/>
                </a:solidFill>
                <a:effectLst>
                  <a:outerShdw blurRad="38100" dist="38100" dir="2700000" algn="tl">
                    <a:srgbClr val="000000">
                      <a:alpha val="43137"/>
                    </a:srgbClr>
                  </a:outerShdw>
                </a:effectLst>
              </a:rPr>
              <a:t>&lt;td&gt; </a:t>
            </a:r>
            <a:r>
              <a:rPr lang="en-US" sz="2800" b="1" dirty="0">
                <a:solidFill>
                  <a:srgbClr val="002060"/>
                </a:solidFill>
                <a:effectLst>
                  <a:outerShdw blurRad="38100" dist="38100" dir="2700000" algn="tl">
                    <a:srgbClr val="000000">
                      <a:alpha val="43137"/>
                    </a:srgbClr>
                  </a:outerShdw>
                </a:effectLst>
              </a:rPr>
              <a:t>to specify column data in the row/record </a:t>
            </a:r>
          </a:p>
        </p:txBody>
      </p:sp>
      <p:sp>
        <p:nvSpPr>
          <p:cNvPr id="11" name="TextBox 10"/>
          <p:cNvSpPr txBox="1"/>
          <p:nvPr/>
        </p:nvSpPr>
        <p:spPr>
          <a:xfrm>
            <a:off x="401782" y="6019800"/>
            <a:ext cx="8001000" cy="523220"/>
          </a:xfrm>
          <a:prstGeom prst="rect">
            <a:avLst/>
          </a:prstGeom>
          <a:noFill/>
        </p:spPr>
        <p:txBody>
          <a:bodyPr wrap="square" rtlCol="0">
            <a:spAutoFit/>
          </a:bodyPr>
          <a:lstStyle/>
          <a:p>
            <a:r>
              <a:rPr lang="en-US" sz="2800" b="1" dirty="0">
                <a:solidFill>
                  <a:srgbClr val="002060"/>
                </a:solidFill>
                <a:effectLst>
                  <a:outerShdw blurRad="38100" dist="38100" dir="2700000" algn="tl">
                    <a:srgbClr val="000000">
                      <a:alpha val="43137"/>
                    </a:srgbClr>
                  </a:outerShdw>
                </a:effectLst>
              </a:rPr>
              <a:t>We can use border attribute inside </a:t>
            </a:r>
            <a:r>
              <a:rPr lang="en-US" sz="2800" b="1" dirty="0" smtClean="0">
                <a:solidFill>
                  <a:srgbClr val="002060"/>
                </a:solidFill>
                <a:effectLst>
                  <a:outerShdw blurRad="38100" dist="38100" dir="2700000" algn="tl">
                    <a:srgbClr val="000000">
                      <a:alpha val="43137"/>
                    </a:srgbClr>
                  </a:outerShdw>
                </a:effectLst>
              </a:rPr>
              <a:t>&lt;table&gt; tag</a:t>
            </a:r>
            <a:endParaRPr lang="en-US" sz="2800" b="1" dirty="0">
              <a:solidFill>
                <a:srgbClr val="002060"/>
              </a:solidFill>
              <a:effectLst>
                <a:outerShdw blurRad="38100" dist="38100" dir="2700000" algn="tl">
                  <a:srgbClr val="000000">
                    <a:alpha val="43137"/>
                  </a:srgbClr>
                </a:outerShdw>
              </a:effectLst>
            </a:endParaRPr>
          </a:p>
        </p:txBody>
      </p:sp>
      <p:sp>
        <p:nvSpPr>
          <p:cNvPr id="2" name="TextBox 1"/>
          <p:cNvSpPr txBox="1"/>
          <p:nvPr/>
        </p:nvSpPr>
        <p:spPr>
          <a:xfrm>
            <a:off x="211282" y="304800"/>
            <a:ext cx="8382000" cy="1815882"/>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href stand for </a:t>
            </a:r>
            <a:r>
              <a:rPr lang="en-US" sz="2800" b="1" dirty="0">
                <a:effectLst>
                  <a:outerShdw blurRad="38100" dist="38100" dir="2700000" algn="tl">
                    <a:srgbClr val="000000">
                      <a:alpha val="43137"/>
                    </a:srgbClr>
                  </a:outerShdw>
                </a:effectLst>
              </a:rPr>
              <a:t>Hypertext </a:t>
            </a:r>
            <a:r>
              <a:rPr lang="en-US" sz="2800" b="1" dirty="0" smtClean="0">
                <a:effectLst>
                  <a:outerShdw blurRad="38100" dist="38100" dir="2700000" algn="tl">
                    <a:srgbClr val="000000">
                      <a:alpha val="43137"/>
                    </a:srgbClr>
                  </a:outerShdw>
                </a:effectLst>
              </a:rPr>
              <a:t>Reference it will contain the link for another page.</a:t>
            </a:r>
          </a:p>
          <a:p>
            <a:r>
              <a:rPr lang="en-US" sz="2800" b="1" dirty="0" smtClean="0">
                <a:effectLst>
                  <a:outerShdw blurRad="38100" dist="38100" dir="2700000" algn="tl">
                    <a:srgbClr val="000000">
                      <a:alpha val="43137"/>
                    </a:srgbClr>
                  </a:outerShdw>
                </a:effectLst>
              </a:rPr>
              <a:t>It’s mandatory attribute of link tag ,if we’ll not mentation this link tag will not work .</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6440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04800"/>
            <a:ext cx="6934200" cy="523220"/>
          </a:xfrm>
          <a:prstGeom prst="rect">
            <a:avLst/>
          </a:prstGeom>
          <a:noFill/>
        </p:spPr>
        <p:txBody>
          <a:bodyPr wrap="square" rtlCol="0">
            <a:spAutoFit/>
          </a:bodyPr>
          <a:lstStyle/>
          <a:p>
            <a:r>
              <a:rPr lang="en-US" sz="2800" b="1" u="sng" dirty="0"/>
              <a:t>Creation of HTML Forms:</a:t>
            </a:r>
          </a:p>
        </p:txBody>
      </p:sp>
      <p:sp>
        <p:nvSpPr>
          <p:cNvPr id="5" name="TextBox 4"/>
          <p:cNvSpPr txBox="1"/>
          <p:nvPr/>
        </p:nvSpPr>
        <p:spPr>
          <a:xfrm>
            <a:off x="290945" y="848802"/>
            <a:ext cx="8610600" cy="2677656"/>
          </a:xfrm>
          <a:prstGeom prst="rect">
            <a:avLst/>
          </a:prstGeom>
          <a:noFill/>
        </p:spPr>
        <p:txBody>
          <a:bodyPr wrap="square" rtlCol="0">
            <a:spAutoFit/>
          </a:bodyPr>
          <a:lstStyle/>
          <a:p>
            <a:r>
              <a:rPr lang="en-US" sz="2400" b="1" dirty="0"/>
              <a:t>As the part of web application development, we have to develop </a:t>
            </a:r>
            <a:r>
              <a:rPr lang="en-US" sz="2400" b="1" dirty="0" smtClean="0"/>
              <a:t>several </a:t>
            </a:r>
            <a:r>
              <a:rPr lang="en-US" sz="2400" b="1" dirty="0"/>
              <a:t>forms like login form</a:t>
            </a:r>
            <a:r>
              <a:rPr lang="en-US" sz="2400" b="1" dirty="0" smtClean="0"/>
              <a:t>,</a:t>
            </a:r>
            <a:r>
              <a:rPr lang="en-US" sz="2400" dirty="0"/>
              <a:t> </a:t>
            </a:r>
            <a:r>
              <a:rPr lang="en-US" sz="2400" b="1" dirty="0"/>
              <a:t>registration form </a:t>
            </a:r>
            <a:r>
              <a:rPr lang="en-US" sz="2400" b="1" dirty="0" smtClean="0"/>
              <a:t>etc</a:t>
            </a:r>
          </a:p>
          <a:p>
            <a:endParaRPr lang="en-US" sz="2400" b="1" dirty="0"/>
          </a:p>
          <a:p>
            <a:r>
              <a:rPr lang="en-US" sz="2400" b="1" dirty="0"/>
              <a:t>We can create Html form by using </a:t>
            </a:r>
            <a:r>
              <a:rPr lang="en-US" sz="2400" b="1" dirty="0" smtClean="0"/>
              <a:t>tag</a:t>
            </a:r>
          </a:p>
          <a:p>
            <a:r>
              <a:rPr lang="en-US" sz="2400" b="1" dirty="0" smtClean="0"/>
              <a:t>&lt;form </a:t>
            </a:r>
            <a:r>
              <a:rPr lang="en-US" sz="2400" b="1" dirty="0"/>
              <a:t>class="" action="" method</a:t>
            </a:r>
            <a:r>
              <a:rPr lang="en-US" sz="2400" b="1" dirty="0" smtClean="0"/>
              <a:t>=""&gt;</a:t>
            </a:r>
          </a:p>
          <a:p>
            <a:r>
              <a:rPr lang="en-US" sz="2400" b="1" dirty="0" smtClean="0"/>
              <a:t>…</a:t>
            </a:r>
          </a:p>
          <a:p>
            <a:r>
              <a:rPr lang="en-US" sz="2400" b="1" dirty="0" smtClean="0"/>
              <a:t>&lt;/form&gt;</a:t>
            </a:r>
            <a:endParaRPr lang="en-US" sz="2400" b="1" dirty="0"/>
          </a:p>
        </p:txBody>
      </p:sp>
      <p:sp>
        <p:nvSpPr>
          <p:cNvPr id="6" name="TextBox 5"/>
          <p:cNvSpPr txBox="1"/>
          <p:nvPr/>
        </p:nvSpPr>
        <p:spPr>
          <a:xfrm>
            <a:off x="290945" y="3810000"/>
            <a:ext cx="8395855" cy="830997"/>
          </a:xfrm>
          <a:prstGeom prst="rect">
            <a:avLst/>
          </a:prstGeom>
          <a:noFill/>
        </p:spPr>
        <p:txBody>
          <a:bodyPr wrap="square" rtlCol="0">
            <a:spAutoFit/>
          </a:bodyPr>
          <a:lstStyle/>
          <a:p>
            <a:r>
              <a:rPr lang="en-US" sz="2400" b="1" dirty="0"/>
              <a:t>Within the form to collect end user input, we have to use tag. This tag will play very important role in form creation</a:t>
            </a:r>
          </a:p>
        </p:txBody>
      </p:sp>
    </p:spTree>
    <p:extLst>
      <p:ext uri="{BB962C8B-B14F-4D97-AF65-F5344CB8AC3E}">
        <p14:creationId xmlns:p14="http://schemas.microsoft.com/office/powerpoint/2010/main" val="80845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4343400" cy="707886"/>
          </a:xfrm>
          <a:prstGeom prst="rect">
            <a:avLst/>
          </a:prstGeom>
          <a:noFill/>
        </p:spPr>
        <p:txBody>
          <a:bodyPr wrap="square" rtlCol="0">
            <a:spAutoFit/>
          </a:bodyPr>
          <a:lstStyle/>
          <a:p>
            <a:r>
              <a:rPr lang="en-US" sz="4000" b="1" dirty="0" smtClean="0">
                <a:solidFill>
                  <a:srgbClr val="002060"/>
                </a:solidFill>
                <a:effectLst>
                  <a:outerShdw blurRad="38100" dist="38100" dir="2700000" algn="tl">
                    <a:srgbClr val="000000">
                      <a:alpha val="43137"/>
                    </a:srgbClr>
                  </a:outerShdw>
                </a:effectLst>
              </a:rPr>
              <a:t>Input tag :</a:t>
            </a:r>
            <a:endParaRPr lang="en-US" sz="4000" b="1" dirty="0">
              <a:solidFill>
                <a:srgbClr val="002060"/>
              </a:solidFill>
              <a:effectLst>
                <a:outerShdw blurRad="38100" dist="38100" dir="2700000" algn="tl">
                  <a:srgbClr val="000000">
                    <a:alpha val="43137"/>
                  </a:srgbClr>
                </a:outerShdw>
              </a:effectLst>
            </a:endParaRPr>
          </a:p>
        </p:txBody>
      </p:sp>
      <p:sp>
        <p:nvSpPr>
          <p:cNvPr id="6" name="TextBox 5"/>
          <p:cNvSpPr txBox="1"/>
          <p:nvPr/>
        </p:nvSpPr>
        <p:spPr>
          <a:xfrm>
            <a:off x="2372591" y="213955"/>
            <a:ext cx="6515100" cy="584775"/>
          </a:xfrm>
          <a:prstGeom prst="rect">
            <a:avLst/>
          </a:prstGeom>
          <a:noFill/>
        </p:spPr>
        <p:txBody>
          <a:bodyPr wrap="square" rtlCol="0">
            <a:spAutoFit/>
          </a:bodyPr>
          <a:lstStyle/>
          <a:p>
            <a:r>
              <a:rPr lang="en-US" sz="3200" b="1" dirty="0" smtClean="0">
                <a:solidFill>
                  <a:srgbClr val="002060"/>
                </a:solidFill>
                <a:effectLst>
                  <a:outerShdw blurRad="38100" dist="38100" dir="2700000" algn="tl">
                    <a:srgbClr val="000000">
                      <a:alpha val="43137"/>
                    </a:srgbClr>
                  </a:outerShdw>
                </a:effectLst>
              </a:rPr>
              <a:t>&lt;input type=“” name =“” value =“”/&gt;</a:t>
            </a:r>
            <a:endParaRPr lang="en-US" sz="3200" b="1" dirty="0">
              <a:solidFill>
                <a:srgbClr val="002060"/>
              </a:solidFill>
              <a:effectLst>
                <a:outerShdw blurRad="38100" dist="38100" dir="2700000" algn="tl">
                  <a:srgbClr val="000000">
                    <a:alpha val="43137"/>
                  </a:srgbClr>
                </a:outerShdw>
              </a:effectLst>
            </a:endParaRPr>
          </a:p>
        </p:txBody>
      </p:sp>
      <p:sp>
        <p:nvSpPr>
          <p:cNvPr id="7" name="TextBox 6"/>
          <p:cNvSpPr txBox="1"/>
          <p:nvPr/>
        </p:nvSpPr>
        <p:spPr>
          <a:xfrm>
            <a:off x="304800" y="2133600"/>
            <a:ext cx="5943600" cy="5632311"/>
          </a:xfrm>
          <a:prstGeom prst="rect">
            <a:avLst/>
          </a:prstGeom>
          <a:noFill/>
        </p:spPr>
        <p:txBody>
          <a:bodyPr wrap="square" rtlCol="0">
            <a:spAutoFit/>
          </a:bodyPr>
          <a:lstStyle/>
          <a:p>
            <a:r>
              <a:rPr lang="en-US" sz="3600" b="1" dirty="0">
                <a:solidFill>
                  <a:schemeClr val="accent2">
                    <a:lumMod val="50000"/>
                  </a:schemeClr>
                </a:solidFill>
                <a:latin typeface="Arial" pitchFamily="34" charset="0"/>
                <a:cs typeface="Arial" pitchFamily="34" charset="0"/>
              </a:rPr>
              <a:t>important types </a:t>
            </a:r>
            <a:r>
              <a:rPr lang="en-US" sz="3600" b="1" dirty="0" smtClean="0">
                <a:solidFill>
                  <a:schemeClr val="accent2">
                    <a:lumMod val="50000"/>
                  </a:schemeClr>
                </a:solidFill>
                <a:latin typeface="Arial" pitchFamily="34" charset="0"/>
                <a:cs typeface="Arial" pitchFamily="34" charset="0"/>
              </a:rPr>
              <a:t>are :</a:t>
            </a:r>
            <a:endParaRPr lang="en-US" sz="3600" b="1" dirty="0" smtClean="0">
              <a:solidFill>
                <a:schemeClr val="accent2">
                  <a:lumMod val="50000"/>
                </a:schemeClr>
              </a:solidFill>
              <a:effectLst>
                <a:outerShdw blurRad="38100" dist="38100" dir="2700000" algn="tl">
                  <a:srgbClr val="000000">
                    <a:alpha val="43137"/>
                  </a:srgbClr>
                </a:outerShdw>
              </a:effectLst>
              <a:latin typeface="Arial" pitchFamily="34" charset="0"/>
              <a:cs typeface="Arial" pitchFamily="34" charset="0"/>
            </a:endParaRPr>
          </a:p>
          <a:p>
            <a:r>
              <a:rPr lang="en-US" sz="3600" b="1" dirty="0" smtClean="0">
                <a:solidFill>
                  <a:schemeClr val="accent2">
                    <a:lumMod val="50000"/>
                  </a:schemeClr>
                </a:solidFill>
                <a:effectLst>
                  <a:outerShdw blurRad="38100" dist="38100" dir="2700000" algn="tl">
                    <a:srgbClr val="000000">
                      <a:alpha val="43137"/>
                    </a:srgbClr>
                  </a:outerShdw>
                </a:effectLst>
              </a:rPr>
              <a:t>Text</a:t>
            </a:r>
          </a:p>
          <a:p>
            <a:r>
              <a:rPr lang="en-US" sz="3600" b="1" dirty="0" smtClean="0">
                <a:solidFill>
                  <a:schemeClr val="accent2">
                    <a:lumMod val="50000"/>
                  </a:schemeClr>
                </a:solidFill>
                <a:effectLst>
                  <a:outerShdw blurRad="38100" dist="38100" dir="2700000" algn="tl">
                    <a:srgbClr val="000000">
                      <a:alpha val="43137"/>
                    </a:srgbClr>
                  </a:outerShdw>
                </a:effectLst>
              </a:rPr>
              <a:t>Password</a:t>
            </a:r>
          </a:p>
          <a:p>
            <a:r>
              <a:rPr lang="en-US" sz="3600" b="1" dirty="0" smtClean="0">
                <a:solidFill>
                  <a:schemeClr val="accent2">
                    <a:lumMod val="50000"/>
                  </a:schemeClr>
                </a:solidFill>
                <a:effectLst>
                  <a:outerShdw blurRad="38100" dist="38100" dir="2700000" algn="tl">
                    <a:srgbClr val="000000">
                      <a:alpha val="43137"/>
                    </a:srgbClr>
                  </a:outerShdw>
                </a:effectLst>
              </a:rPr>
              <a:t>Submit</a:t>
            </a:r>
          </a:p>
          <a:p>
            <a:r>
              <a:rPr lang="en-US" sz="3600" b="1" dirty="0" smtClean="0">
                <a:solidFill>
                  <a:schemeClr val="accent2">
                    <a:lumMod val="50000"/>
                  </a:schemeClr>
                </a:solidFill>
                <a:effectLst>
                  <a:outerShdw blurRad="38100" dist="38100" dir="2700000" algn="tl">
                    <a:srgbClr val="000000">
                      <a:alpha val="43137"/>
                    </a:srgbClr>
                  </a:outerShdw>
                </a:effectLst>
              </a:rPr>
              <a:t>Checkbox</a:t>
            </a:r>
          </a:p>
          <a:p>
            <a:r>
              <a:rPr lang="en-US" sz="3600" b="1" dirty="0" smtClean="0">
                <a:solidFill>
                  <a:schemeClr val="accent2">
                    <a:lumMod val="50000"/>
                  </a:schemeClr>
                </a:solidFill>
                <a:effectLst>
                  <a:outerShdw blurRad="38100" dist="38100" dir="2700000" algn="tl">
                    <a:srgbClr val="000000">
                      <a:alpha val="43137"/>
                    </a:srgbClr>
                  </a:outerShdw>
                </a:effectLst>
              </a:rPr>
              <a:t>Radio</a:t>
            </a:r>
          </a:p>
          <a:p>
            <a:r>
              <a:rPr lang="en-US" sz="3600" b="1" dirty="0" smtClean="0">
                <a:solidFill>
                  <a:schemeClr val="accent2">
                    <a:lumMod val="50000"/>
                  </a:schemeClr>
                </a:solidFill>
              </a:rPr>
              <a:t>Email</a:t>
            </a:r>
          </a:p>
          <a:p>
            <a:r>
              <a:rPr lang="en-US" sz="3600" b="1" dirty="0" smtClean="0">
                <a:solidFill>
                  <a:schemeClr val="accent2">
                    <a:lumMod val="50000"/>
                  </a:schemeClr>
                </a:solidFill>
                <a:effectLst>
                  <a:outerShdw blurRad="38100" dist="38100" dir="2700000" algn="tl">
                    <a:srgbClr val="000000">
                      <a:alpha val="43137"/>
                    </a:srgbClr>
                  </a:outerShdw>
                </a:effectLst>
              </a:rPr>
              <a:t>etc</a:t>
            </a:r>
          </a:p>
          <a:p>
            <a:endParaRPr lang="en-US" sz="3600" b="1" dirty="0" smtClean="0">
              <a:solidFill>
                <a:schemeClr val="accent2">
                  <a:lumMod val="50000"/>
                </a:schemeClr>
              </a:solidFill>
              <a:effectLst>
                <a:outerShdw blurRad="38100" dist="38100" dir="2700000" algn="tl">
                  <a:srgbClr val="000000">
                    <a:alpha val="43137"/>
                  </a:srgbClr>
                </a:outerShdw>
              </a:effectLst>
            </a:endParaRPr>
          </a:p>
          <a:p>
            <a:endParaRPr lang="en-US" sz="3600" b="1" dirty="0">
              <a:solidFill>
                <a:schemeClr val="accent2">
                  <a:lumMod val="50000"/>
                </a:schemeClr>
              </a:solidFill>
              <a:effectLst>
                <a:outerShdw blurRad="38100" dist="38100" dir="2700000" algn="tl">
                  <a:srgbClr val="000000">
                    <a:alpha val="43137"/>
                  </a:srgbClr>
                </a:outerShdw>
              </a:effectLst>
            </a:endParaRPr>
          </a:p>
        </p:txBody>
      </p:sp>
      <p:sp>
        <p:nvSpPr>
          <p:cNvPr id="2" name="TextBox 1"/>
          <p:cNvSpPr txBox="1"/>
          <p:nvPr/>
        </p:nvSpPr>
        <p:spPr>
          <a:xfrm>
            <a:off x="304800" y="1219200"/>
            <a:ext cx="8610600" cy="830997"/>
          </a:xfrm>
          <a:prstGeom prst="rect">
            <a:avLst/>
          </a:prstGeom>
          <a:noFill/>
        </p:spPr>
        <p:txBody>
          <a:bodyPr wrap="square" rtlCol="0">
            <a:spAutoFit/>
          </a:bodyPr>
          <a:lstStyle/>
          <a:p>
            <a:r>
              <a:rPr lang="en-US" sz="2400" b="1" dirty="0">
                <a:solidFill>
                  <a:schemeClr val="accent2">
                    <a:lumMod val="50000"/>
                  </a:schemeClr>
                </a:solidFill>
                <a:latin typeface="Arial" pitchFamily="34" charset="0"/>
                <a:cs typeface="Arial" pitchFamily="34" charset="0"/>
              </a:rPr>
              <a:t>type attribute can be used to specify the type of input end user has to provide</a:t>
            </a:r>
            <a:r>
              <a:rPr lang="en-US" sz="2400" b="1" dirty="0" smtClean="0">
                <a:solidFill>
                  <a:schemeClr val="accent2">
                    <a:lumMod val="50000"/>
                  </a:schemeClr>
                </a:solidFill>
                <a:latin typeface="Arial" pitchFamily="34" charset="0"/>
                <a:cs typeface="Arial" pitchFamily="34" charset="0"/>
              </a:rPr>
              <a:t>. </a:t>
            </a:r>
            <a:endParaRPr lang="en-US" sz="2400" b="1"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27700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7" y="152400"/>
            <a:ext cx="8915400" cy="2677656"/>
          </a:xfrm>
          <a:prstGeom prst="rect">
            <a:avLst/>
          </a:prstGeom>
          <a:noFill/>
        </p:spPr>
        <p:txBody>
          <a:bodyPr wrap="square" rtlCol="0">
            <a:spAutoFit/>
          </a:bodyPr>
          <a:lstStyle/>
          <a:p>
            <a:r>
              <a:rPr lang="en-US" sz="2800" b="1" dirty="0">
                <a:solidFill>
                  <a:schemeClr val="accent2">
                    <a:lumMod val="50000"/>
                  </a:schemeClr>
                </a:solidFill>
              </a:rPr>
              <a:t>name attribute represents the name of input tag. By using this </a:t>
            </a:r>
            <a:r>
              <a:rPr lang="en-US" sz="2800" b="1" dirty="0" smtClean="0">
                <a:solidFill>
                  <a:schemeClr val="accent2">
                    <a:lumMod val="50000"/>
                  </a:schemeClr>
                </a:solidFill>
              </a:rPr>
              <a:t>name , in </a:t>
            </a:r>
            <a:r>
              <a:rPr lang="en-US" sz="2800" b="1" dirty="0">
                <a:solidFill>
                  <a:schemeClr val="accent2">
                    <a:lumMod val="50000"/>
                  </a:schemeClr>
                </a:solidFill>
              </a:rPr>
              <a:t>the next target page we can access end user provided input value</a:t>
            </a:r>
            <a:r>
              <a:rPr lang="en-US" sz="2800" b="1" dirty="0" smtClean="0">
                <a:solidFill>
                  <a:schemeClr val="accent2">
                    <a:lumMod val="50000"/>
                  </a:schemeClr>
                </a:solidFill>
              </a:rPr>
              <a:t>.</a:t>
            </a:r>
          </a:p>
          <a:p>
            <a:endParaRPr lang="en-US" sz="2800" b="1" dirty="0">
              <a:solidFill>
                <a:schemeClr val="accent2">
                  <a:lumMod val="50000"/>
                </a:schemeClr>
              </a:solidFill>
            </a:endParaRPr>
          </a:p>
          <a:p>
            <a:r>
              <a:rPr lang="en-US" sz="2800" b="1" dirty="0">
                <a:solidFill>
                  <a:schemeClr val="accent2">
                    <a:lumMod val="50000"/>
                  </a:schemeClr>
                </a:solidFill>
              </a:rPr>
              <a:t>value attribute represents default value will be displayed in the form.</a:t>
            </a:r>
          </a:p>
        </p:txBody>
      </p:sp>
      <p:sp>
        <p:nvSpPr>
          <p:cNvPr id="6" name="TextBox 5"/>
          <p:cNvSpPr txBox="1"/>
          <p:nvPr/>
        </p:nvSpPr>
        <p:spPr>
          <a:xfrm>
            <a:off x="152400" y="3048000"/>
            <a:ext cx="9067800" cy="1631216"/>
          </a:xfrm>
          <a:prstGeom prst="rect">
            <a:avLst/>
          </a:prstGeom>
          <a:noFill/>
        </p:spPr>
        <p:txBody>
          <a:bodyPr wrap="square" rtlCol="0">
            <a:spAutoFit/>
          </a:bodyPr>
          <a:lstStyle/>
          <a:p>
            <a:r>
              <a:rPr lang="en-US" sz="2000" b="1" dirty="0">
                <a:solidFill>
                  <a:schemeClr val="tx2">
                    <a:lumMod val="75000"/>
                  </a:schemeClr>
                </a:solidFill>
                <a:latin typeface="Arial" pitchFamily="34" charset="0"/>
                <a:cs typeface="Arial" pitchFamily="34" charset="0"/>
              </a:rPr>
              <a:t>&lt;input type="text" name="username" value="Enter User </a:t>
            </a:r>
            <a:r>
              <a:rPr lang="en-US" sz="2000" b="1" dirty="0" smtClean="0">
                <a:solidFill>
                  <a:schemeClr val="tx2">
                    <a:lumMod val="75000"/>
                  </a:schemeClr>
                </a:solidFill>
                <a:latin typeface="Arial" pitchFamily="34" charset="0"/>
                <a:cs typeface="Arial" pitchFamily="34" charset="0"/>
              </a:rPr>
              <a:t>Name“/&gt;</a:t>
            </a:r>
          </a:p>
          <a:p>
            <a:r>
              <a:rPr lang="en-US" sz="2000" b="1" dirty="0">
                <a:solidFill>
                  <a:schemeClr val="tx2">
                    <a:lumMod val="75000"/>
                  </a:schemeClr>
                </a:solidFill>
                <a:latin typeface="Arial" pitchFamily="34" charset="0"/>
                <a:cs typeface="Arial" pitchFamily="34" charset="0"/>
              </a:rPr>
              <a:t>&lt;input type="email" name="mailid" value</a:t>
            </a:r>
            <a:r>
              <a:rPr lang="en-US" sz="2000" b="1" dirty="0" smtClean="0">
                <a:solidFill>
                  <a:schemeClr val="tx2">
                    <a:lumMod val="75000"/>
                  </a:schemeClr>
                </a:solidFill>
                <a:latin typeface="Arial" pitchFamily="34" charset="0"/>
                <a:cs typeface="Arial" pitchFamily="34" charset="0"/>
              </a:rPr>
              <a:t>=""/&gt;</a:t>
            </a:r>
          </a:p>
          <a:p>
            <a:r>
              <a:rPr lang="en-US" sz="2000" b="1" dirty="0">
                <a:solidFill>
                  <a:schemeClr val="tx2">
                    <a:lumMod val="75000"/>
                  </a:schemeClr>
                </a:solidFill>
                <a:latin typeface="Arial" pitchFamily="34" charset="0"/>
                <a:cs typeface="Arial" pitchFamily="34" charset="0"/>
              </a:rPr>
              <a:t>&lt;input type="password" name="pwd" value</a:t>
            </a:r>
            <a:r>
              <a:rPr lang="en-US" sz="2000" b="1" dirty="0" smtClean="0">
                <a:solidFill>
                  <a:schemeClr val="tx2">
                    <a:lumMod val="75000"/>
                  </a:schemeClr>
                </a:solidFill>
                <a:latin typeface="Arial" pitchFamily="34" charset="0"/>
                <a:cs typeface="Arial" pitchFamily="34" charset="0"/>
              </a:rPr>
              <a:t>="“/&gt;</a:t>
            </a:r>
          </a:p>
          <a:p>
            <a:r>
              <a:rPr lang="en-US" sz="2000" b="1" dirty="0">
                <a:solidFill>
                  <a:schemeClr val="tx2">
                    <a:lumMod val="75000"/>
                  </a:schemeClr>
                </a:solidFill>
                <a:latin typeface="Arial" pitchFamily="34" charset="0"/>
                <a:cs typeface="Arial" pitchFamily="34" charset="0"/>
              </a:rPr>
              <a:t>&lt;input type="checkbox" name="course" value</a:t>
            </a:r>
            <a:r>
              <a:rPr lang="en-US" sz="2000" b="1" dirty="0" smtClean="0">
                <a:solidFill>
                  <a:schemeClr val="tx2">
                    <a:lumMod val="75000"/>
                  </a:schemeClr>
                </a:solidFill>
                <a:latin typeface="Arial" pitchFamily="34" charset="0"/>
                <a:cs typeface="Arial" pitchFamily="34" charset="0"/>
              </a:rPr>
              <a:t>=""/&gt;</a:t>
            </a:r>
          </a:p>
          <a:p>
            <a:r>
              <a:rPr lang="en-US" sz="2000" b="1" dirty="0">
                <a:solidFill>
                  <a:schemeClr val="tx2">
                    <a:lumMod val="75000"/>
                  </a:schemeClr>
                </a:solidFill>
                <a:latin typeface="Arial" pitchFamily="34" charset="0"/>
                <a:cs typeface="Arial" pitchFamily="34" charset="0"/>
              </a:rPr>
              <a:t>&lt;input type="radio" name="married" value=""/&gt;</a:t>
            </a:r>
          </a:p>
        </p:txBody>
      </p:sp>
      <p:sp>
        <p:nvSpPr>
          <p:cNvPr id="7" name="TextBox 6"/>
          <p:cNvSpPr txBox="1"/>
          <p:nvPr/>
        </p:nvSpPr>
        <p:spPr>
          <a:xfrm>
            <a:off x="152400" y="4953000"/>
            <a:ext cx="8769927" cy="1200329"/>
          </a:xfrm>
          <a:prstGeom prst="rect">
            <a:avLst/>
          </a:prstGeom>
          <a:noFill/>
        </p:spPr>
        <p:txBody>
          <a:bodyPr wrap="square" rtlCol="0">
            <a:spAutoFit/>
          </a:bodyPr>
          <a:lstStyle/>
          <a:p>
            <a:r>
              <a:rPr lang="en-US" sz="2400" b="1" dirty="0">
                <a:solidFill>
                  <a:schemeClr val="accent2">
                    <a:lumMod val="75000"/>
                  </a:schemeClr>
                </a:solidFill>
              </a:rPr>
              <a:t>To provide default value it is highly recommended to use placeholder attribute because end user is not required to delete defualt value while entering data</a:t>
            </a:r>
          </a:p>
        </p:txBody>
      </p:sp>
    </p:spTree>
    <p:extLst>
      <p:ext uri="{BB962C8B-B14F-4D97-AF65-F5344CB8AC3E}">
        <p14:creationId xmlns:p14="http://schemas.microsoft.com/office/powerpoint/2010/main" val="3532853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60163"/>
            <a:ext cx="9144000" cy="400110"/>
          </a:xfrm>
          <a:prstGeom prst="rect">
            <a:avLst/>
          </a:prstGeom>
          <a:noFill/>
        </p:spPr>
        <p:txBody>
          <a:bodyPr wrap="square" rtlCol="0">
            <a:spAutoFit/>
          </a:bodyPr>
          <a:lstStyle/>
          <a:p>
            <a:r>
              <a:rPr lang="en-US" sz="2000" b="1" dirty="0"/>
              <a:t>&lt;input type="text" name="username" placeholder="Enter User Name"/&gt;</a:t>
            </a:r>
          </a:p>
        </p:txBody>
      </p:sp>
      <p:sp>
        <p:nvSpPr>
          <p:cNvPr id="5" name="TextBox 4"/>
          <p:cNvSpPr txBox="1"/>
          <p:nvPr/>
        </p:nvSpPr>
        <p:spPr>
          <a:xfrm>
            <a:off x="96982" y="576590"/>
            <a:ext cx="7848600" cy="523220"/>
          </a:xfrm>
          <a:prstGeom prst="rect">
            <a:avLst/>
          </a:prstGeom>
          <a:noFill/>
        </p:spPr>
        <p:txBody>
          <a:bodyPr wrap="square" rtlCol="0">
            <a:spAutoFit/>
          </a:bodyPr>
          <a:lstStyle/>
          <a:p>
            <a:r>
              <a:rPr lang="en-US" sz="2800" b="1" u="sng" dirty="0"/>
              <a:t>Creation of Labels for HTML Elements:</a:t>
            </a:r>
          </a:p>
        </p:txBody>
      </p:sp>
      <p:sp>
        <p:nvSpPr>
          <p:cNvPr id="6" name="TextBox 5"/>
          <p:cNvSpPr txBox="1"/>
          <p:nvPr/>
        </p:nvSpPr>
        <p:spPr>
          <a:xfrm>
            <a:off x="228600" y="1155228"/>
            <a:ext cx="8001000" cy="830997"/>
          </a:xfrm>
          <a:prstGeom prst="rect">
            <a:avLst/>
          </a:prstGeom>
          <a:noFill/>
        </p:spPr>
        <p:txBody>
          <a:bodyPr wrap="square" rtlCol="0">
            <a:spAutoFit/>
          </a:bodyPr>
          <a:lstStyle/>
          <a:p>
            <a:r>
              <a:rPr lang="en-US" sz="2400" b="1" dirty="0"/>
              <a:t>We can define Label Text for our HTML Elements like Radio Buttons, Text Box etc by using tag.</a:t>
            </a:r>
          </a:p>
        </p:txBody>
      </p:sp>
      <p:sp>
        <p:nvSpPr>
          <p:cNvPr id="7" name="TextBox 6"/>
          <p:cNvSpPr txBox="1"/>
          <p:nvPr/>
        </p:nvSpPr>
        <p:spPr>
          <a:xfrm>
            <a:off x="228600" y="1986225"/>
            <a:ext cx="7315200" cy="461665"/>
          </a:xfrm>
          <a:prstGeom prst="rect">
            <a:avLst/>
          </a:prstGeom>
          <a:noFill/>
        </p:spPr>
        <p:txBody>
          <a:bodyPr wrap="square" rtlCol="0">
            <a:spAutoFit/>
          </a:bodyPr>
          <a:lstStyle/>
          <a:p>
            <a:r>
              <a:rPr lang="en-US" sz="2400" b="1" dirty="0"/>
              <a:t>Syntax: &lt;label for="name"&gt;Enter Name:&lt;/label&gt;</a:t>
            </a:r>
          </a:p>
        </p:txBody>
      </p:sp>
      <p:sp>
        <p:nvSpPr>
          <p:cNvPr id="8" name="TextBox 7"/>
          <p:cNvSpPr txBox="1"/>
          <p:nvPr/>
        </p:nvSpPr>
        <p:spPr>
          <a:xfrm>
            <a:off x="381000" y="2475599"/>
            <a:ext cx="8991600" cy="830997"/>
          </a:xfrm>
          <a:prstGeom prst="rect">
            <a:avLst/>
          </a:prstGeom>
          <a:noFill/>
        </p:spPr>
        <p:txBody>
          <a:bodyPr wrap="square" rtlCol="0">
            <a:spAutoFit/>
          </a:bodyPr>
          <a:lstStyle/>
          <a:p>
            <a:r>
              <a:rPr lang="en-US" sz="2400" b="1" dirty="0" smtClean="0"/>
              <a:t>&lt;p&gt;Enter </a:t>
            </a:r>
            <a:r>
              <a:rPr lang="en-US" sz="2400" b="1" dirty="0"/>
              <a:t>Name</a:t>
            </a:r>
            <a:r>
              <a:rPr lang="en-US" sz="2400" b="1" dirty="0" smtClean="0"/>
              <a:t>:&lt;/p&gt;</a:t>
            </a:r>
          </a:p>
          <a:p>
            <a:r>
              <a:rPr lang="en-US" sz="2400" b="1" dirty="0" smtClean="0"/>
              <a:t>&lt;</a:t>
            </a:r>
            <a:r>
              <a:rPr lang="en-US" sz="2400" b="1" dirty="0"/>
              <a:t>input type="text" name="username" placeholder="Enter Name"&gt;</a:t>
            </a:r>
          </a:p>
        </p:txBody>
      </p:sp>
      <p:sp>
        <p:nvSpPr>
          <p:cNvPr id="9" name="TextBox 8"/>
          <p:cNvSpPr txBox="1"/>
          <p:nvPr/>
        </p:nvSpPr>
        <p:spPr>
          <a:xfrm>
            <a:off x="249382" y="3365212"/>
            <a:ext cx="4953000" cy="584775"/>
          </a:xfrm>
          <a:prstGeom prst="rect">
            <a:avLst/>
          </a:prstGeom>
          <a:noFill/>
        </p:spPr>
        <p:txBody>
          <a:bodyPr wrap="square" rtlCol="0">
            <a:spAutoFit/>
          </a:bodyPr>
          <a:lstStyle/>
          <a:p>
            <a:r>
              <a:rPr lang="en-US" sz="3200" b="1" u="sng" dirty="0"/>
              <a:t>required attribute:</a:t>
            </a:r>
          </a:p>
        </p:txBody>
      </p:sp>
      <p:sp>
        <p:nvSpPr>
          <p:cNvPr id="10" name="TextBox 9"/>
          <p:cNvSpPr txBox="1"/>
          <p:nvPr/>
        </p:nvSpPr>
        <p:spPr>
          <a:xfrm>
            <a:off x="214745" y="3949987"/>
            <a:ext cx="8666018"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If end user compulsory should required to provide input value then we should go for required attribute.</a:t>
            </a:r>
          </a:p>
        </p:txBody>
      </p:sp>
      <p:sp>
        <p:nvSpPr>
          <p:cNvPr id="11" name="TextBox 10"/>
          <p:cNvSpPr txBox="1"/>
          <p:nvPr/>
        </p:nvSpPr>
        <p:spPr>
          <a:xfrm>
            <a:off x="55418" y="5257800"/>
            <a:ext cx="8747395" cy="369332"/>
          </a:xfrm>
          <a:prstGeom prst="rect">
            <a:avLst/>
          </a:prstGeom>
          <a:noFill/>
        </p:spPr>
        <p:txBody>
          <a:bodyPr wrap="none" rtlCol="0">
            <a:spAutoFit/>
          </a:bodyPr>
          <a:lstStyle/>
          <a:p>
            <a:r>
              <a:rPr lang="en-US" b="1" dirty="0"/>
              <a:t>&lt;input id="name" type='text' name='username' placeholder='Name to Contact' required&gt;</a:t>
            </a:r>
          </a:p>
        </p:txBody>
      </p:sp>
    </p:spTree>
    <p:extLst>
      <p:ext uri="{BB962C8B-B14F-4D97-AF65-F5344CB8AC3E}">
        <p14:creationId xmlns:p14="http://schemas.microsoft.com/office/powerpoint/2010/main" val="74933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06325"/>
            <a:ext cx="6019800" cy="646331"/>
          </a:xfrm>
          <a:prstGeom prst="rect">
            <a:avLst/>
          </a:prstGeom>
          <a:noFill/>
        </p:spPr>
        <p:txBody>
          <a:bodyPr wrap="square" rtlCol="0">
            <a:spAutoFit/>
          </a:bodyPr>
          <a:lstStyle/>
          <a:p>
            <a:r>
              <a:rPr lang="en-US" sz="3600" b="1" u="sng" dirty="0"/>
              <a:t>action attribute:</a:t>
            </a:r>
          </a:p>
        </p:txBody>
      </p:sp>
      <p:sp>
        <p:nvSpPr>
          <p:cNvPr id="5" name="TextBox 4"/>
          <p:cNvSpPr txBox="1"/>
          <p:nvPr/>
        </p:nvSpPr>
        <p:spPr>
          <a:xfrm>
            <a:off x="76200" y="752656"/>
            <a:ext cx="8686800" cy="1200329"/>
          </a:xfrm>
          <a:prstGeom prst="rect">
            <a:avLst/>
          </a:prstGeom>
          <a:noFill/>
        </p:spPr>
        <p:txBody>
          <a:bodyPr wrap="square" rtlCol="0">
            <a:spAutoFit/>
          </a:bodyPr>
          <a:lstStyle/>
          <a:p>
            <a:r>
              <a:rPr lang="en-US" sz="2400" b="1" dirty="0"/>
              <a:t>once we fill the form and click submit, then to which page it will go is decided by action </a:t>
            </a:r>
            <a:r>
              <a:rPr lang="en-US" sz="2400" b="1" dirty="0" smtClean="0"/>
              <a:t>attribute . The </a:t>
            </a:r>
            <a:r>
              <a:rPr lang="en-US" sz="2400" b="1" dirty="0"/>
              <a:t>value of action attribute can be either local resource or web </a:t>
            </a:r>
            <a:r>
              <a:rPr lang="en-US" sz="2400" b="1" dirty="0" smtClean="0"/>
              <a:t>url . </a:t>
            </a:r>
            <a:endParaRPr lang="en-US" sz="2400" b="1" dirty="0"/>
          </a:p>
        </p:txBody>
      </p:sp>
      <p:sp>
        <p:nvSpPr>
          <p:cNvPr id="6" name="TextBox 5"/>
          <p:cNvSpPr txBox="1"/>
          <p:nvPr/>
        </p:nvSpPr>
        <p:spPr>
          <a:xfrm>
            <a:off x="152400" y="2057400"/>
            <a:ext cx="6858000" cy="954107"/>
          </a:xfrm>
          <a:prstGeom prst="rect">
            <a:avLst/>
          </a:prstGeom>
          <a:noFill/>
        </p:spPr>
        <p:txBody>
          <a:bodyPr wrap="square" rtlCol="0">
            <a:spAutoFit/>
          </a:bodyPr>
          <a:lstStyle/>
          <a:p>
            <a:r>
              <a:rPr lang="en-US" sz="2800" b="1" dirty="0"/>
              <a:t>&lt;form action="target.html" </a:t>
            </a:r>
            <a:r>
              <a:rPr lang="en-US" sz="2800" b="1" dirty="0" smtClean="0"/>
              <a:t>&gt;</a:t>
            </a:r>
          </a:p>
          <a:p>
            <a:r>
              <a:rPr lang="en-US" sz="2800" b="1" dirty="0"/>
              <a:t>&lt;form action="https://facebook.com" &gt;</a:t>
            </a:r>
          </a:p>
        </p:txBody>
      </p:sp>
    </p:spTree>
    <p:extLst>
      <p:ext uri="{BB962C8B-B14F-4D97-AF65-F5344CB8AC3E}">
        <p14:creationId xmlns:p14="http://schemas.microsoft.com/office/powerpoint/2010/main" val="2369978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6868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5788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US" b="1" u="sng" dirty="0" smtClean="0">
                <a:effectLst>
                  <a:outerShdw blurRad="38100" dist="38100" dir="2700000" algn="tl">
                    <a:srgbClr val="000000">
                      <a:alpha val="43137"/>
                    </a:srgbClr>
                  </a:outerShdw>
                </a:effectLst>
                <a:latin typeface="Elephant" pitchFamily="18" charset="0"/>
              </a:rPr>
              <a:t>Css(Cascading Style Sheets)</a:t>
            </a:r>
            <a:endParaRPr lang="en-US" b="1" u="sng" dirty="0">
              <a:effectLst>
                <a:outerShdw blurRad="38100" dist="38100" dir="2700000" algn="tl">
                  <a:srgbClr val="000000">
                    <a:alpha val="43137"/>
                  </a:srgbClr>
                </a:outerShdw>
              </a:effectLst>
              <a:latin typeface="Elephant"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43" y="1066800"/>
            <a:ext cx="8991600" cy="189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0040"/>
          <a:stretch/>
        </p:blipFill>
        <p:spPr bwMode="auto">
          <a:xfrm>
            <a:off x="119743" y="2964873"/>
            <a:ext cx="8991600" cy="1378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64" y="4343400"/>
            <a:ext cx="6735536"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412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52400"/>
            <a:ext cx="5410200" cy="769441"/>
          </a:xfrm>
          <a:prstGeom prst="rect">
            <a:avLst/>
          </a:prstGeom>
          <a:noFill/>
        </p:spPr>
        <p:txBody>
          <a:bodyPr wrap="square" rtlCol="0">
            <a:spAutoFit/>
          </a:bodyPr>
          <a:lstStyle/>
          <a:p>
            <a:r>
              <a:rPr lang="en-US" sz="4400" b="1" dirty="0" smtClean="0">
                <a:effectLst>
                  <a:outerShdw blurRad="38100" dist="38100" dir="2700000" algn="tl">
                    <a:srgbClr val="000000">
                      <a:alpha val="43137"/>
                    </a:srgbClr>
                  </a:outerShdw>
                </a:effectLst>
                <a:latin typeface="Showcard Gothic" pitchFamily="82" charset="0"/>
              </a:rPr>
              <a:t>Web Application </a:t>
            </a:r>
            <a:endParaRPr lang="en-US" sz="4400" b="1" dirty="0">
              <a:effectLst>
                <a:outerShdw blurRad="38100" dist="38100" dir="2700000" algn="tl">
                  <a:srgbClr val="000000">
                    <a:alpha val="43137"/>
                  </a:srgbClr>
                </a:outerShdw>
              </a:effectLst>
              <a:latin typeface="Showcard Gothic" pitchFamily="82" charset="0"/>
            </a:endParaRPr>
          </a:p>
        </p:txBody>
      </p:sp>
      <p:sp>
        <p:nvSpPr>
          <p:cNvPr id="5" name="TextBox 4"/>
          <p:cNvSpPr txBox="1"/>
          <p:nvPr/>
        </p:nvSpPr>
        <p:spPr>
          <a:xfrm>
            <a:off x="152400" y="1295400"/>
            <a:ext cx="8229600" cy="2677656"/>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The applications which will provide services over the web are called web applications</a:t>
            </a:r>
            <a:r>
              <a:rPr lang="en-US" sz="2800" b="1" dirty="0" smtClean="0">
                <a:effectLst>
                  <a:outerShdw blurRad="38100" dist="38100" dir="2700000" algn="tl">
                    <a:srgbClr val="000000">
                      <a:alpha val="43137"/>
                    </a:srgbClr>
                  </a:outerShdw>
                </a:effectLst>
              </a:rPr>
              <a:t>.</a:t>
            </a:r>
          </a:p>
          <a:p>
            <a:r>
              <a:rPr lang="en-US" sz="2800" b="1" dirty="0" smtClean="0">
                <a:effectLst>
                  <a:outerShdw blurRad="38100" dist="38100" dir="2700000" algn="tl">
                    <a:srgbClr val="000000">
                      <a:alpha val="43137"/>
                    </a:srgbClr>
                  </a:outerShdw>
                </a:effectLst>
              </a:rPr>
              <a:t> </a:t>
            </a:r>
            <a:r>
              <a:rPr lang="en-US" sz="2800" b="1" dirty="0">
                <a:effectLst>
                  <a:outerShdw blurRad="38100" dist="38100" dir="2700000" algn="tl">
                    <a:srgbClr val="000000">
                      <a:alpha val="43137"/>
                    </a:srgbClr>
                  </a:outerShdw>
                </a:effectLst>
              </a:rPr>
              <a:t>Eg gmail.com, facebook.com, </a:t>
            </a:r>
            <a:r>
              <a:rPr lang="en-US" sz="2800" b="1" dirty="0" smtClean="0">
                <a:effectLst>
                  <a:outerShdw blurRad="38100" dist="38100" dir="2700000" algn="tl">
                    <a:srgbClr val="000000">
                      <a:alpha val="43137"/>
                    </a:srgbClr>
                  </a:outerShdw>
                </a:effectLst>
              </a:rPr>
              <a:t>youtube.com etc…</a:t>
            </a:r>
          </a:p>
          <a:p>
            <a:r>
              <a:rPr lang="en-US" sz="2800" b="1" dirty="0" smtClean="0">
                <a:effectLst>
                  <a:outerShdw blurRad="38100" dist="38100" dir="2700000" algn="tl">
                    <a:srgbClr val="000000">
                      <a:alpha val="43137"/>
                    </a:srgbClr>
                  </a:outerShdw>
                </a:effectLst>
              </a:rPr>
              <a:t> </a:t>
            </a:r>
            <a:r>
              <a:rPr lang="en-US" sz="2800" b="1" dirty="0">
                <a:effectLst>
                  <a:outerShdw blurRad="38100" dist="38100" dir="2700000" algn="tl">
                    <a:srgbClr val="000000">
                      <a:alpha val="43137"/>
                    </a:srgbClr>
                  </a:outerShdw>
                </a:effectLst>
              </a:rPr>
              <a:t>Every web application contains 2 main components </a:t>
            </a:r>
            <a:endParaRPr lang="en-US" sz="2800" b="1" dirty="0" smtClean="0">
              <a:effectLst>
                <a:outerShdw blurRad="38100" dist="38100" dir="2700000" algn="tl">
                  <a:srgbClr val="000000">
                    <a:alpha val="43137"/>
                  </a:srgbClr>
                </a:outerShdw>
              </a:effectLst>
            </a:endParaRPr>
          </a:p>
          <a:p>
            <a:pPr marL="342900" indent="-342900">
              <a:buAutoNum type="arabicPeriod"/>
            </a:pPr>
            <a:r>
              <a:rPr lang="en-US" sz="2800" b="1" dirty="0" smtClean="0">
                <a:effectLst>
                  <a:outerShdw blurRad="38100" dist="38100" dir="2700000" algn="tl">
                    <a:srgbClr val="000000">
                      <a:alpha val="43137"/>
                    </a:srgbClr>
                  </a:outerShdw>
                </a:effectLst>
              </a:rPr>
              <a:t>Front-End </a:t>
            </a:r>
          </a:p>
          <a:p>
            <a:pPr marL="342900" indent="-342900">
              <a:buAutoNum type="arabicPeriod"/>
            </a:pPr>
            <a:r>
              <a:rPr lang="en-US" sz="2800" b="1" dirty="0" smtClean="0">
                <a:effectLst>
                  <a:outerShdw blurRad="38100" dist="38100" dir="2700000" algn="tl">
                    <a:srgbClr val="000000">
                      <a:alpha val="43137"/>
                    </a:srgbClr>
                  </a:outerShdw>
                </a:effectLst>
              </a:rPr>
              <a:t>Back-End</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931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barn(inVertical)">
                                      <p:cBhvr>
                                        <p:cTn id="3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0891"/>
            <a:ext cx="5181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667000"/>
            <a:ext cx="8382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6243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1071"/>
            <a:ext cx="8305800" cy="1872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55" y="1828800"/>
            <a:ext cx="2828925"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590800"/>
            <a:ext cx="52768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922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9273"/>
            <a:ext cx="4648200" cy="646331"/>
          </a:xfrm>
          <a:prstGeom prst="rect">
            <a:avLst/>
          </a:prstGeom>
          <a:noFill/>
        </p:spPr>
        <p:txBody>
          <a:bodyPr wrap="square" rtlCol="0">
            <a:spAutoFit/>
          </a:bodyPr>
          <a:lstStyle/>
          <a:p>
            <a:r>
              <a:rPr lang="en-US" sz="3600" b="1" u="sng" dirty="0"/>
              <a:t>3. By using css file:</a:t>
            </a:r>
          </a:p>
        </p:txBody>
      </p:sp>
      <p:sp>
        <p:nvSpPr>
          <p:cNvPr id="5" name="TextBox 4"/>
          <p:cNvSpPr txBox="1"/>
          <p:nvPr/>
        </p:nvSpPr>
        <p:spPr>
          <a:xfrm>
            <a:off x="145473" y="728990"/>
            <a:ext cx="5562600" cy="2246769"/>
          </a:xfrm>
          <a:prstGeom prst="rect">
            <a:avLst/>
          </a:prstGeom>
          <a:noFill/>
        </p:spPr>
        <p:txBody>
          <a:bodyPr wrap="square" rtlCol="0">
            <a:spAutoFit/>
          </a:bodyPr>
          <a:lstStyle/>
          <a:p>
            <a:r>
              <a:rPr lang="en-US" sz="2800" b="1" dirty="0" smtClean="0"/>
              <a:t>Style.css</a:t>
            </a:r>
          </a:p>
          <a:p>
            <a:endParaRPr lang="en-US" sz="2800" b="1" dirty="0">
              <a:latin typeface="Bell MT" pitchFamily="18" charset="0"/>
            </a:endParaRPr>
          </a:p>
          <a:p>
            <a:r>
              <a:rPr lang="en-US" sz="2800" b="1" dirty="0">
                <a:solidFill>
                  <a:srgbClr val="FF0000"/>
                </a:solidFill>
                <a:latin typeface="Bell MT" pitchFamily="18" charset="0"/>
              </a:rPr>
              <a:t>h</a:t>
            </a:r>
            <a:r>
              <a:rPr lang="en-US" sz="2800" b="1" dirty="0" smtClean="0">
                <a:solidFill>
                  <a:srgbClr val="FF0000"/>
                </a:solidFill>
                <a:latin typeface="Bell MT" pitchFamily="18" charset="0"/>
              </a:rPr>
              <a:t>1</a:t>
            </a:r>
            <a:r>
              <a:rPr lang="en-US" sz="2800" b="1" dirty="0" smtClean="0">
                <a:latin typeface="Bell MT" pitchFamily="18" charset="0"/>
              </a:rPr>
              <a:t>{</a:t>
            </a:r>
          </a:p>
          <a:p>
            <a:r>
              <a:rPr lang="en-US" sz="2800" b="1" dirty="0" smtClean="0">
                <a:solidFill>
                  <a:schemeClr val="accent1"/>
                </a:solidFill>
                <a:latin typeface="Bell MT" pitchFamily="18" charset="0"/>
              </a:rPr>
              <a:t>Color</a:t>
            </a:r>
            <a:r>
              <a:rPr lang="en-US" sz="2800" b="1" dirty="0" smtClean="0">
                <a:latin typeface="Bell MT" pitchFamily="18" charset="0"/>
              </a:rPr>
              <a:t>:</a:t>
            </a:r>
            <a:r>
              <a:rPr lang="en-US" sz="2800" b="1" dirty="0" smtClean="0">
                <a:solidFill>
                  <a:srgbClr val="FF0000"/>
                </a:solidFill>
                <a:latin typeface="Bell MT" pitchFamily="18" charset="0"/>
              </a:rPr>
              <a:t>red</a:t>
            </a:r>
            <a:r>
              <a:rPr lang="en-US" sz="2800" b="1" dirty="0" smtClean="0">
                <a:latin typeface="Bell MT" pitchFamily="18" charset="0"/>
              </a:rPr>
              <a:t>;</a:t>
            </a:r>
          </a:p>
          <a:p>
            <a:r>
              <a:rPr lang="en-US" sz="2800" b="1" dirty="0" smtClean="0">
                <a:latin typeface="Bell MT" pitchFamily="18" charset="0"/>
              </a:rPr>
              <a:t>}</a:t>
            </a:r>
            <a:endParaRPr lang="en-US" sz="2800" b="1" dirty="0">
              <a:latin typeface="Bell MT" pitchFamily="18" charset="0"/>
            </a:endParaRPr>
          </a:p>
        </p:txBody>
      </p:sp>
      <p:sp>
        <p:nvSpPr>
          <p:cNvPr id="6" name="TextBox 5"/>
          <p:cNvSpPr txBox="1"/>
          <p:nvPr/>
        </p:nvSpPr>
        <p:spPr>
          <a:xfrm>
            <a:off x="145473" y="3352800"/>
            <a:ext cx="7315200" cy="1384995"/>
          </a:xfrm>
          <a:prstGeom prst="rect">
            <a:avLst/>
          </a:prstGeom>
          <a:noFill/>
        </p:spPr>
        <p:txBody>
          <a:bodyPr wrap="square" rtlCol="0">
            <a:spAutoFit/>
          </a:bodyPr>
          <a:lstStyle/>
          <a:p>
            <a:r>
              <a:rPr lang="en-US" sz="2800" b="1" dirty="0" smtClean="0"/>
              <a:t>&lt;</a:t>
            </a:r>
            <a:r>
              <a:rPr lang="en-US" sz="2800" b="1" dirty="0" smtClean="0">
                <a:solidFill>
                  <a:srgbClr val="FF0000"/>
                </a:solidFill>
              </a:rPr>
              <a:t>head</a:t>
            </a:r>
            <a:r>
              <a:rPr lang="en-US" sz="2800" b="1" dirty="0" smtClean="0"/>
              <a:t>&gt;</a:t>
            </a:r>
          </a:p>
          <a:p>
            <a:r>
              <a:rPr lang="en-US" sz="2800" b="1" dirty="0" smtClean="0"/>
              <a:t>&lt;</a:t>
            </a:r>
            <a:r>
              <a:rPr lang="en-US" sz="2800" b="1" dirty="0" smtClean="0">
                <a:solidFill>
                  <a:srgbClr val="FF0000"/>
                </a:solidFill>
              </a:rPr>
              <a:t>link</a:t>
            </a:r>
            <a:r>
              <a:rPr lang="en-US" sz="2800" b="1" dirty="0" smtClean="0"/>
              <a:t> </a:t>
            </a:r>
            <a:r>
              <a:rPr lang="en-US" sz="2800" b="1" dirty="0">
                <a:solidFill>
                  <a:schemeClr val="accent1"/>
                </a:solidFill>
              </a:rPr>
              <a:t>rel</a:t>
            </a:r>
            <a:r>
              <a:rPr lang="en-US" sz="2800" b="1" dirty="0"/>
              <a:t>="</a:t>
            </a:r>
            <a:r>
              <a:rPr lang="en-US" sz="2800" b="1" dirty="0">
                <a:solidFill>
                  <a:schemeClr val="accent6">
                    <a:lumMod val="50000"/>
                  </a:schemeClr>
                </a:solidFill>
              </a:rPr>
              <a:t>stylesheet</a:t>
            </a:r>
            <a:r>
              <a:rPr lang="en-US" sz="2800" b="1" dirty="0"/>
              <a:t>" </a:t>
            </a:r>
            <a:r>
              <a:rPr lang="en-US" sz="2800" b="1" dirty="0">
                <a:solidFill>
                  <a:schemeClr val="accent1"/>
                </a:solidFill>
              </a:rPr>
              <a:t>href</a:t>
            </a:r>
            <a:r>
              <a:rPr lang="en-US" sz="2800" b="1" dirty="0"/>
              <a:t>="</a:t>
            </a:r>
            <a:r>
              <a:rPr lang="en-US" sz="2800" b="1" dirty="0" smtClean="0">
                <a:solidFill>
                  <a:schemeClr val="accent6">
                    <a:lumMod val="50000"/>
                  </a:schemeClr>
                </a:solidFill>
              </a:rPr>
              <a:t>style.css</a:t>
            </a:r>
            <a:r>
              <a:rPr lang="en-US" sz="2800" b="1" dirty="0"/>
              <a:t>"&gt; </a:t>
            </a:r>
            <a:endParaRPr lang="en-US" sz="2800" b="1" dirty="0" smtClean="0"/>
          </a:p>
          <a:p>
            <a:r>
              <a:rPr lang="en-US" sz="2800" b="1" dirty="0" smtClean="0"/>
              <a:t>&lt;/</a:t>
            </a:r>
            <a:r>
              <a:rPr lang="en-US" sz="2800" b="1" dirty="0" smtClean="0">
                <a:solidFill>
                  <a:srgbClr val="FF0000"/>
                </a:solidFill>
              </a:rPr>
              <a:t>head</a:t>
            </a:r>
            <a:r>
              <a:rPr lang="en-US" sz="2800" b="1" dirty="0" smtClean="0"/>
              <a:t>&gt;</a:t>
            </a:r>
            <a:endParaRPr lang="en-US" sz="2800" b="1" dirty="0"/>
          </a:p>
        </p:txBody>
      </p:sp>
      <p:sp>
        <p:nvSpPr>
          <p:cNvPr id="7" name="TextBox 6"/>
          <p:cNvSpPr txBox="1"/>
          <p:nvPr/>
        </p:nvSpPr>
        <p:spPr>
          <a:xfrm>
            <a:off x="124691" y="5029200"/>
            <a:ext cx="8915400" cy="1384995"/>
          </a:xfrm>
          <a:prstGeom prst="rect">
            <a:avLst/>
          </a:prstGeom>
          <a:noFill/>
        </p:spPr>
        <p:txBody>
          <a:bodyPr wrap="square" rtlCol="0">
            <a:spAutoFit/>
          </a:bodyPr>
          <a:lstStyle/>
          <a:p>
            <a:r>
              <a:rPr lang="en-US" sz="2800" b="1" dirty="0"/>
              <a:t>We can reuse same css file for every html page so that we can promote code reusability. Hence this approach is highly recommended to use.</a:t>
            </a:r>
          </a:p>
        </p:txBody>
      </p:sp>
      <p:sp>
        <p:nvSpPr>
          <p:cNvPr id="8" name="Rounded Rectangle 7"/>
          <p:cNvSpPr/>
          <p:nvPr/>
        </p:nvSpPr>
        <p:spPr>
          <a:xfrm>
            <a:off x="4267200" y="1981200"/>
            <a:ext cx="37338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43400" y="2202873"/>
            <a:ext cx="3581400" cy="830997"/>
          </a:xfrm>
          <a:prstGeom prst="rect">
            <a:avLst/>
          </a:prstGeom>
          <a:noFill/>
        </p:spPr>
        <p:txBody>
          <a:bodyPr wrap="square" rtlCol="0">
            <a:spAutoFit/>
          </a:bodyPr>
          <a:lstStyle/>
          <a:p>
            <a:r>
              <a:rPr lang="en-US" sz="2400" b="1" u="sng" dirty="0" smtClean="0">
                <a:effectLst>
                  <a:outerShdw blurRad="38100" dist="38100" dir="2700000" algn="tl">
                    <a:srgbClr val="000000">
                      <a:alpha val="43137"/>
                    </a:srgbClr>
                  </a:outerShdw>
                </a:effectLst>
              </a:rPr>
              <a:t>We use link tag to connect css file to html file</a:t>
            </a:r>
            <a:endParaRPr lang="en-US" sz="24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2795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78667"/>
            <a:ext cx="5410200" cy="584775"/>
          </a:xfrm>
          <a:prstGeom prst="rect">
            <a:avLst/>
          </a:prstGeom>
          <a:noFill/>
        </p:spPr>
        <p:txBody>
          <a:bodyPr wrap="square" rtlCol="0">
            <a:spAutoFit/>
          </a:bodyPr>
          <a:lstStyle/>
          <a:p>
            <a:r>
              <a:rPr lang="en-US" sz="3200" b="1" u="sng" dirty="0"/>
              <a:t>Basic Structure of CSS File:</a:t>
            </a:r>
          </a:p>
        </p:txBody>
      </p:sp>
      <p:sp>
        <p:nvSpPr>
          <p:cNvPr id="5" name="TextBox 4"/>
          <p:cNvSpPr txBox="1"/>
          <p:nvPr/>
        </p:nvSpPr>
        <p:spPr>
          <a:xfrm>
            <a:off x="152400" y="791151"/>
            <a:ext cx="4495800" cy="3970318"/>
          </a:xfrm>
          <a:prstGeom prst="rect">
            <a:avLst/>
          </a:prstGeom>
          <a:noFill/>
        </p:spPr>
        <p:txBody>
          <a:bodyPr wrap="square" rtlCol="0">
            <a:spAutoFit/>
          </a:bodyPr>
          <a:lstStyle/>
          <a:p>
            <a:r>
              <a:rPr lang="en-US" sz="2800" b="1" dirty="0">
                <a:solidFill>
                  <a:srgbClr val="FF0000"/>
                </a:solidFill>
              </a:rPr>
              <a:t>tagname</a:t>
            </a:r>
            <a:r>
              <a:rPr lang="en-US" sz="2800" b="1" dirty="0"/>
              <a:t>{ </a:t>
            </a:r>
          </a:p>
          <a:p>
            <a:r>
              <a:rPr lang="en-US" sz="2800" b="1" dirty="0" smtClean="0"/>
              <a:t> </a:t>
            </a:r>
            <a:r>
              <a:rPr lang="en-US" sz="2800" b="1" dirty="0">
                <a:solidFill>
                  <a:schemeClr val="tx2">
                    <a:lumMod val="60000"/>
                    <a:lumOff val="40000"/>
                  </a:schemeClr>
                </a:solidFill>
              </a:rPr>
              <a:t>property</a:t>
            </a:r>
            <a:r>
              <a:rPr lang="en-US" sz="2800" b="1" dirty="0"/>
              <a:t>:</a:t>
            </a:r>
            <a:r>
              <a:rPr lang="en-US" sz="2800" b="1" dirty="0">
                <a:solidFill>
                  <a:schemeClr val="accent2">
                    <a:lumMod val="50000"/>
                  </a:schemeClr>
                </a:solidFill>
              </a:rPr>
              <a:t>value</a:t>
            </a:r>
            <a:r>
              <a:rPr lang="en-US" sz="2800" b="1" dirty="0"/>
              <a:t>; </a:t>
            </a:r>
          </a:p>
          <a:p>
            <a:r>
              <a:rPr lang="en-US" sz="2800" b="1" dirty="0" smtClean="0"/>
              <a:t> </a:t>
            </a:r>
            <a:r>
              <a:rPr lang="en-US" sz="2800" b="1" dirty="0"/>
              <a:t>} </a:t>
            </a:r>
            <a:endParaRPr lang="en-US" sz="2800" b="1" dirty="0" smtClean="0"/>
          </a:p>
          <a:p>
            <a:endParaRPr lang="en-US" sz="2800" b="1" dirty="0"/>
          </a:p>
          <a:p>
            <a:r>
              <a:rPr lang="en-US" sz="2800" b="1" u="sng" dirty="0" smtClean="0"/>
              <a:t>E.g: </a:t>
            </a:r>
          </a:p>
          <a:p>
            <a:r>
              <a:rPr lang="en-US" sz="2800" b="1" dirty="0" smtClean="0">
                <a:solidFill>
                  <a:srgbClr val="FF0000"/>
                </a:solidFill>
              </a:rPr>
              <a:t>h1</a:t>
            </a:r>
            <a:r>
              <a:rPr lang="en-US" sz="2800" b="1" dirty="0" smtClean="0"/>
              <a:t>{ </a:t>
            </a:r>
            <a:endParaRPr lang="en-US" sz="2800" b="1" dirty="0"/>
          </a:p>
          <a:p>
            <a:r>
              <a:rPr lang="en-US" sz="2800" b="1" dirty="0"/>
              <a:t> </a:t>
            </a:r>
            <a:r>
              <a:rPr lang="en-US" sz="2800" b="1" dirty="0" smtClean="0">
                <a:solidFill>
                  <a:schemeClr val="tx2">
                    <a:lumMod val="60000"/>
                    <a:lumOff val="40000"/>
                  </a:schemeClr>
                </a:solidFill>
              </a:rPr>
              <a:t>color</a:t>
            </a:r>
            <a:r>
              <a:rPr lang="en-US" sz="2800" b="1" dirty="0" smtClean="0"/>
              <a:t>:</a:t>
            </a:r>
            <a:r>
              <a:rPr lang="en-US" sz="2800" b="1" dirty="0" smtClean="0">
                <a:solidFill>
                  <a:schemeClr val="accent2">
                    <a:lumMod val="50000"/>
                  </a:schemeClr>
                </a:solidFill>
              </a:rPr>
              <a:t>red</a:t>
            </a:r>
            <a:r>
              <a:rPr lang="en-US" sz="2800" b="1" dirty="0" smtClean="0"/>
              <a:t>; </a:t>
            </a:r>
            <a:endParaRPr lang="en-US" sz="2800" b="1" dirty="0"/>
          </a:p>
          <a:p>
            <a:r>
              <a:rPr lang="en-US" sz="2800" b="1" dirty="0"/>
              <a:t> } </a:t>
            </a:r>
          </a:p>
          <a:p>
            <a:endParaRPr lang="en-US" sz="2800" b="1" dirty="0"/>
          </a:p>
        </p:txBody>
      </p:sp>
      <p:sp>
        <p:nvSpPr>
          <p:cNvPr id="6" name="TextBox 5"/>
          <p:cNvSpPr txBox="1"/>
          <p:nvPr/>
        </p:nvSpPr>
        <p:spPr>
          <a:xfrm>
            <a:off x="124691" y="4191000"/>
            <a:ext cx="8458200" cy="830997"/>
          </a:xfrm>
          <a:prstGeom prst="rect">
            <a:avLst/>
          </a:prstGeom>
          <a:noFill/>
        </p:spPr>
        <p:txBody>
          <a:bodyPr wrap="square" rtlCol="0">
            <a:spAutoFit/>
          </a:bodyPr>
          <a:lstStyle/>
          <a:p>
            <a:r>
              <a:rPr lang="en-US" sz="2400" b="1" dirty="0"/>
              <a:t>Once we defined css file, we can link it to html by using tag inside part of html. </a:t>
            </a:r>
          </a:p>
        </p:txBody>
      </p:sp>
      <p:sp>
        <p:nvSpPr>
          <p:cNvPr id="8" name="TextBox 7"/>
          <p:cNvSpPr txBox="1"/>
          <p:nvPr/>
        </p:nvSpPr>
        <p:spPr>
          <a:xfrm>
            <a:off x="152400" y="5329297"/>
            <a:ext cx="8001000" cy="2062103"/>
          </a:xfrm>
          <a:prstGeom prst="rect">
            <a:avLst/>
          </a:prstGeom>
          <a:noFill/>
        </p:spPr>
        <p:txBody>
          <a:bodyPr wrap="square" rtlCol="0">
            <a:spAutoFit/>
          </a:bodyPr>
          <a:lstStyle/>
          <a:p>
            <a:r>
              <a:rPr lang="en-US" sz="3200" b="1" dirty="0"/>
              <a:t>&lt;</a:t>
            </a:r>
            <a:r>
              <a:rPr lang="en-US" sz="3200" b="1" dirty="0">
                <a:solidFill>
                  <a:srgbClr val="FF0000"/>
                </a:solidFill>
              </a:rPr>
              <a:t>head</a:t>
            </a:r>
            <a:r>
              <a:rPr lang="en-US" sz="3200" b="1" dirty="0"/>
              <a:t>&gt;</a:t>
            </a:r>
          </a:p>
          <a:p>
            <a:r>
              <a:rPr lang="en-US" sz="3200" b="1" dirty="0"/>
              <a:t>&lt;</a:t>
            </a:r>
            <a:r>
              <a:rPr lang="en-US" sz="3200" b="1" dirty="0">
                <a:solidFill>
                  <a:srgbClr val="FF0000"/>
                </a:solidFill>
              </a:rPr>
              <a:t>link</a:t>
            </a:r>
            <a:r>
              <a:rPr lang="en-US" sz="3200" b="1" dirty="0"/>
              <a:t> </a:t>
            </a:r>
            <a:r>
              <a:rPr lang="en-US" sz="3200" b="1" dirty="0">
                <a:solidFill>
                  <a:schemeClr val="accent1"/>
                </a:solidFill>
              </a:rPr>
              <a:t>rel</a:t>
            </a:r>
            <a:r>
              <a:rPr lang="en-US" sz="3200" b="1" dirty="0"/>
              <a:t>="</a:t>
            </a:r>
            <a:r>
              <a:rPr lang="en-US" sz="3200" b="1" dirty="0">
                <a:solidFill>
                  <a:schemeClr val="accent6">
                    <a:lumMod val="50000"/>
                  </a:schemeClr>
                </a:solidFill>
              </a:rPr>
              <a:t>stylesheet</a:t>
            </a:r>
            <a:r>
              <a:rPr lang="en-US" sz="3200" b="1" dirty="0"/>
              <a:t>" </a:t>
            </a:r>
            <a:r>
              <a:rPr lang="en-US" sz="3200" b="1" dirty="0">
                <a:solidFill>
                  <a:schemeClr val="accent1"/>
                </a:solidFill>
              </a:rPr>
              <a:t>href</a:t>
            </a:r>
            <a:r>
              <a:rPr lang="en-US" sz="3200" b="1" dirty="0" smtClean="0"/>
              <a:t>=“</a:t>
            </a:r>
            <a:r>
              <a:rPr lang="en-US" sz="3200" b="1" dirty="0" smtClean="0">
                <a:solidFill>
                  <a:schemeClr val="accent6">
                    <a:lumMod val="50000"/>
                  </a:schemeClr>
                </a:solidFill>
              </a:rPr>
              <a:t>form.css</a:t>
            </a:r>
            <a:r>
              <a:rPr lang="en-US" sz="3200" b="1" dirty="0"/>
              <a:t>"&gt; </a:t>
            </a:r>
          </a:p>
          <a:p>
            <a:r>
              <a:rPr lang="en-US" sz="3200" b="1" dirty="0"/>
              <a:t>&lt;/</a:t>
            </a:r>
            <a:r>
              <a:rPr lang="en-US" sz="3200" b="1" dirty="0">
                <a:solidFill>
                  <a:srgbClr val="FF0000"/>
                </a:solidFill>
              </a:rPr>
              <a:t>head</a:t>
            </a:r>
            <a:r>
              <a:rPr lang="en-US" sz="3200" b="1" dirty="0"/>
              <a:t>&gt;</a:t>
            </a:r>
          </a:p>
          <a:p>
            <a:endParaRPr lang="en-US" sz="3200" dirty="0"/>
          </a:p>
        </p:txBody>
      </p:sp>
    </p:spTree>
    <p:extLst>
      <p:ext uri="{BB962C8B-B14F-4D97-AF65-F5344CB8AC3E}">
        <p14:creationId xmlns:p14="http://schemas.microsoft.com/office/powerpoint/2010/main" val="3854700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636" y="0"/>
            <a:ext cx="6858000" cy="584775"/>
          </a:xfrm>
          <a:prstGeom prst="rect">
            <a:avLst/>
          </a:prstGeom>
          <a:noFill/>
        </p:spPr>
        <p:txBody>
          <a:bodyPr wrap="square" rtlCol="0">
            <a:spAutoFit/>
          </a:bodyPr>
          <a:lstStyle/>
          <a:p>
            <a:r>
              <a:rPr lang="en-US" sz="3200" b="1" u="sng" dirty="0"/>
              <a:t>How to define comments in css file:</a:t>
            </a:r>
          </a:p>
        </p:txBody>
      </p:sp>
      <p:sp>
        <p:nvSpPr>
          <p:cNvPr id="5" name="TextBox 4"/>
          <p:cNvSpPr txBox="1"/>
          <p:nvPr/>
        </p:nvSpPr>
        <p:spPr>
          <a:xfrm>
            <a:off x="228600" y="673387"/>
            <a:ext cx="4114800" cy="1015663"/>
          </a:xfrm>
          <a:prstGeom prst="rect">
            <a:avLst/>
          </a:prstGeom>
          <a:noFill/>
        </p:spPr>
        <p:txBody>
          <a:bodyPr wrap="square" rtlCol="0">
            <a:spAutoFit/>
          </a:bodyPr>
          <a:lstStyle/>
          <a:p>
            <a:r>
              <a:rPr lang="en-US" sz="2000" b="1" dirty="0"/>
              <a:t>/* </a:t>
            </a:r>
            <a:endParaRPr lang="en-US" sz="2000" b="1" dirty="0" smtClean="0"/>
          </a:p>
          <a:p>
            <a:r>
              <a:rPr lang="en-US" sz="2000" b="1" dirty="0" smtClean="0"/>
              <a:t>This </a:t>
            </a:r>
            <a:r>
              <a:rPr lang="en-US" sz="2000" b="1" dirty="0"/>
              <a:t>is CSS comment </a:t>
            </a:r>
            <a:endParaRPr lang="en-US" sz="2000" b="1" dirty="0" smtClean="0"/>
          </a:p>
          <a:p>
            <a:r>
              <a:rPr lang="en-US" sz="2000" b="1" dirty="0" smtClean="0"/>
              <a:t>*/ </a:t>
            </a:r>
            <a:endParaRPr lang="en-US" sz="2000" b="1" dirty="0"/>
          </a:p>
        </p:txBody>
      </p:sp>
      <p:sp>
        <p:nvSpPr>
          <p:cNvPr id="6" name="TextBox 5"/>
          <p:cNvSpPr txBox="1"/>
          <p:nvPr/>
        </p:nvSpPr>
        <p:spPr>
          <a:xfrm>
            <a:off x="3110345" y="1427440"/>
            <a:ext cx="5105400" cy="523220"/>
          </a:xfrm>
          <a:prstGeom prst="rect">
            <a:avLst/>
          </a:prstGeom>
          <a:noFill/>
        </p:spPr>
        <p:txBody>
          <a:bodyPr wrap="square" rtlCol="0">
            <a:spAutoFit/>
          </a:bodyPr>
          <a:lstStyle/>
          <a:p>
            <a:r>
              <a:rPr lang="en-US" sz="2800" b="1" u="sng" dirty="0"/>
              <a:t>Demo </a:t>
            </a:r>
            <a:r>
              <a:rPr lang="en-US" sz="2800" b="1" u="sng" dirty="0" smtClean="0"/>
              <a:t>-1</a:t>
            </a:r>
            <a:r>
              <a:rPr lang="en-US" sz="2800" b="1" u="sng" dirty="0"/>
              <a:t>:</a:t>
            </a:r>
          </a:p>
        </p:txBody>
      </p:sp>
      <p:sp>
        <p:nvSpPr>
          <p:cNvPr id="7" name="TextBox 6"/>
          <p:cNvSpPr txBox="1"/>
          <p:nvPr/>
        </p:nvSpPr>
        <p:spPr>
          <a:xfrm>
            <a:off x="228600" y="2971800"/>
            <a:ext cx="6172200" cy="369332"/>
          </a:xfrm>
          <a:prstGeom prst="rect">
            <a:avLst/>
          </a:prstGeom>
          <a:noFill/>
        </p:spPr>
        <p:txBody>
          <a:bodyPr wrap="square" rtlCol="0">
            <a:spAutoFit/>
          </a:bodyPr>
          <a:lstStyle/>
          <a:p>
            <a:endParaRPr lang="en-US" dirty="0"/>
          </a:p>
        </p:txBody>
      </p:sp>
      <p:sp>
        <p:nvSpPr>
          <p:cNvPr id="8" name="TextBox 7"/>
          <p:cNvSpPr txBox="1"/>
          <p:nvPr/>
        </p:nvSpPr>
        <p:spPr>
          <a:xfrm>
            <a:off x="228600" y="1923288"/>
            <a:ext cx="7315200" cy="5016758"/>
          </a:xfrm>
          <a:prstGeom prst="rect">
            <a:avLst/>
          </a:prstGeom>
          <a:noFill/>
        </p:spPr>
        <p:txBody>
          <a:bodyPr wrap="square" rtlCol="0">
            <a:spAutoFit/>
          </a:bodyPr>
          <a:lstStyle/>
          <a:p>
            <a:r>
              <a:rPr lang="en-US" sz="1600" b="1" dirty="0">
                <a:latin typeface="Arial Black" pitchFamily="34" charset="0"/>
              </a:rPr>
              <a:t>&lt;!DOCTYPE html&gt;</a:t>
            </a:r>
          </a:p>
          <a:p>
            <a:r>
              <a:rPr lang="en-US" sz="1600" b="1" dirty="0">
                <a:latin typeface="Arial Black" pitchFamily="34" charset="0"/>
              </a:rPr>
              <a:t>&lt;html lang="en" dir="ltr"&gt;</a:t>
            </a:r>
          </a:p>
          <a:p>
            <a:r>
              <a:rPr lang="en-US" sz="1600" b="1" dirty="0">
                <a:latin typeface="Arial Black" pitchFamily="34" charset="0"/>
              </a:rPr>
              <a:t>  &lt;head&gt;</a:t>
            </a:r>
          </a:p>
          <a:p>
            <a:r>
              <a:rPr lang="en-US" sz="1600" b="1" dirty="0">
                <a:latin typeface="Arial Black" pitchFamily="34" charset="0"/>
              </a:rPr>
              <a:t>    &lt;meta charset="utf-8"&gt;</a:t>
            </a:r>
          </a:p>
          <a:p>
            <a:r>
              <a:rPr lang="en-US" sz="1600" b="1" dirty="0">
                <a:latin typeface="Arial Black" pitchFamily="34" charset="0"/>
              </a:rPr>
              <a:t>    &lt;link rel="stylesheet" href="</a:t>
            </a:r>
            <a:r>
              <a:rPr lang="en-US" sz="1600" b="1" dirty="0" smtClean="0">
                <a:latin typeface="Arial Black" pitchFamily="34" charset="0"/>
              </a:rPr>
              <a:t>style.css</a:t>
            </a:r>
            <a:r>
              <a:rPr lang="en-US" sz="1600" b="1" dirty="0">
                <a:latin typeface="Arial Black" pitchFamily="34" charset="0"/>
              </a:rPr>
              <a:t>"&gt;</a:t>
            </a:r>
          </a:p>
          <a:p>
            <a:r>
              <a:rPr lang="en-US" sz="1600" b="1" dirty="0">
                <a:latin typeface="Arial Black" pitchFamily="34" charset="0"/>
              </a:rPr>
              <a:t>    &lt;title&gt;CSS Demo&lt;/title&gt;</a:t>
            </a:r>
          </a:p>
          <a:p>
            <a:r>
              <a:rPr lang="en-US" sz="1600" b="1" dirty="0">
                <a:latin typeface="Arial Black" pitchFamily="34" charset="0"/>
              </a:rPr>
              <a:t>  &lt;/head&gt;</a:t>
            </a:r>
          </a:p>
          <a:p>
            <a:r>
              <a:rPr lang="en-US" sz="1600" b="1" dirty="0">
                <a:latin typeface="Arial Black" pitchFamily="34" charset="0"/>
              </a:rPr>
              <a:t>  &lt;body&gt;</a:t>
            </a:r>
          </a:p>
          <a:p>
            <a:r>
              <a:rPr lang="en-US" sz="1600" b="1" dirty="0">
                <a:latin typeface="Arial Black" pitchFamily="34" charset="0"/>
              </a:rPr>
              <a:t>    &lt;h1&gt;This is 1st css demo&lt;/h1&gt;</a:t>
            </a:r>
          </a:p>
          <a:p>
            <a:r>
              <a:rPr lang="en-US" sz="1600" b="1" dirty="0">
                <a:latin typeface="Arial Black" pitchFamily="34" charset="0"/>
              </a:rPr>
              <a:t>    &lt;p&gt;Here we'll see how define css file and how to link it..&lt;/p&gt;</a:t>
            </a:r>
          </a:p>
          <a:p>
            <a:r>
              <a:rPr lang="en-US" sz="1600" b="1" dirty="0">
                <a:latin typeface="Arial Black" pitchFamily="34" charset="0"/>
              </a:rPr>
              <a:t>    &lt;h2&gt;List of topic&lt;/h2</a:t>
            </a:r>
            <a:r>
              <a:rPr lang="en-US" sz="1600" b="1" dirty="0" smtClean="0">
                <a:latin typeface="Arial Black" pitchFamily="34" charset="0"/>
              </a:rPr>
              <a:t>&gt;</a:t>
            </a:r>
          </a:p>
          <a:p>
            <a:r>
              <a:rPr lang="it-IT" sz="1600" b="1" dirty="0">
                <a:latin typeface="Arial Black" pitchFamily="34" charset="0"/>
              </a:rPr>
              <a:t>&lt;ul&gt;</a:t>
            </a:r>
          </a:p>
          <a:p>
            <a:r>
              <a:rPr lang="it-IT" sz="1600" b="1" dirty="0">
                <a:latin typeface="Arial Black" pitchFamily="34" charset="0"/>
              </a:rPr>
              <a:t>      &lt;li&gt;Chapter-1&lt;/li&gt;</a:t>
            </a:r>
          </a:p>
          <a:p>
            <a:r>
              <a:rPr lang="it-IT" sz="1600" b="1" dirty="0">
                <a:latin typeface="Arial Black" pitchFamily="34" charset="0"/>
              </a:rPr>
              <a:t>      &lt;li&gt;Chapter-2&lt;/li&gt;</a:t>
            </a:r>
          </a:p>
          <a:p>
            <a:r>
              <a:rPr lang="it-IT" sz="1600" b="1" dirty="0">
                <a:latin typeface="Arial Black" pitchFamily="34" charset="0"/>
              </a:rPr>
              <a:t>      &lt;li&gt;Chapter-3&lt;/li&gt;</a:t>
            </a:r>
          </a:p>
          <a:p>
            <a:r>
              <a:rPr lang="it-IT" sz="1600" b="1" dirty="0">
                <a:latin typeface="Arial Black" pitchFamily="34" charset="0"/>
              </a:rPr>
              <a:t>      &lt;li&gt;Chapter-4&lt;/li&gt;</a:t>
            </a:r>
          </a:p>
          <a:p>
            <a:r>
              <a:rPr lang="it-IT" sz="1600" b="1" dirty="0">
                <a:latin typeface="Arial Black" pitchFamily="34" charset="0"/>
              </a:rPr>
              <a:t>    &lt;/ul</a:t>
            </a:r>
            <a:r>
              <a:rPr lang="it-IT" sz="1600" b="1" dirty="0" smtClean="0">
                <a:latin typeface="Arial Black" pitchFamily="34" charset="0"/>
              </a:rPr>
              <a:t>&gt;</a:t>
            </a:r>
          </a:p>
          <a:p>
            <a:r>
              <a:rPr lang="en-US" sz="1600" b="1" dirty="0">
                <a:latin typeface="Arial Black" pitchFamily="34" charset="0"/>
              </a:rPr>
              <a:t> &lt;h3&gt;Baki bad mai dekhenge....&lt;/h3&gt;</a:t>
            </a:r>
          </a:p>
          <a:p>
            <a:r>
              <a:rPr lang="en-US" sz="1600" b="1" dirty="0">
                <a:latin typeface="Arial Black" pitchFamily="34" charset="0"/>
              </a:rPr>
              <a:t>  &lt;/body&gt;</a:t>
            </a:r>
          </a:p>
          <a:p>
            <a:r>
              <a:rPr lang="en-US" sz="1600" b="1" dirty="0">
                <a:latin typeface="Arial Black" pitchFamily="34" charset="0"/>
              </a:rPr>
              <a:t>&lt;/html&gt;</a:t>
            </a:r>
          </a:p>
        </p:txBody>
      </p:sp>
    </p:spTree>
    <p:extLst>
      <p:ext uri="{BB962C8B-B14F-4D97-AF65-F5344CB8AC3E}">
        <p14:creationId xmlns:p14="http://schemas.microsoft.com/office/powerpoint/2010/main" val="23229515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7036" y="685800"/>
            <a:ext cx="5943600" cy="6370975"/>
          </a:xfrm>
          <a:prstGeom prst="rect">
            <a:avLst/>
          </a:prstGeom>
          <a:noFill/>
        </p:spPr>
        <p:txBody>
          <a:bodyPr wrap="square" rtlCol="0">
            <a:spAutoFit/>
          </a:bodyPr>
          <a:lstStyle/>
          <a:p>
            <a:r>
              <a:rPr lang="en-US" sz="2400" b="1" dirty="0"/>
              <a:t>h1{</a:t>
            </a:r>
          </a:p>
          <a:p>
            <a:r>
              <a:rPr lang="en-US" sz="2400" b="1" dirty="0"/>
              <a:t>  color:red;</a:t>
            </a:r>
          </a:p>
          <a:p>
            <a:r>
              <a:rPr lang="en-US" sz="2400" b="1" dirty="0"/>
              <a:t>}</a:t>
            </a:r>
          </a:p>
          <a:p>
            <a:r>
              <a:rPr lang="en-US" sz="2400" b="1" dirty="0"/>
              <a:t>h2{</a:t>
            </a:r>
          </a:p>
          <a:p>
            <a:r>
              <a:rPr lang="en-US" sz="2400" b="1" dirty="0"/>
              <a:t>  color: blue;</a:t>
            </a:r>
          </a:p>
          <a:p>
            <a:r>
              <a:rPr lang="en-US" sz="2400" b="1" dirty="0"/>
              <a:t>}</a:t>
            </a:r>
          </a:p>
          <a:p>
            <a:r>
              <a:rPr lang="en-US" sz="2400" b="1" dirty="0"/>
              <a:t>h3{</a:t>
            </a:r>
          </a:p>
          <a:p>
            <a:r>
              <a:rPr lang="en-US" sz="2400" b="1" dirty="0"/>
              <a:t>  color: green;</a:t>
            </a:r>
          </a:p>
          <a:p>
            <a:r>
              <a:rPr lang="en-US" sz="2400" b="1" dirty="0"/>
              <a:t>}</a:t>
            </a:r>
          </a:p>
          <a:p>
            <a:r>
              <a:rPr lang="en-US" sz="2400" b="1" dirty="0"/>
              <a:t>p{</a:t>
            </a:r>
          </a:p>
          <a:p>
            <a:r>
              <a:rPr lang="en-US" sz="2400" b="1" dirty="0"/>
              <a:t>  color: blue;</a:t>
            </a:r>
          </a:p>
          <a:p>
            <a:r>
              <a:rPr lang="en-US" sz="2400" b="1" dirty="0"/>
              <a:t>}</a:t>
            </a:r>
          </a:p>
          <a:p>
            <a:endParaRPr lang="en-US" sz="2400" b="1" dirty="0"/>
          </a:p>
          <a:p>
            <a:r>
              <a:rPr lang="en-US" sz="2400" b="1" dirty="0"/>
              <a:t>ul{</a:t>
            </a:r>
          </a:p>
          <a:p>
            <a:r>
              <a:rPr lang="en-US" sz="2400" b="1" dirty="0"/>
              <a:t>  color: cyan;</a:t>
            </a:r>
          </a:p>
          <a:p>
            <a:r>
              <a:rPr lang="en-US" sz="2400" b="1" dirty="0"/>
              <a:t>}</a:t>
            </a:r>
          </a:p>
          <a:p>
            <a:endParaRPr lang="en-US" sz="2400" b="1" dirty="0"/>
          </a:p>
        </p:txBody>
      </p:sp>
      <p:sp>
        <p:nvSpPr>
          <p:cNvPr id="6" name="TextBox 5"/>
          <p:cNvSpPr txBox="1"/>
          <p:nvPr/>
        </p:nvSpPr>
        <p:spPr>
          <a:xfrm>
            <a:off x="187036" y="162580"/>
            <a:ext cx="3241964" cy="584775"/>
          </a:xfrm>
          <a:prstGeom prst="rect">
            <a:avLst/>
          </a:prstGeom>
          <a:noFill/>
        </p:spPr>
        <p:txBody>
          <a:bodyPr wrap="square" rtlCol="0">
            <a:spAutoFit/>
          </a:bodyPr>
          <a:lstStyle/>
          <a:p>
            <a:r>
              <a:rPr lang="en-US" sz="3200" b="1" u="sng" dirty="0" smtClean="0"/>
              <a:t>Style.css</a:t>
            </a:r>
            <a:endParaRPr lang="en-US" sz="3200" b="1" u="sng"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8364" r="45758" b="50000"/>
          <a:stretch/>
        </p:blipFill>
        <p:spPr>
          <a:xfrm>
            <a:off x="3429000" y="1730760"/>
            <a:ext cx="5708073" cy="3069840"/>
          </a:xfrm>
          <a:prstGeom prst="rect">
            <a:avLst/>
          </a:prstGeom>
        </p:spPr>
      </p:pic>
      <p:sp>
        <p:nvSpPr>
          <p:cNvPr id="8" name="TextBox 7"/>
          <p:cNvSpPr txBox="1"/>
          <p:nvPr/>
        </p:nvSpPr>
        <p:spPr>
          <a:xfrm>
            <a:off x="3429000" y="1219200"/>
            <a:ext cx="2854036" cy="646331"/>
          </a:xfrm>
          <a:prstGeom prst="rect">
            <a:avLst/>
          </a:prstGeom>
          <a:noFill/>
        </p:spPr>
        <p:txBody>
          <a:bodyPr wrap="square" rtlCol="0">
            <a:spAutoFit/>
          </a:bodyPr>
          <a:lstStyle/>
          <a:p>
            <a:r>
              <a:rPr lang="en-US" sz="3600" b="1" u="sng" dirty="0" smtClean="0"/>
              <a:t>OutPut</a:t>
            </a:r>
            <a:endParaRPr lang="en-US" sz="3600" b="1" u="sng" dirty="0"/>
          </a:p>
        </p:txBody>
      </p:sp>
    </p:spTree>
    <p:extLst>
      <p:ext uri="{BB962C8B-B14F-4D97-AF65-F5344CB8AC3E}">
        <p14:creationId xmlns:p14="http://schemas.microsoft.com/office/powerpoint/2010/main" val="42898931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9390"/>
            <a:ext cx="6858000" cy="523220"/>
          </a:xfrm>
          <a:prstGeom prst="rect">
            <a:avLst/>
          </a:prstGeom>
          <a:noFill/>
        </p:spPr>
        <p:txBody>
          <a:bodyPr wrap="square" rtlCol="0">
            <a:spAutoFit/>
          </a:bodyPr>
          <a:lstStyle/>
          <a:p>
            <a:r>
              <a:rPr lang="en-US" sz="2800" b="1" u="sng" dirty="0"/>
              <a:t>Various possible ways to specify color:</a:t>
            </a:r>
          </a:p>
        </p:txBody>
      </p:sp>
      <p:sp>
        <p:nvSpPr>
          <p:cNvPr id="5" name="TextBox 4"/>
          <p:cNvSpPr txBox="1"/>
          <p:nvPr/>
        </p:nvSpPr>
        <p:spPr>
          <a:xfrm>
            <a:off x="152400" y="914400"/>
            <a:ext cx="8686800" cy="5632311"/>
          </a:xfrm>
          <a:prstGeom prst="rect">
            <a:avLst/>
          </a:prstGeom>
          <a:noFill/>
        </p:spPr>
        <p:txBody>
          <a:bodyPr wrap="square" rtlCol="0">
            <a:spAutoFit/>
          </a:bodyPr>
          <a:lstStyle/>
          <a:p>
            <a:pPr marL="342900" indent="-342900">
              <a:buAutoNum type="arabicPeriod"/>
            </a:pPr>
            <a:r>
              <a:rPr lang="en-US" sz="2400" b="1" dirty="0" smtClean="0"/>
              <a:t>color:red;</a:t>
            </a:r>
          </a:p>
          <a:p>
            <a:pPr marL="342900" indent="-342900">
              <a:buAutoNum type="arabicPeriod"/>
            </a:pPr>
            <a:r>
              <a:rPr lang="en-US" sz="2400" b="1" dirty="0" smtClean="0"/>
              <a:t>Color : rgb(244,66,220</a:t>
            </a:r>
            <a:r>
              <a:rPr lang="en-US" sz="2400" b="1" dirty="0"/>
              <a:t>); </a:t>
            </a:r>
            <a:endParaRPr lang="en-US" sz="2400" b="1" dirty="0" smtClean="0"/>
          </a:p>
          <a:p>
            <a:r>
              <a:rPr lang="en-US" sz="2400" b="1" dirty="0"/>
              <a:t> </a:t>
            </a:r>
            <a:r>
              <a:rPr lang="en-US" sz="2400" b="1" dirty="0" smtClean="0"/>
              <a:t>     we </a:t>
            </a:r>
            <a:r>
              <a:rPr lang="en-US" sz="2400" b="1" dirty="0"/>
              <a:t>have to collect values from google color picker </a:t>
            </a:r>
            <a:endParaRPr lang="en-US" sz="2400" b="1" dirty="0" smtClean="0"/>
          </a:p>
          <a:p>
            <a:r>
              <a:rPr lang="en-US" sz="2400" b="1" dirty="0"/>
              <a:t> </a:t>
            </a:r>
            <a:r>
              <a:rPr lang="en-US" sz="2400" b="1" dirty="0" smtClean="0"/>
              <a:t>     The </a:t>
            </a:r>
            <a:r>
              <a:rPr lang="en-US" sz="2400" b="1" dirty="0"/>
              <a:t>allowed values are: 0 to 255 </a:t>
            </a:r>
            <a:endParaRPr lang="en-US" sz="2400" b="1" dirty="0" smtClean="0"/>
          </a:p>
          <a:p>
            <a:r>
              <a:rPr lang="en-US" sz="2400" b="1" dirty="0"/>
              <a:t> </a:t>
            </a:r>
            <a:r>
              <a:rPr lang="en-US" sz="2400" b="1" dirty="0" smtClean="0"/>
              <a:t>       (</a:t>
            </a:r>
            <a:r>
              <a:rPr lang="en-US" sz="2400" b="1" dirty="0"/>
              <a:t>0,0,0)---&gt;black </a:t>
            </a:r>
            <a:endParaRPr lang="en-US" sz="2400" b="1" dirty="0" smtClean="0"/>
          </a:p>
          <a:p>
            <a:r>
              <a:rPr lang="en-US" sz="2400" b="1" dirty="0"/>
              <a:t> </a:t>
            </a:r>
            <a:r>
              <a:rPr lang="en-US" sz="2400" b="1" dirty="0" smtClean="0"/>
              <a:t>       (</a:t>
            </a:r>
            <a:r>
              <a:rPr lang="en-US" sz="2400" b="1" dirty="0"/>
              <a:t>255,255,255)--&gt;white </a:t>
            </a:r>
          </a:p>
          <a:p>
            <a:r>
              <a:rPr lang="en-US" sz="2400" b="1" dirty="0" smtClean="0"/>
              <a:t>3. color</a:t>
            </a:r>
            <a:r>
              <a:rPr lang="en-US" sz="2400" b="1" dirty="0"/>
              <a:t>:#f44e42 This 6-digit number represents hexa code of </a:t>
            </a:r>
            <a:r>
              <a:rPr lang="en-US" sz="2400" b="1" dirty="0" smtClean="0"/>
              <a:t>color</a:t>
            </a:r>
          </a:p>
          <a:p>
            <a:r>
              <a:rPr lang="en-US" sz="2400" b="1" dirty="0" smtClean="0"/>
              <a:t>4.</a:t>
            </a:r>
            <a:r>
              <a:rPr lang="en-US" sz="2400" dirty="0"/>
              <a:t> . </a:t>
            </a:r>
            <a:r>
              <a:rPr lang="en-US" sz="2400" b="1" dirty="0" smtClean="0"/>
              <a:t>Color : rgba(244,66,220,0.9</a:t>
            </a:r>
            <a:r>
              <a:rPr lang="en-US" sz="2400" b="1" dirty="0"/>
              <a:t>) </a:t>
            </a:r>
            <a:endParaRPr lang="en-US" sz="2400" b="1" dirty="0" smtClean="0"/>
          </a:p>
          <a:p>
            <a:r>
              <a:rPr lang="en-US" sz="2400" b="1" dirty="0" smtClean="0"/>
              <a:t>a </a:t>
            </a:r>
            <a:r>
              <a:rPr lang="en-US" sz="2400" b="1" dirty="0"/>
              <a:t>means alpha </a:t>
            </a:r>
            <a:endParaRPr lang="en-US" sz="2400" b="1" dirty="0" smtClean="0"/>
          </a:p>
          <a:p>
            <a:r>
              <a:rPr lang="en-US" sz="2400" b="1" dirty="0" smtClean="0"/>
              <a:t>The </a:t>
            </a:r>
            <a:r>
              <a:rPr lang="en-US" sz="2400" b="1" dirty="0"/>
              <a:t>allowed values for a attribute are : 0.0 to 1.0 </a:t>
            </a:r>
            <a:endParaRPr lang="en-US" sz="2400" b="1" dirty="0" smtClean="0"/>
          </a:p>
          <a:p>
            <a:r>
              <a:rPr lang="en-US" sz="2400" b="1" dirty="0" smtClean="0"/>
              <a:t> 1.0 means </a:t>
            </a:r>
            <a:r>
              <a:rPr lang="en-US" sz="2400" b="1" dirty="0"/>
              <a:t>full dark and 0.0 means full light(transparent) </a:t>
            </a:r>
            <a:endParaRPr lang="en-US" sz="2400" b="1" dirty="0" smtClean="0"/>
          </a:p>
          <a:p>
            <a:endParaRPr lang="en-US" sz="2400" b="1" dirty="0"/>
          </a:p>
          <a:p>
            <a:r>
              <a:rPr lang="en-US" sz="2400" b="1" dirty="0" smtClean="0"/>
              <a:t>http</a:t>
            </a:r>
            <a:r>
              <a:rPr lang="en-US" sz="2400" b="1" dirty="0"/>
              <a:t>://www.december.com/html/spec/colorrgbadec.html </a:t>
            </a:r>
            <a:endParaRPr lang="en-US" sz="2400" b="1" dirty="0" smtClean="0"/>
          </a:p>
          <a:p>
            <a:endParaRPr lang="en-US" sz="2400" b="1" dirty="0"/>
          </a:p>
          <a:p>
            <a:r>
              <a:rPr lang="en-US" sz="2400" b="1" dirty="0" smtClean="0"/>
              <a:t>Note</a:t>
            </a:r>
            <a:r>
              <a:rPr lang="en-US" sz="2400" b="1" dirty="0"/>
              <a:t>: The most commonly used approach is: hexa code</a:t>
            </a:r>
          </a:p>
        </p:txBody>
      </p:sp>
    </p:spTree>
    <p:extLst>
      <p:ext uri="{BB962C8B-B14F-4D97-AF65-F5344CB8AC3E}">
        <p14:creationId xmlns:p14="http://schemas.microsoft.com/office/powerpoint/2010/main" val="4278713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98608"/>
            <a:ext cx="6705600" cy="523220"/>
          </a:xfrm>
          <a:prstGeom prst="rect">
            <a:avLst/>
          </a:prstGeom>
          <a:noFill/>
        </p:spPr>
        <p:txBody>
          <a:bodyPr wrap="square" rtlCol="0">
            <a:spAutoFit/>
          </a:bodyPr>
          <a:lstStyle/>
          <a:p>
            <a:r>
              <a:rPr lang="en-US" sz="2800" b="1" u="sng" dirty="0"/>
              <a:t>Setting Background and Borders:</a:t>
            </a:r>
          </a:p>
        </p:txBody>
      </p:sp>
      <p:sp>
        <p:nvSpPr>
          <p:cNvPr id="6" name="TextBox 5"/>
          <p:cNvSpPr txBox="1"/>
          <p:nvPr/>
        </p:nvSpPr>
        <p:spPr>
          <a:xfrm>
            <a:off x="152400" y="762000"/>
            <a:ext cx="6553200" cy="461665"/>
          </a:xfrm>
          <a:prstGeom prst="rect">
            <a:avLst/>
          </a:prstGeom>
          <a:noFill/>
        </p:spPr>
        <p:txBody>
          <a:bodyPr wrap="square" rtlCol="0">
            <a:spAutoFit/>
          </a:bodyPr>
          <a:lstStyle/>
          <a:p>
            <a:r>
              <a:rPr lang="en-US" sz="2400" b="1" dirty="0"/>
              <a:t>In CSS, we can set Background as follows:</a:t>
            </a:r>
          </a:p>
        </p:txBody>
      </p:sp>
      <p:sp>
        <p:nvSpPr>
          <p:cNvPr id="7" name="TextBox 6"/>
          <p:cNvSpPr txBox="1"/>
          <p:nvPr/>
        </p:nvSpPr>
        <p:spPr>
          <a:xfrm>
            <a:off x="138545" y="1239544"/>
            <a:ext cx="8153400" cy="5632311"/>
          </a:xfrm>
          <a:prstGeom prst="rect">
            <a:avLst/>
          </a:prstGeom>
          <a:noFill/>
        </p:spPr>
        <p:txBody>
          <a:bodyPr wrap="square" rtlCol="0">
            <a:spAutoFit/>
          </a:bodyPr>
          <a:lstStyle/>
          <a:p>
            <a:r>
              <a:rPr lang="en-US" sz="2400" b="1" dirty="0"/>
              <a:t>body{ </a:t>
            </a:r>
            <a:endParaRPr lang="en-US" sz="2400" b="1" dirty="0" smtClean="0"/>
          </a:p>
          <a:p>
            <a:r>
              <a:rPr lang="en-US" sz="2400" b="1" dirty="0" smtClean="0"/>
              <a:t> </a:t>
            </a:r>
            <a:r>
              <a:rPr lang="en-US" sz="2400" b="1" dirty="0"/>
              <a:t>background-color:red; </a:t>
            </a:r>
          </a:p>
          <a:p>
            <a:r>
              <a:rPr lang="en-US" sz="2400" b="1" dirty="0" smtClean="0"/>
              <a:t>} </a:t>
            </a:r>
          </a:p>
          <a:p>
            <a:endParaRPr lang="en-US" sz="2400" b="1" dirty="0"/>
          </a:p>
          <a:p>
            <a:r>
              <a:rPr lang="en-US" sz="2400" b="1" u="sng" dirty="0"/>
              <a:t>We can set Border as follows</a:t>
            </a:r>
            <a:r>
              <a:rPr lang="en-US" sz="2400" b="1" u="sng" dirty="0" smtClean="0"/>
              <a:t>:</a:t>
            </a:r>
            <a:endParaRPr lang="en-US" sz="2400" b="1" u="sng" dirty="0"/>
          </a:p>
          <a:p>
            <a:r>
              <a:rPr lang="en-US" sz="2400" b="1" dirty="0" smtClean="0"/>
              <a:t>div{</a:t>
            </a:r>
          </a:p>
          <a:p>
            <a:r>
              <a:rPr lang="en-US" sz="2400" b="1" dirty="0" smtClean="0"/>
              <a:t> </a:t>
            </a:r>
            <a:r>
              <a:rPr lang="en-US" sz="2400" b="1" dirty="0"/>
              <a:t>border-color:blue</a:t>
            </a:r>
            <a:r>
              <a:rPr lang="en-US" sz="2400" b="1" dirty="0" smtClean="0"/>
              <a:t>;</a:t>
            </a:r>
          </a:p>
          <a:p>
            <a:r>
              <a:rPr lang="en-US" sz="2400" b="1" dirty="0" smtClean="0"/>
              <a:t> </a:t>
            </a:r>
            <a:r>
              <a:rPr lang="en-US" sz="2400" b="1" dirty="0"/>
              <a:t>border-width:thick; </a:t>
            </a:r>
            <a:endParaRPr lang="en-US" sz="2400" b="1" dirty="0" smtClean="0"/>
          </a:p>
          <a:p>
            <a:r>
              <a:rPr lang="en-US" sz="2400" b="1" dirty="0" smtClean="0"/>
              <a:t> </a:t>
            </a:r>
            <a:r>
              <a:rPr lang="en-US" sz="2400" b="1" dirty="0"/>
              <a:t>border-style:double; </a:t>
            </a:r>
            <a:endParaRPr lang="en-US" sz="2400" b="1" dirty="0" smtClean="0"/>
          </a:p>
          <a:p>
            <a:r>
              <a:rPr lang="en-US" sz="2400" b="1" dirty="0" smtClean="0"/>
              <a:t> }</a:t>
            </a:r>
          </a:p>
          <a:p>
            <a:r>
              <a:rPr lang="en-US" sz="2400" dirty="0"/>
              <a:t>The allowed values for border-width </a:t>
            </a:r>
            <a:r>
              <a:rPr lang="en-US" sz="2400" dirty="0" smtClean="0"/>
              <a:t>are : medium , thin , thick.</a:t>
            </a:r>
          </a:p>
          <a:p>
            <a:r>
              <a:rPr lang="en-US" sz="2400" dirty="0" smtClean="0"/>
              <a:t> </a:t>
            </a:r>
            <a:r>
              <a:rPr lang="en-US" sz="2400" dirty="0"/>
              <a:t>We can also set our own width with pixels.</a:t>
            </a:r>
            <a:r>
              <a:rPr lang="en-US" sz="2400" dirty="0" smtClean="0"/>
              <a:t> </a:t>
            </a:r>
          </a:p>
          <a:p>
            <a:r>
              <a:rPr lang="en-US" sz="2400" dirty="0"/>
              <a:t>Eg: border-width:10px</a:t>
            </a:r>
            <a:r>
              <a:rPr lang="en-US" sz="2400" dirty="0" smtClean="0"/>
              <a:t>;</a:t>
            </a:r>
          </a:p>
          <a:p>
            <a:r>
              <a:rPr lang="en-US" sz="2400" dirty="0"/>
              <a:t>The allowed values for border-style are: </a:t>
            </a:r>
            <a:r>
              <a:rPr lang="en-US" sz="2400" dirty="0" smtClean="0"/>
              <a:t>dashed ,dotted , groove, double etc.</a:t>
            </a:r>
            <a:endParaRPr lang="en-US" sz="2400" u="sng" dirty="0"/>
          </a:p>
        </p:txBody>
      </p:sp>
    </p:spTree>
    <p:extLst>
      <p:ext uri="{BB962C8B-B14F-4D97-AF65-F5344CB8AC3E}">
        <p14:creationId xmlns:p14="http://schemas.microsoft.com/office/powerpoint/2010/main" val="2563417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8915400" cy="5940088"/>
          </a:xfrm>
          <a:prstGeom prst="rect">
            <a:avLst/>
          </a:prstGeom>
          <a:noFill/>
        </p:spPr>
        <p:txBody>
          <a:bodyPr wrap="square" rtlCol="0">
            <a:spAutoFit/>
          </a:bodyPr>
          <a:lstStyle/>
          <a:p>
            <a:r>
              <a:rPr lang="en-US" sz="3200" b="1" u="sng" dirty="0"/>
              <a:t>color vs background: </a:t>
            </a:r>
            <a:endParaRPr lang="en-US" sz="3200" b="1" u="sng" dirty="0" smtClean="0"/>
          </a:p>
          <a:p>
            <a:r>
              <a:rPr lang="en-US" sz="2800" dirty="0" smtClean="0"/>
              <a:t>color </a:t>
            </a:r>
            <a:r>
              <a:rPr lang="en-US" sz="2800" dirty="0"/>
              <a:t>attribute meant for text color background attribute meant for background </a:t>
            </a:r>
            <a:r>
              <a:rPr lang="en-US" sz="2800" dirty="0" smtClean="0"/>
              <a:t>color</a:t>
            </a:r>
          </a:p>
          <a:p>
            <a:endParaRPr lang="en-US" sz="2800" dirty="0"/>
          </a:p>
          <a:p>
            <a:r>
              <a:rPr lang="en-US" sz="2400" b="1" dirty="0"/>
              <a:t>h1</a:t>
            </a:r>
            <a:r>
              <a:rPr lang="en-US" sz="2400" b="1" dirty="0" smtClean="0"/>
              <a:t>{</a:t>
            </a:r>
          </a:p>
          <a:p>
            <a:r>
              <a:rPr lang="en-US" sz="2400" b="1" dirty="0" smtClean="0"/>
              <a:t>  </a:t>
            </a:r>
            <a:r>
              <a:rPr lang="en-US" sz="2400" b="1" dirty="0"/>
              <a:t>color:white; </a:t>
            </a:r>
            <a:endParaRPr lang="en-US" sz="2400" b="1" dirty="0" smtClean="0"/>
          </a:p>
          <a:p>
            <a:r>
              <a:rPr lang="en-US" sz="2400" b="1" dirty="0" smtClean="0"/>
              <a:t> </a:t>
            </a:r>
            <a:r>
              <a:rPr lang="en-US" sz="2400" b="1" dirty="0"/>
              <a:t>background:blue; </a:t>
            </a:r>
            <a:endParaRPr lang="en-US" sz="2400" b="1" dirty="0" smtClean="0"/>
          </a:p>
          <a:p>
            <a:r>
              <a:rPr lang="en-US" sz="2400" b="1" dirty="0" smtClean="0"/>
              <a:t> }</a:t>
            </a:r>
          </a:p>
          <a:p>
            <a:endParaRPr lang="en-US" sz="2400" b="1" dirty="0"/>
          </a:p>
          <a:p>
            <a:r>
              <a:rPr lang="en-US" sz="2400" b="1" u="sng" dirty="0"/>
              <a:t>How to Set Background Image</a:t>
            </a:r>
            <a:r>
              <a:rPr lang="en-US" sz="2400" b="1" u="sng" dirty="0" smtClean="0"/>
              <a:t>:</a:t>
            </a:r>
          </a:p>
          <a:p>
            <a:endParaRPr lang="en-US" sz="2400" b="1" u="sng" dirty="0"/>
          </a:p>
          <a:p>
            <a:r>
              <a:rPr lang="en-US" sz="2400" dirty="0"/>
              <a:t>body </a:t>
            </a:r>
            <a:r>
              <a:rPr lang="en-US" sz="2400" dirty="0" smtClean="0"/>
              <a:t>{</a:t>
            </a:r>
          </a:p>
          <a:p>
            <a:r>
              <a:rPr lang="en-US" sz="2400" dirty="0" smtClean="0"/>
              <a:t> background:url(“</a:t>
            </a:r>
            <a:r>
              <a:rPr lang="en-US" sz="2400" dirty="0" err="1" smtClean="0"/>
              <a:t>img</a:t>
            </a:r>
            <a:r>
              <a:rPr lang="en-US" sz="2400" dirty="0" smtClean="0"/>
              <a:t> </a:t>
            </a:r>
            <a:r>
              <a:rPr lang="en-US" sz="2400" dirty="0" err="1" smtClean="0"/>
              <a:t>url</a:t>
            </a:r>
            <a:r>
              <a:rPr lang="en-US" sz="2400" dirty="0" smtClean="0"/>
              <a:t>  from </a:t>
            </a:r>
            <a:r>
              <a:rPr lang="en-US" sz="2400" dirty="0" err="1" smtClean="0"/>
              <a:t>google</a:t>
            </a:r>
            <a:r>
              <a:rPr lang="en-US" sz="2400" dirty="0" smtClean="0"/>
              <a:t> or  path from local”);</a:t>
            </a:r>
            <a:br>
              <a:rPr lang="en-US" sz="2400" dirty="0" smtClean="0"/>
            </a:br>
            <a:r>
              <a:rPr lang="en-US" sz="2400" dirty="0" smtClean="0"/>
              <a:t>  </a:t>
            </a:r>
            <a:r>
              <a:rPr lang="en-US" sz="2400" dirty="0"/>
              <a:t>} </a:t>
            </a:r>
            <a:endParaRPr lang="en-US" sz="2400" b="1" u="sng" dirty="0" smtClean="0"/>
          </a:p>
          <a:p>
            <a:endParaRPr lang="en-US" sz="2400" b="1" u="sng" dirty="0"/>
          </a:p>
        </p:txBody>
      </p:sp>
    </p:spTree>
    <p:extLst>
      <p:ext uri="{BB962C8B-B14F-4D97-AF65-F5344CB8AC3E}">
        <p14:creationId xmlns:p14="http://schemas.microsoft.com/office/powerpoint/2010/main" val="15748126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636" y="34636"/>
            <a:ext cx="6858000" cy="523220"/>
          </a:xfrm>
          <a:prstGeom prst="rect">
            <a:avLst/>
          </a:prstGeom>
          <a:noFill/>
        </p:spPr>
        <p:txBody>
          <a:bodyPr wrap="square" rtlCol="0">
            <a:spAutoFit/>
          </a:bodyPr>
          <a:lstStyle/>
          <a:p>
            <a:r>
              <a:rPr lang="en-US" sz="2800" b="1" u="sng" dirty="0"/>
              <a:t>Various properties while setting image:</a:t>
            </a:r>
          </a:p>
        </p:txBody>
      </p:sp>
      <p:sp>
        <p:nvSpPr>
          <p:cNvPr id="6" name="TextBox 5"/>
          <p:cNvSpPr txBox="1"/>
          <p:nvPr/>
        </p:nvSpPr>
        <p:spPr>
          <a:xfrm>
            <a:off x="228600" y="762000"/>
            <a:ext cx="8458200" cy="2862322"/>
          </a:xfrm>
          <a:prstGeom prst="rect">
            <a:avLst/>
          </a:prstGeom>
          <a:noFill/>
        </p:spPr>
        <p:txBody>
          <a:bodyPr wrap="square" rtlCol="0">
            <a:spAutoFit/>
          </a:bodyPr>
          <a:lstStyle/>
          <a:p>
            <a:r>
              <a:rPr lang="en-US" sz="2000" b="1" dirty="0" smtClean="0"/>
              <a:t> </a:t>
            </a:r>
            <a:r>
              <a:rPr lang="en-US" sz="2000" b="1" dirty="0"/>
              <a:t>body{ </a:t>
            </a:r>
            <a:endParaRPr lang="en-US" sz="2000" b="1" dirty="0" smtClean="0"/>
          </a:p>
          <a:p>
            <a:r>
              <a:rPr lang="en-US" sz="2000" b="1" dirty="0" smtClean="0"/>
              <a:t> </a:t>
            </a:r>
            <a:r>
              <a:rPr lang="en-US" sz="2000" b="1" dirty="0"/>
              <a:t>color:white; </a:t>
            </a:r>
            <a:r>
              <a:rPr lang="en-US" sz="2000" b="1" dirty="0" smtClean="0"/>
              <a:t> </a:t>
            </a:r>
          </a:p>
          <a:p>
            <a:r>
              <a:rPr lang="en-US" sz="2000" b="1" dirty="0"/>
              <a:t> </a:t>
            </a:r>
            <a:r>
              <a:rPr lang="en-US" sz="2000" b="1" dirty="0" smtClean="0"/>
              <a:t>background:url(img url); </a:t>
            </a:r>
          </a:p>
          <a:p>
            <a:r>
              <a:rPr lang="en-US" sz="2000" b="1" dirty="0" smtClean="0"/>
              <a:t> </a:t>
            </a:r>
            <a:r>
              <a:rPr lang="en-US" sz="2000" b="1" dirty="0"/>
              <a:t>background-repeat: </a:t>
            </a:r>
            <a:r>
              <a:rPr lang="en-US" sz="2000" b="1" dirty="0">
                <a:solidFill>
                  <a:srgbClr val="FF0000"/>
                </a:solidFill>
              </a:rPr>
              <a:t>no-repeat</a:t>
            </a:r>
            <a:r>
              <a:rPr lang="en-US" sz="2000" b="1" dirty="0"/>
              <a:t>; </a:t>
            </a:r>
            <a:endParaRPr lang="en-US" sz="2000" b="1" dirty="0" smtClean="0"/>
          </a:p>
          <a:p>
            <a:r>
              <a:rPr lang="en-US" sz="2000" b="1" dirty="0" smtClean="0"/>
              <a:t> </a:t>
            </a:r>
            <a:r>
              <a:rPr lang="en-US" sz="2000" b="1" dirty="0"/>
              <a:t>background-size: cover; </a:t>
            </a:r>
            <a:endParaRPr lang="en-US" sz="2000" b="1" dirty="0" smtClean="0"/>
          </a:p>
          <a:p>
            <a:r>
              <a:rPr lang="en-US" sz="2000" b="1" dirty="0" smtClean="0"/>
              <a:t> </a:t>
            </a:r>
            <a:r>
              <a:rPr lang="en-US" sz="2000" b="1" dirty="0"/>
              <a:t>} </a:t>
            </a:r>
            <a:endParaRPr lang="en-US" sz="2000" b="1" dirty="0" smtClean="0"/>
          </a:p>
          <a:p>
            <a:endParaRPr lang="en-US" sz="2000" b="1" dirty="0"/>
          </a:p>
          <a:p>
            <a:r>
              <a:rPr lang="en-US" sz="2000" b="1" dirty="0"/>
              <a:t>By default background image will be repeated. If we don't want to repeat then we should specify: </a:t>
            </a:r>
            <a:r>
              <a:rPr lang="en-US" sz="2000" b="1" dirty="0">
                <a:solidFill>
                  <a:srgbClr val="FF0000"/>
                </a:solidFill>
              </a:rPr>
              <a:t>no-repeat</a:t>
            </a:r>
          </a:p>
        </p:txBody>
      </p:sp>
      <p:sp>
        <p:nvSpPr>
          <p:cNvPr id="2" name="TextBox 1"/>
          <p:cNvSpPr txBox="1"/>
          <p:nvPr/>
        </p:nvSpPr>
        <p:spPr>
          <a:xfrm>
            <a:off x="173181" y="3670012"/>
            <a:ext cx="4800600" cy="584775"/>
          </a:xfrm>
          <a:prstGeom prst="rect">
            <a:avLst/>
          </a:prstGeom>
          <a:noFill/>
        </p:spPr>
        <p:txBody>
          <a:bodyPr wrap="square" rtlCol="0">
            <a:spAutoFit/>
          </a:bodyPr>
          <a:lstStyle/>
          <a:p>
            <a:r>
              <a:rPr lang="en-US" sz="3200" b="1" u="sng" dirty="0"/>
              <a:t>How to set border:</a:t>
            </a:r>
          </a:p>
        </p:txBody>
      </p:sp>
      <p:sp>
        <p:nvSpPr>
          <p:cNvPr id="3" name="TextBox 2"/>
          <p:cNvSpPr txBox="1"/>
          <p:nvPr/>
        </p:nvSpPr>
        <p:spPr>
          <a:xfrm>
            <a:off x="228600" y="4254787"/>
            <a:ext cx="3810000" cy="1938992"/>
          </a:xfrm>
          <a:prstGeom prst="rect">
            <a:avLst/>
          </a:prstGeom>
          <a:noFill/>
        </p:spPr>
        <p:txBody>
          <a:bodyPr wrap="square" rtlCol="0">
            <a:spAutoFit/>
          </a:bodyPr>
          <a:lstStyle/>
          <a:p>
            <a:r>
              <a:rPr lang="en-US" sz="2400" b="1" dirty="0"/>
              <a:t>h1{ </a:t>
            </a:r>
            <a:endParaRPr lang="en-US" sz="2400" b="1" dirty="0" smtClean="0"/>
          </a:p>
          <a:p>
            <a:r>
              <a:rPr lang="en-US" sz="2400" b="1" dirty="0" smtClean="0"/>
              <a:t>border-color:orange;</a:t>
            </a:r>
          </a:p>
          <a:p>
            <a:r>
              <a:rPr lang="en-US" sz="2400" b="1" dirty="0"/>
              <a:t>border-width: 5px; </a:t>
            </a:r>
            <a:endParaRPr lang="en-US" sz="2400" b="1" dirty="0" smtClean="0"/>
          </a:p>
          <a:p>
            <a:r>
              <a:rPr lang="en-US" sz="2400" b="1" dirty="0"/>
              <a:t>border-style: solid; </a:t>
            </a:r>
            <a:endParaRPr lang="en-US" sz="2400" b="1" dirty="0" smtClean="0"/>
          </a:p>
          <a:p>
            <a:r>
              <a:rPr lang="en-US" sz="2400" b="1" dirty="0"/>
              <a:t>}</a:t>
            </a:r>
          </a:p>
        </p:txBody>
      </p:sp>
    </p:spTree>
    <p:extLst>
      <p:ext uri="{BB962C8B-B14F-4D97-AF65-F5344CB8AC3E}">
        <p14:creationId xmlns:p14="http://schemas.microsoft.com/office/powerpoint/2010/main" val="4053703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3886200" cy="830997"/>
          </a:xfrm>
          <a:prstGeom prst="rect">
            <a:avLst/>
          </a:prstGeom>
          <a:noFill/>
        </p:spPr>
        <p:txBody>
          <a:bodyPr wrap="square" rtlCol="0">
            <a:spAutoFit/>
          </a:bodyPr>
          <a:lstStyle/>
          <a:p>
            <a:r>
              <a:rPr lang="en-US" sz="4800" b="1" dirty="0" smtClean="0">
                <a:solidFill>
                  <a:srgbClr val="FF0000"/>
                </a:solidFill>
                <a:effectLst>
                  <a:outerShdw blurRad="38100" dist="38100" dir="2700000" algn="tl">
                    <a:srgbClr val="000000">
                      <a:alpha val="43137"/>
                    </a:srgbClr>
                  </a:outerShdw>
                </a:effectLst>
                <a:latin typeface="Bodoni MT Black" pitchFamily="18" charset="0"/>
              </a:rPr>
              <a:t>Front - End</a:t>
            </a:r>
            <a:endParaRPr lang="en-US" sz="4800" b="1" dirty="0">
              <a:solidFill>
                <a:srgbClr val="FF0000"/>
              </a:solidFill>
              <a:effectLst>
                <a:outerShdw blurRad="38100" dist="38100" dir="2700000" algn="tl">
                  <a:srgbClr val="000000">
                    <a:alpha val="43137"/>
                  </a:srgbClr>
                </a:outerShdw>
              </a:effectLst>
              <a:latin typeface="Bodoni MT Black" pitchFamily="18" charset="0"/>
            </a:endParaRPr>
          </a:p>
        </p:txBody>
      </p:sp>
      <p:sp>
        <p:nvSpPr>
          <p:cNvPr id="5" name="TextBox 4"/>
          <p:cNvSpPr txBox="1"/>
          <p:nvPr/>
        </p:nvSpPr>
        <p:spPr>
          <a:xfrm>
            <a:off x="152400" y="1087306"/>
            <a:ext cx="8305800" cy="2308324"/>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latin typeface="Baskerville Old Face" pitchFamily="18" charset="0"/>
              </a:rPr>
              <a:t>It represents what user is seeing on the website We can develop Front-End content by using the following technologies: HTML, </a:t>
            </a:r>
            <a:r>
              <a:rPr lang="en-US" sz="3600" b="1" dirty="0" smtClean="0">
                <a:effectLst>
                  <a:outerShdw blurRad="38100" dist="38100" dir="2700000" algn="tl">
                    <a:srgbClr val="000000">
                      <a:alpha val="43137"/>
                    </a:srgbClr>
                  </a:outerShdw>
                </a:effectLst>
                <a:latin typeface="Baskerville Old Face" pitchFamily="18" charset="0"/>
              </a:rPr>
              <a:t> CSS and JS</a:t>
            </a:r>
            <a:endParaRPr lang="en-US" sz="3600" b="1" dirty="0">
              <a:effectLst>
                <a:outerShdw blurRad="38100" dist="38100" dir="2700000" algn="tl">
                  <a:srgbClr val="000000">
                    <a:alpha val="43137"/>
                  </a:srgbClr>
                </a:outerShdw>
              </a:effectLst>
              <a:latin typeface="Baskerville Old Face" pitchFamily="18" charset="0"/>
            </a:endParaRPr>
          </a:p>
        </p:txBody>
      </p:sp>
      <p:sp>
        <p:nvSpPr>
          <p:cNvPr id="6" name="TextBox 5"/>
          <p:cNvSpPr txBox="1"/>
          <p:nvPr/>
        </p:nvSpPr>
        <p:spPr>
          <a:xfrm>
            <a:off x="304800" y="3733800"/>
            <a:ext cx="8001000" cy="1877437"/>
          </a:xfrm>
          <a:prstGeom prst="rect">
            <a:avLst/>
          </a:prstGeom>
          <a:noFill/>
        </p:spPr>
        <p:txBody>
          <a:bodyPr wrap="square" rtlCol="0">
            <a:spAutoFit/>
          </a:bodyPr>
          <a:lstStyle/>
          <a:p>
            <a:r>
              <a:rPr lang="en-US" sz="3200" b="1" dirty="0">
                <a:solidFill>
                  <a:srgbClr val="FF0000"/>
                </a:solidFill>
                <a:effectLst>
                  <a:outerShdw blurRad="38100" dist="38100" dir="2700000" algn="tl">
                    <a:srgbClr val="000000">
                      <a:alpha val="43137"/>
                    </a:srgbClr>
                  </a:outerShdw>
                </a:effectLst>
                <a:latin typeface="Bodoni MT Black" pitchFamily="18" charset="0"/>
              </a:rPr>
              <a:t>HTML: </a:t>
            </a:r>
            <a:r>
              <a:rPr lang="en-US" sz="2800" b="1" dirty="0" smtClean="0">
                <a:effectLst>
                  <a:outerShdw blurRad="38100" dist="38100" dir="2700000" algn="tl">
                    <a:srgbClr val="000000">
                      <a:alpha val="43137"/>
                    </a:srgbClr>
                  </a:outerShdw>
                </a:effectLst>
                <a:latin typeface="Baskerville Old Face" pitchFamily="18" charset="0"/>
              </a:rPr>
              <a:t>Hyper Text </a:t>
            </a:r>
            <a:r>
              <a:rPr lang="en-US" sz="2800" b="1" dirty="0">
                <a:effectLst>
                  <a:outerShdw blurRad="38100" dist="38100" dir="2700000" algn="tl">
                    <a:srgbClr val="000000">
                      <a:alpha val="43137"/>
                    </a:srgbClr>
                  </a:outerShdw>
                </a:effectLst>
                <a:latin typeface="Baskerville Old Face" pitchFamily="18" charset="0"/>
              </a:rPr>
              <a:t>Markup Language Every web application should contain HTML. </a:t>
            </a:r>
            <a:r>
              <a:rPr lang="en-US" sz="2800" b="1" dirty="0" smtClean="0">
                <a:effectLst>
                  <a:outerShdw blurRad="38100" dist="38100" dir="2700000" algn="tl">
                    <a:srgbClr val="000000">
                      <a:alpha val="43137"/>
                    </a:srgbClr>
                  </a:outerShdw>
                </a:effectLst>
                <a:latin typeface="Baskerville Old Face" pitchFamily="18" charset="0"/>
              </a:rPr>
              <a:t>i .e </a:t>
            </a:r>
            <a:r>
              <a:rPr lang="en-US" sz="2800" b="1" dirty="0">
                <a:effectLst>
                  <a:outerShdw blurRad="38100" dist="38100" dir="2700000" algn="tl">
                    <a:srgbClr val="000000">
                      <a:alpha val="43137"/>
                    </a:srgbClr>
                  </a:outerShdw>
                </a:effectLst>
                <a:latin typeface="Baskerville Old Face" pitchFamily="18" charset="0"/>
              </a:rPr>
              <a:t>HTML is the mandatory technology for web </a:t>
            </a:r>
            <a:r>
              <a:rPr lang="en-US" sz="2800" b="1" dirty="0" smtClean="0">
                <a:effectLst>
                  <a:outerShdw blurRad="38100" dist="38100" dir="2700000" algn="tl">
                    <a:srgbClr val="000000">
                      <a:alpha val="43137"/>
                    </a:srgbClr>
                  </a:outerShdw>
                </a:effectLst>
                <a:latin typeface="Baskerville Old Face" pitchFamily="18" charset="0"/>
              </a:rPr>
              <a:t>development . It </a:t>
            </a:r>
            <a:r>
              <a:rPr lang="en-US" sz="2800" b="1" dirty="0">
                <a:effectLst>
                  <a:outerShdw blurRad="38100" dist="38100" dir="2700000" algn="tl">
                    <a:srgbClr val="000000">
                      <a:alpha val="43137"/>
                    </a:srgbClr>
                  </a:outerShdw>
                </a:effectLst>
                <a:latin typeface="Baskerville Old Face" pitchFamily="18" charset="0"/>
              </a:rPr>
              <a:t>represents structure of web page</a:t>
            </a:r>
          </a:p>
        </p:txBody>
      </p:sp>
    </p:spTree>
    <p:extLst>
      <p:ext uri="{BB962C8B-B14F-4D97-AF65-F5344CB8AC3E}">
        <p14:creationId xmlns:p14="http://schemas.microsoft.com/office/powerpoint/2010/main" val="221871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19390"/>
            <a:ext cx="3200400" cy="523220"/>
          </a:xfrm>
          <a:prstGeom prst="rect">
            <a:avLst/>
          </a:prstGeom>
          <a:noFill/>
        </p:spPr>
        <p:txBody>
          <a:bodyPr wrap="square" rtlCol="0">
            <a:spAutoFit/>
          </a:bodyPr>
          <a:lstStyle/>
          <a:p>
            <a:r>
              <a:rPr lang="en-US" sz="2800" b="1" u="sng" dirty="0"/>
              <a:t>short-cut way: </a:t>
            </a:r>
          </a:p>
        </p:txBody>
      </p:sp>
      <p:sp>
        <p:nvSpPr>
          <p:cNvPr id="5" name="TextBox 4"/>
          <p:cNvSpPr txBox="1"/>
          <p:nvPr/>
        </p:nvSpPr>
        <p:spPr>
          <a:xfrm>
            <a:off x="114300" y="684174"/>
            <a:ext cx="6324600" cy="1569660"/>
          </a:xfrm>
          <a:prstGeom prst="rect">
            <a:avLst/>
          </a:prstGeom>
          <a:noFill/>
        </p:spPr>
        <p:txBody>
          <a:bodyPr wrap="square" rtlCol="0">
            <a:spAutoFit/>
          </a:bodyPr>
          <a:lstStyle/>
          <a:p>
            <a:r>
              <a:rPr lang="en-US" sz="2400" b="1" dirty="0"/>
              <a:t>h</a:t>
            </a:r>
            <a:r>
              <a:rPr lang="en-US" sz="2400" b="1" dirty="0" smtClean="0"/>
              <a:t>1{</a:t>
            </a:r>
          </a:p>
          <a:p>
            <a:r>
              <a:rPr lang="en-US" sz="2400" b="1" dirty="0"/>
              <a:t>border: solid red 5px; </a:t>
            </a:r>
            <a:r>
              <a:rPr lang="en-US" sz="2400" b="1" dirty="0">
                <a:solidFill>
                  <a:srgbClr val="FF0000"/>
                </a:solidFill>
              </a:rPr>
              <a:t>order is not important</a:t>
            </a:r>
          </a:p>
          <a:p>
            <a:r>
              <a:rPr lang="en-US" sz="2400" b="1" dirty="0" smtClean="0"/>
              <a:t>}</a:t>
            </a:r>
          </a:p>
          <a:p>
            <a:endParaRPr lang="en-US" sz="2400" b="1" dirty="0"/>
          </a:p>
        </p:txBody>
      </p:sp>
      <p:sp>
        <p:nvSpPr>
          <p:cNvPr id="6" name="TextBox 5"/>
          <p:cNvSpPr txBox="1"/>
          <p:nvPr/>
        </p:nvSpPr>
        <p:spPr>
          <a:xfrm>
            <a:off x="48491" y="2023001"/>
            <a:ext cx="4572000" cy="461665"/>
          </a:xfrm>
          <a:prstGeom prst="rect">
            <a:avLst/>
          </a:prstGeom>
          <a:noFill/>
        </p:spPr>
        <p:txBody>
          <a:bodyPr wrap="square" rtlCol="0">
            <a:spAutoFit/>
          </a:bodyPr>
          <a:lstStyle/>
          <a:p>
            <a:r>
              <a:rPr lang="en-US" sz="2400" b="1" u="sng" dirty="0"/>
              <a:t>To set border for the image: </a:t>
            </a:r>
          </a:p>
        </p:txBody>
      </p:sp>
      <p:sp>
        <p:nvSpPr>
          <p:cNvPr id="7" name="TextBox 6"/>
          <p:cNvSpPr txBox="1"/>
          <p:nvPr/>
        </p:nvSpPr>
        <p:spPr>
          <a:xfrm>
            <a:off x="114300" y="2491593"/>
            <a:ext cx="4191000" cy="1200329"/>
          </a:xfrm>
          <a:prstGeom prst="rect">
            <a:avLst/>
          </a:prstGeom>
          <a:noFill/>
        </p:spPr>
        <p:txBody>
          <a:bodyPr wrap="square" rtlCol="0">
            <a:spAutoFit/>
          </a:bodyPr>
          <a:lstStyle/>
          <a:p>
            <a:r>
              <a:rPr lang="en-US" sz="2400" b="1" dirty="0" smtClean="0"/>
              <a:t>Img{</a:t>
            </a:r>
          </a:p>
          <a:p>
            <a:r>
              <a:rPr lang="en-US" sz="2400" b="1" dirty="0"/>
              <a:t>border: groove 10px blue;</a:t>
            </a:r>
          </a:p>
          <a:p>
            <a:r>
              <a:rPr lang="en-US" sz="2400" b="1" dirty="0" smtClean="0"/>
              <a:t>}</a:t>
            </a:r>
            <a:endParaRPr lang="en-US" sz="2400" b="1" dirty="0"/>
          </a:p>
        </p:txBody>
      </p:sp>
      <p:sp>
        <p:nvSpPr>
          <p:cNvPr id="8" name="TextBox 7"/>
          <p:cNvSpPr txBox="1"/>
          <p:nvPr/>
        </p:nvSpPr>
        <p:spPr>
          <a:xfrm>
            <a:off x="90055" y="3691922"/>
            <a:ext cx="5295900" cy="584775"/>
          </a:xfrm>
          <a:prstGeom prst="rect">
            <a:avLst/>
          </a:prstGeom>
          <a:noFill/>
        </p:spPr>
        <p:txBody>
          <a:bodyPr wrap="square" rtlCol="0">
            <a:spAutoFit/>
          </a:bodyPr>
          <a:lstStyle/>
          <a:p>
            <a:r>
              <a:rPr lang="en-US" sz="3200" b="1" u="sng" dirty="0"/>
              <a:t>Basic CSS Selectors:</a:t>
            </a:r>
          </a:p>
        </p:txBody>
      </p:sp>
      <p:sp>
        <p:nvSpPr>
          <p:cNvPr id="9" name="TextBox 8"/>
          <p:cNvSpPr txBox="1"/>
          <p:nvPr/>
        </p:nvSpPr>
        <p:spPr>
          <a:xfrm>
            <a:off x="114300" y="4290552"/>
            <a:ext cx="3505200" cy="461665"/>
          </a:xfrm>
          <a:prstGeom prst="rect">
            <a:avLst/>
          </a:prstGeom>
          <a:noFill/>
        </p:spPr>
        <p:txBody>
          <a:bodyPr wrap="square" rtlCol="0">
            <a:spAutoFit/>
          </a:bodyPr>
          <a:lstStyle/>
          <a:p>
            <a:r>
              <a:rPr lang="en-US" sz="2400" b="1" u="sng" dirty="0"/>
              <a:t>1. Element Selectors:</a:t>
            </a:r>
          </a:p>
        </p:txBody>
      </p:sp>
      <p:sp>
        <p:nvSpPr>
          <p:cNvPr id="10" name="TextBox 9"/>
          <p:cNvSpPr txBox="1"/>
          <p:nvPr/>
        </p:nvSpPr>
        <p:spPr>
          <a:xfrm>
            <a:off x="107373" y="4752217"/>
            <a:ext cx="8648700" cy="830997"/>
          </a:xfrm>
          <a:prstGeom prst="rect">
            <a:avLst/>
          </a:prstGeom>
          <a:noFill/>
        </p:spPr>
        <p:txBody>
          <a:bodyPr wrap="square" rtlCol="0">
            <a:spAutoFit/>
          </a:bodyPr>
          <a:lstStyle/>
          <a:p>
            <a:r>
              <a:rPr lang="en-US" sz="2400" dirty="0"/>
              <a:t>select all instances of given element. i.e style is applicable for every tag of the specified type.</a:t>
            </a:r>
          </a:p>
        </p:txBody>
      </p:sp>
      <p:sp>
        <p:nvSpPr>
          <p:cNvPr id="11" name="TextBox 10"/>
          <p:cNvSpPr txBox="1"/>
          <p:nvPr/>
        </p:nvSpPr>
        <p:spPr>
          <a:xfrm>
            <a:off x="207818" y="5562432"/>
            <a:ext cx="3048000" cy="1569660"/>
          </a:xfrm>
          <a:prstGeom prst="rect">
            <a:avLst/>
          </a:prstGeom>
          <a:noFill/>
        </p:spPr>
        <p:txBody>
          <a:bodyPr wrap="square" rtlCol="0">
            <a:spAutoFit/>
          </a:bodyPr>
          <a:lstStyle/>
          <a:p>
            <a:r>
              <a:rPr lang="en-US" sz="2400" b="1" dirty="0"/>
              <a:t>h</a:t>
            </a:r>
            <a:r>
              <a:rPr lang="en-US" sz="2400" b="1" dirty="0" smtClean="0"/>
              <a:t>1{</a:t>
            </a:r>
          </a:p>
          <a:p>
            <a:r>
              <a:rPr lang="en-US" sz="2400" b="1" dirty="0"/>
              <a:t>c</a:t>
            </a:r>
            <a:r>
              <a:rPr lang="en-US" sz="2400" b="1" dirty="0" smtClean="0"/>
              <a:t>olor : red;</a:t>
            </a:r>
            <a:endParaRPr lang="en-US" sz="2400" b="1" dirty="0"/>
          </a:p>
          <a:p>
            <a:r>
              <a:rPr lang="en-US" sz="2400" b="1" dirty="0" smtClean="0"/>
              <a:t>}</a:t>
            </a:r>
          </a:p>
          <a:p>
            <a:endParaRPr lang="en-US" sz="2400" b="1" dirty="0"/>
          </a:p>
        </p:txBody>
      </p:sp>
      <p:sp>
        <p:nvSpPr>
          <p:cNvPr id="12" name="TextBox 11"/>
          <p:cNvSpPr txBox="1"/>
          <p:nvPr/>
        </p:nvSpPr>
        <p:spPr>
          <a:xfrm>
            <a:off x="3248891" y="5631705"/>
            <a:ext cx="5049982" cy="954107"/>
          </a:xfrm>
          <a:prstGeom prst="rect">
            <a:avLst/>
          </a:prstGeom>
          <a:noFill/>
        </p:spPr>
        <p:txBody>
          <a:bodyPr wrap="square" rtlCol="0">
            <a:spAutoFit/>
          </a:bodyPr>
          <a:lstStyle/>
          <a:p>
            <a:r>
              <a:rPr lang="en-US" sz="2800" b="1" dirty="0">
                <a:solidFill>
                  <a:srgbClr val="FF0000"/>
                </a:solidFill>
                <a:latin typeface="Bodoni MT" pitchFamily="18" charset="0"/>
              </a:rPr>
              <a:t>This style applicable for every h1 tag of the html page.</a:t>
            </a:r>
          </a:p>
        </p:txBody>
      </p:sp>
    </p:spTree>
    <p:extLst>
      <p:ext uri="{BB962C8B-B14F-4D97-AF65-F5344CB8AC3E}">
        <p14:creationId xmlns:p14="http://schemas.microsoft.com/office/powerpoint/2010/main" val="8773508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73967"/>
            <a:ext cx="3657600" cy="461665"/>
          </a:xfrm>
          <a:prstGeom prst="rect">
            <a:avLst/>
          </a:prstGeom>
          <a:noFill/>
        </p:spPr>
        <p:txBody>
          <a:bodyPr wrap="square" rtlCol="0">
            <a:spAutoFit/>
          </a:bodyPr>
          <a:lstStyle/>
          <a:p>
            <a:r>
              <a:rPr lang="en-US" sz="2400" b="1" u="sng" dirty="0"/>
              <a:t>2. ID Selectors:</a:t>
            </a:r>
          </a:p>
        </p:txBody>
      </p:sp>
      <p:sp>
        <p:nvSpPr>
          <p:cNvPr id="5" name="TextBox 4"/>
          <p:cNvSpPr txBox="1"/>
          <p:nvPr/>
        </p:nvSpPr>
        <p:spPr>
          <a:xfrm>
            <a:off x="152400" y="549487"/>
            <a:ext cx="8763000" cy="830997"/>
          </a:xfrm>
          <a:prstGeom prst="rect">
            <a:avLst/>
          </a:prstGeom>
          <a:noFill/>
        </p:spPr>
        <p:txBody>
          <a:bodyPr wrap="square" rtlCol="0">
            <a:spAutoFit/>
          </a:bodyPr>
          <a:lstStyle/>
          <a:p>
            <a:r>
              <a:rPr lang="en-US" sz="2400" b="1" dirty="0"/>
              <a:t>Selects an element with the given Id. But with in the HTML Page ID is always unique.</a:t>
            </a:r>
          </a:p>
        </p:txBody>
      </p:sp>
      <p:sp>
        <p:nvSpPr>
          <p:cNvPr id="6" name="TextBox 5"/>
          <p:cNvSpPr txBox="1"/>
          <p:nvPr/>
        </p:nvSpPr>
        <p:spPr>
          <a:xfrm>
            <a:off x="173182" y="1219200"/>
            <a:ext cx="8742218" cy="1569660"/>
          </a:xfrm>
          <a:prstGeom prst="rect">
            <a:avLst/>
          </a:prstGeom>
          <a:noFill/>
        </p:spPr>
        <p:txBody>
          <a:bodyPr wrap="square" rtlCol="0">
            <a:spAutoFit/>
          </a:bodyPr>
          <a:lstStyle/>
          <a:p>
            <a:r>
              <a:rPr lang="en-US" sz="3200" b="1" u="sng" dirty="0"/>
              <a:t>html:</a:t>
            </a:r>
            <a:endParaRPr lang="en-US" sz="3200" b="1" u="sng" dirty="0" smtClean="0"/>
          </a:p>
          <a:p>
            <a:r>
              <a:rPr lang="en-US" sz="3200" b="1" dirty="0" smtClean="0"/>
              <a:t>&lt;h1 </a:t>
            </a:r>
            <a:r>
              <a:rPr lang="en-US" sz="3200" b="1" dirty="0"/>
              <a:t>id="specialh1"&gt;Hello This is First </a:t>
            </a:r>
            <a:r>
              <a:rPr lang="en-US" sz="3200" b="1" dirty="0" smtClean="0"/>
              <a:t>Line&lt;/h1&gt;</a:t>
            </a:r>
          </a:p>
          <a:p>
            <a:r>
              <a:rPr lang="en-US" sz="3200" b="1" u="sng" dirty="0" smtClean="0"/>
              <a:t>CSS:</a:t>
            </a:r>
            <a:endParaRPr lang="en-US" sz="3200" b="1" u="sng" dirty="0"/>
          </a:p>
        </p:txBody>
      </p:sp>
      <p:sp>
        <p:nvSpPr>
          <p:cNvPr id="7" name="TextBox 6"/>
          <p:cNvSpPr txBox="1"/>
          <p:nvPr/>
        </p:nvSpPr>
        <p:spPr>
          <a:xfrm>
            <a:off x="173182" y="2718404"/>
            <a:ext cx="5465618" cy="1815882"/>
          </a:xfrm>
          <a:prstGeom prst="rect">
            <a:avLst/>
          </a:prstGeom>
          <a:noFill/>
        </p:spPr>
        <p:txBody>
          <a:bodyPr wrap="square" rtlCol="0">
            <a:spAutoFit/>
          </a:bodyPr>
          <a:lstStyle/>
          <a:p>
            <a:r>
              <a:rPr lang="en-US" sz="2800" b="1" dirty="0"/>
              <a:t>#specialh1{ </a:t>
            </a:r>
            <a:endParaRPr lang="en-US" sz="2800" b="1" dirty="0" smtClean="0"/>
          </a:p>
          <a:p>
            <a:r>
              <a:rPr lang="en-US" sz="2800" b="1" dirty="0"/>
              <a:t>color:white; </a:t>
            </a:r>
            <a:endParaRPr lang="en-US" sz="2800" b="1" dirty="0" smtClean="0"/>
          </a:p>
          <a:p>
            <a:r>
              <a:rPr lang="en-US" sz="2800" b="1" dirty="0"/>
              <a:t>background: blue; </a:t>
            </a:r>
            <a:endParaRPr lang="en-US" sz="2800" b="1" dirty="0" smtClean="0"/>
          </a:p>
          <a:p>
            <a:r>
              <a:rPr lang="en-US" sz="2800" b="1" dirty="0"/>
              <a:t>}</a:t>
            </a:r>
          </a:p>
        </p:txBody>
      </p:sp>
      <p:sp>
        <p:nvSpPr>
          <p:cNvPr id="8" name="TextBox 7"/>
          <p:cNvSpPr txBox="1"/>
          <p:nvPr/>
        </p:nvSpPr>
        <p:spPr>
          <a:xfrm>
            <a:off x="138545" y="4303454"/>
            <a:ext cx="4627418" cy="461665"/>
          </a:xfrm>
          <a:prstGeom prst="rect">
            <a:avLst/>
          </a:prstGeom>
          <a:noFill/>
        </p:spPr>
        <p:txBody>
          <a:bodyPr wrap="square" rtlCol="0">
            <a:spAutoFit/>
          </a:bodyPr>
          <a:lstStyle/>
          <a:p>
            <a:r>
              <a:rPr lang="en-US" sz="2400" b="1" u="sng" dirty="0"/>
              <a:t>3. Class Selector:</a:t>
            </a:r>
          </a:p>
        </p:txBody>
      </p:sp>
      <p:sp>
        <p:nvSpPr>
          <p:cNvPr id="9" name="TextBox 8"/>
          <p:cNvSpPr txBox="1"/>
          <p:nvPr/>
        </p:nvSpPr>
        <p:spPr>
          <a:xfrm>
            <a:off x="152400" y="4765119"/>
            <a:ext cx="6837218" cy="461665"/>
          </a:xfrm>
          <a:prstGeom prst="rect">
            <a:avLst/>
          </a:prstGeom>
          <a:noFill/>
        </p:spPr>
        <p:txBody>
          <a:bodyPr wrap="square" rtlCol="0">
            <a:spAutoFit/>
          </a:bodyPr>
          <a:lstStyle/>
          <a:p>
            <a:r>
              <a:rPr lang="en-US" sz="2400" b="1" dirty="0"/>
              <a:t>Select all elements with the given </a:t>
            </a:r>
            <a:r>
              <a:rPr lang="en-US" sz="2400" b="1" dirty="0" smtClean="0"/>
              <a:t>class.</a:t>
            </a:r>
            <a:endParaRPr lang="en-US" sz="2400" b="1" dirty="0"/>
          </a:p>
        </p:txBody>
      </p:sp>
      <p:sp>
        <p:nvSpPr>
          <p:cNvPr id="11" name="TextBox 10"/>
          <p:cNvSpPr txBox="1"/>
          <p:nvPr/>
        </p:nvSpPr>
        <p:spPr>
          <a:xfrm>
            <a:off x="187036" y="5226784"/>
            <a:ext cx="6137563" cy="1631216"/>
          </a:xfrm>
          <a:prstGeom prst="rect">
            <a:avLst/>
          </a:prstGeom>
          <a:noFill/>
        </p:spPr>
        <p:txBody>
          <a:bodyPr wrap="square" rtlCol="0">
            <a:spAutoFit/>
          </a:bodyPr>
          <a:lstStyle/>
          <a:p>
            <a:r>
              <a:rPr lang="en-US" sz="2000" b="1" dirty="0" smtClean="0"/>
              <a:t>&lt;body&gt;</a:t>
            </a:r>
          </a:p>
          <a:p>
            <a:r>
              <a:rPr lang="en-US" sz="2000" b="1" dirty="0" smtClean="0"/>
              <a:t>&lt;h1 </a:t>
            </a:r>
            <a:r>
              <a:rPr lang="en-US" sz="2000" b="1" dirty="0"/>
              <a:t>class="specialh1"&gt;Hello This is First </a:t>
            </a:r>
            <a:r>
              <a:rPr lang="en-US" sz="2000" b="1" dirty="0" smtClean="0"/>
              <a:t>Line&lt;/h1&gt;</a:t>
            </a:r>
          </a:p>
          <a:p>
            <a:r>
              <a:rPr lang="en-US" sz="2000" b="1" dirty="0"/>
              <a:t>&lt;h1&gt;Hello This is Second </a:t>
            </a:r>
            <a:r>
              <a:rPr lang="en-US" sz="2000" b="1" dirty="0" smtClean="0"/>
              <a:t>Line&lt;/h1&gt;</a:t>
            </a:r>
          </a:p>
          <a:p>
            <a:r>
              <a:rPr lang="en-US" sz="2000" b="1" dirty="0"/>
              <a:t>&lt;h1 class="specialh1"&gt;Hello This is Third Line </a:t>
            </a:r>
            <a:r>
              <a:rPr lang="en-US" sz="2000" b="1" dirty="0" smtClean="0"/>
              <a:t>&lt;/h1&gt;</a:t>
            </a:r>
          </a:p>
          <a:p>
            <a:r>
              <a:rPr lang="en-US" sz="2000" b="1" dirty="0" smtClean="0"/>
              <a:t>&lt;/body&gt;</a:t>
            </a:r>
            <a:endParaRPr lang="en-US" sz="2000" b="1" dirty="0"/>
          </a:p>
        </p:txBody>
      </p:sp>
    </p:spTree>
    <p:extLst>
      <p:ext uri="{BB962C8B-B14F-4D97-AF65-F5344CB8AC3E}">
        <p14:creationId xmlns:p14="http://schemas.microsoft.com/office/powerpoint/2010/main" val="774564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7709"/>
            <a:ext cx="2514600" cy="646331"/>
          </a:xfrm>
          <a:prstGeom prst="rect">
            <a:avLst/>
          </a:prstGeom>
          <a:noFill/>
        </p:spPr>
        <p:txBody>
          <a:bodyPr wrap="square" rtlCol="0">
            <a:spAutoFit/>
          </a:bodyPr>
          <a:lstStyle/>
          <a:p>
            <a:r>
              <a:rPr lang="en-US" sz="3600" b="1" u="sng" dirty="0"/>
              <a:t>css: </a:t>
            </a:r>
          </a:p>
        </p:txBody>
      </p:sp>
      <p:sp>
        <p:nvSpPr>
          <p:cNvPr id="5" name="TextBox 4"/>
          <p:cNvSpPr txBox="1"/>
          <p:nvPr/>
        </p:nvSpPr>
        <p:spPr>
          <a:xfrm>
            <a:off x="152400" y="694822"/>
            <a:ext cx="4419600" cy="1569660"/>
          </a:xfrm>
          <a:prstGeom prst="rect">
            <a:avLst/>
          </a:prstGeom>
          <a:noFill/>
        </p:spPr>
        <p:txBody>
          <a:bodyPr wrap="square" rtlCol="0">
            <a:spAutoFit/>
          </a:bodyPr>
          <a:lstStyle/>
          <a:p>
            <a:r>
              <a:rPr lang="en-US" sz="2400" b="1" smtClean="0"/>
              <a:t>.specialh1</a:t>
            </a:r>
            <a:r>
              <a:rPr lang="en-US" sz="2400" b="1" dirty="0"/>
              <a:t>{ </a:t>
            </a:r>
            <a:endParaRPr lang="en-US" sz="2400" b="1" dirty="0" smtClean="0"/>
          </a:p>
          <a:p>
            <a:r>
              <a:rPr lang="en-US" sz="2400" b="1" dirty="0" smtClean="0"/>
              <a:t> </a:t>
            </a:r>
            <a:r>
              <a:rPr lang="en-US" sz="2400" b="1" dirty="0"/>
              <a:t>color:white; </a:t>
            </a:r>
            <a:endParaRPr lang="en-US" sz="2400" b="1" dirty="0" smtClean="0"/>
          </a:p>
          <a:p>
            <a:r>
              <a:rPr lang="en-US" sz="2400" b="1" dirty="0" smtClean="0"/>
              <a:t> </a:t>
            </a:r>
            <a:r>
              <a:rPr lang="en-US" sz="2400" b="1" dirty="0"/>
              <a:t>background: blue; </a:t>
            </a:r>
            <a:endParaRPr lang="en-US" sz="2400" b="1" dirty="0" smtClean="0"/>
          </a:p>
          <a:p>
            <a:r>
              <a:rPr lang="en-US" sz="2400" b="1" dirty="0" smtClean="0"/>
              <a:t> </a:t>
            </a:r>
            <a:r>
              <a:rPr lang="en-US" sz="2400" b="1" dirty="0"/>
              <a:t>} </a:t>
            </a:r>
          </a:p>
        </p:txBody>
      </p:sp>
      <p:sp>
        <p:nvSpPr>
          <p:cNvPr id="6" name="TextBox 5"/>
          <p:cNvSpPr txBox="1"/>
          <p:nvPr/>
        </p:nvSpPr>
        <p:spPr>
          <a:xfrm>
            <a:off x="304800" y="2278337"/>
            <a:ext cx="9448800" cy="830997"/>
          </a:xfrm>
          <a:prstGeom prst="rect">
            <a:avLst/>
          </a:prstGeom>
          <a:noFill/>
        </p:spPr>
        <p:txBody>
          <a:bodyPr wrap="square" rtlCol="0">
            <a:spAutoFit/>
          </a:bodyPr>
          <a:lstStyle/>
          <a:p>
            <a:r>
              <a:rPr lang="en-US" sz="2400" b="1" dirty="0">
                <a:solidFill>
                  <a:srgbClr val="FF0000"/>
                </a:solidFill>
              </a:rPr>
              <a:t>Note: </a:t>
            </a:r>
            <a:r>
              <a:rPr lang="en-US" sz="2400" b="1" dirty="0" smtClean="0">
                <a:solidFill>
                  <a:srgbClr val="FF0000"/>
                </a:solidFill>
              </a:rPr>
              <a:t>element , id </a:t>
            </a:r>
            <a:r>
              <a:rPr lang="en-US" sz="2400" b="1" dirty="0">
                <a:solidFill>
                  <a:srgbClr val="FF0000"/>
                </a:solidFill>
              </a:rPr>
              <a:t>and class selectors are considered as basic css </a:t>
            </a:r>
            <a:endParaRPr lang="en-US" sz="2400" b="1" dirty="0" smtClean="0">
              <a:solidFill>
                <a:srgbClr val="FF0000"/>
              </a:solidFill>
            </a:endParaRPr>
          </a:p>
          <a:p>
            <a:r>
              <a:rPr lang="en-US" sz="2400" b="1" dirty="0" smtClean="0">
                <a:solidFill>
                  <a:srgbClr val="FF0000"/>
                </a:solidFill>
              </a:rPr>
              <a:t>selectors</a:t>
            </a:r>
            <a:r>
              <a:rPr lang="en-US" sz="2400" b="1" dirty="0">
                <a:solidFill>
                  <a:srgbClr val="FF0000"/>
                </a:solidFill>
              </a:rPr>
              <a:t>.</a:t>
            </a:r>
          </a:p>
        </p:txBody>
      </p:sp>
      <p:sp>
        <p:nvSpPr>
          <p:cNvPr id="7" name="TextBox 6"/>
          <p:cNvSpPr txBox="1"/>
          <p:nvPr/>
        </p:nvSpPr>
        <p:spPr>
          <a:xfrm>
            <a:off x="166254" y="3116261"/>
            <a:ext cx="8215745" cy="3108543"/>
          </a:xfrm>
          <a:prstGeom prst="rect">
            <a:avLst/>
          </a:prstGeom>
          <a:noFill/>
        </p:spPr>
        <p:txBody>
          <a:bodyPr wrap="square" rtlCol="0">
            <a:spAutoFit/>
          </a:bodyPr>
          <a:lstStyle/>
          <a:p>
            <a:r>
              <a:rPr lang="en-US" sz="2800" b="1" u="sng" dirty="0"/>
              <a:t>Advanced CSS Selectors</a:t>
            </a:r>
            <a:r>
              <a:rPr lang="en-US" sz="2800" b="1" u="sng" dirty="0" smtClean="0"/>
              <a:t>:</a:t>
            </a:r>
          </a:p>
          <a:p>
            <a:r>
              <a:rPr lang="en-US" sz="2400" b="1" dirty="0" smtClean="0"/>
              <a:t>The </a:t>
            </a:r>
            <a:r>
              <a:rPr lang="en-US" sz="2400" b="1" dirty="0"/>
              <a:t>following are main important advanced </a:t>
            </a:r>
            <a:r>
              <a:rPr lang="en-US" sz="2400" b="1" dirty="0" smtClean="0"/>
              <a:t>selectors</a:t>
            </a:r>
          </a:p>
          <a:p>
            <a:r>
              <a:rPr lang="en-US" sz="2400" b="1" dirty="0" smtClean="0"/>
              <a:t> </a:t>
            </a:r>
          </a:p>
          <a:p>
            <a:pPr marL="342900" indent="-342900">
              <a:buAutoNum type="arabicPeriod"/>
            </a:pPr>
            <a:r>
              <a:rPr lang="en-US" sz="2400" b="1" dirty="0" smtClean="0"/>
              <a:t>* selector</a:t>
            </a:r>
          </a:p>
          <a:p>
            <a:pPr marL="342900" indent="-342900">
              <a:buAutoNum type="arabicPeriod" startAt="2"/>
            </a:pPr>
            <a:r>
              <a:rPr lang="en-US" sz="2400" b="1" dirty="0" smtClean="0"/>
              <a:t>Descendant </a:t>
            </a:r>
            <a:r>
              <a:rPr lang="en-US" sz="2400" b="1" dirty="0"/>
              <a:t>Selector </a:t>
            </a:r>
            <a:endParaRPr lang="en-US" sz="2400" b="1" dirty="0" smtClean="0"/>
          </a:p>
          <a:p>
            <a:pPr marL="342900" indent="-342900">
              <a:buAutoNum type="arabicPeriod" startAt="2"/>
            </a:pPr>
            <a:r>
              <a:rPr lang="en-US" sz="2400" b="1" dirty="0" smtClean="0"/>
              <a:t> </a:t>
            </a:r>
            <a:r>
              <a:rPr lang="en-US" sz="2400" b="1" dirty="0"/>
              <a:t>Adjacent Selector </a:t>
            </a:r>
            <a:r>
              <a:rPr lang="en-US" sz="2400" b="1" dirty="0" smtClean="0"/>
              <a:t> </a:t>
            </a:r>
          </a:p>
          <a:p>
            <a:pPr marL="342900" indent="-342900">
              <a:buAutoNum type="arabicPeriod" startAt="2"/>
            </a:pPr>
            <a:r>
              <a:rPr lang="en-US" sz="2400" b="1" dirty="0" smtClean="0"/>
              <a:t>Attribute </a:t>
            </a:r>
            <a:r>
              <a:rPr lang="en-US" sz="2400" b="1" dirty="0"/>
              <a:t>Selector </a:t>
            </a:r>
            <a:endParaRPr lang="en-US" sz="2400" b="1" dirty="0" smtClean="0"/>
          </a:p>
          <a:p>
            <a:pPr marL="342900" indent="-342900">
              <a:buAutoNum type="arabicPeriod" startAt="2"/>
            </a:pPr>
            <a:r>
              <a:rPr lang="en-US" sz="2400" b="1" dirty="0" smtClean="0"/>
              <a:t>nth </a:t>
            </a:r>
            <a:r>
              <a:rPr lang="en-US" sz="2400" b="1" dirty="0"/>
              <a:t>of type selector</a:t>
            </a:r>
          </a:p>
        </p:txBody>
      </p:sp>
    </p:spTree>
    <p:extLst>
      <p:ext uri="{BB962C8B-B14F-4D97-AF65-F5344CB8AC3E}">
        <p14:creationId xmlns:p14="http://schemas.microsoft.com/office/powerpoint/2010/main" val="2336206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545" y="76200"/>
            <a:ext cx="3276600" cy="461665"/>
          </a:xfrm>
          <a:prstGeom prst="rect">
            <a:avLst/>
          </a:prstGeom>
          <a:noFill/>
        </p:spPr>
        <p:txBody>
          <a:bodyPr wrap="square" rtlCol="0">
            <a:spAutoFit/>
          </a:bodyPr>
          <a:lstStyle/>
          <a:p>
            <a:r>
              <a:rPr lang="en-US" sz="2400" b="1" u="sng" dirty="0"/>
              <a:t>1. * selector: </a:t>
            </a:r>
          </a:p>
        </p:txBody>
      </p:sp>
      <p:sp>
        <p:nvSpPr>
          <p:cNvPr id="5" name="TextBox 4"/>
          <p:cNvSpPr txBox="1"/>
          <p:nvPr/>
        </p:nvSpPr>
        <p:spPr>
          <a:xfrm>
            <a:off x="152400" y="589654"/>
            <a:ext cx="8686800" cy="400110"/>
          </a:xfrm>
          <a:prstGeom prst="rect">
            <a:avLst/>
          </a:prstGeom>
          <a:noFill/>
        </p:spPr>
        <p:txBody>
          <a:bodyPr wrap="square" rtlCol="0">
            <a:spAutoFit/>
          </a:bodyPr>
          <a:lstStyle/>
          <a:p>
            <a:r>
              <a:rPr lang="en-US" sz="2000" b="1" dirty="0"/>
              <a:t>* means everything. This style is applicable for every thing in the web page. </a:t>
            </a:r>
          </a:p>
        </p:txBody>
      </p:sp>
      <p:sp>
        <p:nvSpPr>
          <p:cNvPr id="6" name="TextBox 5"/>
          <p:cNvSpPr txBox="1"/>
          <p:nvPr/>
        </p:nvSpPr>
        <p:spPr>
          <a:xfrm>
            <a:off x="152400" y="989764"/>
            <a:ext cx="3429000" cy="1200329"/>
          </a:xfrm>
          <a:prstGeom prst="rect">
            <a:avLst/>
          </a:prstGeom>
          <a:noFill/>
        </p:spPr>
        <p:txBody>
          <a:bodyPr wrap="square" rtlCol="0">
            <a:spAutoFit/>
          </a:bodyPr>
          <a:lstStyle/>
          <a:p>
            <a:r>
              <a:rPr lang="en-US" sz="2400" b="1" dirty="0"/>
              <a:t>*{ </a:t>
            </a:r>
            <a:endParaRPr lang="en-US" sz="2400" b="1" dirty="0" smtClean="0"/>
          </a:p>
          <a:p>
            <a:r>
              <a:rPr lang="en-US" sz="2400" b="1" dirty="0" smtClean="0"/>
              <a:t> </a:t>
            </a:r>
            <a:r>
              <a:rPr lang="en-US" sz="2400" b="1" dirty="0"/>
              <a:t>color:blue; </a:t>
            </a:r>
            <a:endParaRPr lang="en-US" sz="2400" b="1" dirty="0" smtClean="0"/>
          </a:p>
          <a:p>
            <a:r>
              <a:rPr lang="en-US" sz="2400" b="1" dirty="0" smtClean="0"/>
              <a:t> </a:t>
            </a:r>
            <a:r>
              <a:rPr lang="en-US" sz="2400" b="1" dirty="0"/>
              <a:t>} </a:t>
            </a:r>
          </a:p>
        </p:txBody>
      </p:sp>
      <p:sp>
        <p:nvSpPr>
          <p:cNvPr id="7" name="TextBox 6"/>
          <p:cNvSpPr txBox="1"/>
          <p:nvPr/>
        </p:nvSpPr>
        <p:spPr>
          <a:xfrm>
            <a:off x="117763" y="2266292"/>
            <a:ext cx="3657600" cy="461665"/>
          </a:xfrm>
          <a:prstGeom prst="rect">
            <a:avLst/>
          </a:prstGeom>
          <a:noFill/>
        </p:spPr>
        <p:txBody>
          <a:bodyPr wrap="square" rtlCol="0">
            <a:spAutoFit/>
          </a:bodyPr>
          <a:lstStyle/>
          <a:p>
            <a:r>
              <a:rPr lang="en-US" sz="2400" b="1" u="sng" dirty="0"/>
              <a:t>2. Descendant Selector:</a:t>
            </a:r>
          </a:p>
        </p:txBody>
      </p:sp>
      <p:sp>
        <p:nvSpPr>
          <p:cNvPr id="8" name="TextBox 7"/>
          <p:cNvSpPr txBox="1"/>
          <p:nvPr/>
        </p:nvSpPr>
        <p:spPr>
          <a:xfrm>
            <a:off x="4793672" y="2674120"/>
            <a:ext cx="2971800" cy="1323439"/>
          </a:xfrm>
          <a:prstGeom prst="rect">
            <a:avLst/>
          </a:prstGeom>
          <a:noFill/>
        </p:spPr>
        <p:txBody>
          <a:bodyPr wrap="square" rtlCol="0">
            <a:spAutoFit/>
          </a:bodyPr>
          <a:lstStyle/>
          <a:p>
            <a:r>
              <a:rPr lang="en-US" sz="2000" b="1" dirty="0"/>
              <a:t>li a</a:t>
            </a:r>
            <a:r>
              <a:rPr lang="en-US" sz="2000" b="1" dirty="0" smtClean="0"/>
              <a:t>{</a:t>
            </a:r>
          </a:p>
          <a:p>
            <a:r>
              <a:rPr lang="en-US" sz="2000" b="1" dirty="0" smtClean="0"/>
              <a:t>  </a:t>
            </a:r>
            <a:r>
              <a:rPr lang="en-US" sz="2000" b="1" dirty="0"/>
              <a:t>color:white; </a:t>
            </a:r>
            <a:endParaRPr lang="en-US" sz="2000" b="1" dirty="0" smtClean="0"/>
          </a:p>
          <a:p>
            <a:r>
              <a:rPr lang="en-US" sz="2000" b="1" dirty="0" smtClean="0"/>
              <a:t> </a:t>
            </a:r>
            <a:r>
              <a:rPr lang="en-US" sz="2000" b="1" dirty="0"/>
              <a:t>background: blue; </a:t>
            </a:r>
            <a:endParaRPr lang="en-US" sz="2000" b="1" dirty="0" smtClean="0"/>
          </a:p>
          <a:p>
            <a:r>
              <a:rPr lang="en-US" sz="2000" b="1" dirty="0" smtClean="0"/>
              <a:t> </a:t>
            </a:r>
            <a:r>
              <a:rPr lang="en-US" sz="2000" b="1" dirty="0"/>
              <a:t>} </a:t>
            </a:r>
          </a:p>
        </p:txBody>
      </p:sp>
      <p:sp>
        <p:nvSpPr>
          <p:cNvPr id="9" name="TextBox 8"/>
          <p:cNvSpPr txBox="1"/>
          <p:nvPr/>
        </p:nvSpPr>
        <p:spPr>
          <a:xfrm>
            <a:off x="100445" y="4208278"/>
            <a:ext cx="8686800" cy="707886"/>
          </a:xfrm>
          <a:prstGeom prst="rect">
            <a:avLst/>
          </a:prstGeom>
          <a:noFill/>
        </p:spPr>
        <p:txBody>
          <a:bodyPr wrap="square" rtlCol="0">
            <a:spAutoFit/>
          </a:bodyPr>
          <a:lstStyle/>
          <a:p>
            <a:r>
              <a:rPr lang="en-US" sz="2000" b="1" dirty="0"/>
              <a:t>li is considered as parent tag and a is considered as child tag. For every anchor tag present in li tag this style is applicable </a:t>
            </a:r>
          </a:p>
        </p:txBody>
      </p:sp>
      <p:sp>
        <p:nvSpPr>
          <p:cNvPr id="10" name="TextBox 9"/>
          <p:cNvSpPr txBox="1"/>
          <p:nvPr/>
        </p:nvSpPr>
        <p:spPr>
          <a:xfrm>
            <a:off x="121227" y="4932726"/>
            <a:ext cx="2805545" cy="461665"/>
          </a:xfrm>
          <a:prstGeom prst="rect">
            <a:avLst/>
          </a:prstGeom>
          <a:noFill/>
        </p:spPr>
        <p:txBody>
          <a:bodyPr wrap="square" rtlCol="0">
            <a:spAutoFit/>
          </a:bodyPr>
          <a:lstStyle/>
          <a:p>
            <a:r>
              <a:rPr lang="en-US" sz="2400" b="1" u="sng" dirty="0"/>
              <a:t>3. Adjacent Selector:</a:t>
            </a:r>
          </a:p>
        </p:txBody>
      </p:sp>
      <p:sp>
        <p:nvSpPr>
          <p:cNvPr id="11" name="TextBox 10"/>
          <p:cNvSpPr txBox="1"/>
          <p:nvPr/>
        </p:nvSpPr>
        <p:spPr>
          <a:xfrm>
            <a:off x="221671" y="5473005"/>
            <a:ext cx="2209800" cy="923330"/>
          </a:xfrm>
          <a:prstGeom prst="rect">
            <a:avLst/>
          </a:prstGeom>
          <a:noFill/>
        </p:spPr>
        <p:txBody>
          <a:bodyPr wrap="square" rtlCol="0">
            <a:spAutoFit/>
          </a:bodyPr>
          <a:lstStyle/>
          <a:p>
            <a:r>
              <a:rPr lang="es-ES" b="1" dirty="0"/>
              <a:t>a+ul{ </a:t>
            </a:r>
            <a:endParaRPr lang="es-ES" b="1" dirty="0" smtClean="0"/>
          </a:p>
          <a:p>
            <a:r>
              <a:rPr lang="es-ES" b="1" dirty="0" smtClean="0"/>
              <a:t> </a:t>
            </a:r>
            <a:r>
              <a:rPr lang="es-ES" b="1" dirty="0"/>
              <a:t>color: red</a:t>
            </a:r>
            <a:r>
              <a:rPr lang="es-ES" b="1" dirty="0" smtClean="0"/>
              <a:t>;</a:t>
            </a:r>
          </a:p>
          <a:p>
            <a:r>
              <a:rPr lang="es-ES" b="1" dirty="0" smtClean="0"/>
              <a:t>  </a:t>
            </a:r>
            <a:r>
              <a:rPr lang="es-ES" b="1" dirty="0"/>
              <a:t>}</a:t>
            </a:r>
            <a:endParaRPr lang="en-US" b="1" dirty="0"/>
          </a:p>
        </p:txBody>
      </p:sp>
      <p:sp>
        <p:nvSpPr>
          <p:cNvPr id="12" name="TextBox 11"/>
          <p:cNvSpPr txBox="1"/>
          <p:nvPr/>
        </p:nvSpPr>
        <p:spPr>
          <a:xfrm>
            <a:off x="221671" y="6396335"/>
            <a:ext cx="9157856" cy="461665"/>
          </a:xfrm>
          <a:prstGeom prst="rect">
            <a:avLst/>
          </a:prstGeom>
          <a:noFill/>
        </p:spPr>
        <p:txBody>
          <a:bodyPr wrap="square" rtlCol="0">
            <a:spAutoFit/>
          </a:bodyPr>
          <a:lstStyle/>
          <a:p>
            <a:r>
              <a:rPr lang="en-US" sz="2400" b="1" dirty="0"/>
              <a:t>For every ul tag which is adjacent to a </a:t>
            </a:r>
            <a:r>
              <a:rPr lang="en-US" sz="2400" b="1" dirty="0" smtClean="0"/>
              <a:t>tag , this </a:t>
            </a:r>
            <a:r>
              <a:rPr lang="en-US" sz="2400" b="1" dirty="0"/>
              <a:t>style is applicable.</a:t>
            </a:r>
          </a:p>
        </p:txBody>
      </p:sp>
      <p:sp>
        <p:nvSpPr>
          <p:cNvPr id="2" name="TextBox 1"/>
          <p:cNvSpPr txBox="1"/>
          <p:nvPr/>
        </p:nvSpPr>
        <p:spPr>
          <a:xfrm>
            <a:off x="131618" y="2658877"/>
            <a:ext cx="3872345" cy="1569660"/>
          </a:xfrm>
          <a:prstGeom prst="rect">
            <a:avLst/>
          </a:prstGeom>
          <a:noFill/>
        </p:spPr>
        <p:txBody>
          <a:bodyPr wrap="square" rtlCol="0">
            <a:spAutoFit/>
          </a:bodyPr>
          <a:lstStyle/>
          <a:p>
            <a:r>
              <a:rPr lang="en-US" sz="2400" b="1" u="sng" dirty="0" smtClean="0"/>
              <a:t>Syntax:</a:t>
            </a:r>
          </a:p>
          <a:p>
            <a:r>
              <a:rPr lang="en-US" sz="2400" b="1" dirty="0" smtClean="0"/>
              <a:t>Parent-tag   child-tag{</a:t>
            </a:r>
          </a:p>
          <a:p>
            <a:r>
              <a:rPr lang="en-US" sz="2400" b="1" dirty="0" smtClean="0"/>
              <a:t>Css property</a:t>
            </a:r>
          </a:p>
          <a:p>
            <a:r>
              <a:rPr lang="en-US" sz="2400" b="1" dirty="0"/>
              <a:t>}</a:t>
            </a:r>
          </a:p>
        </p:txBody>
      </p:sp>
      <p:sp>
        <p:nvSpPr>
          <p:cNvPr id="3" name="TextBox 2"/>
          <p:cNvSpPr txBox="1"/>
          <p:nvPr/>
        </p:nvSpPr>
        <p:spPr>
          <a:xfrm>
            <a:off x="3931226" y="2509783"/>
            <a:ext cx="862445" cy="461665"/>
          </a:xfrm>
          <a:prstGeom prst="rect">
            <a:avLst/>
          </a:prstGeom>
          <a:noFill/>
        </p:spPr>
        <p:txBody>
          <a:bodyPr wrap="square" rtlCol="0">
            <a:spAutoFit/>
          </a:bodyPr>
          <a:lstStyle/>
          <a:p>
            <a:r>
              <a:rPr lang="en-US" sz="2400" b="1" u="sng" dirty="0" smtClean="0"/>
              <a:t>E.g:</a:t>
            </a:r>
            <a:endParaRPr lang="en-US" sz="2400" b="1" u="sng" dirty="0"/>
          </a:p>
        </p:txBody>
      </p:sp>
    </p:spTree>
    <p:extLst>
      <p:ext uri="{BB962C8B-B14F-4D97-AF65-F5344CB8AC3E}">
        <p14:creationId xmlns:p14="http://schemas.microsoft.com/office/powerpoint/2010/main" val="993011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2590800" cy="1200329"/>
          </a:xfrm>
          <a:prstGeom prst="rect">
            <a:avLst/>
          </a:prstGeom>
          <a:noFill/>
        </p:spPr>
        <p:txBody>
          <a:bodyPr wrap="square" rtlCol="0">
            <a:spAutoFit/>
          </a:bodyPr>
          <a:lstStyle/>
          <a:p>
            <a:r>
              <a:rPr lang="en-US" sz="2400" b="1" dirty="0"/>
              <a:t>div+p{ </a:t>
            </a:r>
            <a:endParaRPr lang="en-US" sz="2400" b="1" dirty="0" smtClean="0"/>
          </a:p>
          <a:p>
            <a:r>
              <a:rPr lang="en-US" sz="2400" b="1" dirty="0" smtClean="0"/>
              <a:t> </a:t>
            </a:r>
            <a:r>
              <a:rPr lang="en-US" sz="2400" b="1" dirty="0"/>
              <a:t>color:blue</a:t>
            </a:r>
            <a:r>
              <a:rPr lang="en-US" sz="2400" b="1" dirty="0" smtClean="0"/>
              <a:t>;</a:t>
            </a:r>
          </a:p>
          <a:p>
            <a:r>
              <a:rPr lang="en-US" sz="2400" b="1" dirty="0" smtClean="0"/>
              <a:t>  </a:t>
            </a:r>
            <a:r>
              <a:rPr lang="en-US" sz="2400" b="1" dirty="0"/>
              <a:t>} </a:t>
            </a:r>
          </a:p>
        </p:txBody>
      </p:sp>
      <p:sp>
        <p:nvSpPr>
          <p:cNvPr id="5" name="TextBox 4"/>
          <p:cNvSpPr txBox="1"/>
          <p:nvPr/>
        </p:nvSpPr>
        <p:spPr>
          <a:xfrm>
            <a:off x="228600" y="1373511"/>
            <a:ext cx="8915400" cy="830997"/>
          </a:xfrm>
          <a:prstGeom prst="rect">
            <a:avLst/>
          </a:prstGeom>
          <a:noFill/>
        </p:spPr>
        <p:txBody>
          <a:bodyPr wrap="square" rtlCol="0">
            <a:spAutoFit/>
          </a:bodyPr>
          <a:lstStyle/>
          <a:p>
            <a:r>
              <a:rPr lang="en-US" sz="2400" b="1" dirty="0"/>
              <a:t>For every paragraph tag, which is adjacent to div tag this style is applicable</a:t>
            </a:r>
          </a:p>
        </p:txBody>
      </p:sp>
      <p:sp>
        <p:nvSpPr>
          <p:cNvPr id="6" name="TextBox 5"/>
          <p:cNvSpPr txBox="1"/>
          <p:nvPr/>
        </p:nvSpPr>
        <p:spPr>
          <a:xfrm>
            <a:off x="173182" y="2325266"/>
            <a:ext cx="5791200" cy="1200329"/>
          </a:xfrm>
          <a:prstGeom prst="rect">
            <a:avLst/>
          </a:prstGeom>
          <a:noFill/>
        </p:spPr>
        <p:txBody>
          <a:bodyPr wrap="square" rtlCol="0">
            <a:spAutoFit/>
          </a:bodyPr>
          <a:lstStyle/>
          <a:p>
            <a:r>
              <a:rPr lang="en-US" sz="2400" b="1" u="sng" dirty="0"/>
              <a:t>4. Attribute Selector: </a:t>
            </a:r>
            <a:endParaRPr lang="en-US" sz="2400" b="1" u="sng" dirty="0" smtClean="0"/>
          </a:p>
          <a:p>
            <a:endParaRPr lang="en-US" sz="2400" b="1" u="sng" dirty="0" smtClean="0"/>
          </a:p>
          <a:p>
            <a:r>
              <a:rPr lang="en-US" sz="2400" b="1" dirty="0" smtClean="0"/>
              <a:t>We </a:t>
            </a:r>
            <a:r>
              <a:rPr lang="en-US" sz="2400" b="1" dirty="0"/>
              <a:t>can define style based on attributes.</a:t>
            </a:r>
          </a:p>
        </p:txBody>
      </p:sp>
      <p:sp>
        <p:nvSpPr>
          <p:cNvPr id="7" name="TextBox 6"/>
          <p:cNvSpPr txBox="1"/>
          <p:nvPr/>
        </p:nvSpPr>
        <p:spPr>
          <a:xfrm>
            <a:off x="228600" y="3525595"/>
            <a:ext cx="6096000" cy="1938992"/>
          </a:xfrm>
          <a:prstGeom prst="rect">
            <a:avLst/>
          </a:prstGeom>
          <a:noFill/>
        </p:spPr>
        <p:txBody>
          <a:bodyPr wrap="square" rtlCol="0">
            <a:spAutoFit/>
          </a:bodyPr>
          <a:lstStyle/>
          <a:p>
            <a:r>
              <a:rPr lang="en-US" sz="2400" b="1" dirty="0"/>
              <a:t>Eg 1</a:t>
            </a:r>
            <a:r>
              <a:rPr lang="en-US" sz="2400" b="1" dirty="0" smtClean="0"/>
              <a:t>:</a:t>
            </a:r>
          </a:p>
          <a:p>
            <a:r>
              <a:rPr lang="en-US" sz="2400" b="1" dirty="0" smtClean="0"/>
              <a:t> a[ href ]{</a:t>
            </a:r>
          </a:p>
          <a:p>
            <a:r>
              <a:rPr lang="en-US" sz="2400" b="1" dirty="0" smtClean="0"/>
              <a:t>  </a:t>
            </a:r>
            <a:r>
              <a:rPr lang="en-US" sz="2400" b="1" dirty="0"/>
              <a:t>color:red</a:t>
            </a:r>
            <a:r>
              <a:rPr lang="en-US" sz="2400" b="1" dirty="0" smtClean="0"/>
              <a:t>;</a:t>
            </a:r>
          </a:p>
          <a:p>
            <a:r>
              <a:rPr lang="en-US" sz="2400" b="1" dirty="0" smtClean="0"/>
              <a:t>  </a:t>
            </a:r>
            <a:r>
              <a:rPr lang="en-US" sz="2400" b="1" dirty="0"/>
              <a:t>background: yellow</a:t>
            </a:r>
            <a:r>
              <a:rPr lang="en-US" sz="2400" b="1" dirty="0" smtClean="0"/>
              <a:t>;</a:t>
            </a:r>
          </a:p>
          <a:p>
            <a:r>
              <a:rPr lang="en-US" sz="2400" b="1" dirty="0" smtClean="0"/>
              <a:t>  </a:t>
            </a:r>
            <a:r>
              <a:rPr lang="en-US" sz="2400" b="1" dirty="0"/>
              <a:t>}</a:t>
            </a:r>
          </a:p>
        </p:txBody>
      </p:sp>
      <p:sp>
        <p:nvSpPr>
          <p:cNvPr id="8" name="TextBox 7"/>
          <p:cNvSpPr txBox="1"/>
          <p:nvPr/>
        </p:nvSpPr>
        <p:spPr>
          <a:xfrm>
            <a:off x="263236" y="5695419"/>
            <a:ext cx="8208818" cy="461665"/>
          </a:xfrm>
          <a:prstGeom prst="rect">
            <a:avLst/>
          </a:prstGeom>
          <a:noFill/>
        </p:spPr>
        <p:txBody>
          <a:bodyPr wrap="square" rtlCol="0">
            <a:spAutoFit/>
          </a:bodyPr>
          <a:lstStyle/>
          <a:p>
            <a:r>
              <a:rPr lang="en-US" sz="2400" b="1" dirty="0"/>
              <a:t>For all href attributes of anchor tag this style is applicable.</a:t>
            </a:r>
          </a:p>
        </p:txBody>
      </p:sp>
    </p:spTree>
    <p:extLst>
      <p:ext uri="{BB962C8B-B14F-4D97-AF65-F5344CB8AC3E}">
        <p14:creationId xmlns:p14="http://schemas.microsoft.com/office/powerpoint/2010/main" val="965519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4636"/>
            <a:ext cx="5257800" cy="1938992"/>
          </a:xfrm>
          <a:prstGeom prst="rect">
            <a:avLst/>
          </a:prstGeom>
          <a:noFill/>
        </p:spPr>
        <p:txBody>
          <a:bodyPr wrap="square" rtlCol="0">
            <a:spAutoFit/>
          </a:bodyPr>
          <a:lstStyle/>
          <a:p>
            <a:r>
              <a:rPr lang="en-US" sz="2400" b="1" dirty="0"/>
              <a:t>Eg 2: </a:t>
            </a:r>
            <a:endParaRPr lang="en-US" sz="2400" b="1" dirty="0" smtClean="0"/>
          </a:p>
          <a:p>
            <a:r>
              <a:rPr lang="en-US" sz="2400" b="1" dirty="0" smtClean="0"/>
              <a:t> </a:t>
            </a:r>
            <a:r>
              <a:rPr lang="en-US" sz="2400" b="1" dirty="0"/>
              <a:t>a[href="https://www.google.com/"]{</a:t>
            </a:r>
            <a:endParaRPr lang="en-US" sz="2400" b="1" dirty="0" smtClean="0"/>
          </a:p>
          <a:p>
            <a:r>
              <a:rPr lang="en-US" sz="2400" b="1" dirty="0" smtClean="0"/>
              <a:t>  </a:t>
            </a:r>
            <a:r>
              <a:rPr lang="en-US" sz="2400" b="1" dirty="0"/>
              <a:t>color:red; </a:t>
            </a:r>
            <a:endParaRPr lang="en-US" sz="2400" b="1" dirty="0" smtClean="0"/>
          </a:p>
          <a:p>
            <a:r>
              <a:rPr lang="en-US" sz="2400" b="1" dirty="0" smtClean="0"/>
              <a:t> </a:t>
            </a:r>
            <a:r>
              <a:rPr lang="en-US" sz="2400" b="1" dirty="0"/>
              <a:t>background: yellow</a:t>
            </a:r>
            <a:r>
              <a:rPr lang="en-US" sz="2400" b="1" dirty="0" smtClean="0"/>
              <a:t>;</a:t>
            </a:r>
          </a:p>
          <a:p>
            <a:r>
              <a:rPr lang="en-US" sz="2400" b="1" dirty="0" smtClean="0"/>
              <a:t>  </a:t>
            </a:r>
            <a:r>
              <a:rPr lang="en-US" sz="2400" b="1" dirty="0"/>
              <a:t>} </a:t>
            </a:r>
          </a:p>
        </p:txBody>
      </p:sp>
      <p:sp>
        <p:nvSpPr>
          <p:cNvPr id="5" name="TextBox 4"/>
          <p:cNvSpPr txBox="1"/>
          <p:nvPr/>
        </p:nvSpPr>
        <p:spPr>
          <a:xfrm>
            <a:off x="152400" y="2133600"/>
            <a:ext cx="8229600" cy="830997"/>
          </a:xfrm>
          <a:prstGeom prst="rect">
            <a:avLst/>
          </a:prstGeom>
          <a:noFill/>
        </p:spPr>
        <p:txBody>
          <a:bodyPr wrap="square" rtlCol="0">
            <a:spAutoFit/>
          </a:bodyPr>
          <a:lstStyle/>
          <a:p>
            <a:r>
              <a:rPr lang="en-US" sz="2400" b="1" dirty="0"/>
              <a:t>If the value of href attribute is </a:t>
            </a:r>
            <a:r>
              <a:rPr lang="en-US" sz="2400" b="1" dirty="0">
                <a:hlinkClick r:id="rId2"/>
              </a:rPr>
              <a:t>https://www.google.com</a:t>
            </a:r>
            <a:r>
              <a:rPr lang="en-US" sz="2400" b="1" dirty="0" smtClean="0">
                <a:hlinkClick r:id="rId2"/>
              </a:rPr>
              <a:t>/</a:t>
            </a:r>
            <a:r>
              <a:rPr lang="en-US" sz="2400" b="1" dirty="0" smtClean="0"/>
              <a:t> then </a:t>
            </a:r>
            <a:r>
              <a:rPr lang="en-US" sz="2400" b="1" dirty="0"/>
              <a:t>only this style is applicable.</a:t>
            </a:r>
          </a:p>
        </p:txBody>
      </p:sp>
      <p:sp>
        <p:nvSpPr>
          <p:cNvPr id="6" name="TextBox 5"/>
          <p:cNvSpPr txBox="1"/>
          <p:nvPr/>
        </p:nvSpPr>
        <p:spPr>
          <a:xfrm>
            <a:off x="180109" y="3276600"/>
            <a:ext cx="3276600" cy="1569660"/>
          </a:xfrm>
          <a:prstGeom prst="rect">
            <a:avLst/>
          </a:prstGeom>
          <a:noFill/>
        </p:spPr>
        <p:txBody>
          <a:bodyPr wrap="square" rtlCol="0">
            <a:spAutoFit/>
          </a:bodyPr>
          <a:lstStyle/>
          <a:p>
            <a:r>
              <a:rPr lang="en-US" sz="2400" b="1" dirty="0"/>
              <a:t>input[type="password"] </a:t>
            </a:r>
            <a:endParaRPr lang="en-US" sz="2400" b="1" dirty="0" smtClean="0"/>
          </a:p>
          <a:p>
            <a:r>
              <a:rPr lang="en-US" sz="2400" b="1" dirty="0" smtClean="0"/>
              <a:t> {</a:t>
            </a:r>
          </a:p>
          <a:p>
            <a:r>
              <a:rPr lang="en-US" sz="2400" b="1" dirty="0" smtClean="0"/>
              <a:t>  </a:t>
            </a:r>
            <a:r>
              <a:rPr lang="en-US" sz="2400" b="1" dirty="0"/>
              <a:t>background:red</a:t>
            </a:r>
            <a:r>
              <a:rPr lang="en-US" sz="2400" b="1" dirty="0" smtClean="0"/>
              <a:t>;</a:t>
            </a:r>
          </a:p>
          <a:p>
            <a:r>
              <a:rPr lang="en-US" sz="2400" b="1" dirty="0" smtClean="0"/>
              <a:t>  </a:t>
            </a:r>
            <a:r>
              <a:rPr lang="en-US" sz="2400" b="1" dirty="0"/>
              <a:t>}</a:t>
            </a:r>
          </a:p>
        </p:txBody>
      </p:sp>
      <p:sp>
        <p:nvSpPr>
          <p:cNvPr id="7" name="TextBox 6"/>
          <p:cNvSpPr txBox="1"/>
          <p:nvPr/>
        </p:nvSpPr>
        <p:spPr>
          <a:xfrm>
            <a:off x="180109" y="5247620"/>
            <a:ext cx="8763000" cy="523220"/>
          </a:xfrm>
          <a:prstGeom prst="rect">
            <a:avLst/>
          </a:prstGeom>
          <a:noFill/>
        </p:spPr>
        <p:txBody>
          <a:bodyPr wrap="square" rtlCol="0">
            <a:spAutoFit/>
          </a:bodyPr>
          <a:lstStyle/>
          <a:p>
            <a:r>
              <a:rPr lang="en-US" sz="2800" b="1" dirty="0"/>
              <a:t>This style is applicable for all password fields of input tag.</a:t>
            </a:r>
          </a:p>
        </p:txBody>
      </p:sp>
    </p:spTree>
    <p:extLst>
      <p:ext uri="{BB962C8B-B14F-4D97-AF65-F5344CB8AC3E}">
        <p14:creationId xmlns:p14="http://schemas.microsoft.com/office/powerpoint/2010/main" val="2184621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52400"/>
            <a:ext cx="5029200" cy="1938992"/>
          </a:xfrm>
          <a:prstGeom prst="rect">
            <a:avLst/>
          </a:prstGeom>
          <a:noFill/>
        </p:spPr>
        <p:txBody>
          <a:bodyPr wrap="square" rtlCol="0">
            <a:spAutoFit/>
          </a:bodyPr>
          <a:lstStyle/>
          <a:p>
            <a:r>
              <a:rPr lang="en-US" sz="2400" b="1" u="sng" dirty="0"/>
              <a:t>5. nth of type selectors</a:t>
            </a:r>
            <a:r>
              <a:rPr lang="en-US" sz="2400" b="1" u="sng" dirty="0" smtClean="0"/>
              <a:t>:</a:t>
            </a:r>
          </a:p>
          <a:p>
            <a:r>
              <a:rPr lang="en-US" sz="2400" b="1" u="sng" dirty="0" smtClean="0"/>
              <a:t> </a:t>
            </a:r>
          </a:p>
          <a:p>
            <a:r>
              <a:rPr lang="en-US" b="1" dirty="0" smtClean="0"/>
              <a:t> </a:t>
            </a:r>
            <a:r>
              <a:rPr lang="en-US" sz="2400" b="1" dirty="0"/>
              <a:t>li:nth-of-type(2</a:t>
            </a:r>
            <a:r>
              <a:rPr lang="en-US" sz="2400" b="1" dirty="0" smtClean="0"/>
              <a:t>){ </a:t>
            </a:r>
          </a:p>
          <a:p>
            <a:r>
              <a:rPr lang="en-US" sz="2400" b="1" dirty="0" smtClean="0"/>
              <a:t> </a:t>
            </a:r>
            <a:r>
              <a:rPr lang="en-US" sz="2400" b="1" dirty="0"/>
              <a:t>color:red</a:t>
            </a:r>
            <a:r>
              <a:rPr lang="en-US" sz="2400" b="1" dirty="0" smtClean="0"/>
              <a:t>;</a:t>
            </a:r>
          </a:p>
          <a:p>
            <a:r>
              <a:rPr lang="en-US" sz="2400" b="1" dirty="0" smtClean="0"/>
              <a:t>  </a:t>
            </a:r>
            <a:r>
              <a:rPr lang="en-US" sz="2400" b="1" dirty="0"/>
              <a:t>} </a:t>
            </a:r>
          </a:p>
        </p:txBody>
      </p:sp>
      <p:sp>
        <p:nvSpPr>
          <p:cNvPr id="5" name="TextBox 4"/>
          <p:cNvSpPr txBox="1"/>
          <p:nvPr/>
        </p:nvSpPr>
        <p:spPr>
          <a:xfrm>
            <a:off x="214745" y="2100590"/>
            <a:ext cx="7467600" cy="523220"/>
          </a:xfrm>
          <a:prstGeom prst="rect">
            <a:avLst/>
          </a:prstGeom>
          <a:noFill/>
        </p:spPr>
        <p:txBody>
          <a:bodyPr wrap="square" rtlCol="0">
            <a:spAutoFit/>
          </a:bodyPr>
          <a:lstStyle/>
          <a:p>
            <a:r>
              <a:rPr lang="en-US" sz="2800" b="1" dirty="0"/>
              <a:t>For every 2nd li tag this style is applicable.</a:t>
            </a:r>
          </a:p>
        </p:txBody>
      </p:sp>
      <p:sp>
        <p:nvSpPr>
          <p:cNvPr id="6" name="TextBox 5"/>
          <p:cNvSpPr txBox="1"/>
          <p:nvPr/>
        </p:nvSpPr>
        <p:spPr>
          <a:xfrm>
            <a:off x="214745" y="2577790"/>
            <a:ext cx="4114800" cy="1569660"/>
          </a:xfrm>
          <a:prstGeom prst="rect">
            <a:avLst/>
          </a:prstGeom>
          <a:noFill/>
        </p:spPr>
        <p:txBody>
          <a:bodyPr wrap="square" rtlCol="0">
            <a:spAutoFit/>
          </a:bodyPr>
          <a:lstStyle/>
          <a:p>
            <a:r>
              <a:rPr lang="en-US" sz="2400" b="1" dirty="0"/>
              <a:t>ul:nth-of-type(2</a:t>
            </a:r>
            <a:r>
              <a:rPr lang="en-US" sz="2400" b="1" dirty="0" smtClean="0"/>
              <a:t>){</a:t>
            </a:r>
          </a:p>
          <a:p>
            <a:r>
              <a:rPr lang="en-US" sz="2400" b="1" dirty="0" smtClean="0"/>
              <a:t>  </a:t>
            </a:r>
            <a:r>
              <a:rPr lang="en-US" sz="2400" b="1" dirty="0"/>
              <a:t>color:red</a:t>
            </a:r>
            <a:r>
              <a:rPr lang="en-US" sz="2400" b="1" dirty="0" smtClean="0"/>
              <a:t>;</a:t>
            </a:r>
          </a:p>
          <a:p>
            <a:r>
              <a:rPr lang="en-US" sz="2400" b="1" dirty="0" smtClean="0"/>
              <a:t>  </a:t>
            </a:r>
            <a:r>
              <a:rPr lang="en-US" sz="2400" b="1" dirty="0"/>
              <a:t>background: yellow</a:t>
            </a:r>
            <a:r>
              <a:rPr lang="en-US" sz="2400" b="1" dirty="0" smtClean="0"/>
              <a:t>;</a:t>
            </a:r>
          </a:p>
          <a:p>
            <a:r>
              <a:rPr lang="en-US" sz="2400" b="1" dirty="0" smtClean="0"/>
              <a:t>  </a:t>
            </a:r>
            <a:r>
              <a:rPr lang="en-US" sz="2400" b="1" dirty="0"/>
              <a:t>} </a:t>
            </a:r>
          </a:p>
        </p:txBody>
      </p:sp>
      <p:sp>
        <p:nvSpPr>
          <p:cNvPr id="7" name="TextBox 6"/>
          <p:cNvSpPr txBox="1"/>
          <p:nvPr/>
        </p:nvSpPr>
        <p:spPr>
          <a:xfrm>
            <a:off x="76200" y="4112567"/>
            <a:ext cx="6414655" cy="461665"/>
          </a:xfrm>
          <a:prstGeom prst="rect">
            <a:avLst/>
          </a:prstGeom>
          <a:noFill/>
        </p:spPr>
        <p:txBody>
          <a:bodyPr wrap="square" rtlCol="0">
            <a:spAutoFit/>
          </a:bodyPr>
          <a:lstStyle/>
          <a:p>
            <a:r>
              <a:rPr lang="en-US" sz="2400" b="1" dirty="0"/>
              <a:t>For every 2nd ul tag this style is </a:t>
            </a:r>
            <a:r>
              <a:rPr lang="en-US" sz="2400" b="1" dirty="0" smtClean="0"/>
              <a:t>applicable.</a:t>
            </a:r>
            <a:endParaRPr lang="en-US" sz="2400" b="1" dirty="0"/>
          </a:p>
        </p:txBody>
      </p:sp>
      <p:sp>
        <p:nvSpPr>
          <p:cNvPr id="8" name="TextBox 7"/>
          <p:cNvSpPr txBox="1"/>
          <p:nvPr/>
        </p:nvSpPr>
        <p:spPr>
          <a:xfrm>
            <a:off x="193963" y="4574232"/>
            <a:ext cx="3900055" cy="1200329"/>
          </a:xfrm>
          <a:prstGeom prst="rect">
            <a:avLst/>
          </a:prstGeom>
          <a:noFill/>
        </p:spPr>
        <p:txBody>
          <a:bodyPr wrap="square" rtlCol="0">
            <a:spAutoFit/>
          </a:bodyPr>
          <a:lstStyle/>
          <a:p>
            <a:r>
              <a:rPr lang="en-US" sz="2400" b="1" dirty="0"/>
              <a:t>li:nth-of-type(even</a:t>
            </a:r>
            <a:r>
              <a:rPr lang="en-US" sz="2400" b="1" dirty="0" smtClean="0"/>
              <a:t>){</a:t>
            </a:r>
          </a:p>
          <a:p>
            <a:r>
              <a:rPr lang="en-US" sz="2400" b="1" dirty="0" smtClean="0"/>
              <a:t>  </a:t>
            </a:r>
            <a:r>
              <a:rPr lang="en-US" sz="2400" b="1" dirty="0"/>
              <a:t>color:red; </a:t>
            </a:r>
          </a:p>
          <a:p>
            <a:r>
              <a:rPr lang="en-US" sz="2400" b="1" dirty="0" smtClean="0"/>
              <a:t> </a:t>
            </a:r>
            <a:r>
              <a:rPr lang="en-US" sz="2400" b="1" dirty="0"/>
              <a:t>}</a:t>
            </a:r>
          </a:p>
        </p:txBody>
      </p:sp>
      <p:sp>
        <p:nvSpPr>
          <p:cNvPr id="9" name="TextBox 8"/>
          <p:cNvSpPr txBox="1"/>
          <p:nvPr/>
        </p:nvSpPr>
        <p:spPr>
          <a:xfrm>
            <a:off x="166254" y="5920585"/>
            <a:ext cx="7654637" cy="461665"/>
          </a:xfrm>
          <a:prstGeom prst="rect">
            <a:avLst/>
          </a:prstGeom>
          <a:noFill/>
        </p:spPr>
        <p:txBody>
          <a:bodyPr wrap="square" rtlCol="0">
            <a:spAutoFit/>
          </a:bodyPr>
          <a:lstStyle/>
          <a:p>
            <a:r>
              <a:rPr lang="en-US" sz="2400" b="1" dirty="0"/>
              <a:t>For every even numbered li this style is applicable.</a:t>
            </a:r>
          </a:p>
        </p:txBody>
      </p:sp>
    </p:spTree>
    <p:extLst>
      <p:ext uri="{BB962C8B-B14F-4D97-AF65-F5344CB8AC3E}">
        <p14:creationId xmlns:p14="http://schemas.microsoft.com/office/powerpoint/2010/main" val="16380789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7" y="152400"/>
            <a:ext cx="9220200" cy="2062103"/>
          </a:xfrm>
          <a:prstGeom prst="rect">
            <a:avLst/>
          </a:prstGeom>
          <a:noFill/>
        </p:spPr>
        <p:txBody>
          <a:bodyPr wrap="square" rtlCol="0">
            <a:spAutoFit/>
          </a:bodyPr>
          <a:lstStyle/>
          <a:p>
            <a:r>
              <a:rPr lang="en-US" sz="3200" b="1" u="sng" dirty="0"/>
              <a:t>CSS Inheritance: </a:t>
            </a:r>
            <a:endParaRPr lang="en-US" sz="3200" b="1" u="sng" dirty="0" smtClean="0"/>
          </a:p>
          <a:p>
            <a:r>
              <a:rPr lang="en-US" sz="2400" b="1" dirty="0" smtClean="0"/>
              <a:t>All </a:t>
            </a:r>
            <a:r>
              <a:rPr lang="en-US" sz="2400" b="1" dirty="0"/>
              <a:t>properties of the parent are by default available to the child and we are not required to redefine. This property is called inheritance. Inheritance concept applicable for css styles also. i.e what every styles are defined for the parent automatically avilable to the child tags also.</a:t>
            </a:r>
            <a:endParaRPr lang="en-US" b="1" dirty="0"/>
          </a:p>
        </p:txBody>
      </p:sp>
      <p:sp>
        <p:nvSpPr>
          <p:cNvPr id="5" name="TextBox 4"/>
          <p:cNvSpPr txBox="1"/>
          <p:nvPr/>
        </p:nvSpPr>
        <p:spPr>
          <a:xfrm>
            <a:off x="152400" y="2256066"/>
            <a:ext cx="2362200" cy="1200329"/>
          </a:xfrm>
          <a:prstGeom prst="rect">
            <a:avLst/>
          </a:prstGeom>
          <a:noFill/>
        </p:spPr>
        <p:txBody>
          <a:bodyPr wrap="square" rtlCol="0">
            <a:spAutoFit/>
          </a:bodyPr>
          <a:lstStyle/>
          <a:p>
            <a:r>
              <a:rPr lang="en-US" sz="2400" b="1" u="sng" dirty="0"/>
              <a:t>Eg:</a:t>
            </a:r>
            <a:r>
              <a:rPr lang="en-US" sz="2400" b="1" dirty="0"/>
              <a:t> </a:t>
            </a:r>
            <a:r>
              <a:rPr lang="en-US" sz="2400" b="1" dirty="0" smtClean="0"/>
              <a:t>body{</a:t>
            </a:r>
          </a:p>
          <a:p>
            <a:r>
              <a:rPr lang="en-US" sz="2400" b="1" dirty="0" smtClean="0"/>
              <a:t>  </a:t>
            </a:r>
            <a:r>
              <a:rPr lang="en-US" sz="2400" b="1" dirty="0"/>
              <a:t>color:red; </a:t>
            </a:r>
          </a:p>
          <a:p>
            <a:r>
              <a:rPr lang="en-US" sz="2400" b="1" dirty="0" smtClean="0"/>
              <a:t> </a:t>
            </a:r>
            <a:r>
              <a:rPr lang="en-US" sz="2400" b="1" dirty="0"/>
              <a:t>} </a:t>
            </a:r>
          </a:p>
        </p:txBody>
      </p:sp>
      <p:sp>
        <p:nvSpPr>
          <p:cNvPr id="6" name="TextBox 5"/>
          <p:cNvSpPr txBox="1"/>
          <p:nvPr/>
        </p:nvSpPr>
        <p:spPr>
          <a:xfrm>
            <a:off x="152400" y="3581400"/>
            <a:ext cx="9677400" cy="461665"/>
          </a:xfrm>
          <a:prstGeom prst="rect">
            <a:avLst/>
          </a:prstGeom>
          <a:noFill/>
        </p:spPr>
        <p:txBody>
          <a:bodyPr wrap="square" rtlCol="0">
            <a:spAutoFit/>
          </a:bodyPr>
          <a:lstStyle/>
          <a:p>
            <a:r>
              <a:rPr lang="en-US" sz="2400" b="1" dirty="0"/>
              <a:t>This style is applicable for all elements present in side body tag.</a:t>
            </a:r>
          </a:p>
        </p:txBody>
      </p:sp>
      <p:sp>
        <p:nvSpPr>
          <p:cNvPr id="7" name="TextBox 6"/>
          <p:cNvSpPr txBox="1"/>
          <p:nvPr/>
        </p:nvSpPr>
        <p:spPr>
          <a:xfrm>
            <a:off x="159327" y="4043065"/>
            <a:ext cx="2362200" cy="1569660"/>
          </a:xfrm>
          <a:prstGeom prst="rect">
            <a:avLst/>
          </a:prstGeom>
          <a:noFill/>
        </p:spPr>
        <p:txBody>
          <a:bodyPr wrap="square" rtlCol="0">
            <a:spAutoFit/>
          </a:bodyPr>
          <a:lstStyle/>
          <a:p>
            <a:r>
              <a:rPr lang="en-US" sz="2400" b="1" u="sng" dirty="0"/>
              <a:t>Eg:</a:t>
            </a:r>
            <a:r>
              <a:rPr lang="en-US" sz="2400" b="1" dirty="0"/>
              <a:t> </a:t>
            </a:r>
            <a:r>
              <a:rPr lang="en-US" sz="2400" b="1" dirty="0" err="1" smtClean="0"/>
              <a:t>ul</a:t>
            </a:r>
            <a:r>
              <a:rPr lang="en-US" sz="2400" b="1" dirty="0" smtClean="0"/>
              <a:t>{</a:t>
            </a:r>
            <a:endParaRPr lang="en-US" sz="2400" b="1" dirty="0"/>
          </a:p>
          <a:p>
            <a:r>
              <a:rPr lang="en-US" sz="2400" b="1" dirty="0"/>
              <a:t>  </a:t>
            </a:r>
            <a:r>
              <a:rPr lang="en-US" sz="2400" b="1" dirty="0" err="1" smtClean="0"/>
              <a:t>color:red</a:t>
            </a:r>
            <a:r>
              <a:rPr lang="en-US" sz="2400" b="1" dirty="0"/>
              <a:t>; </a:t>
            </a:r>
          </a:p>
          <a:p>
            <a:r>
              <a:rPr lang="en-US" sz="2400" b="1" dirty="0"/>
              <a:t> } </a:t>
            </a:r>
          </a:p>
          <a:p>
            <a:endParaRPr lang="en-US" sz="2400" dirty="0"/>
          </a:p>
        </p:txBody>
      </p:sp>
      <p:sp>
        <p:nvSpPr>
          <p:cNvPr id="8" name="TextBox 7"/>
          <p:cNvSpPr txBox="1"/>
          <p:nvPr/>
        </p:nvSpPr>
        <p:spPr>
          <a:xfrm>
            <a:off x="152400" y="5255567"/>
            <a:ext cx="8451273" cy="830997"/>
          </a:xfrm>
          <a:prstGeom prst="rect">
            <a:avLst/>
          </a:prstGeom>
          <a:noFill/>
        </p:spPr>
        <p:txBody>
          <a:bodyPr wrap="square" rtlCol="0">
            <a:spAutoFit/>
          </a:bodyPr>
          <a:lstStyle/>
          <a:p>
            <a:r>
              <a:rPr lang="en-US" sz="2400" b="1" dirty="0"/>
              <a:t>This style is also applicable for all </a:t>
            </a:r>
            <a:r>
              <a:rPr lang="en-US" sz="2400" b="1" dirty="0" smtClean="0"/>
              <a:t>&lt;li&gt;&lt;/li&gt; tags inside &lt;</a:t>
            </a:r>
            <a:r>
              <a:rPr lang="en-US" sz="2400" b="1" dirty="0" err="1" smtClean="0"/>
              <a:t>ul</a:t>
            </a:r>
            <a:r>
              <a:rPr lang="en-US" sz="2400" b="1" dirty="0" smtClean="0"/>
              <a:t>&gt;&lt;/</a:t>
            </a:r>
            <a:r>
              <a:rPr lang="en-US" sz="2400" b="1" dirty="0" err="1" smtClean="0"/>
              <a:t>ul</a:t>
            </a:r>
            <a:r>
              <a:rPr lang="en-US" sz="2400" b="1" dirty="0" smtClean="0"/>
              <a:t>&gt; </a:t>
            </a:r>
            <a:r>
              <a:rPr lang="en-US" sz="2400" b="1" dirty="0"/>
              <a:t>tag.</a:t>
            </a:r>
          </a:p>
        </p:txBody>
      </p:sp>
    </p:spTree>
    <p:extLst>
      <p:ext uri="{BB962C8B-B14F-4D97-AF65-F5344CB8AC3E}">
        <p14:creationId xmlns:p14="http://schemas.microsoft.com/office/powerpoint/2010/main" val="41428081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412"/>
            <a:ext cx="5867400" cy="584775"/>
          </a:xfrm>
          <a:prstGeom prst="rect">
            <a:avLst/>
          </a:prstGeom>
          <a:noFill/>
        </p:spPr>
        <p:txBody>
          <a:bodyPr wrap="square" rtlCol="0">
            <a:spAutoFit/>
          </a:bodyPr>
          <a:lstStyle/>
          <a:p>
            <a:r>
              <a:rPr lang="en-US" sz="3200" b="1" u="sng" dirty="0"/>
              <a:t>CSS Specificity:</a:t>
            </a:r>
          </a:p>
        </p:txBody>
      </p:sp>
      <p:sp>
        <p:nvSpPr>
          <p:cNvPr id="5" name="TextBox 4"/>
          <p:cNvSpPr txBox="1"/>
          <p:nvPr/>
        </p:nvSpPr>
        <p:spPr>
          <a:xfrm>
            <a:off x="13855" y="604114"/>
            <a:ext cx="8610600" cy="830997"/>
          </a:xfrm>
          <a:prstGeom prst="rect">
            <a:avLst/>
          </a:prstGeom>
          <a:noFill/>
        </p:spPr>
        <p:txBody>
          <a:bodyPr wrap="square" rtlCol="0">
            <a:spAutoFit/>
          </a:bodyPr>
          <a:lstStyle/>
          <a:p>
            <a:r>
              <a:rPr lang="en-US" sz="2400" b="1" dirty="0"/>
              <a:t>If multiple styles are available for element then most specific style will be </a:t>
            </a:r>
            <a:r>
              <a:rPr lang="en-US" sz="2400" b="1" dirty="0" smtClean="0"/>
              <a:t>considered . This </a:t>
            </a:r>
            <a:r>
              <a:rPr lang="en-US" sz="2400" b="1" dirty="0"/>
              <a:t>property is called Specificity of CSS. </a:t>
            </a:r>
          </a:p>
        </p:txBody>
      </p:sp>
      <p:sp>
        <p:nvSpPr>
          <p:cNvPr id="7" name="TextBox 6"/>
          <p:cNvSpPr txBox="1"/>
          <p:nvPr/>
        </p:nvSpPr>
        <p:spPr>
          <a:xfrm>
            <a:off x="152400" y="1435111"/>
            <a:ext cx="3581400" cy="3847207"/>
          </a:xfrm>
          <a:prstGeom prst="rect">
            <a:avLst/>
          </a:prstGeom>
          <a:noFill/>
        </p:spPr>
        <p:txBody>
          <a:bodyPr wrap="square" rtlCol="0">
            <a:spAutoFit/>
          </a:bodyPr>
          <a:lstStyle/>
          <a:p>
            <a:r>
              <a:rPr lang="en-US" sz="2800" b="1" u="sng" dirty="0" smtClean="0"/>
              <a:t>E.g:</a:t>
            </a:r>
            <a:endParaRPr lang="en-US" sz="2400" b="1" u="sng" dirty="0" smtClean="0"/>
          </a:p>
          <a:p>
            <a:r>
              <a:rPr lang="en-US" sz="2400" b="1" dirty="0" smtClean="0"/>
              <a:t>body{</a:t>
            </a:r>
          </a:p>
          <a:p>
            <a:r>
              <a:rPr lang="en-US" sz="2400" b="1" dirty="0" smtClean="0"/>
              <a:t>  </a:t>
            </a:r>
            <a:r>
              <a:rPr lang="en-US" sz="2400" b="1" dirty="0"/>
              <a:t>color:red</a:t>
            </a:r>
            <a:r>
              <a:rPr lang="en-US" sz="2400" b="1" dirty="0" smtClean="0"/>
              <a:t>;</a:t>
            </a:r>
          </a:p>
          <a:p>
            <a:r>
              <a:rPr lang="en-US" sz="2400" b="1" dirty="0" smtClean="0"/>
              <a:t>  </a:t>
            </a:r>
            <a:r>
              <a:rPr lang="en-US" sz="2400" b="1" dirty="0"/>
              <a:t>} </a:t>
            </a:r>
            <a:endParaRPr lang="en-US" sz="2400" b="1" dirty="0" smtClean="0"/>
          </a:p>
          <a:p>
            <a:r>
              <a:rPr lang="en-US" sz="2400" b="1" dirty="0" smtClean="0"/>
              <a:t> </a:t>
            </a:r>
            <a:r>
              <a:rPr lang="en-US" sz="2400" b="1" dirty="0"/>
              <a:t>ul</a:t>
            </a:r>
            <a:r>
              <a:rPr lang="en-US" sz="2400" b="1" dirty="0" smtClean="0"/>
              <a:t>{</a:t>
            </a:r>
          </a:p>
          <a:p>
            <a:r>
              <a:rPr lang="en-US" sz="2400" b="1" dirty="0" smtClean="0"/>
              <a:t>  </a:t>
            </a:r>
            <a:r>
              <a:rPr lang="en-US" sz="2400" b="1" dirty="0"/>
              <a:t>color:blue; </a:t>
            </a:r>
            <a:endParaRPr lang="en-US" sz="2400" b="1" dirty="0" smtClean="0"/>
          </a:p>
          <a:p>
            <a:r>
              <a:rPr lang="en-US" sz="2400" b="1" dirty="0" smtClean="0"/>
              <a:t> </a:t>
            </a:r>
            <a:r>
              <a:rPr lang="en-US" sz="2400" b="1" dirty="0"/>
              <a:t>} </a:t>
            </a:r>
            <a:endParaRPr lang="en-US" sz="2400" b="1" dirty="0" smtClean="0"/>
          </a:p>
          <a:p>
            <a:r>
              <a:rPr lang="en-US" sz="2400" b="1" dirty="0" smtClean="0"/>
              <a:t> </a:t>
            </a:r>
            <a:r>
              <a:rPr lang="en-US" sz="2400" b="1" dirty="0"/>
              <a:t>li</a:t>
            </a:r>
            <a:r>
              <a:rPr lang="en-US" sz="2400" b="1" dirty="0" smtClean="0"/>
              <a:t>{</a:t>
            </a:r>
          </a:p>
          <a:p>
            <a:r>
              <a:rPr lang="en-US" sz="2400" b="1" dirty="0" smtClean="0"/>
              <a:t>  </a:t>
            </a:r>
            <a:r>
              <a:rPr lang="en-US" sz="2400" b="1" dirty="0"/>
              <a:t>color:green; </a:t>
            </a:r>
          </a:p>
          <a:p>
            <a:r>
              <a:rPr lang="en-US" sz="2400" b="1" dirty="0" smtClean="0"/>
              <a:t> </a:t>
            </a:r>
            <a:r>
              <a:rPr lang="en-US" sz="2400" b="1" dirty="0"/>
              <a:t>} </a:t>
            </a:r>
          </a:p>
        </p:txBody>
      </p:sp>
      <p:sp>
        <p:nvSpPr>
          <p:cNvPr id="8" name="TextBox 7"/>
          <p:cNvSpPr txBox="1"/>
          <p:nvPr/>
        </p:nvSpPr>
        <p:spPr>
          <a:xfrm>
            <a:off x="152400" y="5410200"/>
            <a:ext cx="8991600" cy="954107"/>
          </a:xfrm>
          <a:prstGeom prst="rect">
            <a:avLst/>
          </a:prstGeom>
          <a:noFill/>
        </p:spPr>
        <p:txBody>
          <a:bodyPr wrap="square" rtlCol="0">
            <a:spAutoFit/>
          </a:bodyPr>
          <a:lstStyle/>
          <a:p>
            <a:r>
              <a:rPr lang="en-US" sz="2800" b="1" dirty="0"/>
              <a:t>For tag 3 styles are avilable but css will consider most specific style from tag which is </a:t>
            </a:r>
            <a:r>
              <a:rPr lang="en-US" sz="2800" b="1" dirty="0" smtClean="0"/>
              <a:t>nothing </a:t>
            </a:r>
            <a:r>
              <a:rPr lang="en-US" sz="2800" b="1" dirty="0"/>
              <a:t>but green color.</a:t>
            </a:r>
          </a:p>
        </p:txBody>
      </p:sp>
    </p:spTree>
    <p:extLst>
      <p:ext uri="{BB962C8B-B14F-4D97-AF65-F5344CB8AC3E}">
        <p14:creationId xmlns:p14="http://schemas.microsoft.com/office/powerpoint/2010/main" val="40086753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7" y="67830"/>
            <a:ext cx="5486400" cy="584775"/>
          </a:xfrm>
          <a:prstGeom prst="rect">
            <a:avLst/>
          </a:prstGeom>
          <a:noFill/>
        </p:spPr>
        <p:txBody>
          <a:bodyPr wrap="square" rtlCol="0">
            <a:spAutoFit/>
          </a:bodyPr>
          <a:lstStyle/>
          <a:p>
            <a:r>
              <a:rPr lang="en-US" sz="3200" b="1" u="sng" dirty="0"/>
              <a:t>Fonts and Text in CSS:</a:t>
            </a:r>
          </a:p>
        </p:txBody>
      </p:sp>
      <p:sp>
        <p:nvSpPr>
          <p:cNvPr id="5" name="TextBox 4"/>
          <p:cNvSpPr txBox="1"/>
          <p:nvPr/>
        </p:nvSpPr>
        <p:spPr>
          <a:xfrm>
            <a:off x="6927" y="652605"/>
            <a:ext cx="9067800" cy="830997"/>
          </a:xfrm>
          <a:prstGeom prst="rect">
            <a:avLst/>
          </a:prstGeom>
          <a:noFill/>
        </p:spPr>
        <p:txBody>
          <a:bodyPr wrap="square" rtlCol="0">
            <a:spAutoFit/>
          </a:bodyPr>
          <a:lstStyle/>
          <a:p>
            <a:r>
              <a:rPr lang="en-US" sz="2400" b="1" dirty="0"/>
              <a:t>The following are very important properties related to fonts and text in </a:t>
            </a:r>
            <a:r>
              <a:rPr lang="en-US" sz="2400" b="1" dirty="0" smtClean="0"/>
              <a:t>css.</a:t>
            </a:r>
            <a:endParaRPr lang="en-US" sz="2400" b="1" dirty="0"/>
          </a:p>
        </p:txBody>
      </p:sp>
      <p:sp>
        <p:nvSpPr>
          <p:cNvPr id="6" name="TextBox 5"/>
          <p:cNvSpPr txBox="1"/>
          <p:nvPr/>
        </p:nvSpPr>
        <p:spPr>
          <a:xfrm>
            <a:off x="145472" y="1483602"/>
            <a:ext cx="2743200" cy="2308324"/>
          </a:xfrm>
          <a:prstGeom prst="rect">
            <a:avLst/>
          </a:prstGeom>
          <a:noFill/>
        </p:spPr>
        <p:txBody>
          <a:bodyPr wrap="square" rtlCol="0">
            <a:spAutoFit/>
          </a:bodyPr>
          <a:lstStyle/>
          <a:p>
            <a:pPr marL="342900" indent="-342900">
              <a:buAutoNum type="arabicPeriod"/>
            </a:pPr>
            <a:r>
              <a:rPr lang="en-US" sz="2400" b="1" dirty="0" smtClean="0">
                <a:solidFill>
                  <a:srgbClr val="FF0000"/>
                </a:solidFill>
              </a:rPr>
              <a:t> font-family </a:t>
            </a:r>
          </a:p>
          <a:p>
            <a:pPr marL="342900" indent="-342900">
              <a:buAutoNum type="arabicPeriod"/>
            </a:pPr>
            <a:r>
              <a:rPr lang="en-US" sz="2400" b="1" dirty="0" smtClean="0">
                <a:solidFill>
                  <a:srgbClr val="FF0000"/>
                </a:solidFill>
              </a:rPr>
              <a:t> </a:t>
            </a:r>
            <a:r>
              <a:rPr lang="en-US" sz="2400" b="1" dirty="0">
                <a:solidFill>
                  <a:srgbClr val="FF0000"/>
                </a:solidFill>
              </a:rPr>
              <a:t>font-size </a:t>
            </a:r>
          </a:p>
          <a:p>
            <a:pPr marL="342900" indent="-342900">
              <a:buAutoNum type="arabicPeriod"/>
            </a:pPr>
            <a:r>
              <a:rPr lang="en-US" sz="2400" b="1" dirty="0" smtClean="0">
                <a:solidFill>
                  <a:srgbClr val="FF0000"/>
                </a:solidFill>
              </a:rPr>
              <a:t> </a:t>
            </a:r>
            <a:r>
              <a:rPr lang="en-US" sz="2400" b="1" dirty="0">
                <a:solidFill>
                  <a:srgbClr val="FF0000"/>
                </a:solidFill>
              </a:rPr>
              <a:t>font-weight </a:t>
            </a:r>
          </a:p>
          <a:p>
            <a:pPr marL="342900" indent="-342900">
              <a:buAutoNum type="arabicPeriod"/>
            </a:pPr>
            <a:r>
              <a:rPr lang="en-US" sz="2400" b="1" dirty="0" smtClean="0">
                <a:solidFill>
                  <a:srgbClr val="FF0000"/>
                </a:solidFill>
              </a:rPr>
              <a:t>line-height </a:t>
            </a:r>
          </a:p>
          <a:p>
            <a:pPr marL="342900" indent="-342900">
              <a:buAutoNum type="arabicPeriod"/>
            </a:pPr>
            <a:r>
              <a:rPr lang="en-US" sz="2400" b="1" dirty="0" smtClean="0">
                <a:solidFill>
                  <a:srgbClr val="FF0000"/>
                </a:solidFill>
              </a:rPr>
              <a:t>text-align </a:t>
            </a:r>
          </a:p>
          <a:p>
            <a:pPr marL="342900" indent="-342900">
              <a:buAutoNum type="arabicPeriod"/>
            </a:pPr>
            <a:r>
              <a:rPr lang="en-US" sz="2400" b="1" dirty="0" smtClean="0">
                <a:solidFill>
                  <a:srgbClr val="FF0000"/>
                </a:solidFill>
              </a:rPr>
              <a:t>text-decoration</a:t>
            </a:r>
            <a:endParaRPr lang="en-US" sz="2400" b="1" dirty="0">
              <a:solidFill>
                <a:srgbClr val="FF0000"/>
              </a:solidFill>
            </a:endParaRPr>
          </a:p>
        </p:txBody>
      </p:sp>
      <p:sp>
        <p:nvSpPr>
          <p:cNvPr id="7" name="TextBox 6"/>
          <p:cNvSpPr txBox="1"/>
          <p:nvPr/>
        </p:nvSpPr>
        <p:spPr>
          <a:xfrm>
            <a:off x="83127" y="3657600"/>
            <a:ext cx="8915400" cy="1323439"/>
          </a:xfrm>
          <a:prstGeom prst="rect">
            <a:avLst/>
          </a:prstGeom>
          <a:noFill/>
        </p:spPr>
        <p:txBody>
          <a:bodyPr wrap="square" rtlCol="0">
            <a:spAutoFit/>
          </a:bodyPr>
          <a:lstStyle/>
          <a:p>
            <a:pPr marL="342900" indent="-342900">
              <a:buAutoNum type="arabicPeriod"/>
            </a:pPr>
            <a:r>
              <a:rPr lang="en-US" sz="3200" b="1" u="sng" dirty="0" smtClean="0"/>
              <a:t>font-family:</a:t>
            </a:r>
          </a:p>
          <a:p>
            <a:r>
              <a:rPr lang="en-US" sz="2400" b="1" dirty="0" smtClean="0"/>
              <a:t>We </a:t>
            </a:r>
            <a:r>
              <a:rPr lang="en-US" sz="2400" b="1" dirty="0"/>
              <a:t>can select desired font from default css system fonts in the following link</a:t>
            </a:r>
            <a:endParaRPr lang="en-US" b="1" dirty="0"/>
          </a:p>
        </p:txBody>
      </p:sp>
      <p:sp>
        <p:nvSpPr>
          <p:cNvPr id="8" name="TextBox 7"/>
          <p:cNvSpPr txBox="1"/>
          <p:nvPr/>
        </p:nvSpPr>
        <p:spPr>
          <a:xfrm>
            <a:off x="76200" y="4981039"/>
            <a:ext cx="6477000" cy="461665"/>
          </a:xfrm>
          <a:prstGeom prst="rect">
            <a:avLst/>
          </a:prstGeom>
          <a:noFill/>
        </p:spPr>
        <p:txBody>
          <a:bodyPr wrap="square" rtlCol="0">
            <a:spAutoFit/>
          </a:bodyPr>
          <a:lstStyle/>
          <a:p>
            <a:r>
              <a:rPr lang="en-US" sz="2400" b="1" dirty="0">
                <a:solidFill>
                  <a:schemeClr val="tx2">
                    <a:lumMod val="75000"/>
                  </a:schemeClr>
                </a:solidFill>
              </a:rPr>
              <a:t>https://www.cssfontstack.com/ </a:t>
            </a:r>
          </a:p>
        </p:txBody>
      </p:sp>
      <p:sp>
        <p:nvSpPr>
          <p:cNvPr id="9" name="TextBox 8"/>
          <p:cNvSpPr txBox="1"/>
          <p:nvPr/>
        </p:nvSpPr>
        <p:spPr>
          <a:xfrm>
            <a:off x="145472" y="5442704"/>
            <a:ext cx="3512128" cy="1200329"/>
          </a:xfrm>
          <a:prstGeom prst="rect">
            <a:avLst/>
          </a:prstGeom>
          <a:noFill/>
        </p:spPr>
        <p:txBody>
          <a:bodyPr wrap="square" rtlCol="0">
            <a:spAutoFit/>
          </a:bodyPr>
          <a:lstStyle/>
          <a:p>
            <a:r>
              <a:rPr lang="en-US" sz="2400" b="1" dirty="0"/>
              <a:t>h</a:t>
            </a:r>
            <a:r>
              <a:rPr lang="en-US" sz="2400" b="1" dirty="0" smtClean="0"/>
              <a:t>1{</a:t>
            </a:r>
          </a:p>
          <a:p>
            <a:r>
              <a:rPr lang="en-US" sz="2400" b="1" dirty="0"/>
              <a:t>font-family: Arial Black; </a:t>
            </a:r>
            <a:endParaRPr lang="en-US" sz="2400" b="1" dirty="0" smtClean="0"/>
          </a:p>
          <a:p>
            <a:r>
              <a:rPr lang="en-US" sz="2400" b="1" dirty="0"/>
              <a:t>}</a:t>
            </a:r>
          </a:p>
        </p:txBody>
      </p:sp>
    </p:spTree>
    <p:extLst>
      <p:ext uri="{BB962C8B-B14F-4D97-AF65-F5344CB8AC3E}">
        <p14:creationId xmlns:p14="http://schemas.microsoft.com/office/powerpoint/2010/main" val="2163812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81000"/>
            <a:ext cx="8686800" cy="1877437"/>
          </a:xfrm>
          <a:prstGeom prst="rect">
            <a:avLst/>
          </a:prstGeom>
          <a:noFill/>
        </p:spPr>
        <p:txBody>
          <a:bodyPr wrap="square" rtlCol="0">
            <a:spAutoFit/>
          </a:bodyPr>
          <a:lstStyle/>
          <a:p>
            <a:r>
              <a:rPr lang="en-US" sz="3200" b="1" dirty="0" smtClean="0">
                <a:solidFill>
                  <a:srgbClr val="FF0000"/>
                </a:solidFill>
                <a:effectLst>
                  <a:outerShdw blurRad="38100" dist="38100" dir="2700000" algn="tl">
                    <a:srgbClr val="000000">
                      <a:alpha val="43137"/>
                    </a:srgbClr>
                  </a:outerShdw>
                </a:effectLst>
                <a:latin typeface="Bodoni MT Black" pitchFamily="18" charset="0"/>
              </a:rPr>
              <a:t>CSS </a:t>
            </a:r>
            <a:r>
              <a:rPr lang="en-US" sz="3200" b="1" dirty="0" smtClean="0">
                <a:solidFill>
                  <a:srgbClr val="FF0000"/>
                </a:solidFill>
                <a:effectLst>
                  <a:outerShdw blurRad="38100" dist="38100" dir="2700000" algn="tl">
                    <a:srgbClr val="000000">
                      <a:alpha val="43137"/>
                    </a:srgbClr>
                  </a:outerShdw>
                </a:effectLst>
                <a:latin typeface="Arial Black" pitchFamily="34" charset="0"/>
              </a:rPr>
              <a:t>:</a:t>
            </a:r>
            <a:r>
              <a:rPr lang="en-US" sz="2400" b="1" dirty="0" smtClean="0">
                <a:solidFill>
                  <a:srgbClr val="FF0000"/>
                </a:solidFill>
                <a:effectLst>
                  <a:outerShdw blurRad="38100" dist="38100" dir="2700000" algn="tl">
                    <a:srgbClr val="000000">
                      <a:alpha val="43137"/>
                    </a:srgbClr>
                  </a:outerShdw>
                </a:effectLst>
                <a:latin typeface="Arial Black" pitchFamily="34" charset="0"/>
              </a:rPr>
              <a:t> </a:t>
            </a:r>
            <a:r>
              <a:rPr lang="en-US" sz="2800" b="1" dirty="0">
                <a:effectLst>
                  <a:outerShdw blurRad="38100" dist="38100" dir="2700000" algn="tl">
                    <a:srgbClr val="000000">
                      <a:alpha val="43137"/>
                    </a:srgbClr>
                  </a:outerShdw>
                </a:effectLst>
                <a:latin typeface="Baskerville Old Face" pitchFamily="18" charset="0"/>
              </a:rPr>
              <a:t>Cascading Style Sheets It is optional technology; still every web application contains CSS. The main objective of CSS is to add styles to the HTML Pages like colors,fonts,borders etc.</a:t>
            </a:r>
            <a:endParaRPr lang="en-US" sz="2400" b="1" dirty="0">
              <a:effectLst>
                <a:outerShdw blurRad="38100" dist="38100" dir="2700000" algn="tl">
                  <a:srgbClr val="000000">
                    <a:alpha val="43137"/>
                  </a:srgbClr>
                </a:outerShdw>
              </a:effectLst>
              <a:latin typeface="Baskerville Old Face" pitchFamily="18" charset="0"/>
            </a:endParaRPr>
          </a:p>
        </p:txBody>
      </p:sp>
      <p:sp>
        <p:nvSpPr>
          <p:cNvPr id="5" name="TextBox 4"/>
          <p:cNvSpPr txBox="1"/>
          <p:nvPr/>
        </p:nvSpPr>
        <p:spPr>
          <a:xfrm>
            <a:off x="76200" y="2590800"/>
            <a:ext cx="8839200" cy="2800767"/>
          </a:xfrm>
          <a:prstGeom prst="rect">
            <a:avLst/>
          </a:prstGeom>
          <a:noFill/>
        </p:spPr>
        <p:txBody>
          <a:bodyPr wrap="square" rtlCol="0">
            <a:spAutoFit/>
          </a:bodyPr>
          <a:lstStyle/>
          <a:p>
            <a:r>
              <a:rPr lang="en-US" sz="3200" b="1" dirty="0">
                <a:solidFill>
                  <a:srgbClr val="FF0000"/>
                </a:solidFill>
                <a:effectLst>
                  <a:outerShdw blurRad="38100" dist="38100" dir="2700000" algn="tl">
                    <a:srgbClr val="000000">
                      <a:alpha val="43137"/>
                    </a:srgbClr>
                  </a:outerShdw>
                </a:effectLst>
                <a:latin typeface="Bodoni MT Black" pitchFamily="18" charset="0"/>
              </a:rPr>
              <a:t>Java Script: </a:t>
            </a:r>
            <a:r>
              <a:rPr lang="en-US" sz="2400" b="1" dirty="0">
                <a:effectLst>
                  <a:outerShdw blurRad="38100" dist="38100" dir="2700000" algn="tl">
                    <a:srgbClr val="000000">
                      <a:alpha val="43137"/>
                    </a:srgbClr>
                  </a:outerShdw>
                </a:effectLst>
                <a:latin typeface="Baskerville Old Face" pitchFamily="18" charset="0"/>
              </a:rPr>
              <a:t>It allows to add interactivity to the web application including programming logic. The main objective of Java Script is to add functionality to the HTML Pages. ie to add dynamic nature to the HTML Pages. </a:t>
            </a:r>
            <a:endParaRPr lang="en-US" sz="2400" b="1" dirty="0" smtClean="0">
              <a:effectLst>
                <a:outerShdw blurRad="38100" dist="38100" dir="2700000" algn="tl">
                  <a:srgbClr val="000000">
                    <a:alpha val="43137"/>
                  </a:srgbClr>
                </a:outerShdw>
              </a:effectLst>
              <a:latin typeface="Baskerville Old Face" pitchFamily="18" charset="0"/>
            </a:endParaRPr>
          </a:p>
          <a:p>
            <a:endParaRPr lang="en-US" sz="2400" b="1" dirty="0" smtClean="0">
              <a:effectLst>
                <a:outerShdw blurRad="38100" dist="38100" dir="2700000" algn="tl">
                  <a:srgbClr val="000000">
                    <a:alpha val="43137"/>
                  </a:srgbClr>
                </a:outerShdw>
              </a:effectLst>
              <a:latin typeface="Baskerville Old Face" pitchFamily="18" charset="0"/>
            </a:endParaRPr>
          </a:p>
          <a:p>
            <a:r>
              <a:rPr lang="en-US" sz="2400" b="1" dirty="0" smtClean="0">
                <a:effectLst>
                  <a:outerShdw blurRad="38100" dist="38100" dir="2700000" algn="tl">
                    <a:srgbClr val="000000">
                      <a:alpha val="43137"/>
                    </a:srgbClr>
                  </a:outerShdw>
                </a:effectLst>
                <a:latin typeface="Baskerville Old Face" pitchFamily="18" charset="0"/>
              </a:rPr>
              <a:t>HTML</a:t>
            </a:r>
            <a:r>
              <a:rPr lang="en-US" sz="2400" b="1" dirty="0">
                <a:effectLst>
                  <a:outerShdw blurRad="38100" dist="38100" dir="2700000" algn="tl">
                    <a:srgbClr val="000000">
                      <a:alpha val="43137"/>
                    </a:srgbClr>
                  </a:outerShdw>
                </a:effectLst>
                <a:latin typeface="Baskerville Old Face" pitchFamily="18" charset="0"/>
              </a:rPr>
              <a:t>===&gt;Meant for Static Responses </a:t>
            </a:r>
            <a:endParaRPr lang="en-US" sz="2400" b="1" dirty="0" smtClean="0">
              <a:effectLst>
                <a:outerShdw blurRad="38100" dist="38100" dir="2700000" algn="tl">
                  <a:srgbClr val="000000">
                    <a:alpha val="43137"/>
                  </a:srgbClr>
                </a:outerShdw>
              </a:effectLst>
              <a:latin typeface="Baskerville Old Face" pitchFamily="18" charset="0"/>
            </a:endParaRPr>
          </a:p>
          <a:p>
            <a:r>
              <a:rPr lang="en-US" sz="2400" b="1" dirty="0" smtClean="0">
                <a:effectLst>
                  <a:outerShdw blurRad="38100" dist="38100" dir="2700000" algn="tl">
                    <a:srgbClr val="000000">
                      <a:alpha val="43137"/>
                    </a:srgbClr>
                  </a:outerShdw>
                </a:effectLst>
                <a:latin typeface="Baskerville Old Face" pitchFamily="18" charset="0"/>
              </a:rPr>
              <a:t>HTML+JS</a:t>
            </a:r>
            <a:r>
              <a:rPr lang="en-US" sz="2400" b="1" dirty="0">
                <a:effectLst>
                  <a:outerShdw blurRad="38100" dist="38100" dir="2700000" algn="tl">
                    <a:srgbClr val="000000">
                      <a:alpha val="43137"/>
                    </a:srgbClr>
                  </a:outerShdw>
                </a:effectLst>
                <a:latin typeface="Baskerville Old Face" pitchFamily="18" charset="0"/>
              </a:rPr>
              <a:t>==&gt;Meant for Dynamic Responses</a:t>
            </a:r>
          </a:p>
        </p:txBody>
      </p:sp>
    </p:spTree>
    <p:extLst>
      <p:ext uri="{BB962C8B-B14F-4D97-AF65-F5344CB8AC3E}">
        <p14:creationId xmlns:p14="http://schemas.microsoft.com/office/powerpoint/2010/main" val="385054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06325"/>
            <a:ext cx="8686800" cy="830997"/>
          </a:xfrm>
          <a:prstGeom prst="rect">
            <a:avLst/>
          </a:prstGeom>
          <a:noFill/>
        </p:spPr>
        <p:txBody>
          <a:bodyPr wrap="square" rtlCol="0">
            <a:spAutoFit/>
          </a:bodyPr>
          <a:lstStyle/>
          <a:p>
            <a:r>
              <a:rPr lang="en-US" sz="2400" b="1" dirty="0"/>
              <a:t>Note: If we are not satisfied with default css system fonts, then we can use external fonts also.</a:t>
            </a:r>
          </a:p>
        </p:txBody>
      </p:sp>
      <p:sp>
        <p:nvSpPr>
          <p:cNvPr id="5" name="TextBox 4"/>
          <p:cNvSpPr txBox="1"/>
          <p:nvPr/>
        </p:nvSpPr>
        <p:spPr>
          <a:xfrm>
            <a:off x="152400" y="971958"/>
            <a:ext cx="3962400" cy="1692771"/>
          </a:xfrm>
          <a:prstGeom prst="rect">
            <a:avLst/>
          </a:prstGeom>
          <a:noFill/>
        </p:spPr>
        <p:txBody>
          <a:bodyPr wrap="square" rtlCol="0">
            <a:spAutoFit/>
          </a:bodyPr>
          <a:lstStyle/>
          <a:p>
            <a:r>
              <a:rPr lang="fr-FR" sz="3200" b="1" u="sng" dirty="0"/>
              <a:t>2. font-size:</a:t>
            </a:r>
            <a:r>
              <a:rPr lang="fr-FR" dirty="0"/>
              <a:t> </a:t>
            </a:r>
            <a:endParaRPr lang="fr-FR" dirty="0" smtClean="0"/>
          </a:p>
          <a:p>
            <a:r>
              <a:rPr lang="fr-FR" sz="2400" b="1" dirty="0" smtClean="0"/>
              <a:t>p</a:t>
            </a:r>
            <a:r>
              <a:rPr lang="fr-FR" sz="2400" b="1" dirty="0"/>
              <a:t>{ </a:t>
            </a:r>
            <a:endParaRPr lang="fr-FR" sz="2400" b="1" dirty="0" smtClean="0"/>
          </a:p>
          <a:p>
            <a:r>
              <a:rPr lang="fr-FR" sz="2400" b="1" dirty="0" smtClean="0"/>
              <a:t> </a:t>
            </a:r>
            <a:r>
              <a:rPr lang="fr-FR" sz="2400" b="1" dirty="0"/>
              <a:t>font-size: 20px</a:t>
            </a:r>
            <a:r>
              <a:rPr lang="fr-FR" sz="2400" b="1" dirty="0" smtClean="0"/>
              <a:t>;</a:t>
            </a:r>
          </a:p>
          <a:p>
            <a:r>
              <a:rPr lang="fr-FR" sz="2400" b="1" dirty="0"/>
              <a:t>}</a:t>
            </a:r>
            <a:r>
              <a:rPr lang="fr-FR" dirty="0" smtClean="0"/>
              <a:t> </a:t>
            </a:r>
            <a:endParaRPr lang="en-US" dirty="0"/>
          </a:p>
        </p:txBody>
      </p:sp>
      <p:sp>
        <p:nvSpPr>
          <p:cNvPr id="6" name="TextBox 5"/>
          <p:cNvSpPr txBox="1"/>
          <p:nvPr/>
        </p:nvSpPr>
        <p:spPr>
          <a:xfrm>
            <a:off x="152400" y="2819400"/>
            <a:ext cx="8686800" cy="830997"/>
          </a:xfrm>
          <a:prstGeom prst="rect">
            <a:avLst/>
          </a:prstGeom>
          <a:noFill/>
        </p:spPr>
        <p:txBody>
          <a:bodyPr wrap="square" rtlCol="0">
            <a:spAutoFit/>
          </a:bodyPr>
          <a:lstStyle/>
          <a:p>
            <a:r>
              <a:rPr lang="en-US" sz="2400" b="1" dirty="0"/>
              <a:t>We can also specify font-size in em units, which is also known as dynamic font-size (relative fontsize)</a:t>
            </a:r>
          </a:p>
        </p:txBody>
      </p:sp>
      <p:sp>
        <p:nvSpPr>
          <p:cNvPr id="7" name="TextBox 6"/>
          <p:cNvSpPr txBox="1"/>
          <p:nvPr/>
        </p:nvSpPr>
        <p:spPr>
          <a:xfrm>
            <a:off x="152400" y="3886200"/>
            <a:ext cx="4017818" cy="1569660"/>
          </a:xfrm>
          <a:prstGeom prst="rect">
            <a:avLst/>
          </a:prstGeom>
          <a:noFill/>
        </p:spPr>
        <p:txBody>
          <a:bodyPr wrap="square" rtlCol="0">
            <a:spAutoFit/>
          </a:bodyPr>
          <a:lstStyle/>
          <a:p>
            <a:r>
              <a:rPr lang="nn-NO" sz="2400" b="1" u="sng" dirty="0"/>
              <a:t>Eg: </a:t>
            </a:r>
            <a:endParaRPr lang="nn-NO" sz="2400" b="1" u="sng" dirty="0" smtClean="0"/>
          </a:p>
          <a:p>
            <a:r>
              <a:rPr lang="nn-NO" sz="2400" b="1" dirty="0" smtClean="0"/>
              <a:t> </a:t>
            </a:r>
            <a:r>
              <a:rPr lang="nn-NO" sz="2400" b="1" dirty="0"/>
              <a:t>span{ </a:t>
            </a:r>
            <a:endParaRPr lang="nn-NO" sz="2400" b="1" dirty="0" smtClean="0"/>
          </a:p>
          <a:p>
            <a:r>
              <a:rPr lang="nn-NO" sz="2400" b="1" dirty="0" smtClean="0"/>
              <a:t> 	font-size</a:t>
            </a:r>
            <a:r>
              <a:rPr lang="nn-NO" sz="2400" b="1" dirty="0"/>
              <a:t>: 2.0em</a:t>
            </a:r>
            <a:r>
              <a:rPr lang="nn-NO" sz="2400" b="1" dirty="0" smtClean="0"/>
              <a:t>;</a:t>
            </a:r>
          </a:p>
          <a:p>
            <a:r>
              <a:rPr lang="nn-NO" sz="2400" b="1" dirty="0" smtClean="0"/>
              <a:t>  </a:t>
            </a:r>
            <a:r>
              <a:rPr lang="nn-NO" sz="2400" b="1" dirty="0"/>
              <a:t>} </a:t>
            </a:r>
            <a:endParaRPr lang="en-US" sz="2400" b="1" dirty="0"/>
          </a:p>
        </p:txBody>
      </p:sp>
      <p:sp>
        <p:nvSpPr>
          <p:cNvPr id="8" name="TextBox 7"/>
          <p:cNvSpPr txBox="1"/>
          <p:nvPr/>
        </p:nvSpPr>
        <p:spPr>
          <a:xfrm>
            <a:off x="152400" y="5641032"/>
            <a:ext cx="6629400" cy="461665"/>
          </a:xfrm>
          <a:prstGeom prst="rect">
            <a:avLst/>
          </a:prstGeom>
          <a:noFill/>
        </p:spPr>
        <p:txBody>
          <a:bodyPr wrap="square" rtlCol="0">
            <a:spAutoFit/>
          </a:bodyPr>
          <a:lstStyle/>
          <a:p>
            <a:r>
              <a:rPr lang="en-US" sz="2400" b="1" dirty="0" smtClean="0"/>
              <a:t>2.0 </a:t>
            </a:r>
            <a:r>
              <a:rPr lang="en-US" sz="2400" b="1" dirty="0" err="1" smtClean="0"/>
              <a:t>em</a:t>
            </a:r>
            <a:r>
              <a:rPr lang="en-US" sz="2400" b="1" dirty="0" smtClean="0"/>
              <a:t> </a:t>
            </a:r>
            <a:r>
              <a:rPr lang="en-US" sz="2400" b="1" dirty="0"/>
              <a:t>means double of parent tag font-size</a:t>
            </a:r>
          </a:p>
        </p:txBody>
      </p:sp>
    </p:spTree>
    <p:extLst>
      <p:ext uri="{BB962C8B-B14F-4D97-AF65-F5344CB8AC3E}">
        <p14:creationId xmlns:p14="http://schemas.microsoft.com/office/powerpoint/2010/main" val="19270264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09" y="95539"/>
            <a:ext cx="3429000" cy="584775"/>
          </a:xfrm>
          <a:prstGeom prst="rect">
            <a:avLst/>
          </a:prstGeom>
          <a:noFill/>
        </p:spPr>
        <p:txBody>
          <a:bodyPr wrap="square" rtlCol="0">
            <a:spAutoFit/>
          </a:bodyPr>
          <a:lstStyle/>
          <a:p>
            <a:r>
              <a:rPr lang="en-US" sz="3200" b="1" u="sng" dirty="0"/>
              <a:t>3. font-weight:</a:t>
            </a:r>
          </a:p>
        </p:txBody>
      </p:sp>
      <p:sp>
        <p:nvSpPr>
          <p:cNvPr id="3" name="TextBox 2"/>
          <p:cNvSpPr txBox="1"/>
          <p:nvPr/>
        </p:nvSpPr>
        <p:spPr>
          <a:xfrm>
            <a:off x="48491" y="680314"/>
            <a:ext cx="3962400" cy="1384995"/>
          </a:xfrm>
          <a:prstGeom prst="rect">
            <a:avLst/>
          </a:prstGeom>
          <a:noFill/>
        </p:spPr>
        <p:txBody>
          <a:bodyPr wrap="square" rtlCol="0">
            <a:spAutoFit/>
          </a:bodyPr>
          <a:lstStyle/>
          <a:p>
            <a:r>
              <a:rPr lang="en-US" sz="2800" b="1" dirty="0"/>
              <a:t>p{ </a:t>
            </a:r>
          </a:p>
          <a:p>
            <a:r>
              <a:rPr lang="en-US" sz="2800" b="1" dirty="0" smtClean="0"/>
              <a:t> </a:t>
            </a:r>
            <a:r>
              <a:rPr lang="en-US" sz="2800" b="1" dirty="0"/>
              <a:t>font-weight: 600</a:t>
            </a:r>
            <a:r>
              <a:rPr lang="en-US" sz="2800" b="1" dirty="0" smtClean="0"/>
              <a:t>;</a:t>
            </a:r>
          </a:p>
          <a:p>
            <a:r>
              <a:rPr lang="en-US" sz="2800" b="1" dirty="0" smtClean="0"/>
              <a:t>  </a:t>
            </a:r>
            <a:r>
              <a:rPr lang="en-US" sz="2800" b="1" dirty="0"/>
              <a:t>}</a:t>
            </a:r>
          </a:p>
        </p:txBody>
      </p:sp>
      <p:sp>
        <p:nvSpPr>
          <p:cNvPr id="4" name="TextBox 3"/>
          <p:cNvSpPr txBox="1"/>
          <p:nvPr/>
        </p:nvSpPr>
        <p:spPr>
          <a:xfrm>
            <a:off x="48491" y="2149419"/>
            <a:ext cx="8582891" cy="1200329"/>
          </a:xfrm>
          <a:prstGeom prst="rect">
            <a:avLst/>
          </a:prstGeom>
          <a:noFill/>
        </p:spPr>
        <p:txBody>
          <a:bodyPr wrap="square" rtlCol="0">
            <a:spAutoFit/>
          </a:bodyPr>
          <a:lstStyle/>
          <a:p>
            <a:r>
              <a:rPr lang="en-US" sz="2400" b="1" dirty="0"/>
              <a:t>something like bold </a:t>
            </a:r>
            <a:r>
              <a:rPr lang="en-US" sz="2400" b="1" dirty="0" smtClean="0"/>
              <a:t>font , light </a:t>
            </a:r>
            <a:r>
              <a:rPr lang="en-US" sz="2400" b="1" dirty="0"/>
              <a:t>font </a:t>
            </a:r>
            <a:r>
              <a:rPr lang="en-US" sz="2400" b="1" dirty="0" smtClean="0"/>
              <a:t>etc.</a:t>
            </a:r>
          </a:p>
          <a:p>
            <a:r>
              <a:rPr lang="en-US" sz="2400" b="1" dirty="0" smtClean="0"/>
              <a:t> </a:t>
            </a:r>
            <a:r>
              <a:rPr lang="en-US" sz="2400" b="1" dirty="0"/>
              <a:t>The different allowed values are: </a:t>
            </a:r>
            <a:r>
              <a:rPr lang="en-US" sz="2400" b="1" dirty="0" smtClean="0"/>
              <a:t>bold , bolder , lighter , normal </a:t>
            </a:r>
          </a:p>
          <a:p>
            <a:r>
              <a:rPr lang="en-US" sz="2400" b="1" dirty="0" smtClean="0"/>
              <a:t>100 </a:t>
            </a:r>
            <a:r>
              <a:rPr lang="en-US" sz="2400" b="1" dirty="0"/>
              <a:t>to 900 where 100 means light and 900 means too much bold.</a:t>
            </a:r>
          </a:p>
        </p:txBody>
      </p:sp>
      <p:sp>
        <p:nvSpPr>
          <p:cNvPr id="5" name="TextBox 4"/>
          <p:cNvSpPr txBox="1"/>
          <p:nvPr/>
        </p:nvSpPr>
        <p:spPr>
          <a:xfrm>
            <a:off x="110836" y="3696571"/>
            <a:ext cx="7800109" cy="954107"/>
          </a:xfrm>
          <a:prstGeom prst="rect">
            <a:avLst/>
          </a:prstGeom>
          <a:noFill/>
        </p:spPr>
        <p:txBody>
          <a:bodyPr wrap="square" rtlCol="0">
            <a:spAutoFit/>
          </a:bodyPr>
          <a:lstStyle/>
          <a:p>
            <a:r>
              <a:rPr lang="en-US" sz="3200" b="1" u="sng" dirty="0"/>
              <a:t>4. line-height: </a:t>
            </a:r>
            <a:endParaRPr lang="en-US" sz="3200" b="1" u="sng" dirty="0" smtClean="0"/>
          </a:p>
          <a:p>
            <a:r>
              <a:rPr lang="en-US" sz="2400" b="1" dirty="0" smtClean="0"/>
              <a:t>The </a:t>
            </a:r>
            <a:r>
              <a:rPr lang="en-US" sz="2400" b="1" dirty="0"/>
              <a:t>space between 2 lines is called line </a:t>
            </a:r>
            <a:r>
              <a:rPr lang="en-US" sz="2400" b="1" dirty="0" smtClean="0"/>
              <a:t>height.</a:t>
            </a:r>
            <a:endParaRPr lang="en-US" sz="2400" b="1" dirty="0"/>
          </a:p>
        </p:txBody>
      </p:sp>
      <p:sp>
        <p:nvSpPr>
          <p:cNvPr id="6" name="TextBox 5"/>
          <p:cNvSpPr txBox="1"/>
          <p:nvPr/>
        </p:nvSpPr>
        <p:spPr>
          <a:xfrm>
            <a:off x="131618" y="4924947"/>
            <a:ext cx="5181600" cy="1384995"/>
          </a:xfrm>
          <a:prstGeom prst="rect">
            <a:avLst/>
          </a:prstGeom>
          <a:noFill/>
        </p:spPr>
        <p:txBody>
          <a:bodyPr wrap="square" rtlCol="0">
            <a:spAutoFit/>
          </a:bodyPr>
          <a:lstStyle/>
          <a:p>
            <a:r>
              <a:rPr lang="en-US" sz="2800" b="1" dirty="0"/>
              <a:t>p</a:t>
            </a:r>
            <a:r>
              <a:rPr lang="en-US" sz="2800" b="1" dirty="0" smtClean="0"/>
              <a:t>{</a:t>
            </a:r>
          </a:p>
          <a:p>
            <a:r>
              <a:rPr lang="en-US" sz="2800" b="1" dirty="0" smtClean="0"/>
              <a:t>  </a:t>
            </a:r>
            <a:r>
              <a:rPr lang="en-US" sz="2800" b="1" dirty="0"/>
              <a:t>line-height: 1.5</a:t>
            </a:r>
            <a:r>
              <a:rPr lang="en-US" sz="2800" b="1" dirty="0" smtClean="0"/>
              <a:t>;</a:t>
            </a:r>
          </a:p>
          <a:p>
            <a:r>
              <a:rPr lang="en-US" sz="2800" b="1" dirty="0" smtClean="0"/>
              <a:t>  </a:t>
            </a:r>
            <a:r>
              <a:rPr lang="en-US" sz="2800" b="1" dirty="0"/>
              <a:t>}</a:t>
            </a:r>
          </a:p>
        </p:txBody>
      </p:sp>
    </p:spTree>
    <p:extLst>
      <p:ext uri="{BB962C8B-B14F-4D97-AF65-F5344CB8AC3E}">
        <p14:creationId xmlns:p14="http://schemas.microsoft.com/office/powerpoint/2010/main" val="9656390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52400"/>
            <a:ext cx="4267200" cy="646331"/>
          </a:xfrm>
          <a:prstGeom prst="rect">
            <a:avLst/>
          </a:prstGeom>
          <a:noFill/>
        </p:spPr>
        <p:txBody>
          <a:bodyPr wrap="square" rtlCol="0">
            <a:spAutoFit/>
          </a:bodyPr>
          <a:lstStyle/>
          <a:p>
            <a:r>
              <a:rPr lang="en-US" sz="3600" b="1" u="sng" dirty="0"/>
              <a:t>5. text-align:</a:t>
            </a:r>
          </a:p>
        </p:txBody>
      </p:sp>
      <p:sp>
        <p:nvSpPr>
          <p:cNvPr id="5" name="TextBox 4"/>
          <p:cNvSpPr txBox="1"/>
          <p:nvPr/>
        </p:nvSpPr>
        <p:spPr>
          <a:xfrm>
            <a:off x="117764" y="812586"/>
            <a:ext cx="3733800" cy="1384995"/>
          </a:xfrm>
          <a:prstGeom prst="rect">
            <a:avLst/>
          </a:prstGeom>
          <a:noFill/>
        </p:spPr>
        <p:txBody>
          <a:bodyPr wrap="square" rtlCol="0">
            <a:spAutoFit/>
          </a:bodyPr>
          <a:lstStyle/>
          <a:p>
            <a:r>
              <a:rPr lang="en-US" sz="2800" b="1" dirty="0"/>
              <a:t>p</a:t>
            </a:r>
            <a:r>
              <a:rPr lang="en-US" sz="2800" b="1" dirty="0" smtClean="0"/>
              <a:t>{</a:t>
            </a:r>
          </a:p>
          <a:p>
            <a:r>
              <a:rPr lang="en-US" sz="2800" b="1" dirty="0" smtClean="0"/>
              <a:t> text-align : center</a:t>
            </a:r>
            <a:r>
              <a:rPr lang="en-US" sz="2800" b="1" dirty="0"/>
              <a:t>; </a:t>
            </a:r>
          </a:p>
          <a:p>
            <a:r>
              <a:rPr lang="en-US" sz="2800" b="1" dirty="0" smtClean="0"/>
              <a:t>} </a:t>
            </a:r>
            <a:endParaRPr lang="en-US" sz="2800" b="1" dirty="0"/>
          </a:p>
        </p:txBody>
      </p:sp>
      <p:sp>
        <p:nvSpPr>
          <p:cNvPr id="6" name="TextBox 5"/>
          <p:cNvSpPr txBox="1"/>
          <p:nvPr/>
        </p:nvSpPr>
        <p:spPr>
          <a:xfrm>
            <a:off x="0" y="2176790"/>
            <a:ext cx="8721436" cy="523220"/>
          </a:xfrm>
          <a:prstGeom prst="rect">
            <a:avLst/>
          </a:prstGeom>
          <a:noFill/>
        </p:spPr>
        <p:txBody>
          <a:bodyPr wrap="square" rtlCol="0">
            <a:spAutoFit/>
          </a:bodyPr>
          <a:lstStyle/>
          <a:p>
            <a:r>
              <a:rPr lang="en-US" sz="2800" b="1" dirty="0"/>
              <a:t>The allowed values are: </a:t>
            </a:r>
            <a:r>
              <a:rPr lang="en-US" sz="2800" b="1" dirty="0" smtClean="0"/>
              <a:t>left , right , center , justify</a:t>
            </a:r>
            <a:endParaRPr lang="en-US" sz="2800" b="1" dirty="0"/>
          </a:p>
        </p:txBody>
      </p:sp>
      <p:sp>
        <p:nvSpPr>
          <p:cNvPr id="8" name="TextBox 7"/>
          <p:cNvSpPr txBox="1"/>
          <p:nvPr/>
        </p:nvSpPr>
        <p:spPr>
          <a:xfrm>
            <a:off x="76200" y="2700010"/>
            <a:ext cx="7315200" cy="954107"/>
          </a:xfrm>
          <a:prstGeom prst="rect">
            <a:avLst/>
          </a:prstGeom>
          <a:noFill/>
        </p:spPr>
        <p:txBody>
          <a:bodyPr wrap="square" rtlCol="0">
            <a:spAutoFit/>
          </a:bodyPr>
          <a:lstStyle/>
          <a:p>
            <a:r>
              <a:rPr lang="en-US" sz="3200" b="1" u="sng" dirty="0"/>
              <a:t>6. text-decoration</a:t>
            </a:r>
            <a:r>
              <a:rPr lang="en-US" sz="3200" b="1" u="sng" dirty="0" smtClean="0"/>
              <a:t>:</a:t>
            </a:r>
          </a:p>
          <a:p>
            <a:r>
              <a:rPr lang="en-US" sz="2400" b="1" dirty="0" smtClean="0"/>
              <a:t> </a:t>
            </a:r>
            <a:r>
              <a:rPr lang="en-US" sz="2400" b="1" dirty="0"/>
              <a:t>like </a:t>
            </a:r>
            <a:r>
              <a:rPr lang="en-US" sz="2400" b="1" dirty="0" smtClean="0"/>
              <a:t>underlined , strike </a:t>
            </a:r>
            <a:r>
              <a:rPr lang="en-US" sz="2400" b="1" dirty="0"/>
              <a:t>through</a:t>
            </a:r>
          </a:p>
        </p:txBody>
      </p:sp>
      <p:sp>
        <p:nvSpPr>
          <p:cNvPr id="9" name="TextBox 8"/>
          <p:cNvSpPr txBox="1"/>
          <p:nvPr/>
        </p:nvSpPr>
        <p:spPr>
          <a:xfrm>
            <a:off x="76200" y="3688753"/>
            <a:ext cx="4378036" cy="1200329"/>
          </a:xfrm>
          <a:prstGeom prst="rect">
            <a:avLst/>
          </a:prstGeom>
          <a:noFill/>
        </p:spPr>
        <p:txBody>
          <a:bodyPr wrap="square" rtlCol="0">
            <a:spAutoFit/>
          </a:bodyPr>
          <a:lstStyle/>
          <a:p>
            <a:r>
              <a:rPr lang="en-US" sz="2400" b="1" dirty="0" smtClean="0"/>
              <a:t>p{ </a:t>
            </a:r>
          </a:p>
          <a:p>
            <a:r>
              <a:rPr lang="en-US" sz="2400" b="1" dirty="0" smtClean="0"/>
              <a:t> text-decoration: line-through; </a:t>
            </a:r>
          </a:p>
          <a:p>
            <a:r>
              <a:rPr lang="en-US" sz="2400" b="1" dirty="0" smtClean="0"/>
              <a:t> } </a:t>
            </a:r>
            <a:endParaRPr lang="en-US" sz="2400" b="1" dirty="0"/>
          </a:p>
        </p:txBody>
      </p:sp>
      <p:sp>
        <p:nvSpPr>
          <p:cNvPr id="10" name="TextBox 9"/>
          <p:cNvSpPr txBox="1"/>
          <p:nvPr/>
        </p:nvSpPr>
        <p:spPr>
          <a:xfrm>
            <a:off x="117764" y="5029200"/>
            <a:ext cx="8603672" cy="461665"/>
          </a:xfrm>
          <a:prstGeom prst="rect">
            <a:avLst/>
          </a:prstGeom>
          <a:noFill/>
        </p:spPr>
        <p:txBody>
          <a:bodyPr wrap="square" rtlCol="0">
            <a:spAutoFit/>
          </a:bodyPr>
          <a:lstStyle/>
          <a:p>
            <a:r>
              <a:rPr lang="en-US" sz="2400" b="1" dirty="0"/>
              <a:t>The allowed values are: underline, </a:t>
            </a:r>
            <a:r>
              <a:rPr lang="en-US" sz="2400" b="1" dirty="0" smtClean="0"/>
              <a:t> </a:t>
            </a:r>
            <a:r>
              <a:rPr lang="en-US" sz="2400" b="1" dirty="0" err="1" smtClean="0"/>
              <a:t>overline</a:t>
            </a:r>
            <a:r>
              <a:rPr lang="en-US" sz="2400" b="1" dirty="0" smtClean="0"/>
              <a:t> , </a:t>
            </a:r>
            <a:r>
              <a:rPr lang="en-US" sz="2400" b="1" dirty="0"/>
              <a:t>line-through </a:t>
            </a:r>
          </a:p>
        </p:txBody>
      </p:sp>
    </p:spTree>
    <p:extLst>
      <p:ext uri="{BB962C8B-B14F-4D97-AF65-F5344CB8AC3E}">
        <p14:creationId xmlns:p14="http://schemas.microsoft.com/office/powerpoint/2010/main" val="154218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26" y="34636"/>
            <a:ext cx="8984673" cy="4708981"/>
          </a:xfrm>
          <a:prstGeom prst="rect">
            <a:avLst/>
          </a:prstGeom>
          <a:noFill/>
        </p:spPr>
        <p:txBody>
          <a:bodyPr wrap="square" rtlCol="0">
            <a:spAutoFit/>
          </a:bodyPr>
          <a:lstStyle/>
          <a:p>
            <a:r>
              <a:rPr lang="en-US" sz="3600" b="1" u="sng" dirty="0"/>
              <a:t>The Box Model:</a:t>
            </a:r>
            <a:r>
              <a:rPr lang="en-US" dirty="0"/>
              <a:t> </a:t>
            </a:r>
            <a:endParaRPr lang="en-US" dirty="0" smtClean="0"/>
          </a:p>
          <a:p>
            <a:endParaRPr lang="en-US" dirty="0" smtClean="0"/>
          </a:p>
          <a:p>
            <a:r>
              <a:rPr lang="en-US" sz="2800" b="1" dirty="0" smtClean="0"/>
              <a:t>In </a:t>
            </a:r>
            <a:r>
              <a:rPr lang="en-US" sz="2800" b="1" dirty="0"/>
              <a:t>a document, each element is represented as a rectangular box. In CSS, each of these rectangular boxes is decribed by using the stanadard box model</a:t>
            </a:r>
            <a:r>
              <a:rPr lang="en-US" sz="2800" b="1" dirty="0" smtClean="0"/>
              <a:t>.</a:t>
            </a:r>
          </a:p>
          <a:p>
            <a:endParaRPr lang="en-US" b="1" dirty="0" smtClean="0"/>
          </a:p>
          <a:p>
            <a:r>
              <a:rPr lang="en-US" sz="2800" b="1" u="sng" dirty="0" smtClean="0"/>
              <a:t> </a:t>
            </a:r>
            <a:r>
              <a:rPr lang="en-US" sz="2800" b="1" u="sng" dirty="0"/>
              <a:t>Each box has 4 edges:</a:t>
            </a:r>
            <a:r>
              <a:rPr lang="en-US" sz="2000" dirty="0"/>
              <a:t> </a:t>
            </a:r>
            <a:endParaRPr lang="en-US" sz="2000" dirty="0" smtClean="0"/>
          </a:p>
          <a:p>
            <a:endParaRPr lang="en-US" sz="2000" dirty="0" smtClean="0"/>
          </a:p>
          <a:p>
            <a:pPr marL="342900" indent="-342900">
              <a:buAutoNum type="arabicPeriod"/>
            </a:pPr>
            <a:r>
              <a:rPr lang="en-US" sz="2400" b="1" dirty="0" smtClean="0"/>
              <a:t>Content </a:t>
            </a:r>
            <a:r>
              <a:rPr lang="en-US" sz="2400" b="1" dirty="0"/>
              <a:t>Edge </a:t>
            </a:r>
            <a:endParaRPr lang="en-US" sz="2400" b="1" dirty="0" smtClean="0"/>
          </a:p>
          <a:p>
            <a:pPr marL="342900" indent="-342900">
              <a:buAutoNum type="arabicPeriod"/>
            </a:pPr>
            <a:r>
              <a:rPr lang="en-US" sz="2400" b="1" dirty="0" smtClean="0"/>
              <a:t>Border </a:t>
            </a:r>
            <a:r>
              <a:rPr lang="en-US" sz="2400" b="1" dirty="0"/>
              <a:t>Edge </a:t>
            </a:r>
          </a:p>
          <a:p>
            <a:pPr marL="342900" indent="-342900">
              <a:buAutoNum type="arabicPeriod"/>
            </a:pPr>
            <a:r>
              <a:rPr lang="en-US" sz="2400" b="1" dirty="0" smtClean="0"/>
              <a:t>Padding </a:t>
            </a:r>
            <a:r>
              <a:rPr lang="en-US" sz="2400" b="1" dirty="0"/>
              <a:t>Edge </a:t>
            </a:r>
          </a:p>
          <a:p>
            <a:pPr marL="342900" indent="-342900">
              <a:buAutoNum type="arabicPeriod"/>
            </a:pPr>
            <a:r>
              <a:rPr lang="en-US" sz="2400" b="1" dirty="0" smtClean="0"/>
              <a:t>Margin </a:t>
            </a:r>
            <a:r>
              <a:rPr lang="en-US" sz="2400" b="1" dirty="0"/>
              <a:t>Edge</a:t>
            </a:r>
          </a:p>
        </p:txBody>
      </p:sp>
    </p:spTree>
    <p:extLst>
      <p:ext uri="{BB962C8B-B14F-4D97-AF65-F5344CB8AC3E}">
        <p14:creationId xmlns:p14="http://schemas.microsoft.com/office/powerpoint/2010/main" val="3558224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kur\Desktop\html\box-model.pn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143000" y="762000"/>
            <a:ext cx="6500475"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600" y="6927"/>
            <a:ext cx="4419600" cy="523220"/>
          </a:xfrm>
          <a:prstGeom prst="rect">
            <a:avLst/>
          </a:prstGeom>
          <a:noFill/>
        </p:spPr>
        <p:txBody>
          <a:bodyPr wrap="square" rtlCol="0">
            <a:spAutoFit/>
          </a:bodyPr>
          <a:lstStyle/>
          <a:p>
            <a:r>
              <a:rPr lang="en-US" sz="2800" b="1" u="sng" dirty="0"/>
              <a:t>CSS Box Model Diagram -1 </a:t>
            </a:r>
          </a:p>
        </p:txBody>
      </p:sp>
    </p:spTree>
    <p:extLst>
      <p:ext uri="{BB962C8B-B14F-4D97-AF65-F5344CB8AC3E}">
        <p14:creationId xmlns:p14="http://schemas.microsoft.com/office/powerpoint/2010/main" val="1306460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0899"/>
            <a:ext cx="5334000" cy="523220"/>
          </a:xfrm>
          <a:prstGeom prst="rect">
            <a:avLst/>
          </a:prstGeom>
          <a:noFill/>
        </p:spPr>
        <p:txBody>
          <a:bodyPr wrap="square" rtlCol="0">
            <a:spAutoFit/>
          </a:bodyPr>
          <a:lstStyle/>
          <a:p>
            <a:r>
              <a:rPr lang="en-US" sz="2800" b="1" u="sng" dirty="0"/>
              <a:t>CSS Box Model Diagram -2</a:t>
            </a:r>
          </a:p>
        </p:txBody>
      </p:sp>
      <p:pic>
        <p:nvPicPr>
          <p:cNvPr id="2050" name="Picture 2" descr="C:\Users\Ankur\Desktop\html\b179765cbff3d5c6ac2f6cc932293af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63246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032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305800" cy="4862870"/>
          </a:xfrm>
          <a:prstGeom prst="rect">
            <a:avLst/>
          </a:prstGeom>
          <a:noFill/>
        </p:spPr>
        <p:txBody>
          <a:bodyPr wrap="square" rtlCol="0">
            <a:spAutoFit/>
          </a:bodyPr>
          <a:lstStyle/>
          <a:p>
            <a:r>
              <a:rPr lang="en-US" sz="4000" dirty="0" smtClean="0">
                <a:solidFill>
                  <a:srgbClr val="FF0000"/>
                </a:solidFill>
                <a:latin typeface="Bodoni MT Black" pitchFamily="18" charset="0"/>
              </a:rPr>
              <a:t>Back - End</a:t>
            </a:r>
          </a:p>
          <a:p>
            <a:endParaRPr lang="en-US" dirty="0" smtClean="0"/>
          </a:p>
          <a:p>
            <a:r>
              <a:rPr lang="en-US" dirty="0" smtClean="0"/>
              <a:t> </a:t>
            </a:r>
            <a:r>
              <a:rPr lang="en-US" sz="2800" b="1" dirty="0">
                <a:effectLst>
                  <a:outerShdw blurRad="38100" dist="38100" dir="2700000" algn="tl">
                    <a:srgbClr val="000000">
                      <a:alpha val="43137"/>
                    </a:srgbClr>
                  </a:outerShdw>
                </a:effectLst>
                <a:latin typeface="Baskerville Old Face" pitchFamily="18" charset="0"/>
              </a:rPr>
              <a:t>It is the technology used to decide what to show to the end user on the Front-End. </a:t>
            </a:r>
            <a:r>
              <a:rPr lang="en-US" sz="2800" b="1" dirty="0" smtClean="0">
                <a:effectLst>
                  <a:outerShdw blurRad="38100" dist="38100" dir="2700000" algn="tl">
                    <a:srgbClr val="000000">
                      <a:alpha val="43137"/>
                    </a:srgbClr>
                  </a:outerShdw>
                </a:effectLst>
                <a:latin typeface="Baskerville Old Face" pitchFamily="18" charset="0"/>
              </a:rPr>
              <a:t> i ,e. </a:t>
            </a:r>
            <a:r>
              <a:rPr lang="en-US" sz="2800" b="1" dirty="0">
                <a:effectLst>
                  <a:outerShdw blurRad="38100" dist="38100" dir="2700000" algn="tl">
                    <a:srgbClr val="000000">
                      <a:alpha val="43137"/>
                    </a:srgbClr>
                  </a:outerShdw>
                </a:effectLst>
                <a:latin typeface="Baskerville Old Face" pitchFamily="18" charset="0"/>
              </a:rPr>
              <a:t>Backend is responsible to generate required response to the end </a:t>
            </a:r>
            <a:r>
              <a:rPr lang="en-US" sz="2800" b="1" dirty="0" smtClean="0">
                <a:effectLst>
                  <a:outerShdw blurRad="38100" dist="38100" dir="2700000" algn="tl">
                    <a:srgbClr val="000000">
                      <a:alpha val="43137"/>
                    </a:srgbClr>
                  </a:outerShdw>
                </a:effectLst>
                <a:latin typeface="Baskerville Old Face" pitchFamily="18" charset="0"/>
              </a:rPr>
              <a:t>user , which </a:t>
            </a:r>
            <a:r>
              <a:rPr lang="en-US" sz="2800" b="1" dirty="0">
                <a:effectLst>
                  <a:outerShdw blurRad="38100" dist="38100" dir="2700000" algn="tl">
                    <a:srgbClr val="000000">
                      <a:alpha val="43137"/>
                    </a:srgbClr>
                  </a:outerShdw>
                </a:effectLst>
                <a:latin typeface="Baskerville Old Face" pitchFamily="18" charset="0"/>
              </a:rPr>
              <a:t>is displayed by the Front-End. Back-End has 3 important components: </a:t>
            </a:r>
            <a:endParaRPr lang="en-US" sz="2800" b="1" dirty="0" smtClean="0">
              <a:effectLst>
                <a:outerShdw blurRad="38100" dist="38100" dir="2700000" algn="tl">
                  <a:srgbClr val="000000">
                    <a:alpha val="43137"/>
                  </a:srgbClr>
                </a:outerShdw>
              </a:effectLst>
              <a:latin typeface="Baskerville Old Face" pitchFamily="18" charset="0"/>
            </a:endParaRPr>
          </a:p>
          <a:p>
            <a:endParaRPr lang="en-US" sz="2800" b="1" dirty="0" smtClean="0">
              <a:effectLst>
                <a:outerShdw blurRad="38100" dist="38100" dir="2700000" algn="tl">
                  <a:srgbClr val="000000">
                    <a:alpha val="43137"/>
                  </a:srgbClr>
                </a:outerShdw>
              </a:effectLst>
              <a:latin typeface="Baskerville Old Face" pitchFamily="18" charset="0"/>
            </a:endParaRPr>
          </a:p>
          <a:p>
            <a:pPr marL="514350" indent="-514350">
              <a:buAutoNum type="arabicPeriod"/>
            </a:pPr>
            <a:r>
              <a:rPr lang="en-US" sz="2800" b="1" dirty="0" smtClean="0">
                <a:effectLst>
                  <a:outerShdw blurRad="38100" dist="38100" dir="2700000" algn="tl">
                    <a:srgbClr val="000000">
                      <a:alpha val="43137"/>
                    </a:srgbClr>
                  </a:outerShdw>
                </a:effectLst>
                <a:latin typeface="Baskerville Old Face" pitchFamily="18" charset="0"/>
              </a:rPr>
              <a:t>The </a:t>
            </a:r>
            <a:r>
              <a:rPr lang="en-US" sz="2800" b="1" dirty="0">
                <a:effectLst>
                  <a:outerShdw blurRad="38100" dist="38100" dir="2700000" algn="tl">
                    <a:srgbClr val="000000">
                      <a:alpha val="43137"/>
                    </a:srgbClr>
                  </a:outerShdw>
                </a:effectLst>
                <a:latin typeface="Baskerville Old Face" pitchFamily="18" charset="0"/>
              </a:rPr>
              <a:t>Language like Java, Python etc </a:t>
            </a:r>
            <a:endParaRPr lang="en-US" sz="2800" b="1" dirty="0" smtClean="0">
              <a:effectLst>
                <a:outerShdw blurRad="38100" dist="38100" dir="2700000" algn="tl">
                  <a:srgbClr val="000000">
                    <a:alpha val="43137"/>
                  </a:srgbClr>
                </a:outerShdw>
              </a:effectLst>
              <a:latin typeface="Baskerville Old Face" pitchFamily="18" charset="0"/>
            </a:endParaRPr>
          </a:p>
          <a:p>
            <a:pPr marL="514350" indent="-514350">
              <a:buAutoNum type="arabicPeriod"/>
            </a:pPr>
            <a:r>
              <a:rPr lang="en-US" sz="2800" b="1" dirty="0" smtClean="0">
                <a:effectLst>
                  <a:outerShdw blurRad="38100" dist="38100" dir="2700000" algn="tl">
                    <a:srgbClr val="000000">
                      <a:alpha val="43137"/>
                    </a:srgbClr>
                  </a:outerShdw>
                </a:effectLst>
                <a:latin typeface="Baskerville Old Face" pitchFamily="18" charset="0"/>
              </a:rPr>
              <a:t>The </a:t>
            </a:r>
            <a:r>
              <a:rPr lang="en-US" sz="2800" b="1" dirty="0">
                <a:effectLst>
                  <a:outerShdw blurRad="38100" dist="38100" dir="2700000" algn="tl">
                    <a:srgbClr val="000000">
                      <a:alpha val="43137"/>
                    </a:srgbClr>
                  </a:outerShdw>
                </a:effectLst>
                <a:latin typeface="Baskerville Old Face" pitchFamily="18" charset="0"/>
              </a:rPr>
              <a:t>Framework like DJango, Pyramid, Flask </a:t>
            </a:r>
            <a:r>
              <a:rPr lang="en-US" sz="2800" b="1" dirty="0" smtClean="0">
                <a:effectLst>
                  <a:outerShdw blurRad="38100" dist="38100" dir="2700000" algn="tl">
                    <a:srgbClr val="000000">
                      <a:alpha val="43137"/>
                    </a:srgbClr>
                  </a:outerShdw>
                </a:effectLst>
                <a:latin typeface="Baskerville Old Face" pitchFamily="18" charset="0"/>
              </a:rPr>
              <a:t>etc</a:t>
            </a:r>
          </a:p>
          <a:p>
            <a:pPr marL="514350" indent="-514350">
              <a:buAutoNum type="arabicPeriod"/>
            </a:pPr>
            <a:r>
              <a:rPr lang="en-US" sz="2800" b="1" dirty="0" smtClean="0">
                <a:effectLst>
                  <a:outerShdw blurRad="38100" dist="38100" dir="2700000" algn="tl">
                    <a:srgbClr val="000000">
                      <a:alpha val="43137"/>
                    </a:srgbClr>
                  </a:outerShdw>
                </a:effectLst>
                <a:latin typeface="Baskerville Old Face" pitchFamily="18" charset="0"/>
              </a:rPr>
              <a:t>The </a:t>
            </a:r>
            <a:r>
              <a:rPr lang="en-US" sz="2800" b="1" dirty="0">
                <a:effectLst>
                  <a:outerShdw blurRad="38100" dist="38100" dir="2700000" algn="tl">
                    <a:srgbClr val="000000">
                      <a:alpha val="43137"/>
                    </a:srgbClr>
                  </a:outerShdw>
                </a:effectLst>
                <a:latin typeface="Baskerville Old Face" pitchFamily="18" charset="0"/>
              </a:rPr>
              <a:t>Database like SQLite, Oralce, MySQL etc </a:t>
            </a:r>
            <a:endParaRPr lang="en-US" b="1" dirty="0">
              <a:effectLst>
                <a:outerShdw blurRad="38100" dist="38100" dir="2700000" algn="tl">
                  <a:srgbClr val="000000">
                    <a:alpha val="43137"/>
                  </a:srgbClr>
                </a:outerShdw>
              </a:effectLst>
              <a:latin typeface="Baskerville Old Face" pitchFamily="18" charset="0"/>
            </a:endParaRPr>
          </a:p>
        </p:txBody>
      </p:sp>
    </p:spTree>
    <p:extLst>
      <p:ext uri="{BB962C8B-B14F-4D97-AF65-F5344CB8AC3E}">
        <p14:creationId xmlns:p14="http://schemas.microsoft.com/office/powerpoint/2010/main" val="57208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43000" y="4821382"/>
            <a:ext cx="5410200" cy="1107996"/>
          </a:xfrm>
          <a:prstGeom prst="rect">
            <a:avLst/>
          </a:prstGeom>
          <a:noFill/>
        </p:spPr>
        <p:txBody>
          <a:bodyPr wrap="square" rtlCol="0">
            <a:spAutoFit/>
          </a:bodyPr>
          <a:lstStyle/>
          <a:p>
            <a:r>
              <a:rPr lang="en-US" sz="6600" b="1" dirty="0" smtClean="0">
                <a:solidFill>
                  <a:srgbClr val="002060"/>
                </a:solidFill>
                <a:effectLst>
                  <a:outerShdw blurRad="38100" dist="38100" dir="2700000" algn="tl">
                    <a:srgbClr val="000000">
                      <a:alpha val="43137"/>
                    </a:srgbClr>
                  </a:outerShdw>
                </a:effectLst>
              </a:rPr>
              <a:t>		  HTML</a:t>
            </a:r>
            <a:endParaRPr lang="en-US" sz="6600" b="1" dirty="0">
              <a:solidFill>
                <a:srgbClr val="002060"/>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1000"/>
            <a:ext cx="3886200" cy="4191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880" y="381000"/>
            <a:ext cx="4605338" cy="4191000"/>
          </a:xfrm>
          <a:prstGeom prst="rect">
            <a:avLst/>
          </a:prstGeom>
        </p:spPr>
      </p:pic>
    </p:spTree>
    <p:extLst>
      <p:ext uri="{BB962C8B-B14F-4D97-AF65-F5344CB8AC3E}">
        <p14:creationId xmlns:p14="http://schemas.microsoft.com/office/powerpoint/2010/main" val="395744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5029200"/>
            <a:ext cx="5715000" cy="1107996"/>
          </a:xfrm>
          <a:prstGeom prst="rect">
            <a:avLst/>
          </a:prstGeom>
          <a:noFill/>
        </p:spPr>
        <p:txBody>
          <a:bodyPr wrap="square" rtlCol="0">
            <a:spAutoFit/>
          </a:bodyPr>
          <a:lstStyle/>
          <a:p>
            <a:r>
              <a:rPr lang="en-US" sz="6600" b="1" dirty="0" smtClean="0">
                <a:solidFill>
                  <a:srgbClr val="002060"/>
                </a:solidFill>
                <a:effectLst>
                  <a:outerShdw blurRad="38100" dist="38100" dir="2700000" algn="tl">
                    <a:srgbClr val="000000">
                      <a:alpha val="43137"/>
                    </a:srgbClr>
                  </a:outerShdw>
                </a:effectLst>
              </a:rPr>
              <a:t>  HTML + CSS </a:t>
            </a:r>
            <a:endParaRPr lang="en-US" sz="6600" b="1" dirty="0">
              <a:solidFill>
                <a:srgbClr val="002060"/>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242455"/>
            <a:ext cx="3657600" cy="4800600"/>
          </a:xfrm>
          <a:prstGeom prst="rect">
            <a:avLst/>
          </a:prstGeom>
        </p:spPr>
      </p:pic>
      <p:pic>
        <p:nvPicPr>
          <p:cNvPr id="1026" name="Picture 2" descr="Alia Bhatt to move into her own home - The Economic Ti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42455"/>
            <a:ext cx="4419600" cy="4786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89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152400"/>
            <a:ext cx="7010400" cy="1200329"/>
          </a:xfrm>
          <a:prstGeom prst="rect">
            <a:avLst/>
          </a:prstGeom>
          <a:noFill/>
        </p:spPr>
        <p:txBody>
          <a:bodyPr wrap="square" rtlCol="0">
            <a:spAutoFit/>
          </a:bodyPr>
          <a:lstStyle/>
          <a:p>
            <a:r>
              <a:rPr lang="en-US" sz="7200" b="1" dirty="0" smtClean="0">
                <a:solidFill>
                  <a:srgbClr val="FF0000"/>
                </a:solidFill>
                <a:effectLst>
                  <a:outerShdw blurRad="38100" dist="38100" dir="2700000" algn="tl">
                    <a:srgbClr val="000000">
                      <a:alpha val="43137"/>
                    </a:srgbClr>
                  </a:outerShdw>
                </a:effectLst>
                <a:latin typeface="Bell MT" panose="02020503060305020303" pitchFamily="18" charset="0"/>
              </a:rPr>
              <a:t>&lt;html&gt;</a:t>
            </a:r>
            <a:endParaRPr lang="en-US" sz="7200" b="1"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5" name="TextBox 4"/>
          <p:cNvSpPr txBox="1"/>
          <p:nvPr/>
        </p:nvSpPr>
        <p:spPr>
          <a:xfrm>
            <a:off x="152400" y="1352729"/>
            <a:ext cx="8610600" cy="1569660"/>
          </a:xfrm>
          <a:prstGeom prst="rect">
            <a:avLst/>
          </a:prstGeom>
          <a:noFill/>
        </p:spPr>
        <p:txBody>
          <a:bodyPr wrap="square" rtlCol="0">
            <a:spAutoFit/>
          </a:bodyPr>
          <a:lstStyle/>
          <a:p>
            <a:r>
              <a:rPr lang="en-US" sz="3200" b="1" dirty="0" smtClean="0">
                <a:solidFill>
                  <a:schemeClr val="accent1">
                    <a:lumMod val="50000"/>
                  </a:schemeClr>
                </a:solidFill>
                <a:effectLst>
                  <a:outerShdw blurRad="38100" dist="38100" dir="2700000" algn="tl">
                    <a:srgbClr val="000000">
                      <a:alpha val="43137"/>
                    </a:srgbClr>
                  </a:outerShdw>
                </a:effectLst>
              </a:rPr>
              <a:t>HTML stands for hyper text markup language. It is a language to describe or creating  the web page it is a markup language. </a:t>
            </a:r>
            <a:endParaRPr lang="en-US" sz="3200" b="1" dirty="0">
              <a:solidFill>
                <a:schemeClr val="accent1">
                  <a:lumMod val="50000"/>
                </a:schemeClr>
              </a:solidFill>
              <a:effectLst>
                <a:outerShdw blurRad="38100" dist="38100" dir="2700000" algn="tl">
                  <a:srgbClr val="000000">
                    <a:alpha val="43137"/>
                  </a:srgbClr>
                </a:outerShdw>
              </a:effectLst>
            </a:endParaRPr>
          </a:p>
        </p:txBody>
      </p:sp>
      <p:sp>
        <p:nvSpPr>
          <p:cNvPr id="6" name="TextBox 5"/>
          <p:cNvSpPr txBox="1"/>
          <p:nvPr/>
        </p:nvSpPr>
        <p:spPr>
          <a:xfrm>
            <a:off x="190500" y="3124200"/>
            <a:ext cx="8534400" cy="1077218"/>
          </a:xfrm>
          <a:prstGeom prst="rect">
            <a:avLst/>
          </a:prstGeom>
          <a:noFill/>
        </p:spPr>
        <p:txBody>
          <a:bodyPr wrap="square" rtlCol="0">
            <a:spAutoFit/>
          </a:bodyPr>
          <a:lstStyle/>
          <a:p>
            <a:r>
              <a:rPr lang="en-US" sz="3200" b="1" dirty="0" smtClean="0">
                <a:solidFill>
                  <a:schemeClr val="accent1">
                    <a:lumMod val="50000"/>
                  </a:schemeClr>
                </a:solidFill>
                <a:effectLst>
                  <a:outerShdw blurRad="38100" dist="38100" dir="2700000" algn="tl">
                    <a:srgbClr val="000000">
                      <a:alpha val="43137"/>
                    </a:srgbClr>
                  </a:outerShdw>
                </a:effectLst>
              </a:rPr>
              <a:t>Markup language is set of markup tags . Tags  is to describe the page content.  </a:t>
            </a:r>
            <a:endParaRPr lang="en-US" sz="3200" b="1" dirty="0">
              <a:solidFill>
                <a:schemeClr val="accent1">
                  <a:lumMod val="50000"/>
                </a:schemeClr>
              </a:solidFill>
              <a:effectLst>
                <a:outerShdw blurRad="38100" dist="38100" dir="2700000" algn="tl">
                  <a:srgbClr val="000000">
                    <a:alpha val="43137"/>
                  </a:srgbClr>
                </a:outerShdw>
              </a:effectLst>
            </a:endParaRPr>
          </a:p>
        </p:txBody>
      </p:sp>
      <p:sp>
        <p:nvSpPr>
          <p:cNvPr id="7" name="TextBox 6"/>
          <p:cNvSpPr txBox="1"/>
          <p:nvPr/>
        </p:nvSpPr>
        <p:spPr>
          <a:xfrm>
            <a:off x="304800" y="4325034"/>
            <a:ext cx="8458200" cy="646331"/>
          </a:xfrm>
          <a:prstGeom prst="rect">
            <a:avLst/>
          </a:prstGeom>
          <a:noFill/>
        </p:spPr>
        <p:txBody>
          <a:bodyPr wrap="square" rtlCol="0">
            <a:spAutoFit/>
          </a:bodyPr>
          <a:lstStyle/>
          <a:p>
            <a:r>
              <a:rPr lang="en-US" sz="3600" b="1" dirty="0" smtClean="0">
                <a:solidFill>
                  <a:srgbClr val="FFC000"/>
                </a:solidFill>
                <a:effectLst>
                  <a:outerShdw blurRad="38100" dist="38100" dir="2700000" algn="tl">
                    <a:srgbClr val="000000">
                      <a:alpha val="43137"/>
                    </a:srgbClr>
                  </a:outerShdw>
                </a:effectLst>
              </a:rPr>
              <a:t>HTML document is also called as webpage.</a:t>
            </a:r>
            <a:endParaRPr lang="en-US" sz="3600" b="1" dirty="0">
              <a:solidFill>
                <a:srgbClr val="FFC000"/>
              </a:solidFill>
              <a:effectLst>
                <a:outerShdw blurRad="38100" dist="38100" dir="2700000" algn="tl">
                  <a:srgbClr val="000000">
                    <a:alpha val="43137"/>
                  </a:srgbClr>
                </a:outerShdw>
              </a:effectLst>
            </a:endParaRPr>
          </a:p>
        </p:txBody>
      </p:sp>
      <p:sp>
        <p:nvSpPr>
          <p:cNvPr id="8" name="TextBox 7"/>
          <p:cNvSpPr txBox="1"/>
          <p:nvPr/>
        </p:nvSpPr>
        <p:spPr>
          <a:xfrm>
            <a:off x="114300" y="5105400"/>
            <a:ext cx="8839200" cy="1569660"/>
          </a:xfrm>
          <a:prstGeom prst="rect">
            <a:avLst/>
          </a:prstGeom>
          <a:noFill/>
        </p:spPr>
        <p:txBody>
          <a:bodyPr wrap="square" rtlCol="0">
            <a:spAutoFit/>
          </a:bodyPr>
          <a:lstStyle/>
          <a:p>
            <a:r>
              <a:rPr lang="en-US" sz="2400" b="1" dirty="0" smtClean="0">
                <a:solidFill>
                  <a:srgbClr val="002060"/>
                </a:solidFill>
                <a:effectLst>
                  <a:outerShdw blurRad="38100" dist="38100" dir="2700000" algn="tl">
                    <a:srgbClr val="000000">
                      <a:alpha val="43137"/>
                    </a:srgbClr>
                  </a:outerShdw>
                </a:effectLst>
              </a:rPr>
              <a:t>BROWSER can read the html document  and display them as a web page.</a:t>
            </a:r>
          </a:p>
          <a:p>
            <a:r>
              <a:rPr lang="en-US" sz="2400" b="1" dirty="0" smtClean="0">
                <a:solidFill>
                  <a:srgbClr val="002060"/>
                </a:solidFill>
                <a:effectLst>
                  <a:outerShdw blurRad="38100" dist="38100" dir="2700000" algn="tl">
                    <a:srgbClr val="000000">
                      <a:alpha val="43137"/>
                    </a:srgbClr>
                  </a:outerShdw>
                </a:effectLst>
              </a:rPr>
              <a:t>the browser will not display the html tags but uses to interrupt the content of the webpage.</a:t>
            </a:r>
            <a:endParaRPr lang="en-US" sz="24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6823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2310</TotalTime>
  <Words>3231</Words>
  <Application>Microsoft Office PowerPoint</Application>
  <PresentationFormat>On-screen Show (4:3)</PresentationFormat>
  <Paragraphs>523</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Css(Cascading Style Sheets)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QSP</dc:creator>
  <cp:lastModifiedBy>Ankur</cp:lastModifiedBy>
  <cp:revision>137</cp:revision>
  <dcterms:created xsi:type="dcterms:W3CDTF">2020-12-19T04:16:42Z</dcterms:created>
  <dcterms:modified xsi:type="dcterms:W3CDTF">2021-05-01T12:11:39Z</dcterms:modified>
</cp:coreProperties>
</file>