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07"/>
  </p:notesMasterIdLst>
  <p:sldIdLst>
    <p:sldId id="30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8" r:id="rId32"/>
    <p:sldId id="310" r:id="rId33"/>
    <p:sldId id="311" r:id="rId34"/>
    <p:sldId id="312" r:id="rId35"/>
    <p:sldId id="309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356" r:id="rId80"/>
    <p:sldId id="357" r:id="rId81"/>
    <p:sldId id="358" r:id="rId82"/>
    <p:sldId id="359" r:id="rId83"/>
    <p:sldId id="360" r:id="rId84"/>
    <p:sldId id="361" r:id="rId85"/>
    <p:sldId id="256" r:id="rId86"/>
    <p:sldId id="257" r:id="rId87"/>
    <p:sldId id="258" r:id="rId88"/>
    <p:sldId id="259" r:id="rId89"/>
    <p:sldId id="260" r:id="rId90"/>
    <p:sldId id="261" r:id="rId91"/>
    <p:sldId id="262" r:id="rId92"/>
    <p:sldId id="263" r:id="rId93"/>
    <p:sldId id="264" r:id="rId94"/>
    <p:sldId id="266" r:id="rId95"/>
    <p:sldId id="267" r:id="rId96"/>
    <p:sldId id="268" r:id="rId97"/>
    <p:sldId id="269" r:id="rId98"/>
    <p:sldId id="270" r:id="rId99"/>
    <p:sldId id="271" r:id="rId100"/>
    <p:sldId id="272" r:id="rId101"/>
    <p:sldId id="273" r:id="rId102"/>
    <p:sldId id="274" r:id="rId103"/>
    <p:sldId id="275" r:id="rId104"/>
    <p:sldId id="276" r:id="rId105"/>
    <p:sldId id="277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648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1117" autoAdjust="0"/>
  </p:normalViewPr>
  <p:slideViewPr>
    <p:cSldViewPr snapToGrid="0" showGuides="1">
      <p:cViewPr varScale="1">
        <p:scale>
          <a:sx n="67" d="100"/>
          <a:sy n="67" d="100"/>
        </p:scale>
        <p:origin x="-834" y="-96"/>
      </p:cViewPr>
      <p:guideLst>
        <p:guide orient="horz" pos="2160"/>
        <p:guide pos="3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36" d="100"/>
          <a:sy n="36" d="100"/>
        </p:scale>
        <p:origin x="2250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85108-5549-4B5B-9AA5-C9CA60868E4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0AB3D-577C-4643-ADC6-07A3DF15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0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1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6108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4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829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6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99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6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0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7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291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6062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9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E894-337E-4FBE-B44B-49DA35355E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9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4376" y="2721114"/>
            <a:ext cx="5078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Data Base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031458" y="6174677"/>
            <a:ext cx="3460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Ankur </a:t>
            </a:r>
            <a:r>
              <a:rPr lang="en-US" sz="3200" b="1" dirty="0" err="1" smtClean="0"/>
              <a:t>prasad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2584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71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Manipulations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72248" y="107721"/>
            <a:ext cx="7148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The operations that can be performed on the data like </a:t>
            </a:r>
            <a:r>
              <a:rPr lang="en-US" sz="2800" b="1" i="1" dirty="0" smtClean="0">
                <a:solidFill>
                  <a:srgbClr val="C00000"/>
                </a:solidFill>
              </a:rPr>
              <a:t>Crud</a:t>
            </a:r>
            <a:r>
              <a:rPr lang="en-US" sz="2800" b="1" i="1" dirty="0" smtClean="0"/>
              <a:t>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183774" y="1862050"/>
            <a:ext cx="5428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C</a:t>
            </a:r>
            <a:r>
              <a:rPr lang="en-US" sz="3600" b="1" dirty="0" smtClean="0"/>
              <a:t>  -&gt; Create</a:t>
            </a:r>
          </a:p>
          <a:p>
            <a:endParaRPr lang="en-US" sz="3600" b="1" dirty="0"/>
          </a:p>
          <a:p>
            <a:r>
              <a:rPr lang="en-US" sz="3600" b="1" i="1" dirty="0" smtClean="0"/>
              <a:t>R</a:t>
            </a:r>
            <a:r>
              <a:rPr lang="en-US" sz="3600" b="1" dirty="0" smtClean="0"/>
              <a:t>  -&gt; Read</a:t>
            </a:r>
          </a:p>
          <a:p>
            <a:endParaRPr lang="en-US" sz="3600" b="1" dirty="0"/>
          </a:p>
          <a:p>
            <a:r>
              <a:rPr lang="en-US" sz="3600" b="1" i="1" dirty="0" smtClean="0"/>
              <a:t>U</a:t>
            </a:r>
            <a:r>
              <a:rPr lang="en-US" sz="3600" b="1" dirty="0" smtClean="0"/>
              <a:t> -&gt; Update</a:t>
            </a:r>
          </a:p>
          <a:p>
            <a:endParaRPr lang="en-US" sz="3600" b="1" dirty="0"/>
          </a:p>
          <a:p>
            <a:r>
              <a:rPr lang="en-US" sz="3600" b="1" i="1" dirty="0" smtClean="0"/>
              <a:t>D</a:t>
            </a:r>
            <a:r>
              <a:rPr lang="en-US" sz="3600" b="1" dirty="0" smtClean="0"/>
              <a:t> -&gt; Delete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74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7229" y="0"/>
            <a:ext cx="427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NORMALIZATION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6378" y="764771"/>
            <a:ext cx="1207562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1.Nomalization is a </a:t>
            </a:r>
            <a:r>
              <a:rPr lang="en-US" sz="2000" b="1" dirty="0"/>
              <a:t>database </a:t>
            </a:r>
            <a:r>
              <a:rPr lang="en-US" sz="2000" b="1" dirty="0" smtClean="0"/>
              <a:t>design technique.</a:t>
            </a:r>
          </a:p>
          <a:p>
            <a:r>
              <a:rPr lang="en-US" sz="2000" b="1" dirty="0" smtClean="0"/>
              <a:t>2.It is organized in such a way that it </a:t>
            </a:r>
            <a:r>
              <a:rPr lang="en-US" sz="2000" b="1" dirty="0"/>
              <a:t>reduce </a:t>
            </a:r>
            <a:r>
              <a:rPr lang="en-US" sz="2000" b="1" dirty="0" smtClean="0"/>
              <a:t>redundancy and dependency of data.</a:t>
            </a:r>
          </a:p>
          <a:p>
            <a:r>
              <a:rPr lang="en-US" sz="2000" b="1" dirty="0" smtClean="0"/>
              <a:t>3.Here larger table is divided into smaller table and they are linked with </a:t>
            </a:r>
            <a:r>
              <a:rPr lang="en-US" sz="2000" b="1" dirty="0" err="1" smtClean="0"/>
              <a:t>relationship,without</a:t>
            </a:r>
            <a:r>
              <a:rPr lang="en-US" sz="2000" b="1" dirty="0" smtClean="0"/>
              <a:t> changing it functionality.</a:t>
            </a:r>
          </a:p>
          <a:p>
            <a:r>
              <a:rPr lang="en-US" sz="2000" b="1" dirty="0"/>
              <a:t>4. It is generally carried out during the design phase of SDLC</a:t>
            </a:r>
            <a:r>
              <a:rPr lang="en-US" sz="2000" b="1" dirty="0" smtClean="0"/>
              <a:t>.</a:t>
            </a:r>
          </a:p>
          <a:p>
            <a:endParaRPr lang="en-US" sz="2000" b="1" dirty="0"/>
          </a:p>
          <a:p>
            <a:r>
              <a:rPr lang="en-US" sz="2400" b="1" dirty="0"/>
              <a:t>Advantages</a:t>
            </a:r>
          </a:p>
          <a:p>
            <a:r>
              <a:rPr lang="en-US" sz="2000" b="1" dirty="0"/>
              <a:t>1) it reduces the redundancy (unnecessary </a:t>
            </a:r>
            <a:r>
              <a:rPr lang="en-US" sz="2000" b="1" dirty="0" err="1"/>
              <a:t>repeatation</a:t>
            </a:r>
            <a:r>
              <a:rPr lang="en-US" sz="2000" b="1" dirty="0"/>
              <a:t> of data</a:t>
            </a:r>
            <a:r>
              <a:rPr lang="en-US" sz="2000" b="1" dirty="0" smtClean="0"/>
              <a:t>).</a:t>
            </a:r>
            <a:endParaRPr lang="en-US" sz="2000" b="1" dirty="0"/>
          </a:p>
          <a:p>
            <a:r>
              <a:rPr lang="en-US" sz="2000" b="1" dirty="0"/>
              <a:t>2) avoids problem due to delete </a:t>
            </a:r>
            <a:r>
              <a:rPr lang="en-US" sz="2000" b="1" dirty="0" err="1"/>
              <a:t>anamoly</a:t>
            </a:r>
            <a:r>
              <a:rPr lang="en-US" sz="2000" b="1" dirty="0"/>
              <a:t> (inconsistency</a:t>
            </a:r>
            <a:r>
              <a:rPr lang="en-US" sz="2000" b="1" dirty="0" smtClean="0"/>
              <a:t>).</a:t>
            </a:r>
          </a:p>
          <a:p>
            <a:endParaRPr lang="en-US" sz="2000" b="1" dirty="0"/>
          </a:p>
          <a:p>
            <a:r>
              <a:rPr lang="en-US" sz="2400" dirty="0" smtClean="0"/>
              <a:t>Steps To </a:t>
            </a:r>
            <a:r>
              <a:rPr lang="en-US" sz="2400" dirty="0" err="1"/>
              <a:t>A</a:t>
            </a:r>
            <a:r>
              <a:rPr lang="en-US" sz="2400" dirty="0" err="1" smtClean="0"/>
              <a:t>chive</a:t>
            </a:r>
            <a:r>
              <a:rPr lang="en-US" sz="2400" dirty="0" smtClean="0"/>
              <a:t> Normalization.</a:t>
            </a:r>
          </a:p>
          <a:p>
            <a:pPr marL="457200" indent="-457200">
              <a:buAutoNum type="arabicParenR"/>
            </a:pPr>
            <a:r>
              <a:rPr lang="nn-NO" sz="2400" dirty="0" smtClean="0"/>
              <a:t>1NF </a:t>
            </a:r>
            <a:r>
              <a:rPr lang="nn-NO" sz="2400" dirty="0"/>
              <a:t>– 1st Normal </a:t>
            </a:r>
            <a:r>
              <a:rPr lang="nn-NO" sz="2400" dirty="0" smtClean="0"/>
              <a:t>form</a:t>
            </a:r>
          </a:p>
          <a:p>
            <a:endParaRPr lang="nn-NO" sz="2400" dirty="0"/>
          </a:p>
          <a:p>
            <a:r>
              <a:rPr lang="nn-NO" sz="2400" dirty="0"/>
              <a:t>2) 2NF – 2nd Normal </a:t>
            </a:r>
            <a:r>
              <a:rPr lang="nn-NO" sz="2400" dirty="0" smtClean="0"/>
              <a:t>form</a:t>
            </a:r>
          </a:p>
          <a:p>
            <a:endParaRPr lang="nn-NO" sz="2400" dirty="0"/>
          </a:p>
          <a:p>
            <a:r>
              <a:rPr lang="nn-NO" sz="2400" dirty="0"/>
              <a:t>3) 3NF – 3rd Normal form</a:t>
            </a:r>
            <a:endParaRPr lang="en-US" sz="24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83066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60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1NF</a:t>
            </a:r>
          </a:p>
          <a:p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15498"/>
            <a:ext cx="1007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We should collect all the required attributes into 1 </a:t>
            </a:r>
            <a:r>
              <a:rPr lang="en-US" b="1" dirty="0" smtClean="0"/>
              <a:t>bigger </a:t>
            </a:r>
            <a:r>
              <a:rPr lang="en-US" b="1" dirty="0"/>
              <a:t>entities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- We have to assume no 2 records are same (</a:t>
            </a:r>
            <a:r>
              <a:rPr lang="en-US" b="1" dirty="0" err="1"/>
              <a:t>i.e</a:t>
            </a:r>
            <a:r>
              <a:rPr lang="en-US" b="1" dirty="0"/>
              <a:t>, records should not be duplicated</a:t>
            </a:r>
            <a:r>
              <a:rPr lang="en-US" b="1" dirty="0" smtClean="0"/>
              <a:t>).</a:t>
            </a:r>
            <a:endParaRPr lang="en-US" b="1" dirty="0"/>
          </a:p>
          <a:p>
            <a:r>
              <a:rPr lang="en-US" b="1" dirty="0"/>
              <a:t>- Identify the probable primary </a:t>
            </a:r>
            <a:r>
              <a:rPr lang="en-US" b="1" dirty="0" smtClean="0"/>
              <a:t>key.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34755"/>
              </p:ext>
            </p:extLst>
          </p:nvPr>
        </p:nvGraphicFramePr>
        <p:xfrm>
          <a:off x="4409440" y="1997613"/>
          <a:ext cx="1825105" cy="486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105"/>
              </a:tblGrid>
              <a:tr h="410308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COLLEGE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-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Semester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DOB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MailID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BookNo</a:t>
                      </a:r>
                      <a:r>
                        <a:rPr lang="en-US" dirty="0" smtClean="0"/>
                        <a:t> –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Author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DOI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DOR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Fine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1529249"/>
            <a:ext cx="6234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 the end of 1NF, our data looks like </a:t>
            </a:r>
            <a:r>
              <a:rPr lang="en-US" sz="2000" b="1" dirty="0" smtClean="0"/>
              <a:t>this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19324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2NF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945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The tables have to be in 1NF</a:t>
            </a:r>
          </a:p>
          <a:p>
            <a:r>
              <a:rPr lang="en-US" b="1" dirty="0"/>
              <a:t>- Here, we identify all the complete dependencies and move them separately into different tables.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46550"/>
            <a:ext cx="648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 the end of 2NF, our data looks like </a:t>
            </a:r>
            <a:r>
              <a:rPr lang="en-US" sz="2000" b="1" dirty="0" smtClean="0"/>
              <a:t>this</a:t>
            </a:r>
            <a:endParaRPr lang="en-US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72844"/>
              </p:ext>
            </p:extLst>
          </p:nvPr>
        </p:nvGraphicFramePr>
        <p:xfrm>
          <a:off x="1049251" y="2432088"/>
          <a:ext cx="245687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STUDENT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–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Semester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DOB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MailID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Phone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2964"/>
              </p:ext>
            </p:extLst>
          </p:nvPr>
        </p:nvGraphicFramePr>
        <p:xfrm>
          <a:off x="6096000" y="2432088"/>
          <a:ext cx="23460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BOOKS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BookNo</a:t>
                      </a:r>
                      <a:r>
                        <a:rPr lang="en-US" dirty="0" smtClean="0"/>
                        <a:t> –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– FK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Author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DOI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DOR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Fine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2887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1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3NF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1050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table will have to be in 2NF</a:t>
            </a:r>
          </a:p>
          <a:p>
            <a:r>
              <a:rPr lang="en-US" b="1" dirty="0"/>
              <a:t>Here, we identify all the partial dependencies and move such columns to a separate table.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68404"/>
              </p:ext>
            </p:extLst>
          </p:nvPr>
        </p:nvGraphicFramePr>
        <p:xfrm>
          <a:off x="585585" y="1966576"/>
          <a:ext cx="214098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9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-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84681"/>
              </p:ext>
            </p:extLst>
          </p:nvPr>
        </p:nvGraphicFramePr>
        <p:xfrm>
          <a:off x="8848438" y="2522836"/>
          <a:ext cx="19414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4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BookNo</a:t>
                      </a:r>
                      <a:r>
                        <a:rPr lang="en-US" dirty="0" smtClean="0"/>
                        <a:t> –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109"/>
              </p:ext>
            </p:extLst>
          </p:nvPr>
        </p:nvGraphicFramePr>
        <p:xfrm>
          <a:off x="4971011" y="2151996"/>
          <a:ext cx="18971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BookNo</a:t>
                      </a:r>
                      <a:r>
                        <a:rPr lang="en-US" dirty="0" smtClean="0"/>
                        <a:t> - FK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- FK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6378" y="5037513"/>
            <a:ext cx="12075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Disadvantage of Normalization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only minor disadvantage is we may have to write complex queries as we have more number of</a:t>
            </a:r>
          </a:p>
          <a:p>
            <a:r>
              <a:rPr lang="en-US" b="1" dirty="0"/>
              <a:t>tables to be accessed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err="1"/>
              <a:t>Denormalization</a:t>
            </a:r>
            <a:r>
              <a:rPr lang="en-US" b="1" dirty="0"/>
              <a:t> is the process of combining more than 1 smaller table to form 1 bigger table is called as</a:t>
            </a:r>
          </a:p>
          <a:p>
            <a:r>
              <a:rPr lang="en-US" b="1" dirty="0" err="1"/>
              <a:t>denormalization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0531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091" y="0"/>
            <a:ext cx="5902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Correlated Subquery</a:t>
            </a:r>
          </a:p>
          <a:p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0164"/>
            <a:ext cx="10274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1.When the subquery is depend on the output of outer query we call it as correlated subquery.</a:t>
            </a:r>
          </a:p>
          <a:p>
            <a:r>
              <a:rPr lang="en-US" sz="2000" b="1" dirty="0" smtClean="0"/>
              <a:t>2.Correlated subquery work on the principle </a:t>
            </a:r>
            <a:r>
              <a:rPr lang="en-US" sz="2000" b="1" dirty="0" err="1" smtClean="0"/>
              <a:t>oF</a:t>
            </a:r>
            <a:r>
              <a:rPr lang="en-US" sz="2000" b="1" dirty="0" smtClean="0"/>
              <a:t> subquery and  join.</a:t>
            </a:r>
          </a:p>
          <a:p>
            <a:endParaRPr lang="en-US" sz="2000" b="1" dirty="0"/>
          </a:p>
          <a:p>
            <a:r>
              <a:rPr lang="en-US" sz="2000" b="1" dirty="0" smtClean="0"/>
              <a:t>		the output of outer query will be passed to sub-query then the output of subquery will be passed to outer query and display the result for user.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677655"/>
            <a:ext cx="597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Operators or correlated subquery :</a:t>
            </a:r>
          </a:p>
          <a:p>
            <a:r>
              <a:rPr lang="en-US" sz="2400" b="1" dirty="0" smtClean="0"/>
              <a:t>1.Exists</a:t>
            </a:r>
          </a:p>
          <a:p>
            <a:r>
              <a:rPr lang="en-US" sz="2400" b="1" dirty="0" smtClean="0"/>
              <a:t>2.Not exists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164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Exists :-</a:t>
            </a:r>
            <a:r>
              <a:rPr lang="en-US" sz="2000" b="1" dirty="0" smtClean="0"/>
              <a:t> it return true if the sub query fetches </a:t>
            </a:r>
            <a:r>
              <a:rPr lang="en-US" sz="2000" b="1" dirty="0" err="1" smtClean="0"/>
              <a:t>atleast</a:t>
            </a:r>
            <a:r>
              <a:rPr lang="en-US" sz="2000" b="1" dirty="0" smtClean="0"/>
              <a:t> one </a:t>
            </a:r>
            <a:r>
              <a:rPr lang="en-US" sz="2000" b="1" dirty="0" err="1" smtClean="0"/>
              <a:t>value.if</a:t>
            </a:r>
            <a:r>
              <a:rPr lang="en-US" sz="2000" b="1" dirty="0" smtClean="0"/>
              <a:t> it return true than the outer query will display the result.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47480"/>
            <a:ext cx="124025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NotExists</a:t>
            </a:r>
            <a:r>
              <a:rPr lang="en-US" dirty="0" smtClean="0"/>
              <a:t> :- </a:t>
            </a:r>
            <a:r>
              <a:rPr lang="en-US" b="1" dirty="0" smtClean="0"/>
              <a:t>it returns true if  subquery fetches no value at all.it it returns true than the </a:t>
            </a:r>
            <a:r>
              <a:rPr lang="en-US" b="1" dirty="0" err="1" smtClean="0"/>
              <a:t>outrer</a:t>
            </a:r>
            <a:r>
              <a:rPr lang="en-US" b="1" dirty="0" smtClean="0"/>
              <a:t> query will display the result.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66808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_Correlated_Subqu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9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5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Disadvantage Of DBMS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964276"/>
            <a:ext cx="9875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The Data is store in the form of </a:t>
            </a:r>
            <a:r>
              <a:rPr lang="en-US" sz="2800" b="1" dirty="0" smtClean="0">
                <a:solidFill>
                  <a:srgbClr val="C00000"/>
                </a:solidFill>
              </a:rPr>
              <a:t>Flat File</a:t>
            </a:r>
            <a:r>
              <a:rPr lang="en-US" sz="28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There is no </a:t>
            </a:r>
            <a:r>
              <a:rPr lang="en-US" sz="2800" b="1" dirty="0" smtClean="0">
                <a:solidFill>
                  <a:srgbClr val="C00000"/>
                </a:solidFill>
              </a:rPr>
              <a:t>security</a:t>
            </a:r>
            <a:r>
              <a:rPr lang="en-US" sz="2800" b="1" dirty="0" smtClean="0"/>
              <a:t> for the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DBMS can not handle </a:t>
            </a:r>
            <a:r>
              <a:rPr lang="en-US" sz="2800" b="1" dirty="0" smtClean="0">
                <a:solidFill>
                  <a:srgbClr val="C00000"/>
                </a:solidFill>
              </a:rPr>
              <a:t>large amount of Data</a:t>
            </a:r>
            <a:r>
              <a:rPr lang="en-US" sz="28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We  can not perform </a:t>
            </a:r>
            <a:r>
              <a:rPr lang="en-US" sz="2800" b="1" dirty="0" smtClean="0">
                <a:solidFill>
                  <a:srgbClr val="C00000"/>
                </a:solidFill>
              </a:rPr>
              <a:t>Normalizations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637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87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Relational Data Base Management System (RDBMS)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629" y="831273"/>
            <a:ext cx="11920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a software which is use to interact with Data Stored in Data Base for  Data manipulation Using Query Language With Relational Model.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62711"/>
            <a:ext cx="7398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RDBMS Flows the Concept of E.F.CODD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32374"/>
            <a:ext cx="11920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Rules of E.F.CODD.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1.Data Should be store in the form of table.</a:t>
            </a:r>
          </a:p>
          <a:p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18587"/>
            <a:ext cx="3549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TABLE :-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49584"/>
            <a:ext cx="1177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a logical structure Which Consist of Raw And Column.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618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27664"/>
              </p:ext>
            </p:extLst>
          </p:nvPr>
        </p:nvGraphicFramePr>
        <p:xfrm>
          <a:off x="3810924" y="1617441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759825" y="2111433"/>
            <a:ext cx="1612670" cy="4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98268" y="1745810"/>
            <a:ext cx="2061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Raw,Record,Tuple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37265" y="681644"/>
            <a:ext cx="16626" cy="111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924" y="332509"/>
            <a:ext cx="388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Column,Attributes,Fields</a:t>
            </a:r>
            <a:endParaRPr lang="en-US" sz="2000" b="1" dirty="0"/>
          </a:p>
        </p:txBody>
      </p:sp>
      <p:cxnSp>
        <p:nvCxnSpPr>
          <p:cNvPr id="10" name="Elbow Connector 9"/>
          <p:cNvCxnSpPr/>
          <p:nvPr/>
        </p:nvCxnSpPr>
        <p:spPr>
          <a:xfrm rot="16200000" flipH="1">
            <a:off x="7502698" y="3183928"/>
            <a:ext cx="831273" cy="7481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5446" y="3906982"/>
            <a:ext cx="335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Table,Object,Entity,Relations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968538" y="2009123"/>
            <a:ext cx="698269" cy="31588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30109" y="2152996"/>
            <a:ext cx="2028306" cy="8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48931" y="1930707"/>
            <a:ext cx="167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Cell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82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756" y="349135"/>
            <a:ext cx="110226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2.In Data Base We Can Store Any Numbers of Tables.</a:t>
            </a:r>
          </a:p>
          <a:p>
            <a:endParaRPr lang="en-US" sz="2800" b="1" i="1" dirty="0" smtClean="0"/>
          </a:p>
          <a:p>
            <a:r>
              <a:rPr lang="en-US" sz="2800" b="1" i="1" dirty="0" smtClean="0"/>
              <a:t>3.Cell Should Be Atomic In Nature(It Should Take Single Value).</a:t>
            </a:r>
          </a:p>
          <a:p>
            <a:endParaRPr lang="en-US" sz="2800" b="1" i="1" dirty="0" smtClean="0"/>
          </a:p>
          <a:p>
            <a:r>
              <a:rPr lang="en-US" sz="2800" b="1" i="1" dirty="0" smtClean="0"/>
              <a:t>4.We Should Able To Stablish The Relations Ship Between Two Or More Table.(we can able to perform Normalization)</a:t>
            </a:r>
          </a:p>
          <a:p>
            <a:r>
              <a:rPr lang="en-US" sz="2800" b="1" i="1" dirty="0" smtClean="0"/>
              <a:t> 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2836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829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</a:t>
            </a:r>
            <a:r>
              <a:rPr lang="en-US" sz="3200" b="1" dirty="0"/>
              <a:t>Integrity</a:t>
            </a:r>
            <a:r>
              <a:rPr lang="en-US" sz="3200" b="1" dirty="0" smtClean="0"/>
              <a:t>.</a:t>
            </a:r>
          </a:p>
          <a:p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0164"/>
            <a:ext cx="11471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Data </a:t>
            </a:r>
            <a:r>
              <a:rPr lang="en-US" sz="2800" b="1" dirty="0" smtClean="0"/>
              <a:t>Integrity </a:t>
            </a:r>
            <a:r>
              <a:rPr lang="en-US" sz="2800" b="1" i="1" dirty="0" smtClean="0"/>
              <a:t>is use to restrict the invalid data in to Columns in a table.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92770"/>
            <a:ext cx="6783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 Can Achieve Data Integrity by .</a:t>
            </a:r>
          </a:p>
          <a:p>
            <a:endParaRPr lang="en-US" sz="2400" b="1" dirty="0"/>
          </a:p>
          <a:p>
            <a:r>
              <a:rPr lang="en-US" sz="2400" b="1" dirty="0" smtClean="0"/>
              <a:t>1.Data Type.</a:t>
            </a:r>
          </a:p>
          <a:p>
            <a:r>
              <a:rPr lang="en-US" sz="2400" b="1" dirty="0" smtClean="0"/>
              <a:t>2.Constraints.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400929"/>
            <a:ext cx="483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Type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124203"/>
            <a:ext cx="1173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The Type of Data We want to enter in a column in a table is called as a Data Type.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0036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41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Type Of Data Type.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" y="781396"/>
            <a:ext cx="603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Char/Varchar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Date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178346"/>
            <a:ext cx="31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NUMBER:-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701566"/>
            <a:ext cx="1200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If We Give Number As A Data Type Then We Can Enter Numeric Data Or Numeric Value.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749383"/>
            <a:ext cx="596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Syntax : </a:t>
            </a:r>
            <a:r>
              <a:rPr lang="en-US" sz="2800" b="1" dirty="0" smtClean="0"/>
              <a:t>NUMBER(SIZE)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" y="4427868"/>
            <a:ext cx="36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NUMBER(2)</a:t>
            </a:r>
            <a:endParaRPr lang="en-US" sz="2400" b="1" dirty="0"/>
          </a:p>
        </p:txBody>
      </p:sp>
      <p:sp>
        <p:nvSpPr>
          <p:cNvPr id="10" name="Notched Right Arrow 9"/>
          <p:cNvSpPr/>
          <p:nvPr/>
        </p:nvSpPr>
        <p:spPr>
          <a:xfrm>
            <a:off x="2543694" y="4494095"/>
            <a:ext cx="1961804" cy="395438"/>
          </a:xfrm>
          <a:prstGeom prst="notched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26510"/>
              </p:ext>
            </p:extLst>
          </p:nvPr>
        </p:nvGraphicFramePr>
        <p:xfrm>
          <a:off x="5224088" y="4494095"/>
          <a:ext cx="27395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753"/>
                <a:gridCol w="136975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51272" y="4335534"/>
            <a:ext cx="299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TWO BIT OF MEMORY WILL GET ASSIGN</a:t>
            </a:r>
            <a:endParaRPr lang="en-US" b="1" dirty="0"/>
          </a:p>
        </p:txBody>
      </p:sp>
      <p:sp>
        <p:nvSpPr>
          <p:cNvPr id="13" name="Left-Right Arrow 12"/>
          <p:cNvSpPr/>
          <p:nvPr/>
        </p:nvSpPr>
        <p:spPr>
          <a:xfrm>
            <a:off x="6153266" y="5024872"/>
            <a:ext cx="881150" cy="365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24088" y="4915364"/>
            <a:ext cx="871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-99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60029" y="4945728"/>
            <a:ext cx="104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99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495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1047404" y="1712422"/>
            <a:ext cx="1463040" cy="146304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 flipH="1">
            <a:off x="1762298" y="3175462"/>
            <a:ext cx="16626" cy="231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62298" y="5486400"/>
            <a:ext cx="1113906" cy="598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31273" y="5486400"/>
            <a:ext cx="931026" cy="598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78924" y="3890356"/>
            <a:ext cx="731520" cy="69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47404" y="3906982"/>
            <a:ext cx="714894" cy="648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loud Callout 13"/>
          <p:cNvSpPr/>
          <p:nvPr/>
        </p:nvSpPr>
        <p:spPr>
          <a:xfrm>
            <a:off x="1163782" y="49876"/>
            <a:ext cx="4804756" cy="1529542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52501" y="320007"/>
            <a:ext cx="2427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How  to Insert decimal value.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1189202"/>
            <a:ext cx="5757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NUMBER(Size ,Decimal Value)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35288" y="1950057"/>
            <a:ext cx="525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</a:t>
            </a:r>
            <a:r>
              <a:rPr lang="en-US" sz="2800" b="1" dirty="0" err="1" smtClean="0"/>
              <a:t>E.g</a:t>
            </a:r>
            <a:r>
              <a:rPr lang="en-US" sz="2800" b="1" dirty="0" smtClean="0"/>
              <a:t> : NUMBER(4,3)</a:t>
            </a:r>
            <a:endParaRPr lang="en-US" sz="28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29461"/>
              </p:ext>
            </p:extLst>
          </p:nvPr>
        </p:nvGraphicFramePr>
        <p:xfrm>
          <a:off x="6221614" y="284391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Left-Right Arrow 18"/>
          <p:cNvSpPr/>
          <p:nvPr/>
        </p:nvSpPr>
        <p:spPr>
          <a:xfrm>
            <a:off x="7463904" y="3354717"/>
            <a:ext cx="1829725" cy="4613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3354408"/>
            <a:ext cx="118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-9.999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293629" y="3354408"/>
            <a:ext cx="118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9.999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21614" y="4330931"/>
            <a:ext cx="56323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If we’ll consider this example 4 bit of memory will get assign to number and we can place decimal value after three digit.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39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CHAR :-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14894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If we want to store only alphabets in column of a table then We’ll go for Char Data type.</a:t>
            </a:r>
            <a:endParaRPr lang="en-US" sz="32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94807"/>
            <a:ext cx="550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CHAR(SIZE)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20722"/>
            <a:ext cx="448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:  CHAR(25)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62943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25 Bit Of Memory will get assign for Alphabets (A-Z ,a-z) only.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67162"/>
              </p:ext>
            </p:extLst>
          </p:nvPr>
        </p:nvGraphicFramePr>
        <p:xfrm>
          <a:off x="3027679" y="5219712"/>
          <a:ext cx="528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/>
                <a:gridCol w="1056640"/>
                <a:gridCol w="1056640"/>
                <a:gridCol w="1056640"/>
                <a:gridCol w="1056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N</a:t>
                      </a:r>
                      <a:r>
                        <a:rPr lang="en-US" baseline="0" dirty="0" smtClean="0"/>
                        <a:t>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3004" y="4255297"/>
            <a:ext cx="9127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If  We want to insert First name or last name than we can go for char.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88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37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VARCHAR :-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23220"/>
            <a:ext cx="11937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If we Want to enter Alpha Numeric value  than we can go for Varchar Data type.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12669"/>
            <a:ext cx="440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 VARCHAR(size)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71231"/>
            <a:ext cx="407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E.G : VARCHAR(30)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975401"/>
            <a:ext cx="11571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30 </a:t>
            </a:r>
            <a:r>
              <a:rPr lang="en-US" sz="2400" b="1" dirty="0"/>
              <a:t>Bit Of Memory will get assign for </a:t>
            </a:r>
            <a:r>
              <a:rPr lang="en-US" sz="2400" b="1" dirty="0" smtClean="0"/>
              <a:t>Alphabets , Numbers &amp; </a:t>
            </a:r>
            <a:r>
              <a:rPr lang="en-US" sz="2400" b="1" dirty="0" err="1" smtClean="0"/>
              <a:t>Spacial</a:t>
            </a:r>
            <a:r>
              <a:rPr lang="en-US" sz="2400" b="1" dirty="0" smtClean="0"/>
              <a:t> Char  </a:t>
            </a:r>
            <a:r>
              <a:rPr lang="en-US" sz="2400" b="1" dirty="0"/>
              <a:t>(A-Z ,a-z) only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189" y="4092470"/>
            <a:ext cx="1015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If we want to enter Email or Password than we can go for VARCHAR.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12063"/>
              </p:ext>
            </p:extLst>
          </p:nvPr>
        </p:nvGraphicFramePr>
        <p:xfrm>
          <a:off x="1250604" y="5119052"/>
          <a:ext cx="81280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18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53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SQL  Syllabus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6378" y="747182"/>
            <a:ext cx="515389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What is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What is </a:t>
            </a:r>
            <a:r>
              <a:rPr lang="en-US" b="1" dirty="0" err="1" smtClean="0"/>
              <a:t>DataBase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Why we need </a:t>
            </a:r>
            <a:r>
              <a:rPr lang="en-US" b="1" dirty="0" err="1" smtClean="0"/>
              <a:t>DataBase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DataBase</a:t>
            </a:r>
            <a:r>
              <a:rPr lang="en-US" b="1" dirty="0" smtClean="0"/>
              <a:t> Management </a:t>
            </a:r>
            <a:r>
              <a:rPr lang="en-US" b="1" dirty="0" err="1" smtClean="0"/>
              <a:t>Syatem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Manipulation.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CRUD operation.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Disadvantage of DBMS.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Relation </a:t>
            </a:r>
            <a:r>
              <a:rPr lang="en-US" b="1" dirty="0" err="1" smtClean="0"/>
              <a:t>DataBase</a:t>
            </a:r>
            <a:r>
              <a:rPr lang="en-US" b="1" dirty="0" smtClean="0"/>
              <a:t> Management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E.F.CODD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What is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History of SQL.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Integrity.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Constraints.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Basic Command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SQL Statement.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</a:t>
            </a:r>
            <a:r>
              <a:rPr lang="en-US" b="1" i="1" dirty="0" smtClean="0"/>
              <a:t>query</a:t>
            </a:r>
            <a:r>
              <a:rPr lang="en-US" b="1" dirty="0" smtClean="0"/>
              <a:t>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Operators.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Edit  &amp; Save command.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Functins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Order &amp; group By Clause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14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31881"/>
              </p:ext>
            </p:extLst>
          </p:nvPr>
        </p:nvGraphicFramePr>
        <p:xfrm>
          <a:off x="2032000" y="1085424"/>
          <a:ext cx="8128000" cy="495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2724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</a:t>
                      </a:r>
                      <a:r>
                        <a:rPr lang="en-US" sz="2800" dirty="0" smtClean="0"/>
                        <a:t>CHAR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</a:t>
                      </a:r>
                      <a:r>
                        <a:rPr lang="en-US" sz="2800" dirty="0" smtClean="0"/>
                        <a:t>VARCHAR</a:t>
                      </a:r>
                      <a:endParaRPr lang="en-US" sz="2800" dirty="0"/>
                    </a:p>
                  </a:txBody>
                  <a:tcPr/>
                </a:tc>
              </a:tr>
              <a:tr h="9865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 Char if we doesn’t fill the size of char the remaining</a:t>
                      </a:r>
                      <a:r>
                        <a:rPr lang="en-US" b="1" baseline="0" dirty="0" smtClean="0"/>
                        <a:t> size will get wasted.</a:t>
                      </a:r>
                    </a:p>
                    <a:p>
                      <a:r>
                        <a:rPr lang="en-US" b="1" baseline="0" dirty="0" smtClean="0"/>
                        <a:t>CHAR(4) </a:t>
                      </a:r>
                    </a:p>
                    <a:p>
                      <a:r>
                        <a:rPr lang="en-US" b="1" dirty="0" smtClean="0"/>
                        <a:t>                                                        WAST                          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 varchar it will get full fill with NULL.</a:t>
                      </a:r>
                    </a:p>
                    <a:p>
                      <a:r>
                        <a:rPr lang="en-US" b="1" dirty="0" smtClean="0"/>
                        <a:t>VARCHAR(4)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                                                  NULL</a:t>
                      </a:r>
                      <a:endParaRPr lang="en-US" b="1" dirty="0"/>
                    </a:p>
                  </a:txBody>
                  <a:tcPr/>
                </a:tc>
              </a:tr>
              <a:tr h="986598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IT CAN STORE 2000 CHAR.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IT CAN STORE 4000 CHAR.</a:t>
                      </a:r>
                      <a:endParaRPr lang="en-US" b="1" dirty="0"/>
                    </a:p>
                  </a:txBody>
                  <a:tcPr/>
                </a:tc>
              </a:tr>
              <a:tr h="9865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HERE WE CAN STORE ONLY ALPHABETS.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HERE WE CAN STORE</a:t>
                      </a:r>
                      <a:r>
                        <a:rPr lang="en-US" b="1" baseline="0" dirty="0" smtClean="0"/>
                        <a:t> ALPHA NUMERIC VALUE.</a:t>
                      </a:r>
                      <a:endParaRPr lang="en-US" b="1" dirty="0"/>
                    </a:p>
                  </a:txBody>
                  <a:tcPr/>
                </a:tc>
              </a:tr>
              <a:tr h="9865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 IS Fixed.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</a:t>
                      </a:r>
                      <a:r>
                        <a:rPr lang="en-US" b="1" baseline="0" dirty="0" smtClean="0"/>
                        <a:t> IS VARIABLE.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9628" y="0"/>
            <a:ext cx="7847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Difference Between CHAR and VHARCHAR 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76150"/>
              </p:ext>
            </p:extLst>
          </p:nvPr>
        </p:nvGraphicFramePr>
        <p:xfrm>
          <a:off x="3112653" y="2467843"/>
          <a:ext cx="2107740" cy="37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935"/>
                <a:gridCol w="526935"/>
                <a:gridCol w="438728"/>
                <a:gridCol w="615142"/>
              </a:tblGrid>
              <a:tr h="373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738255" y="2656263"/>
            <a:ext cx="482138" cy="185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00769"/>
              </p:ext>
            </p:extLst>
          </p:nvPr>
        </p:nvGraphicFramePr>
        <p:xfrm>
          <a:off x="7734528" y="2182599"/>
          <a:ext cx="1891608" cy="43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902"/>
                <a:gridCol w="472902"/>
                <a:gridCol w="472902"/>
                <a:gridCol w="472902"/>
              </a:tblGrid>
              <a:tr h="43099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9244675" y="2434741"/>
            <a:ext cx="165332" cy="314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60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DATE :-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64524"/>
            <a:ext cx="1195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DATE data type IS USE TO STORE VALID DATE IN TO A COLUMN. 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67493"/>
            <a:ext cx="379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SYNTAX: - DATE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408907"/>
            <a:ext cx="625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E.G : </a:t>
            </a:r>
            <a:r>
              <a:rPr lang="en-US" sz="2800" b="1" i="1" dirty="0" err="1" smtClean="0"/>
              <a:t>column_name</a:t>
            </a:r>
            <a:r>
              <a:rPr lang="en-US" sz="2800" b="1" i="1" dirty="0" smtClean="0"/>
              <a:t>  DATE</a:t>
            </a:r>
            <a:endParaRPr 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390900"/>
            <a:ext cx="11953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If we want to store hire date or date of birth than we can go for DATE data type</a:t>
            </a:r>
          </a:p>
          <a:p>
            <a:endParaRPr lang="en-US" sz="2800" b="1" dirty="0"/>
          </a:p>
          <a:p>
            <a:r>
              <a:rPr lang="en-US" sz="2800" b="1" dirty="0" smtClean="0"/>
              <a:t>DD/MM/YYYY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0279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56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CONSTRAINS :-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91344" y="0"/>
            <a:ext cx="8462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Constraints are the conditions which is use to restrict the invalid data in to the table and provide the extra validations to table.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9629" y="1479665"/>
            <a:ext cx="51040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 of Constraints:</a:t>
            </a:r>
          </a:p>
          <a:p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 smtClean="0"/>
              <a:t>Not Null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Unique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Primary key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Foreign key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Check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9629" y="5070764"/>
            <a:ext cx="11438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>
                <a:solidFill>
                  <a:srgbClr val="FF0000"/>
                </a:solidFill>
              </a:rPr>
              <a:t>We will go for Not Null let’s discus about Null .</a:t>
            </a:r>
            <a:endParaRPr lang="en-US" sz="32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6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267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NULL :-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798022"/>
            <a:ext cx="11305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Null is Nothing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Null represent an Un Known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Null is neither 0 or a blank space.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Two Null can never be same in Oracle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Null never </a:t>
            </a:r>
            <a:r>
              <a:rPr lang="en-US" sz="2400" b="1" dirty="0" err="1" smtClean="0"/>
              <a:t>occupie</a:t>
            </a:r>
            <a:r>
              <a:rPr lang="en-US" sz="2400" b="1" dirty="0" smtClean="0"/>
              <a:t> any  space in memory.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If we perform any operations with the help of Null the result will Null it self.</a:t>
            </a:r>
          </a:p>
          <a:p>
            <a:r>
              <a:rPr lang="en-US" sz="2400" b="1" dirty="0" smtClean="0"/>
              <a:t>                          100+null =null; </a:t>
            </a:r>
          </a:p>
          <a:p>
            <a:r>
              <a:rPr lang="en-US" sz="2400" b="1" dirty="0" smtClean="0"/>
              <a:t>	              50*NULL= NULL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68693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5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NOT NULL: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77193" y="-687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Not Null constraints will ensure that at least one Value should be their in a column. 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30036"/>
            <a:ext cx="3042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UNIQE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78924" y="1330036"/>
            <a:ext cx="9842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Unique </a:t>
            </a:r>
            <a:r>
              <a:rPr lang="en-US" sz="2800" b="1" i="1" dirty="0" smtClean="0"/>
              <a:t>constraints will not except duplicate value into a column.</a:t>
            </a:r>
            <a:endParaRPr 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660073"/>
            <a:ext cx="11787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/>
              <a:t>It will accept multiple  Null value (two Null never be same in oracle).</a:t>
            </a:r>
            <a:endParaRPr lang="en-US" sz="3200" b="1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827702"/>
            <a:ext cx="863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Check :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78924" y="3935423"/>
            <a:ext cx="9509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Check Constraint is used to provide additional validation as per  customer requirement  specific.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973385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99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Primary Key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72862" y="107721"/>
            <a:ext cx="9392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Primary key is a column which is uniquely identify a record or a row.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9151" y="1392702"/>
            <a:ext cx="11826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Primary key is combination of NOT NULL and Unique Constraint.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	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Primary key = Not Null+ Unique</a:t>
            </a:r>
          </a:p>
          <a:p>
            <a:r>
              <a:rPr lang="en-US" sz="2400" b="1" dirty="0" smtClean="0"/>
              <a:t>2. Only one primary key will be their in a table.</a:t>
            </a:r>
          </a:p>
          <a:p>
            <a:r>
              <a:rPr lang="en-US" sz="2400" b="1" dirty="0" smtClean="0"/>
              <a:t>3.Creation of primary key is not mandatory but highly recommended.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095478"/>
            <a:ext cx="3798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FOREIGN </a:t>
            </a:r>
            <a:r>
              <a:rPr lang="en-US" sz="2800" b="1" dirty="0" smtClean="0"/>
              <a:t>KEY :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542" y="3798277"/>
            <a:ext cx="108321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FOREIGN </a:t>
            </a:r>
            <a:r>
              <a:rPr lang="en-US" sz="2400" b="1" dirty="0" smtClean="0"/>
              <a:t>KEY creates the relationship between  two or more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FOREIGN KEY is also called as referential integrity constraint.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FOREIGN </a:t>
            </a:r>
            <a:r>
              <a:rPr lang="en-US" sz="2400" b="1" dirty="0" smtClean="0"/>
              <a:t>KEY is created in child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FOREIGN </a:t>
            </a:r>
            <a:r>
              <a:rPr lang="en-US" sz="2400" b="1" dirty="0" smtClean="0"/>
              <a:t>KEY can take both Null and duplicate 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To create </a:t>
            </a:r>
            <a:r>
              <a:rPr lang="en-US" sz="2400" b="1" dirty="0"/>
              <a:t>FOREIGN </a:t>
            </a:r>
            <a:r>
              <a:rPr lang="en-US" sz="2400" b="1" dirty="0" smtClean="0"/>
              <a:t>KEY the master table should  have primary key define on the common column of the master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We can have more than one </a:t>
            </a:r>
            <a:r>
              <a:rPr lang="en-US" sz="2400" b="1" dirty="0"/>
              <a:t>FOREIGN </a:t>
            </a:r>
            <a:r>
              <a:rPr lang="en-US" sz="2400" b="1" dirty="0" smtClean="0"/>
              <a:t>KEY in a table.</a:t>
            </a:r>
            <a:endParaRPr lang="en-US" sz="2400" b="1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6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88773"/>
              </p:ext>
            </p:extLst>
          </p:nvPr>
        </p:nvGraphicFramePr>
        <p:xfrm>
          <a:off x="2032000" y="719662"/>
          <a:ext cx="2554068" cy="186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068"/>
              </a:tblGrid>
              <a:tr h="467198">
                <a:tc>
                  <a:txBody>
                    <a:bodyPr/>
                    <a:lstStyle/>
                    <a:p>
                      <a:r>
                        <a:rPr lang="en-US" dirty="0" smtClean="0"/>
                        <a:t>    Employee</a:t>
                      </a:r>
                      <a:endParaRPr lang="en-US" dirty="0"/>
                    </a:p>
                  </a:txBody>
                  <a:tcPr/>
                </a:tc>
              </a:tr>
              <a:tr h="467198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ID</a:t>
                      </a:r>
                      <a:endParaRPr lang="en-US" dirty="0"/>
                    </a:p>
                  </a:txBody>
                  <a:tcPr/>
                </a:tc>
              </a:tr>
              <a:tr h="46719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46719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US" dirty="0" smtClean="0"/>
                        <a:t>no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66705"/>
              </p:ext>
            </p:extLst>
          </p:nvPr>
        </p:nvGraphicFramePr>
        <p:xfrm>
          <a:off x="2032000" y="4011506"/>
          <a:ext cx="23430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US" dirty="0" smtClean="0"/>
                        <a:t>no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US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Left Bracket 12"/>
          <p:cNvSpPr/>
          <p:nvPr/>
        </p:nvSpPr>
        <p:spPr>
          <a:xfrm>
            <a:off x="1477107" y="2251417"/>
            <a:ext cx="365760" cy="227896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8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31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Basic Command 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2540" y="461665"/>
            <a:ext cx="11422967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Show User -&gt;it will display Current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Cl </a:t>
            </a:r>
            <a:r>
              <a:rPr lang="en-US" sz="2800" b="1" dirty="0" err="1" smtClean="0"/>
              <a:t>Scr</a:t>
            </a:r>
            <a:r>
              <a:rPr lang="en-US" sz="2800" b="1" dirty="0" smtClean="0"/>
              <a:t> -&gt; To Clean the Screen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Select * From TAB; -&gt; Will print the Table in Current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Select * From </a:t>
            </a:r>
            <a:r>
              <a:rPr lang="en-US" sz="2800" b="1" dirty="0" err="1" smtClean="0"/>
              <a:t>t</a:t>
            </a:r>
            <a:r>
              <a:rPr lang="en-US" sz="2800" b="1" i="1" dirty="0" err="1" smtClean="0"/>
              <a:t>able_name</a:t>
            </a:r>
            <a:r>
              <a:rPr lang="en-US" sz="2800" b="1" dirty="0" smtClean="0"/>
              <a:t>; -&gt; Will Print All the data  from table [</a:t>
            </a:r>
            <a:r>
              <a:rPr lang="en-US" sz="2800" b="1" dirty="0" err="1" smtClean="0"/>
              <a:t>E.g</a:t>
            </a:r>
            <a:r>
              <a:rPr lang="en-US" sz="2800" b="1" dirty="0" smtClean="0"/>
              <a:t> – Select * from </a:t>
            </a:r>
            <a:r>
              <a:rPr lang="en-US" sz="2800" b="1" dirty="0" err="1" smtClean="0"/>
              <a:t>Emp</a:t>
            </a:r>
            <a:r>
              <a:rPr lang="en-US" sz="2800" b="1" dirty="0" smtClean="0"/>
              <a:t>; ] if data are present in scatter way than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 Show </a:t>
            </a:r>
            <a:r>
              <a:rPr lang="en-US" sz="2800" b="1" dirty="0" err="1" smtClean="0"/>
              <a:t>Linesize</a:t>
            </a:r>
            <a:r>
              <a:rPr lang="en-US" sz="2800" b="1" dirty="0" smtClean="0"/>
              <a:t> 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Show </a:t>
            </a:r>
            <a:r>
              <a:rPr lang="en-US" sz="2800" b="1" dirty="0" err="1" smtClean="0"/>
              <a:t>Pagesize</a:t>
            </a:r>
            <a:r>
              <a:rPr lang="en-US" sz="2800" b="1" dirty="0" smtClean="0"/>
              <a:t>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6.Set </a:t>
            </a:r>
            <a:r>
              <a:rPr lang="en-US" sz="2800" b="1" dirty="0" err="1" smtClean="0"/>
              <a:t>LineSize</a:t>
            </a:r>
            <a:r>
              <a:rPr lang="en-US" sz="2800" b="1" dirty="0" smtClean="0"/>
              <a:t> Value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Set </a:t>
            </a:r>
            <a:r>
              <a:rPr lang="en-US" sz="2800" b="1" dirty="0" err="1"/>
              <a:t>P</a:t>
            </a:r>
            <a:r>
              <a:rPr lang="en-US" sz="2800" b="1" dirty="0" err="1" smtClean="0"/>
              <a:t>ageSize</a:t>
            </a:r>
            <a:r>
              <a:rPr lang="en-US" sz="2800" b="1" dirty="0" smtClean="0"/>
              <a:t> Value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7.Desc </a:t>
            </a:r>
            <a:r>
              <a:rPr lang="en-US" sz="2800" b="1" i="1" dirty="0" err="1" smtClean="0"/>
              <a:t>table_name</a:t>
            </a:r>
            <a:r>
              <a:rPr lang="en-US" sz="2800" b="1" dirty="0" smtClean="0"/>
              <a:t> -&gt;it display the Structure of table.</a:t>
            </a:r>
          </a:p>
          <a:p>
            <a:r>
              <a:rPr lang="en-US" sz="2800" b="1" dirty="0" smtClean="0"/>
              <a:t>8.Exit -&gt; to exit from Software</a:t>
            </a:r>
          </a:p>
          <a:p>
            <a:endParaRPr lang="en-US" sz="2800" b="1" dirty="0" smtClean="0"/>
          </a:p>
          <a:p>
            <a:pPr marL="342900" indent="-342900">
              <a:buFont typeface="+mj-lt"/>
              <a:buAutoNum type="arabicPeriod"/>
            </a:pPr>
            <a:endParaRPr lang="en-US" sz="2800" b="1" dirty="0" smtClean="0"/>
          </a:p>
          <a:p>
            <a:pPr marL="342900" indent="-342900">
              <a:buFont typeface="+mj-lt"/>
              <a:buAutoNum type="arabicPeriod"/>
            </a:pPr>
            <a:endParaRPr lang="en-US" sz="2800" b="1" dirty="0"/>
          </a:p>
        </p:txBody>
      </p:sp>
      <p:sp>
        <p:nvSpPr>
          <p:cNvPr id="4" name="Right Brace 3"/>
          <p:cNvSpPr/>
          <p:nvPr/>
        </p:nvSpPr>
        <p:spPr>
          <a:xfrm>
            <a:off x="3446585" y="3108960"/>
            <a:ext cx="196947" cy="8018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7090" y="3390900"/>
            <a:ext cx="5275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 is use to check Page size and Line Size</a:t>
            </a:r>
            <a:endParaRPr lang="en-US" sz="2000" b="1" dirty="0"/>
          </a:p>
        </p:txBody>
      </p:sp>
      <p:sp>
        <p:nvSpPr>
          <p:cNvPr id="6" name="Right Brace 5"/>
          <p:cNvSpPr/>
          <p:nvPr/>
        </p:nvSpPr>
        <p:spPr>
          <a:xfrm>
            <a:off x="3953022" y="4375052"/>
            <a:ext cx="98473" cy="8440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38957" y="4612417"/>
            <a:ext cx="5322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 is use to set the page size and line size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126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34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SQL Statement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2542" y="970671"/>
            <a:ext cx="9650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DQL -&gt; </a:t>
            </a:r>
            <a:r>
              <a:rPr lang="en-US" sz="2800" b="1" i="1" dirty="0" smtClean="0"/>
              <a:t>Data Query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DDL -&gt;</a:t>
            </a:r>
            <a:r>
              <a:rPr lang="en-US" sz="2800" b="1" i="1" dirty="0" smtClean="0"/>
              <a:t>Data Definition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DML -&gt; </a:t>
            </a:r>
            <a:r>
              <a:rPr lang="en-US" sz="2800" b="1" i="1" dirty="0" smtClean="0"/>
              <a:t>Data Manipulation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TCL </a:t>
            </a:r>
            <a:r>
              <a:rPr lang="en-US" sz="2800" b="1" i="1" dirty="0" smtClean="0"/>
              <a:t>-&gt; Transaction Control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DCL -&gt; </a:t>
            </a:r>
            <a:r>
              <a:rPr lang="en-US" sz="2800" b="1" i="1" dirty="0" smtClean="0"/>
              <a:t>Data Control Language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90900"/>
            <a:ext cx="4234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DQL 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7619" y="3467844"/>
            <a:ext cx="960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1.Select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13081"/>
            <a:ext cx="113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Command is use to retrieve  the data from a table or Data Base. 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657797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40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DDL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02787" y="76944"/>
            <a:ext cx="108532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1.Create -&gt; It is Use to Create the Table.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2.Alter -&gt; It is use to modify the</a:t>
            </a:r>
            <a:r>
              <a:rPr lang="en-US" sz="2400" b="1" i="1" dirty="0"/>
              <a:t> </a:t>
            </a:r>
            <a:r>
              <a:rPr lang="en-US" sz="2400" b="1" i="1" dirty="0" smtClean="0"/>
              <a:t>structure of a table</a:t>
            </a:r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   By Using Alter Command We Can Change</a:t>
            </a:r>
          </a:p>
          <a:p>
            <a:r>
              <a:rPr lang="en-US" sz="2400" b="1" i="1" dirty="0"/>
              <a:t>	 </a:t>
            </a:r>
            <a:r>
              <a:rPr lang="en-US" sz="2400" b="1" i="1" dirty="0" smtClean="0"/>
              <a:t>          1.Constraints</a:t>
            </a:r>
          </a:p>
          <a:p>
            <a:r>
              <a:rPr lang="en-US" sz="2400" b="1" i="1" dirty="0"/>
              <a:t>	 </a:t>
            </a:r>
            <a:r>
              <a:rPr lang="en-US" sz="2400" b="1" i="1" dirty="0" smtClean="0"/>
              <a:t>          2.We can ADD Column </a:t>
            </a:r>
            <a:endParaRPr lang="en-US" sz="2400" b="1" i="1" dirty="0"/>
          </a:p>
          <a:p>
            <a:r>
              <a:rPr lang="en-US" sz="2400" b="1" i="1" dirty="0" smtClean="0"/>
              <a:t>	           3.We </a:t>
            </a:r>
            <a:r>
              <a:rPr lang="en-US" sz="2400" b="1" i="1" dirty="0"/>
              <a:t>can </a:t>
            </a:r>
            <a:r>
              <a:rPr lang="en-US" sz="2400" b="1" i="1" dirty="0" smtClean="0"/>
              <a:t>Delete </a:t>
            </a:r>
            <a:r>
              <a:rPr lang="en-US" sz="2400" b="1" i="1" dirty="0"/>
              <a:t>Column </a:t>
            </a:r>
          </a:p>
          <a:p>
            <a:r>
              <a:rPr lang="en-US" sz="2400" b="1" i="1" dirty="0" smtClean="0"/>
              <a:t>	           4.We </a:t>
            </a:r>
            <a:r>
              <a:rPr lang="en-US" sz="2400" b="1" i="1" dirty="0"/>
              <a:t>can </a:t>
            </a:r>
            <a:r>
              <a:rPr lang="en-US" sz="2400" b="1" i="1" dirty="0" smtClean="0"/>
              <a:t>Change Data Type Of Column.</a:t>
            </a:r>
          </a:p>
          <a:p>
            <a:r>
              <a:rPr lang="en-US" sz="2400" b="1" i="1" dirty="0"/>
              <a:t>	 </a:t>
            </a:r>
            <a:r>
              <a:rPr lang="en-US" sz="2400" b="1" i="1" dirty="0" smtClean="0"/>
              <a:t>          5.We </a:t>
            </a:r>
            <a:r>
              <a:rPr lang="en-US" sz="2400" b="1" i="1" dirty="0"/>
              <a:t>can  </a:t>
            </a:r>
            <a:r>
              <a:rPr lang="en-US" sz="2400" b="1" i="1" dirty="0" smtClean="0"/>
              <a:t>change the Size of Data Type.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3.Rename -&gt;It is use to Rename the table.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4.Drop -&gt; it is use to Delete Entire table.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5.TrunCate -&gt; it is use to delete the all the record the permanently from table but structure will remain same.</a:t>
            </a:r>
            <a:endParaRPr lang="en-US" sz="2400" b="1" i="1" dirty="0"/>
          </a:p>
          <a:p>
            <a:r>
              <a:rPr lang="en-US" sz="2400" b="1" i="1" dirty="0" smtClean="0"/>
              <a:t> </a:t>
            </a:r>
            <a:endParaRPr lang="en-US" sz="2400" b="1" i="1" dirty="0"/>
          </a:p>
          <a:p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16810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756" y="332509"/>
            <a:ext cx="64174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Subquery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SQL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Normalizations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Pseudocolumn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Corrleated</a:t>
            </a:r>
            <a:r>
              <a:rPr lang="en-US" sz="2400" b="1" dirty="0" smtClean="0"/>
              <a:t> Subquery.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333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77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DML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81686" y="22459"/>
            <a:ext cx="9523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Insert -&gt;it is use to insert a new data in to a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Update -&gt; it is use to modify the data in a table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Delete -&gt;It is use to delete the selective record  from a table.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74055"/>
            <a:ext cx="256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TCL 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1686" y="1724649"/>
            <a:ext cx="789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Commit -&gt;it is use to save DML changes.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Roll Back -&gt;It is use to restore the data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err="1" smtClean="0"/>
              <a:t>Savepoint</a:t>
            </a:r>
            <a:r>
              <a:rPr lang="en-US" sz="2400" b="1" i="1" dirty="0" smtClean="0"/>
              <a:t> -&gt;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16458"/>
            <a:ext cx="209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DCL :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81686" y="3316458"/>
            <a:ext cx="816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Grant -&gt;it is use to give the privilege to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Revoke -&gt; it is use to take back the privilege.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967253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8954" y="126609"/>
            <a:ext cx="6147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Query Language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4745" y="942535"/>
            <a:ext cx="9115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-&gt; Select Is use to retrieve  the data.</a:t>
            </a:r>
          </a:p>
          <a:p>
            <a:endParaRPr lang="en-US" sz="2400" b="1" i="1" dirty="0"/>
          </a:p>
          <a:p>
            <a:r>
              <a:rPr lang="en-US" sz="2400" b="1" i="1" dirty="0" smtClean="0"/>
              <a:t>Capability of Select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Projection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Joins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50859"/>
            <a:ext cx="389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Projection 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27938"/>
            <a:ext cx="10410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Syntax : Select  * / </a:t>
            </a:r>
            <a:r>
              <a:rPr lang="en-US" sz="2800" b="1" i="1" dirty="0" err="1" smtClean="0"/>
              <a:t>column_name</a:t>
            </a:r>
            <a:r>
              <a:rPr lang="en-US" sz="2800" b="1" i="1" dirty="0" smtClean="0"/>
              <a:t> From </a:t>
            </a:r>
            <a:r>
              <a:rPr lang="en-US" sz="2800" b="1" i="1" dirty="0" err="1" smtClean="0"/>
              <a:t>table_name</a:t>
            </a:r>
            <a:r>
              <a:rPr lang="en-US" sz="2800" b="1" i="1" dirty="0" smtClean="0"/>
              <a:t>;</a:t>
            </a:r>
            <a:endParaRPr 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54745" y="4628271"/>
            <a:ext cx="9003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: Select * from </a:t>
            </a:r>
            <a:r>
              <a:rPr lang="en-US" sz="2400" b="1" dirty="0" err="1" smtClean="0"/>
              <a:t>emp</a:t>
            </a:r>
            <a:r>
              <a:rPr lang="en-US" sz="2400" b="1" dirty="0" smtClean="0"/>
              <a:t>;</a:t>
            </a:r>
          </a:p>
          <a:p>
            <a:endParaRPr lang="en-US" sz="2400" b="1" dirty="0"/>
          </a:p>
          <a:p>
            <a:r>
              <a:rPr lang="en-US" sz="2400" b="1" dirty="0" smtClean="0"/>
              <a:t>SELECT ENAME , JOB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           FROM EMP;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2602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00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DISTINCT KEYWORD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23220"/>
            <a:ext cx="1202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DISTINCT KEYWORD IS USE TO SELECT THE UNIQUE RECOREDS FROM THE DATA BASE.</a:t>
            </a:r>
            <a:endParaRPr lang="en-US" sz="2400" b="1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88144"/>
              </p:ext>
            </p:extLst>
          </p:nvPr>
        </p:nvGraphicFramePr>
        <p:xfrm>
          <a:off x="4507913" y="1877437"/>
          <a:ext cx="39327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01"/>
                <a:gridCol w="1310901"/>
                <a:gridCol w="1310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ANKUR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RANBIR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745" y="4431323"/>
            <a:ext cx="11873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HERE WE CAN SEE THAT DEPTNO IS CONTANING SOME DUPLICATE VALUE IF WE WANT TO REMOVE DUPLICATE VALUE THAN WE CAN GO FOR ‘DISTINCT ‘ KEYWORD. </a:t>
            </a:r>
            <a:endParaRPr lang="en-US" sz="2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4745" y="5373858"/>
            <a:ext cx="11408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SYNTAX : SELECT DISTINCT </a:t>
            </a:r>
            <a:r>
              <a:rPr lang="en-US" sz="2000" b="1" dirty="0" err="1" smtClean="0"/>
              <a:t>column_name</a:t>
            </a:r>
            <a:r>
              <a:rPr lang="en-US" sz="2000" b="1" dirty="0" smtClean="0"/>
              <a:t>  FROM </a:t>
            </a:r>
            <a:r>
              <a:rPr lang="en-US" sz="2000" b="1" dirty="0" err="1" smtClean="0"/>
              <a:t>table_name</a:t>
            </a:r>
            <a:r>
              <a:rPr lang="en-US" sz="2000" b="1" dirty="0" smtClean="0"/>
              <a:t>;</a:t>
            </a:r>
          </a:p>
          <a:p>
            <a:endParaRPr lang="en-US" sz="2000" b="1" dirty="0"/>
          </a:p>
          <a:p>
            <a:r>
              <a:rPr lang="en-US" sz="2000" b="1" dirty="0" smtClean="0"/>
              <a:t>E.G : SELECT DISTINCT DEPTNO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FROM EMP;</a:t>
            </a: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07500"/>
              </p:ext>
            </p:extLst>
          </p:nvPr>
        </p:nvGraphicFramePr>
        <p:xfrm>
          <a:off x="8742289" y="5479317"/>
          <a:ext cx="9222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16"/>
              </a:tblGrid>
              <a:tr h="31650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1650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16507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2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83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ALIA’S NAME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5404" y="30777"/>
            <a:ext cx="9265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ALIA’S NAME </a:t>
            </a:r>
            <a:r>
              <a:rPr lang="en-US" sz="2400" b="1" i="1" smtClean="0"/>
              <a:t>IS ADDITIONAL NAME </a:t>
            </a:r>
            <a:r>
              <a:rPr lang="en-US" sz="2400" b="1" i="1" dirty="0" smtClean="0"/>
              <a:t>PROVIDED TO COLUMN.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12541" y="858129"/>
            <a:ext cx="11605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ALIA’S NAME IS APPLICABLE FOR SINGLE EXECUTION.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WE HAVE TO PROVIDE ALIA NAME AFTER THE COLUMN_NAME.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IN ALIA’S NAME AS KEYWORD IS NOT MENDETORY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ALIA’S NAME SHOULD NOT CONTAIN SPACE.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583" y="2566288"/>
            <a:ext cx="1208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 SELECT COLUMN_NAME AS ALIA’S NAME FROM TABLE_NAME;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2541" y="3228945"/>
            <a:ext cx="112260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E.G : SELECT ENAME AS EMPLOYEENAME FROM EMP; // WITH ‘AS ‘ KEYWORD</a:t>
            </a:r>
          </a:p>
          <a:p>
            <a:endParaRPr lang="en-US" sz="2000" b="1" dirty="0"/>
          </a:p>
          <a:p>
            <a:r>
              <a:rPr lang="en-US" sz="2000" b="1" dirty="0" smtClean="0"/>
              <a:t>SELECT ENAME EMPLOYEENAME , SAL SALARY   // WITHOUT ‘AS’ KEYWORD</a:t>
            </a:r>
          </a:p>
          <a:p>
            <a:r>
              <a:rPr lang="en-US" sz="2000" b="1" dirty="0" smtClean="0"/>
              <a:t>FROM EMP;</a:t>
            </a:r>
          </a:p>
          <a:p>
            <a:endParaRPr lang="en-US" sz="2000" b="1" dirty="0"/>
          </a:p>
          <a:p>
            <a:r>
              <a:rPr lang="en-US" sz="2000" b="1" dirty="0" smtClean="0"/>
              <a:t>SELECT ENAME EMPLOYEENAME,SAL SALRY ,12*SAL ANNUALSALARY</a:t>
            </a:r>
          </a:p>
          <a:p>
            <a:r>
              <a:rPr lang="en-US" sz="2000" b="1" dirty="0" smtClean="0"/>
              <a:t>FROM EMP;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87049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2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DUAL TABLE: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02523" y="0"/>
            <a:ext cx="9355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DUAL IS DUMMY TABLE PRESENT IN EACH AND EVERY DATA BASE WHICH IS USE TO PERFORM SOME DUMMY OPERATIONS. 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LIKE : ADD,MULTIPLY OR PERFORMING SOME OPERTAION WITH STRING.</a:t>
            </a:r>
            <a:endParaRPr lang="en-US" sz="2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8812" y="2124222"/>
            <a:ext cx="10030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5+6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= &gt; 11</a:t>
            </a:r>
          </a:p>
          <a:p>
            <a:endParaRPr lang="en-US" sz="2400" b="1" dirty="0"/>
          </a:p>
          <a:p>
            <a:r>
              <a:rPr lang="en-US" sz="2400" b="1" dirty="0" smtClean="0"/>
              <a:t>SELECT ‘LUVKUSH’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=&gt;LUVKUSH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0100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31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SELECTION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02522" y="0"/>
            <a:ext cx="9298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Selection is use to select particular record based on the given Condition.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8812" y="1055077"/>
            <a:ext cx="10114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 SELECT  */COLUMN_NAME </a:t>
            </a:r>
          </a:p>
          <a:p>
            <a:r>
              <a:rPr lang="en-US" sz="2400" b="1" i="1" dirty="0" smtClean="0"/>
              <a:t>                                                       FROM  TABLE_NAME</a:t>
            </a:r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				WHERE &lt;CONDITIN(S)&gt;;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8812" y="2813538"/>
            <a:ext cx="10114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WAQTD EMPLOYEE DETAILS WHO ARE WORKING IN DEPTNO 30;</a:t>
            </a:r>
          </a:p>
          <a:p>
            <a:endParaRPr lang="en-US" sz="2000" b="1" dirty="0"/>
          </a:p>
          <a:p>
            <a:r>
              <a:rPr lang="en-US" sz="2000" b="1" dirty="0" smtClean="0"/>
              <a:t>SELECT *</a:t>
            </a:r>
          </a:p>
          <a:p>
            <a:r>
              <a:rPr lang="en-US" sz="2000" b="1" dirty="0" smtClean="0"/>
              <a:t>FROM EMP</a:t>
            </a:r>
          </a:p>
          <a:p>
            <a:r>
              <a:rPr lang="en-US" sz="2000" b="1" dirty="0" smtClean="0"/>
              <a:t>WHERE DEPTNO =30;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7286" y="4811151"/>
            <a:ext cx="9200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WAQTD EMPLOYEE DETAILS WHO ARE WORKING AS ‘SALESMAN’.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5444197"/>
            <a:ext cx="9326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* FROM </a:t>
            </a:r>
          </a:p>
          <a:p>
            <a:r>
              <a:rPr lang="en-US" sz="2000" b="1" dirty="0" smtClean="0"/>
              <a:t>FROM EMP</a:t>
            </a:r>
          </a:p>
          <a:p>
            <a:r>
              <a:rPr lang="en-US" sz="2000" b="1" dirty="0" smtClean="0"/>
              <a:t>WHERE JOB=‘SALESMAN’;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1492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4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Operators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43942" y="0"/>
            <a:ext cx="9293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Operators are the  symbol  which is use to perform  some specific operations.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96538"/>
            <a:ext cx="443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Operands 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43942" y="1410003"/>
            <a:ext cx="8977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To perform any operations we need some input  , those  input we are passing  to perform  operations  is called as operands.</a:t>
            </a:r>
            <a:endParaRPr lang="en-US" sz="2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-49877" y="2896950"/>
            <a:ext cx="453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Type Of  operators 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3004" y="3773978"/>
            <a:ext cx="99918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Arithmetic operators (+,-,*,/)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Relations operators / compassion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 Logical  Operators (AND,OR,NOT)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err="1" smtClean="0"/>
              <a:t>Concatination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Opertaors</a:t>
            </a:r>
            <a:r>
              <a:rPr lang="en-US" sz="3200" b="1" dirty="0" smtClean="0"/>
              <a:t> (‘ || ‘)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err="1" smtClean="0"/>
              <a:t>Spacial</a:t>
            </a:r>
            <a:r>
              <a:rPr lang="en-US" sz="3200" b="1" dirty="0" smtClean="0"/>
              <a:t> Operator (</a:t>
            </a:r>
            <a:r>
              <a:rPr lang="en-US" sz="3200" b="1" dirty="0" err="1" smtClean="0"/>
              <a:t>In,Is,Like,Between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27808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255" y="299258"/>
            <a:ext cx="11355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The AND </a:t>
            </a:r>
            <a:r>
              <a:rPr lang="en-US" sz="2400" b="1" i="1" dirty="0" err="1"/>
              <a:t>and</a:t>
            </a:r>
            <a:r>
              <a:rPr lang="en-US" sz="2400" b="1" i="1" dirty="0"/>
              <a:t> OR operators are used to filter records based on more than one condition:</a:t>
            </a:r>
          </a:p>
          <a:p>
            <a:r>
              <a:rPr lang="en-US" sz="2400" b="1" i="1" dirty="0"/>
              <a:t>The AND operator displays a record if all the conditions separated by AND are TRUE.</a:t>
            </a:r>
          </a:p>
          <a:p>
            <a:r>
              <a:rPr lang="en-US" sz="2400" b="1" i="1" dirty="0"/>
              <a:t>The OR operator displays a record if any of the conditions separated by OR is TRUE.</a:t>
            </a:r>
          </a:p>
          <a:p>
            <a:endParaRPr lang="en-US" sz="24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60783"/>
            <a:ext cx="11538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*/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 FROM </a:t>
            </a:r>
            <a:r>
              <a:rPr lang="en-US" sz="2800" b="1" dirty="0" err="1" smtClean="0"/>
              <a:t>table_name</a:t>
            </a:r>
            <a:r>
              <a:rPr lang="en-US" sz="2800" b="1" dirty="0" smtClean="0"/>
              <a:t> Where Conditions1 And Conditions2…….;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14890"/>
            <a:ext cx="1177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 are working as SALESMAN and </a:t>
            </a:r>
            <a:r>
              <a:rPr lang="en-US" sz="2400" b="1" dirty="0" err="1" smtClean="0">
                <a:solidFill>
                  <a:srgbClr val="FF0000"/>
                </a:solidFill>
              </a:rPr>
              <a:t>Deptno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30?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64" y="4345832"/>
            <a:ext cx="11604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Select * </a:t>
            </a:r>
          </a:p>
          <a:p>
            <a:r>
              <a:rPr lang="en-US" sz="3200" b="1" dirty="0" smtClean="0"/>
              <a:t>From </a:t>
            </a:r>
            <a:r>
              <a:rPr lang="en-US" sz="3200" b="1" dirty="0" err="1" smtClean="0"/>
              <a:t>emp</a:t>
            </a:r>
            <a:endParaRPr lang="en-US" sz="3200" b="1" dirty="0" smtClean="0"/>
          </a:p>
          <a:p>
            <a:r>
              <a:rPr lang="en-US" sz="3200" b="1" dirty="0" smtClean="0"/>
              <a:t>Where job=‘salesman’ and </a:t>
            </a:r>
            <a:r>
              <a:rPr lang="en-US" sz="3200" b="1" dirty="0" err="1" smtClean="0"/>
              <a:t>deptno</a:t>
            </a:r>
            <a:r>
              <a:rPr lang="en-US" sz="3200" b="1" dirty="0" smtClean="0"/>
              <a:t>=30;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5164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823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SELECT </a:t>
            </a:r>
            <a:r>
              <a:rPr lang="en-US" sz="2800" b="1" i="1" dirty="0" smtClean="0"/>
              <a:t>*/column</a:t>
            </a:r>
            <a:r>
              <a:rPr lang="en-US" sz="2800" b="1" i="1" dirty="0"/>
              <a:t/>
            </a:r>
            <a:br>
              <a:rPr lang="en-US" sz="2800" b="1" i="1" dirty="0"/>
            </a:br>
            <a:r>
              <a:rPr lang="en-US" sz="2800" b="1" i="1" dirty="0"/>
              <a:t>FROM </a:t>
            </a:r>
            <a:r>
              <a:rPr lang="en-US" sz="2800" b="1" i="1" dirty="0" err="1"/>
              <a:t>table_name</a:t>
            </a:r>
            <a:r>
              <a:rPr lang="en-US" sz="2800" b="1" i="1" dirty="0"/>
              <a:t/>
            </a:r>
            <a:br>
              <a:rPr lang="en-US" sz="2800" b="1" i="1" dirty="0"/>
            </a:br>
            <a:r>
              <a:rPr lang="en-US" sz="2800" b="1" i="1" dirty="0"/>
              <a:t>WHERE condition1 OR condition2 OR condition3 ...;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679171"/>
            <a:ext cx="11388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WAQTD employee details who are working in </a:t>
            </a:r>
            <a:r>
              <a:rPr lang="en-US" sz="2800" b="1" dirty="0" err="1" smtClean="0">
                <a:solidFill>
                  <a:srgbClr val="FF0000"/>
                </a:solidFill>
              </a:rPr>
              <a:t>dept</a:t>
            </a:r>
            <a:r>
              <a:rPr lang="en-US" sz="2800" b="1" dirty="0" smtClean="0">
                <a:solidFill>
                  <a:srgbClr val="FF0000"/>
                </a:solidFill>
              </a:rPr>
              <a:t> 10 or 20;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89" y="2416189"/>
            <a:ext cx="11488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 </a:t>
            </a:r>
          </a:p>
          <a:p>
            <a:r>
              <a:rPr lang="en-US" sz="2800" b="1" dirty="0" smtClean="0"/>
              <a:t>From </a:t>
            </a:r>
            <a:r>
              <a:rPr lang="en-US" sz="2800" b="1" dirty="0" err="1" smtClean="0"/>
              <a:t>emp</a:t>
            </a:r>
            <a:endParaRPr lang="en-US" sz="2800" b="1" dirty="0" smtClean="0"/>
          </a:p>
          <a:p>
            <a:r>
              <a:rPr lang="en-US" sz="2800" b="1" dirty="0" smtClean="0"/>
              <a:t>Where </a:t>
            </a:r>
            <a:r>
              <a:rPr lang="en-US" sz="2800" b="1" dirty="0" err="1" smtClean="0"/>
              <a:t>deptno</a:t>
            </a:r>
            <a:r>
              <a:rPr lang="en-US" sz="2800" b="1" dirty="0" smtClean="0"/>
              <a:t> = 10 or </a:t>
            </a:r>
            <a:r>
              <a:rPr lang="en-US" sz="2800" b="1" dirty="0" err="1" smtClean="0"/>
              <a:t>deptno</a:t>
            </a:r>
            <a:r>
              <a:rPr lang="en-US" sz="2800" b="1" dirty="0" smtClean="0"/>
              <a:t> =20;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14982"/>
            <a:ext cx="11704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 list all the employee who are working as MANAGER in </a:t>
            </a:r>
            <a:r>
              <a:rPr lang="en-US" sz="2800" b="1" dirty="0" err="1" smtClean="0">
                <a:solidFill>
                  <a:srgbClr val="FF0000"/>
                </a:solidFill>
              </a:rPr>
              <a:t>dept</a:t>
            </a:r>
            <a:r>
              <a:rPr lang="en-US" sz="2800" b="1" dirty="0" smtClean="0">
                <a:solidFill>
                  <a:srgbClr val="FF0000"/>
                </a:solidFill>
              </a:rPr>
              <a:t> 10 or 20.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89" y="4969089"/>
            <a:ext cx="7705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*</a:t>
            </a:r>
          </a:p>
          <a:p>
            <a:r>
              <a:rPr lang="en-US" sz="2400" b="1" dirty="0" smtClean="0"/>
              <a:t>From </a:t>
            </a:r>
            <a:r>
              <a:rPr lang="en-US" sz="2400" b="1" dirty="0" err="1" smtClean="0"/>
              <a:t>emp</a:t>
            </a:r>
            <a:endParaRPr lang="en-US" sz="2400" b="1" dirty="0" smtClean="0"/>
          </a:p>
          <a:p>
            <a:r>
              <a:rPr lang="en-US" sz="2400" b="1" dirty="0" smtClean="0"/>
              <a:t>Where job =‘MANGER’  AND </a:t>
            </a:r>
            <a:r>
              <a:rPr lang="en-US" sz="2400" b="1" dirty="0" err="1" smtClean="0"/>
              <a:t>deptno</a:t>
            </a:r>
            <a:r>
              <a:rPr lang="en-US" sz="2400" b="1" dirty="0" smtClean="0"/>
              <a:t>=10 or </a:t>
            </a:r>
            <a:r>
              <a:rPr lang="en-US" sz="2400" b="1" dirty="0" err="1" smtClean="0"/>
              <a:t>deptno</a:t>
            </a:r>
            <a:r>
              <a:rPr lang="en-US" sz="2400" b="1" dirty="0" smtClean="0"/>
              <a:t>=20;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4803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6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CONCATINATION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23220"/>
            <a:ext cx="12025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err="1" smtClean="0"/>
              <a:t>Concatination</a:t>
            </a:r>
            <a:r>
              <a:rPr lang="en-US" sz="2800" b="1" dirty="0" smtClean="0"/>
              <a:t> operators is use to join TWO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err="1" smtClean="0"/>
              <a:t>Concatination</a:t>
            </a:r>
            <a:r>
              <a:rPr lang="en-US" sz="2800" b="1" dirty="0" smtClean="0"/>
              <a:t>  operators is represented by  ‘||’ two vertical bars.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189" y="1659285"/>
            <a:ext cx="120756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‘YASH’ || ‘KUSH’ from DUAL;</a:t>
            </a:r>
          </a:p>
          <a:p>
            <a:endParaRPr lang="en-US" sz="2800" b="1" dirty="0"/>
          </a:p>
          <a:p>
            <a:r>
              <a:rPr lang="en-US" sz="2800" b="1" dirty="0" smtClean="0"/>
              <a:t>O/p  = YASHKUSH </a:t>
            </a:r>
          </a:p>
          <a:p>
            <a:endParaRPr lang="en-US" sz="2800" b="1" dirty="0"/>
          </a:p>
          <a:p>
            <a:r>
              <a:rPr lang="en-US" sz="2800" b="1" dirty="0" smtClean="0"/>
              <a:t>Select </a:t>
            </a:r>
            <a:r>
              <a:rPr lang="en-US" sz="2800" b="1" dirty="0" err="1" smtClean="0"/>
              <a:t>ename</a:t>
            </a:r>
            <a:r>
              <a:rPr lang="en-US" sz="2800" b="1" dirty="0" smtClean="0"/>
              <a:t> || ‘  ‘ || job from </a:t>
            </a:r>
            <a:r>
              <a:rPr lang="en-US" sz="2800" b="1" dirty="0" err="1" smtClean="0"/>
              <a:t>emp</a:t>
            </a:r>
            <a:r>
              <a:rPr lang="en-US" sz="2800" b="1" dirty="0" smtClean="0"/>
              <a:t>;</a:t>
            </a:r>
          </a:p>
          <a:p>
            <a:r>
              <a:rPr lang="en-US" sz="2800" b="1" dirty="0" smtClean="0"/>
              <a:t>Select ‘Employee name  is  ‘ || </a:t>
            </a:r>
            <a:r>
              <a:rPr lang="en-US" sz="2800" b="1" dirty="0" err="1" smtClean="0"/>
              <a:t>ename</a:t>
            </a:r>
            <a:r>
              <a:rPr lang="en-US" sz="2800" b="1" dirty="0" smtClean="0"/>
              <a:t> || ‘working AS ‘ || job</a:t>
            </a:r>
          </a:p>
          <a:p>
            <a:r>
              <a:rPr lang="en-US" sz="2800" b="1" dirty="0" smtClean="0"/>
              <a:t>From </a:t>
            </a:r>
            <a:r>
              <a:rPr lang="en-US" sz="2800" b="1" dirty="0" err="1" smtClean="0"/>
              <a:t>emp</a:t>
            </a:r>
            <a:r>
              <a:rPr lang="en-US" sz="2800" b="1" dirty="0" smtClean="0"/>
              <a:t>;</a:t>
            </a:r>
          </a:p>
          <a:p>
            <a:r>
              <a:rPr lang="en-US" sz="2800" b="1" dirty="0" smtClean="0"/>
              <a:t> 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221" y="4857453"/>
            <a:ext cx="119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‘LET’’s’ || ‘DANCE’ from Dual;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189" y="5600221"/>
            <a:ext cx="11967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IN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Concatination</a:t>
            </a:r>
            <a:r>
              <a:rPr lang="en-US" sz="3200" b="1" i="1" dirty="0" smtClean="0">
                <a:solidFill>
                  <a:srgbClr val="FF0000"/>
                </a:solidFill>
              </a:rPr>
              <a:t> operators two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consiqutive</a:t>
            </a:r>
            <a:r>
              <a:rPr lang="en-US" sz="3200" b="1" i="1" dirty="0" smtClean="0">
                <a:solidFill>
                  <a:srgbClr val="FF0000"/>
                </a:solidFill>
              </a:rPr>
              <a:t> Single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Qutoe’s</a:t>
            </a:r>
            <a:r>
              <a:rPr lang="en-US" sz="3200" b="1" i="1" dirty="0" smtClean="0">
                <a:solidFill>
                  <a:srgbClr val="FF0000"/>
                </a:solidFill>
              </a:rPr>
              <a:t> leads to one single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qutoe</a:t>
            </a:r>
            <a:r>
              <a:rPr lang="en-US" sz="3200" b="1" i="1" dirty="0" smtClean="0">
                <a:solidFill>
                  <a:srgbClr val="FF0000"/>
                </a:solidFill>
              </a:rPr>
              <a:t> . 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7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519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data.?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847898"/>
            <a:ext cx="1188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My  Name  Is  </a:t>
            </a:r>
            <a:r>
              <a:rPr lang="en-US" sz="3200" b="1" dirty="0" smtClean="0">
                <a:solidFill>
                  <a:srgbClr val="FF0000"/>
                </a:solidFill>
              </a:rPr>
              <a:t>Ankur.</a:t>
            </a:r>
          </a:p>
          <a:p>
            <a:endParaRPr lang="en-US" dirty="0" smtClean="0"/>
          </a:p>
          <a:p>
            <a:r>
              <a:rPr lang="en-US" b="1" dirty="0" smtClean="0"/>
              <a:t>I  Am  a  </a:t>
            </a:r>
            <a:r>
              <a:rPr lang="en-US" sz="2800" b="1" dirty="0" smtClean="0">
                <a:solidFill>
                  <a:srgbClr val="FF0000"/>
                </a:solidFill>
              </a:rPr>
              <a:t>S/W  </a:t>
            </a:r>
            <a:r>
              <a:rPr lang="en-US" sz="2800" b="1" dirty="0" err="1" smtClean="0">
                <a:solidFill>
                  <a:srgbClr val="FF0000"/>
                </a:solidFill>
              </a:rPr>
              <a:t>Engg</a:t>
            </a:r>
            <a:r>
              <a:rPr lang="en-US" sz="28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en-US" b="1" dirty="0" smtClean="0"/>
              <a:t>I Am Working in </a:t>
            </a:r>
            <a:r>
              <a:rPr lang="en-US" sz="2800" b="1" dirty="0" err="1" smtClean="0">
                <a:solidFill>
                  <a:srgbClr val="FF0000"/>
                </a:solidFill>
              </a:rPr>
              <a:t>TestYantra</a:t>
            </a:r>
            <a:r>
              <a:rPr lang="en-US" sz="2800" b="1" dirty="0" smtClean="0">
                <a:solidFill>
                  <a:srgbClr val="FF0000"/>
                </a:solidFill>
              </a:rPr>
              <a:t> Software Solutions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7215447" y="523220"/>
            <a:ext cx="831273" cy="271874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6102" y="913096"/>
            <a:ext cx="3895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This Are English information</a:t>
            </a:r>
            <a:r>
              <a:rPr lang="en-US" sz="2400" dirty="0" smtClean="0"/>
              <a:t> </a:t>
            </a:r>
            <a:r>
              <a:rPr lang="en-US" sz="2400" b="1" dirty="0" smtClean="0"/>
              <a:t>Which Contains Data’s in it like </a:t>
            </a:r>
            <a:r>
              <a:rPr lang="en-US" sz="2400" b="1" dirty="0" err="1" smtClean="0"/>
              <a:t>Name,Profile,Company</a:t>
            </a:r>
            <a:r>
              <a:rPr lang="en-US" sz="2400" b="1" dirty="0" smtClean="0"/>
              <a:t> Name.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3917832"/>
            <a:ext cx="1188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Data’s Are the Raw Fact Which </a:t>
            </a:r>
            <a:r>
              <a:rPr lang="en-US" sz="2800" b="1" i="1" dirty="0"/>
              <a:t>D</a:t>
            </a:r>
            <a:r>
              <a:rPr lang="en-US" sz="2800" b="1" i="1" dirty="0" smtClean="0"/>
              <a:t>escribe</a:t>
            </a:r>
            <a:r>
              <a:rPr lang="en-US" sz="2800" i="1" dirty="0" smtClean="0"/>
              <a:t> </a:t>
            </a:r>
            <a:r>
              <a:rPr lang="en-US" sz="2800" b="1" i="1" dirty="0" smtClean="0"/>
              <a:t>the Attributes Of An Object  Or Entity.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21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17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 Operator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26328" y="0"/>
            <a:ext cx="9127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Instead of using multiple ‘OR’ We can use single ‘IN’ Operator.</a:t>
            </a:r>
          </a:p>
          <a:p>
            <a:endParaRPr lang="en-US" sz="2800" b="1" i="1" dirty="0"/>
          </a:p>
          <a:p>
            <a:r>
              <a:rPr lang="en-US" sz="2800" b="1" i="1" dirty="0" smtClean="0"/>
              <a:t>IN Operator work same as the ‘OR’ operator.</a:t>
            </a:r>
          </a:p>
          <a:p>
            <a:endParaRPr lang="en-US" sz="2800" b="1" i="1" dirty="0"/>
          </a:p>
          <a:p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92881"/>
            <a:ext cx="312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Syntax: 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6378" y="2909455"/>
            <a:ext cx="11837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*/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FROM  </a:t>
            </a:r>
            <a:r>
              <a:rPr lang="en-US" sz="2800" b="1" dirty="0" err="1" smtClean="0"/>
              <a:t>table_name</a:t>
            </a:r>
            <a:r>
              <a:rPr lang="en-US" sz="2800" b="1" dirty="0" smtClean="0"/>
              <a:t>  WHERE 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IN(VAL1,VAL2,VAL3…….);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378" y="4256116"/>
            <a:ext cx="11222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E.G WAQTD EMPLOYEE DETAILS WHO IS WORKING IN DEPTNO 10 ,20 OR 30.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378" y="5303520"/>
            <a:ext cx="1183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DEPTNO IN(10,20,30);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905921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0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IS OPERATOR: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423509" y="61555"/>
            <a:ext cx="7969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IS operator to check whether a value is NULL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964276"/>
            <a:ext cx="11754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IS NULL : </a:t>
            </a:r>
            <a:r>
              <a:rPr lang="en-US" sz="2000" b="1" i="1" dirty="0" smtClean="0"/>
              <a:t>IT RETURNS TRUE ONLY IF IT WILL GET NULL VALUE IN THE CONDITIONS </a:t>
            </a:r>
            <a:r>
              <a:rPr lang="en-US" sz="2000" b="1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IS NOT NULL :</a:t>
            </a:r>
            <a:r>
              <a:rPr lang="en-US" sz="2000" b="1" i="1" dirty="0" smtClean="0"/>
              <a:t>IT RETURNS TRUE WHEN IT WILL NOT ABLE TO FIEND ANY NULL VALUE IN THE CONDITIONS.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0"/>
            <a:ext cx="1200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WAQTD EMPLOYEE NAME WHO’S COMM IS NULL.</a:t>
            </a: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916665"/>
            <a:ext cx="11754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ENAME</a:t>
            </a:r>
          </a:p>
          <a:p>
            <a:r>
              <a:rPr lang="en-US" sz="2800" b="1" i="1" dirty="0" smtClean="0"/>
              <a:t>FROM EMP</a:t>
            </a:r>
          </a:p>
          <a:p>
            <a:r>
              <a:rPr lang="en-US" sz="2800" b="1" i="1" dirty="0" smtClean="0"/>
              <a:t>WHERE COMM IS NULL;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473005"/>
            <a:ext cx="9559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ENAME </a:t>
            </a:r>
          </a:p>
          <a:p>
            <a:r>
              <a:rPr lang="en-US" sz="2800" b="1" i="1" dirty="0" smtClean="0"/>
              <a:t>FROM EMP</a:t>
            </a:r>
          </a:p>
          <a:p>
            <a:r>
              <a:rPr lang="en-US" sz="2800" b="1" i="1" dirty="0" smtClean="0"/>
              <a:t>WHERE COMM IS NOT NULL;</a:t>
            </a:r>
            <a:endParaRPr lang="en-US" sz="28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82880" y="2543695"/>
            <a:ext cx="11754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SELECT */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FROM </a:t>
            </a:r>
            <a:r>
              <a:rPr lang="en-US" sz="2800" b="1" dirty="0" err="1" smtClean="0"/>
              <a:t>table_name</a:t>
            </a:r>
            <a:r>
              <a:rPr lang="en-US" sz="2800" b="1" dirty="0" smtClean="0"/>
              <a:t> WHERE 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IS NULL/NOT NULL;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9226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904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BETWEEN OPERATOR: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04509" y="107721"/>
            <a:ext cx="7165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The BETWEEN operator selects values within a given range.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629" y="1429789"/>
            <a:ext cx="3857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61556" y="1429789"/>
            <a:ext cx="10008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 *</a:t>
            </a:r>
            <a:r>
              <a:rPr lang="en-US" sz="2800" b="1" dirty="0" smtClean="0"/>
              <a:t>/</a:t>
            </a:r>
            <a:r>
              <a:rPr lang="en-US" sz="2800" b="1" i="1" dirty="0" err="1" smtClean="0"/>
              <a:t>column_name</a:t>
            </a:r>
            <a:r>
              <a:rPr lang="en-US" sz="2800" b="1" i="1" dirty="0" smtClean="0"/>
              <a:t>(s</a:t>
            </a:r>
            <a:r>
              <a:rPr lang="en-US" sz="2800" b="1" i="1" dirty="0"/>
              <a:t>)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FROM </a:t>
            </a:r>
            <a:r>
              <a:rPr lang="en-US" sz="2800" b="1" i="1" dirty="0" err="1"/>
              <a:t>table_name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WHERE </a:t>
            </a:r>
            <a:r>
              <a:rPr lang="en-US" sz="2800" b="1" i="1" dirty="0" err="1"/>
              <a:t>column_name</a:t>
            </a:r>
            <a:r>
              <a:rPr lang="en-US" sz="2800" b="1" i="1" dirty="0"/>
              <a:t> </a:t>
            </a:r>
            <a:r>
              <a:rPr lang="en-US" sz="2800" b="1" dirty="0"/>
              <a:t>BETWEEN </a:t>
            </a:r>
            <a:r>
              <a:rPr lang="en-US" sz="2800" b="1" i="1" dirty="0"/>
              <a:t>value1</a:t>
            </a:r>
            <a:r>
              <a:rPr lang="en-US" sz="2800" b="1" dirty="0"/>
              <a:t> AND </a:t>
            </a:r>
            <a:r>
              <a:rPr lang="en-US" sz="2800" b="1" i="1" dirty="0"/>
              <a:t>value2;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9628" y="3175462"/>
            <a:ext cx="11920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WAQTD EMPLOYEE DETAILS WHO IS GETTING SAL IN THE RANGE OF 2000 TO 4000.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28" y="4505498"/>
            <a:ext cx="11072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SELECT *</a:t>
            </a:r>
          </a:p>
          <a:p>
            <a:r>
              <a:rPr lang="en-US" sz="3200" b="1" i="1" dirty="0" smtClean="0"/>
              <a:t>FROM EMP</a:t>
            </a:r>
          </a:p>
          <a:p>
            <a:r>
              <a:rPr lang="en-US" sz="3200" b="1" i="1" dirty="0" smtClean="0"/>
              <a:t>WHERE SAL BETWEEN 2000 AND 4000;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273216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0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LIKE OPERATOR: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19038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LIKE OPERATOR USE FOR PATTREN MATCHING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PATTREN SHOLUD BE ENCLOSED WITH SINGLE QUOTES.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INSIDE PATTREN WE CAN USE TWO WILD CARDS , WE CAN ALSO CALL IT LIKE A SPACIAL CHARATERS.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WE HAVE TWO WILD CARDS IN LIKE OPERATOR.</a:t>
            </a:r>
          </a:p>
          <a:p>
            <a:r>
              <a:rPr lang="en-US" sz="2400" b="1" dirty="0" smtClean="0"/>
              <a:t>		‘% ‘-&gt; IT MATCHES WITH NO CHARATERS OR N-NUMBER OF    			CHARATERS.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‘_’ -&gt; IT MATCHES WITH SINGLE CHARATERS.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08707"/>
            <a:ext cx="478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SYNATX: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78182" y="4001094"/>
            <a:ext cx="995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*/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FROM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WHERE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LIKE ’PATTREN’ [ESACPE ‘ESCAPE CHARATER’];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057505" y="4832091"/>
            <a:ext cx="4680066" cy="498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7505" y="5037512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OPTIONAL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3004" y="5406844"/>
            <a:ext cx="11770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PATTREN STARTS WITH ’A’ = ‘A%’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PATTREN ENDS WITH ‘A’ =‘%A’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PATTREN ANYWHERE IN IT = ‘%A%’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345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02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IS STARTING WITH ‘A’.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11305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SELECT * </a:t>
            </a:r>
          </a:p>
          <a:p>
            <a:r>
              <a:rPr lang="en-US" sz="2000" b="1" i="1" dirty="0" smtClean="0"/>
              <a:t>FROM EMP</a:t>
            </a:r>
          </a:p>
          <a:p>
            <a:r>
              <a:rPr lang="en-US" sz="2000" b="1" i="1" dirty="0" smtClean="0"/>
              <a:t>WHERE ENAME LIKE’A%’;</a:t>
            </a:r>
            <a:endParaRPr lang="en-US" sz="2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08160"/>
            <a:ext cx="1180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IS ENDING WITH ‘A’.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40747"/>
            <a:ext cx="11837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SELECT *</a:t>
            </a:r>
          </a:p>
          <a:p>
            <a:r>
              <a:rPr lang="en-US" sz="2000" b="1" i="1" dirty="0" smtClean="0"/>
              <a:t>FROM EMP</a:t>
            </a:r>
          </a:p>
          <a:p>
            <a:r>
              <a:rPr lang="en-US" sz="2000" b="1" i="1" dirty="0" smtClean="0"/>
              <a:t>WHERE ENAME LIKE’%A’;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27332"/>
            <a:ext cx="11521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IS HAVING ‘A’ ANY WHERE IN IT.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366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SELECT *</a:t>
            </a:r>
          </a:p>
          <a:p>
            <a:r>
              <a:rPr lang="en-US" sz="2000" b="1" i="1" dirty="0" smtClean="0"/>
              <a:t>FROM EMP</a:t>
            </a:r>
          </a:p>
          <a:p>
            <a:r>
              <a:rPr lang="en-US" sz="2000" b="1" i="1" dirty="0" smtClean="0"/>
              <a:t>WHERE ENAME LIKE ‘%A%’;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83719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637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 NAME IS CONTAING ‘A’ AT THE 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ND</a:t>
            </a:r>
            <a:r>
              <a:rPr lang="en-US" sz="2400" b="1" dirty="0" smtClean="0">
                <a:solidFill>
                  <a:srgbClr val="FF0000"/>
                </a:solidFill>
              </a:rPr>
              <a:t> POSITION.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0997"/>
            <a:ext cx="1183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ENAME LIKE ‘_A%’;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27564"/>
            <a:ext cx="1202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 NAME IS CONTAING UNDERSCORE IN IT.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62323"/>
            <a:ext cx="9925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ENAME LIKE’%!_%’ ESCAPE’!’;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140812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71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EDIT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9542" y="0"/>
            <a:ext cx="10224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EDIT command is use to modify </a:t>
            </a:r>
            <a:r>
              <a:rPr lang="en-US" sz="2800" b="1" i="1" dirty="0"/>
              <a:t>the  </a:t>
            </a:r>
            <a:r>
              <a:rPr lang="en-US" sz="2800" b="1" i="1" dirty="0" smtClean="0"/>
              <a:t>previously executed query.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96786"/>
            <a:ext cx="435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Steps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44931"/>
            <a:ext cx="10241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Type </a:t>
            </a:r>
            <a:r>
              <a:rPr lang="en-US" sz="3200" b="1" i="1" dirty="0" smtClean="0"/>
              <a:t>‘ED’ </a:t>
            </a:r>
            <a:r>
              <a:rPr lang="en-US" sz="3200" b="1" dirty="0" smtClean="0"/>
              <a:t>and press </a:t>
            </a:r>
            <a:r>
              <a:rPr lang="en-US" sz="3200" b="1" i="1" dirty="0" smtClean="0"/>
              <a:t>ENTER</a:t>
            </a:r>
            <a:r>
              <a:rPr lang="en-US" sz="3200" b="1" dirty="0" smtClean="0"/>
              <a:t> button.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Edit the query in</a:t>
            </a:r>
            <a:r>
              <a:rPr lang="en-US" sz="3200" b="1" i="1" dirty="0" smtClean="0"/>
              <a:t> NOTEPAD </a:t>
            </a:r>
            <a:r>
              <a:rPr lang="en-US" sz="3200" b="1" dirty="0" smtClean="0"/>
              <a:t>and </a:t>
            </a:r>
            <a:r>
              <a:rPr lang="en-US" sz="3200" b="1" i="1" dirty="0" smtClean="0"/>
              <a:t>SAVE</a:t>
            </a:r>
            <a:r>
              <a:rPr lang="en-US" sz="3200" b="1" dirty="0" smtClean="0"/>
              <a:t> it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Coles the notepad.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Put  ‘/’ to execute.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12" y="4224922"/>
            <a:ext cx="553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LIST 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6538" y="4255562"/>
            <a:ext cx="10490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LIST  is a command use </a:t>
            </a:r>
            <a:r>
              <a:rPr lang="en-US" sz="2800" b="1" i="1" dirty="0"/>
              <a:t>to display </a:t>
            </a:r>
            <a:r>
              <a:rPr lang="en-US" sz="2800" b="1" i="1" dirty="0" smtClean="0"/>
              <a:t>previously executed Query.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312" y="5358197"/>
            <a:ext cx="5170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45426" y="5358197"/>
            <a:ext cx="221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‘/’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4353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SAVE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63040" y="0"/>
            <a:ext cx="10291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SAVE command is use to </a:t>
            </a:r>
            <a:r>
              <a:rPr lang="en-US" sz="2800" b="1" i="1" dirty="0"/>
              <a:t>save the </a:t>
            </a:r>
            <a:r>
              <a:rPr lang="en-US" sz="2800" b="1" i="1" dirty="0" smtClean="0"/>
              <a:t>previously </a:t>
            </a:r>
            <a:r>
              <a:rPr lang="en-US" sz="2800" b="1" i="1" dirty="0"/>
              <a:t> </a:t>
            </a:r>
            <a:r>
              <a:rPr lang="en-US" sz="2800" b="1" i="1" dirty="0" smtClean="0"/>
              <a:t>executed  Query.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80655"/>
            <a:ext cx="864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SAVE’LOCATION+NAME+EXTENSION’</a:t>
            </a:r>
          </a:p>
          <a:p>
            <a:r>
              <a:rPr lang="en-US" sz="2800" b="1" dirty="0" smtClean="0"/>
              <a:t>E.G : SAVE’D:\AP.TXT’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92198"/>
            <a:ext cx="332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REPLACE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27563" y="2592198"/>
            <a:ext cx="9698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REPLACE command is use to replace the old query and save the new query.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33003" y="3890356"/>
            <a:ext cx="11305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 :SAVE’LOCATION+NAME+EXTENSION’ REPLACE</a:t>
            </a:r>
          </a:p>
          <a:p>
            <a:r>
              <a:rPr lang="en-US" sz="2800" b="1" dirty="0"/>
              <a:t>E.G : </a:t>
            </a:r>
            <a:r>
              <a:rPr lang="en-US" sz="2800" b="1" dirty="0" smtClean="0"/>
              <a:t>SAVE’D:\AP.TXT</a:t>
            </a:r>
            <a:r>
              <a:rPr lang="en-US" sz="2800" b="1" dirty="0"/>
              <a:t>’ REPLACE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8764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01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APPEND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11433" y="0"/>
            <a:ext cx="9725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APPEND command is use to save the multiple query in the same file location.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9629" y="1246909"/>
            <a:ext cx="10590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 : SAVE’LOCATION+NAME+EXTENSION</a:t>
            </a:r>
            <a:r>
              <a:rPr lang="en-US" sz="2800" b="1" dirty="0" smtClean="0"/>
              <a:t>’ APPEND</a:t>
            </a:r>
            <a:endParaRPr lang="en-US" sz="2800" b="1" dirty="0"/>
          </a:p>
          <a:p>
            <a:r>
              <a:rPr lang="en-US" sz="2800" b="1" dirty="0"/>
              <a:t>E.G : SAVE’D:\</a:t>
            </a:r>
            <a:r>
              <a:rPr lang="en-US" sz="2800" b="1" dirty="0" smtClean="0"/>
              <a:t>AP.TXT’ APPEND</a:t>
            </a:r>
            <a:endParaRPr lang="en-US" sz="2800" b="1" dirty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9629" y="2631904"/>
            <a:ext cx="1529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@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646740"/>
            <a:ext cx="10989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EXECUTE ALL THE QUERY PRESENT IN SINGLE FILE LOCATION.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49628" y="4006735"/>
            <a:ext cx="8379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 : </a:t>
            </a:r>
            <a:r>
              <a:rPr lang="en-US" sz="2800" b="1" dirty="0" smtClean="0"/>
              <a:t>@’LOCATION+NAME+EXTENSION’</a:t>
            </a:r>
            <a:endParaRPr lang="en-US" sz="2800" b="1" dirty="0"/>
          </a:p>
          <a:p>
            <a:r>
              <a:rPr lang="en-US" sz="2800" b="1" dirty="0"/>
              <a:t>E.G : </a:t>
            </a:r>
            <a:r>
              <a:rPr lang="en-US" sz="2800" b="1" dirty="0" smtClean="0"/>
              <a:t>@’D</a:t>
            </a:r>
            <a:r>
              <a:rPr lang="en-US" sz="2800" b="1"/>
              <a:t>:\</a:t>
            </a:r>
            <a:r>
              <a:rPr lang="en-US" sz="2800" b="1" smtClean="0"/>
              <a:t>AP.TXT</a:t>
            </a:r>
            <a:r>
              <a:rPr lang="en-US" sz="2800" b="1" dirty="0"/>
              <a:t>’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1789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90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SPOOL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5302" y="0"/>
            <a:ext cx="1016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SPOOL is use to save query along with output.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99258" y="1080655"/>
            <a:ext cx="10507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 : </a:t>
            </a:r>
            <a:r>
              <a:rPr lang="en-US" sz="2800" b="1" dirty="0" smtClean="0"/>
              <a:t>SPOOL’LOCATION+NAME+EXTENSION</a:t>
            </a:r>
            <a:r>
              <a:rPr lang="en-US" sz="2800" b="1" dirty="0"/>
              <a:t>’</a:t>
            </a:r>
          </a:p>
          <a:p>
            <a:r>
              <a:rPr lang="en-US" sz="2800" b="1" dirty="0"/>
              <a:t>E.G : </a:t>
            </a:r>
            <a:r>
              <a:rPr lang="en-US" sz="2800" b="1" dirty="0" smtClean="0"/>
              <a:t>SPOOL’D</a:t>
            </a:r>
            <a:r>
              <a:rPr lang="en-US" sz="2800" b="1"/>
              <a:t>:\</a:t>
            </a:r>
            <a:r>
              <a:rPr lang="en-US" sz="2800" b="1" smtClean="0"/>
              <a:t>AP.TXT</a:t>
            </a:r>
            <a:r>
              <a:rPr lang="en-US" sz="2800" b="1" dirty="0"/>
              <a:t>’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QUERY WITH OUTPUT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SPOOL OFF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190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1330036" y="349135"/>
            <a:ext cx="1463040" cy="164592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2061556" y="1995055"/>
            <a:ext cx="0" cy="2510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1556" y="4505498"/>
            <a:ext cx="980902" cy="598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330036" y="4505498"/>
            <a:ext cx="731520" cy="598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61556" y="2759825"/>
            <a:ext cx="980902" cy="669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40675" y="2811779"/>
            <a:ext cx="802178" cy="6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5389" y="5318065"/>
            <a:ext cx="45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Human Object/Entity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49338" y="743888"/>
            <a:ext cx="26933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Name:</a:t>
            </a:r>
            <a:endParaRPr lang="en-US" sz="3200" b="1" dirty="0"/>
          </a:p>
          <a:p>
            <a:r>
              <a:rPr lang="en-US" sz="3200" b="1" dirty="0" smtClean="0"/>
              <a:t>Age:</a:t>
            </a:r>
            <a:endParaRPr lang="en-US" sz="3200" b="1" dirty="0"/>
          </a:p>
          <a:p>
            <a:r>
              <a:rPr lang="en-US" sz="3200" b="1" dirty="0" smtClean="0"/>
              <a:t>Gender:</a:t>
            </a:r>
            <a:endParaRPr lang="en-US" sz="3200" b="1" dirty="0"/>
          </a:p>
          <a:p>
            <a:r>
              <a:rPr lang="en-US" sz="3200" b="1" dirty="0" smtClean="0"/>
              <a:t>DOB:</a:t>
            </a:r>
            <a:endParaRPr lang="en-US" sz="3200" b="1" dirty="0"/>
          </a:p>
          <a:p>
            <a:r>
              <a:rPr lang="en-US" sz="3200" b="1" dirty="0" smtClean="0"/>
              <a:t>Add:</a:t>
            </a:r>
            <a:endParaRPr lang="en-US" sz="3200" b="1" dirty="0"/>
          </a:p>
          <a:p>
            <a:r>
              <a:rPr lang="en-US" sz="3200" b="1" dirty="0" smtClean="0"/>
              <a:t>City:</a:t>
            </a:r>
            <a:endParaRPr lang="en-US" sz="3200" b="1" dirty="0"/>
          </a:p>
          <a:p>
            <a:r>
              <a:rPr lang="en-US" sz="3200" b="1" dirty="0" smtClean="0"/>
              <a:t>Lang:</a:t>
            </a:r>
            <a:endParaRPr lang="en-US" sz="3200" b="1" dirty="0"/>
          </a:p>
          <a:p>
            <a:r>
              <a:rPr lang="en-US" sz="3200" b="1" dirty="0" smtClean="0"/>
              <a:t>Mobile: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54385" y="5318065"/>
            <a:ext cx="2488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Data’S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442662" y="1995055"/>
            <a:ext cx="4411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This Are the Data Which is defining a Human Object.</a:t>
            </a:r>
            <a:endParaRPr lang="en-US" sz="2800" b="1" dirty="0"/>
          </a:p>
        </p:txBody>
      </p:sp>
      <p:sp>
        <p:nvSpPr>
          <p:cNvPr id="23" name="Right Brace 22"/>
          <p:cNvSpPr/>
          <p:nvPr/>
        </p:nvSpPr>
        <p:spPr>
          <a:xfrm>
            <a:off x="6733309" y="914400"/>
            <a:ext cx="709353" cy="37241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503025" y="4921135"/>
            <a:ext cx="448888" cy="3969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8008" y="0"/>
            <a:ext cx="327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FUNCTION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731520"/>
            <a:ext cx="12058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Functions are reusable  program which return some output</a:t>
            </a:r>
          </a:p>
          <a:p>
            <a:r>
              <a:rPr lang="en-US" sz="2800" b="1" i="1" dirty="0" smtClean="0"/>
              <a:t>In order to call the program we have to pass input [arguments and parameter].</a:t>
            </a:r>
            <a:endParaRPr lang="en-US" sz="2800" b="1" i="1" dirty="0"/>
          </a:p>
        </p:txBody>
      </p:sp>
      <p:sp>
        <p:nvSpPr>
          <p:cNvPr id="4" name="Rectangle 3"/>
          <p:cNvSpPr/>
          <p:nvPr/>
        </p:nvSpPr>
        <p:spPr>
          <a:xfrm>
            <a:off x="4699462" y="2394066"/>
            <a:ext cx="2793076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Function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645920" y="3557847"/>
            <a:ext cx="3751811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Built -in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799" y="3557847"/>
            <a:ext cx="3940233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User define function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40233" y="2876204"/>
            <a:ext cx="897775" cy="68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32815" y="2876204"/>
            <a:ext cx="1180407" cy="68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9382" y="4871258"/>
            <a:ext cx="2743200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single row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0233" y="4871258"/>
            <a:ext cx="2460566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multi row</a:t>
            </a:r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>
          <a:xfrm flipH="1">
            <a:off x="1620982" y="3990109"/>
            <a:ext cx="723207" cy="88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4355869" y="3990109"/>
            <a:ext cx="814647" cy="88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89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9244" y="133003"/>
            <a:ext cx="3990109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single row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146" y="1313410"/>
            <a:ext cx="1961803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character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532909" y="1313410"/>
            <a:ext cx="1612669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8538" y="1313410"/>
            <a:ext cx="1629295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general</a:t>
            </a:r>
          </a:p>
        </p:txBody>
      </p:sp>
      <p:sp>
        <p:nvSpPr>
          <p:cNvPr id="6" name="Rectangle 5"/>
          <p:cNvSpPr/>
          <p:nvPr/>
        </p:nvSpPr>
        <p:spPr>
          <a:xfrm>
            <a:off x="8146472" y="1313410"/>
            <a:ext cx="1130531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9875520" y="1313410"/>
            <a:ext cx="2194560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conversion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93571" y="548639"/>
            <a:ext cx="1745673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0"/>
          </p:cNvCxnSpPr>
          <p:nvPr/>
        </p:nvCxnSpPr>
        <p:spPr>
          <a:xfrm flipH="1">
            <a:off x="4339244" y="548639"/>
            <a:ext cx="806334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2"/>
          </p:cNvCxnSpPr>
          <p:nvPr/>
        </p:nvCxnSpPr>
        <p:spPr>
          <a:xfrm>
            <a:off x="6334299" y="548639"/>
            <a:ext cx="16625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47955" y="548639"/>
            <a:ext cx="1097281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29353" y="548639"/>
            <a:ext cx="1745673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6007" y="2842953"/>
            <a:ext cx="3009208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case manipulation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30684" y="2473035"/>
            <a:ext cx="384048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character manipulation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8146" y="1712421"/>
            <a:ext cx="332509" cy="1130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58934" y="1670855"/>
            <a:ext cx="1862051" cy="1130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876" y="3973485"/>
            <a:ext cx="206155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upper</a:t>
            </a:r>
            <a:endParaRPr lang="en-US" sz="2800" b="1" dirty="0"/>
          </a:p>
        </p:txBody>
      </p:sp>
      <p:sp>
        <p:nvSpPr>
          <p:cNvPr id="27" name="Rectangle 26"/>
          <p:cNvSpPr/>
          <p:nvPr/>
        </p:nvSpPr>
        <p:spPr>
          <a:xfrm>
            <a:off x="49876" y="4738257"/>
            <a:ext cx="2094807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lower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876" y="5419898"/>
            <a:ext cx="206155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initcap</a:t>
            </a:r>
            <a:endParaRPr lang="en-US" sz="2800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48146" y="3258589"/>
            <a:ext cx="0" cy="714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48146" y="4305994"/>
            <a:ext cx="0" cy="432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8146" y="5020890"/>
            <a:ext cx="0" cy="399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44688" y="3158840"/>
            <a:ext cx="2402377" cy="34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concat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44688" y="3649286"/>
            <a:ext cx="2452255" cy="32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substr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4944688" y="4139739"/>
            <a:ext cx="245225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instr</a:t>
            </a:r>
            <a:endParaRPr lang="en-US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4944688" y="4738260"/>
            <a:ext cx="2452255" cy="29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replace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4994566" y="5286898"/>
            <a:ext cx="2402377" cy="31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length</a:t>
            </a:r>
            <a:endParaRPr lang="en-US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4994566" y="5818906"/>
            <a:ext cx="2439785" cy="34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reverse</a:t>
            </a:r>
            <a:endParaRPr lang="en-US" sz="2400" b="1" dirty="0"/>
          </a:p>
        </p:txBody>
      </p:sp>
      <p:sp>
        <p:nvSpPr>
          <p:cNvPr id="43" name="Rectangle 42"/>
          <p:cNvSpPr/>
          <p:nvPr/>
        </p:nvSpPr>
        <p:spPr>
          <a:xfrm>
            <a:off x="4994566" y="6384166"/>
            <a:ext cx="2352499" cy="34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trim</a:t>
            </a:r>
            <a:endParaRPr lang="en-US" sz="24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899264" y="2909460"/>
            <a:ext cx="0" cy="24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30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636" y="232756"/>
            <a:ext cx="226106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Number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15636" y="1280160"/>
            <a:ext cx="2261062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Round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15636" y="2294313"/>
            <a:ext cx="2261062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Trunc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15636" y="3225338"/>
            <a:ext cx="2261062" cy="349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Mod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15636" y="4222865"/>
            <a:ext cx="2261062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Power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15636" y="5237018"/>
            <a:ext cx="2261062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SQRT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15636" y="6151418"/>
            <a:ext cx="226106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ABS</a:t>
            </a:r>
            <a:endParaRPr lang="en-US" sz="24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13164" y="598516"/>
            <a:ext cx="0" cy="68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6538" y="1629295"/>
            <a:ext cx="0" cy="66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13164" y="2626822"/>
            <a:ext cx="0" cy="598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96538" y="3574474"/>
            <a:ext cx="0" cy="648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96538" y="4555375"/>
            <a:ext cx="0" cy="68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96538" y="5586153"/>
            <a:ext cx="0" cy="56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22865" y="232756"/>
            <a:ext cx="187313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222865" y="1280160"/>
            <a:ext cx="1873135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NVL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4222865" y="2294313"/>
            <a:ext cx="187313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NVL2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1" idx="2"/>
            <a:endCxn id="22" idx="0"/>
          </p:cNvCxnSpPr>
          <p:nvPr/>
        </p:nvCxnSpPr>
        <p:spPr>
          <a:xfrm>
            <a:off x="5159433" y="598516"/>
            <a:ext cx="0" cy="68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>
            <a:off x="5159433" y="1629295"/>
            <a:ext cx="0" cy="66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82691" y="232756"/>
            <a:ext cx="1612669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Date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6982691" y="1280160"/>
            <a:ext cx="1729047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SysDate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6439593" y="1978429"/>
            <a:ext cx="2455026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SysTimeStamp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>
          <a:xfrm>
            <a:off x="6439593" y="2626822"/>
            <a:ext cx="2455026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Last_Day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439593" y="3429000"/>
            <a:ext cx="2455026" cy="46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Current_Date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439593" y="4355869"/>
            <a:ext cx="2455026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Add_Month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6439593" y="5237018"/>
            <a:ext cx="2671156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Month Between</a:t>
            </a:r>
            <a:endParaRPr lang="en-US" sz="24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780713" y="598516"/>
            <a:ext cx="41564" cy="68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2"/>
          </p:cNvCxnSpPr>
          <p:nvPr/>
        </p:nvCxnSpPr>
        <p:spPr>
          <a:xfrm flipH="1">
            <a:off x="7847214" y="1629295"/>
            <a:ext cx="1" cy="33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31" idx="0"/>
          </p:cNvCxnSpPr>
          <p:nvPr/>
        </p:nvCxnSpPr>
        <p:spPr>
          <a:xfrm>
            <a:off x="7667106" y="2294313"/>
            <a:ext cx="0" cy="33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2"/>
            <a:endCxn id="32" idx="0"/>
          </p:cNvCxnSpPr>
          <p:nvPr/>
        </p:nvCxnSpPr>
        <p:spPr>
          <a:xfrm>
            <a:off x="7667106" y="2959331"/>
            <a:ext cx="0" cy="469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3" idx="0"/>
          </p:cNvCxnSpPr>
          <p:nvPr/>
        </p:nvCxnSpPr>
        <p:spPr>
          <a:xfrm>
            <a:off x="7667106" y="3890356"/>
            <a:ext cx="0" cy="465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2"/>
          </p:cNvCxnSpPr>
          <p:nvPr/>
        </p:nvCxnSpPr>
        <p:spPr>
          <a:xfrm>
            <a:off x="7667106" y="4788131"/>
            <a:ext cx="0" cy="448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775767" y="232756"/>
            <a:ext cx="206155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Conversion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9775767" y="1147156"/>
            <a:ext cx="2211186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To_Char</a:t>
            </a:r>
            <a:endParaRPr lang="en-US" sz="2400" b="1" dirty="0"/>
          </a:p>
        </p:txBody>
      </p:sp>
      <p:sp>
        <p:nvSpPr>
          <p:cNvPr id="49" name="Rectangle 48"/>
          <p:cNvSpPr/>
          <p:nvPr/>
        </p:nvSpPr>
        <p:spPr>
          <a:xfrm>
            <a:off x="9775767" y="2136371"/>
            <a:ext cx="2177935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To_Number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9858894" y="2959331"/>
            <a:ext cx="1978430" cy="26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To_Date</a:t>
            </a:r>
            <a:endParaRPr lang="en-US" sz="2400" b="1" dirty="0"/>
          </a:p>
        </p:txBody>
      </p:sp>
      <p:cxnSp>
        <p:nvCxnSpPr>
          <p:cNvPr id="52" name="Straight Arrow Connector 51"/>
          <p:cNvCxnSpPr>
            <a:stCxn id="47" idx="2"/>
          </p:cNvCxnSpPr>
          <p:nvPr/>
        </p:nvCxnSpPr>
        <p:spPr>
          <a:xfrm flipH="1">
            <a:off x="10806545" y="598516"/>
            <a:ext cx="1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2"/>
            <a:endCxn id="49" idx="0"/>
          </p:cNvCxnSpPr>
          <p:nvPr/>
        </p:nvCxnSpPr>
        <p:spPr>
          <a:xfrm flipH="1">
            <a:off x="10864735" y="1454727"/>
            <a:ext cx="16625" cy="68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2"/>
            <a:endCxn id="50" idx="0"/>
          </p:cNvCxnSpPr>
          <p:nvPr/>
        </p:nvCxnSpPr>
        <p:spPr>
          <a:xfrm flipH="1">
            <a:off x="10848109" y="2460567"/>
            <a:ext cx="16626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0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3607" y="182880"/>
            <a:ext cx="5087389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Multi-Row Function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49135" y="1579418"/>
            <a:ext cx="1413163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Max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685011" y="1579418"/>
            <a:ext cx="1280160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Min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887884" y="1579418"/>
            <a:ext cx="1208116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Sum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018713" y="1579417"/>
            <a:ext cx="1579418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Count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592887" y="1579417"/>
            <a:ext cx="1612669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Avg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579418" y="781396"/>
            <a:ext cx="2344189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57847" y="781396"/>
            <a:ext cx="997528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85905" y="781396"/>
            <a:ext cx="0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6899564" y="781396"/>
            <a:ext cx="908858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9010996" y="781396"/>
            <a:ext cx="1388226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9505" y="2510444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Built-in Function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9505" y="3429000"/>
            <a:ext cx="1045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Built-in Function are the function which are already existed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Is also called as pre define function.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4362945"/>
            <a:ext cx="527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User –Define Function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" y="4992240"/>
            <a:ext cx="1195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It is the extension of SQL that means the further Study of </a:t>
            </a:r>
            <a:r>
              <a:rPr lang="en-US" sz="2400" b="1" dirty="0" err="1" smtClean="0"/>
              <a:t>sql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Here Comes The Concept of Called PL-</a:t>
            </a:r>
            <a:r>
              <a:rPr lang="en-US" sz="2400" b="1" dirty="0" err="1" smtClean="0"/>
              <a:t>SQl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In PL-</a:t>
            </a:r>
            <a:r>
              <a:rPr lang="en-US" sz="2400" b="1" dirty="0" err="1" smtClean="0"/>
              <a:t>SQl</a:t>
            </a:r>
            <a:r>
              <a:rPr lang="en-US" sz="2400" b="1" dirty="0" smtClean="0"/>
              <a:t> comes a cross with control statement looping and Oops Concept.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4974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821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Single Row Function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23220"/>
            <a:ext cx="1118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Single Row Function return one output for one input.</a:t>
            </a:r>
            <a:endParaRPr lang="en-US" sz="2400" b="1" i="1" dirty="0"/>
          </a:p>
        </p:txBody>
      </p:sp>
      <p:sp>
        <p:nvSpPr>
          <p:cNvPr id="4" name="Rectangle 3"/>
          <p:cNvSpPr/>
          <p:nvPr/>
        </p:nvSpPr>
        <p:spPr>
          <a:xfrm>
            <a:off x="5073534" y="1508105"/>
            <a:ext cx="2044931" cy="3757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Single</a:t>
            </a:r>
          </a:p>
          <a:p>
            <a:pPr algn="ctr"/>
            <a:r>
              <a:rPr lang="en-US" sz="3200" b="1" dirty="0" smtClean="0"/>
              <a:t>Row</a:t>
            </a:r>
          </a:p>
          <a:p>
            <a:pPr algn="ctr"/>
            <a:r>
              <a:rPr lang="en-US" sz="3200" b="1" dirty="0" smtClean="0"/>
              <a:t>Function</a:t>
            </a:r>
            <a:endParaRPr lang="en-US" sz="32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58836" y="1762298"/>
            <a:ext cx="1914698" cy="16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75462" y="2177935"/>
            <a:ext cx="1898072" cy="3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58836" y="2556337"/>
            <a:ext cx="1914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5462" y="4854633"/>
            <a:ext cx="1898072" cy="1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7316" y="1356001"/>
            <a:ext cx="15627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/n 1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/n2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/n3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0938" y="4671203"/>
            <a:ext cx="84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/n </a:t>
            </a:r>
            <a:r>
              <a:rPr lang="en-US" sz="2000" b="1" dirty="0" err="1" smtClean="0">
                <a:solidFill>
                  <a:srgbClr val="FF0000"/>
                </a:solidFill>
              </a:rPr>
              <a:t>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118465" y="1686038"/>
            <a:ext cx="1898072" cy="6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16537" y="1508105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o/p1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118465" y="2171609"/>
            <a:ext cx="189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18465" y="2556337"/>
            <a:ext cx="189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18465" y="4871258"/>
            <a:ext cx="189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33163" y="198694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o/p2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77497" y="237167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o/p3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63396" y="4686592"/>
            <a:ext cx="202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O/</a:t>
            </a:r>
            <a:r>
              <a:rPr lang="en-US" b="1" dirty="0" err="1" smtClean="0">
                <a:solidFill>
                  <a:srgbClr val="FF0000"/>
                </a:solidFill>
              </a:rPr>
              <a:t>pn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46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76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 Row Functions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84775"/>
            <a:ext cx="1035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Multi Row Function will give one Out Put for Any number of input. </a:t>
            </a:r>
            <a:endParaRPr lang="en-US" sz="2400" b="1" i="1" dirty="0"/>
          </a:p>
        </p:txBody>
      </p:sp>
      <p:sp>
        <p:nvSpPr>
          <p:cNvPr id="5" name="Rectangle 4"/>
          <p:cNvSpPr/>
          <p:nvPr/>
        </p:nvSpPr>
        <p:spPr>
          <a:xfrm>
            <a:off x="5176911" y="1645920"/>
            <a:ext cx="1913206" cy="3699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Multi </a:t>
            </a:r>
          </a:p>
          <a:p>
            <a:pPr algn="ctr"/>
            <a:r>
              <a:rPr lang="en-US" sz="2800" b="1" dirty="0" smtClean="0"/>
              <a:t>Row </a:t>
            </a:r>
          </a:p>
          <a:p>
            <a:pPr algn="ctr"/>
            <a:r>
              <a:rPr lang="en-US" sz="2800" b="1" dirty="0" smtClean="0"/>
              <a:t>Functions</a:t>
            </a:r>
            <a:endParaRPr lang="en-US" sz="28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88788" y="1856935"/>
            <a:ext cx="1688123" cy="14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488788" y="2152358"/>
            <a:ext cx="1688123" cy="14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88788" y="2518117"/>
            <a:ext cx="1688123" cy="14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88788" y="5078437"/>
            <a:ext cx="1688123" cy="28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90117" y="3429000"/>
            <a:ext cx="1674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3035" y="1631215"/>
            <a:ext cx="1012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I/N1</a:t>
            </a:r>
          </a:p>
          <a:p>
            <a:r>
              <a:rPr lang="en-US" sz="2400" b="1" dirty="0" smtClean="0"/>
              <a:t>I/N2</a:t>
            </a:r>
          </a:p>
          <a:p>
            <a:r>
              <a:rPr lang="en-US" sz="2400" b="1" dirty="0" smtClean="0"/>
              <a:t>I/N3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15662" y="4884058"/>
            <a:ext cx="1167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I/N </a:t>
            </a:r>
            <a:r>
              <a:rPr lang="en-US" sz="2400" b="1" dirty="0" err="1" smtClean="0"/>
              <a:t>N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883747" y="3167390"/>
            <a:ext cx="1730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O/P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589324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9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Single Row Function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44394" y="1603717"/>
            <a:ext cx="244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Character </a:t>
            </a:r>
            <a:endParaRPr lang="en-US" sz="28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43532" y="1153551"/>
            <a:ext cx="1378634" cy="71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57600" y="1969477"/>
            <a:ext cx="1533379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22166" y="920077"/>
            <a:ext cx="368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Case Manipulation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90979" y="2138289"/>
            <a:ext cx="422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Character Manipulation</a:t>
            </a:r>
            <a:endParaRPr lang="en-US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990449" y="523220"/>
            <a:ext cx="1420837" cy="627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990449" y="1150909"/>
            <a:ext cx="1420837" cy="54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90449" y="1238850"/>
            <a:ext cx="1420837" cy="364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523828" y="332315"/>
            <a:ext cx="1631852" cy="38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Upper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523828" y="950854"/>
            <a:ext cx="174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Lower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523828" y="1495995"/>
            <a:ext cx="163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InItCap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990186"/>
            <a:ext cx="244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Upper: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322363" y="3067968"/>
            <a:ext cx="10170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convert all the character in a given String to Upper case.</a:t>
            </a:r>
            <a:endParaRPr lang="en-US" sz="24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3622414"/>
            <a:ext cx="922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upper(‘</a:t>
            </a:r>
            <a:r>
              <a:rPr lang="en-US" sz="2400" b="1" dirty="0" err="1" smtClean="0"/>
              <a:t>qspjsp</a:t>
            </a:r>
            <a:r>
              <a:rPr lang="en-US" sz="2400" b="1" dirty="0" smtClean="0"/>
              <a:t>’) FROM DUAL;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406" y="4219171"/>
            <a:ext cx="353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 -&gt; QSPJSP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203" y="4680836"/>
            <a:ext cx="9706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*</a:t>
            </a:r>
          </a:p>
          <a:p>
            <a:r>
              <a:rPr lang="en-US" sz="2000" b="1" dirty="0" smtClean="0"/>
              <a:t>FROM EMP</a:t>
            </a:r>
          </a:p>
          <a:p>
            <a:r>
              <a:rPr lang="en-US" sz="2000" b="1" dirty="0" smtClean="0"/>
              <a:t>WHERE JOB = UPPER(‘manager’);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203" y="5758054"/>
            <a:ext cx="6752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UPPER(‘</a:t>
            </a:r>
            <a:r>
              <a:rPr lang="en-US" sz="2000" b="1" dirty="0" err="1" smtClean="0"/>
              <a:t>qsp</a:t>
            </a:r>
            <a:r>
              <a:rPr lang="en-US" sz="2000" b="1" dirty="0" smtClean="0"/>
              <a:t>’,’</a:t>
            </a:r>
            <a:r>
              <a:rPr lang="en-US" sz="2000" b="1" dirty="0" err="1" smtClean="0"/>
              <a:t>jsp</a:t>
            </a:r>
            <a:r>
              <a:rPr lang="en-US" sz="2000" b="1" dirty="0" smtClean="0"/>
              <a:t>’) FROM DUAL;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203" y="6158164"/>
            <a:ext cx="572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Invalid Number of Arguments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50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98474"/>
            <a:ext cx="2827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Lower : 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59988" y="0"/>
            <a:ext cx="9945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convert all the latter in a given String to lower case 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84775"/>
            <a:ext cx="621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 </a:t>
            </a:r>
            <a:r>
              <a:rPr lang="en-US" sz="2400" b="1" dirty="0" smtClean="0"/>
              <a:t>lower(‘QSPJSP’) </a:t>
            </a:r>
            <a:r>
              <a:rPr lang="en-US" sz="2400" b="1" dirty="0"/>
              <a:t>FROM DUAL;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98747"/>
            <a:ext cx="3742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O/P -&gt; QSPJSP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609" y="1800665"/>
            <a:ext cx="5514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*</a:t>
            </a:r>
          </a:p>
          <a:p>
            <a:r>
              <a:rPr lang="en-US" sz="2000" b="1" dirty="0"/>
              <a:t>FROM EMP</a:t>
            </a:r>
          </a:p>
          <a:p>
            <a:r>
              <a:rPr lang="en-US" sz="2000" b="1" dirty="0"/>
              <a:t>WHERE JOB = L</a:t>
            </a:r>
            <a:r>
              <a:rPr lang="en-US" sz="2000" b="1" dirty="0" smtClean="0"/>
              <a:t>OWER(‘SALESMAN’);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897163"/>
            <a:ext cx="320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InItCap</a:t>
            </a:r>
            <a:r>
              <a:rPr lang="en-US" sz="3200" b="1" dirty="0" smtClean="0"/>
              <a:t> :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62443" y="3013501"/>
            <a:ext cx="969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convert the 1</a:t>
            </a:r>
            <a:r>
              <a:rPr lang="en-US" sz="2400" b="1" i="1" baseline="30000" dirty="0" smtClean="0"/>
              <a:t>st</a:t>
            </a:r>
            <a:r>
              <a:rPr lang="en-US" sz="2400" b="1" i="1" dirty="0" smtClean="0"/>
              <a:t> latter in upper case and rest of the latter in to lower case.</a:t>
            </a:r>
            <a:endParaRPr lang="en-US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943313"/>
            <a:ext cx="650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INITCAP(‘ANKUR’) FROM DUAL;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6609" y="4614203"/>
            <a:ext cx="348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 - &gt; Ankur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6609" y="5285093"/>
            <a:ext cx="941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ENAME = INITCAP(‘ALLEN’);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6246404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06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CHARACTER MANIPULATION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61182"/>
            <a:ext cx="251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CONCAT 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661182"/>
            <a:ext cx="638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 IS USE TO JOIN TWO </a:t>
            </a:r>
            <a:r>
              <a:rPr lang="en-US" sz="2400" b="1" dirty="0"/>
              <a:t>S</a:t>
            </a:r>
            <a:r>
              <a:rPr lang="en-US" sz="2400" b="1" dirty="0" smtClean="0"/>
              <a:t>TRING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41342" y="1260809"/>
            <a:ext cx="6274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CONCAT(Arg1,Arg2)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082018"/>
            <a:ext cx="4853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It will take only two arguments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967335"/>
            <a:ext cx="88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CONCAT(‘LUV’,’KUSH’) FROM DUAL;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502854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 -&gt; LUVKUSH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38373"/>
            <a:ext cx="1004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CONCAT(‘EMPLOYEE NAME IS  ‘ ,ENAME ) FROM EMP;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677" y="4797083"/>
            <a:ext cx="1188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CONCAT(‘EMPLOYEE NAME IS ‘ ,CONCAT(ENAME , CONCAT(‘WORKING  AS  ‘ ,JOB) )) FROM EMP;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27814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0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LENGTH :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55410" y="0"/>
            <a:ext cx="1006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LENGTH FUNCTION IS USE TO  FIND THE LENGTH  OF THE GIVEN STRING.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37957"/>
            <a:ext cx="76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ENAME,LENGTH(ENAME) </a:t>
            </a:r>
          </a:p>
          <a:p>
            <a:r>
              <a:rPr lang="en-US" sz="2400" b="1" i="1" dirty="0" smtClean="0"/>
              <a:t>FROM EMP;</a:t>
            </a:r>
            <a:endParaRPr lang="en-US" sz="2400" b="1" i="1" dirty="0"/>
          </a:p>
        </p:txBody>
      </p:sp>
      <p:sp>
        <p:nvSpPr>
          <p:cNvPr id="5" name="Right Arrow 4"/>
          <p:cNvSpPr/>
          <p:nvPr/>
        </p:nvSpPr>
        <p:spPr>
          <a:xfrm>
            <a:off x="5838092" y="1491175"/>
            <a:ext cx="1151207" cy="3938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89299" y="1087958"/>
            <a:ext cx="4707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WILL PRINT EMPLOYEE NAME AND THE LENGTH OF EMPLOYEE NAME.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40677" y="2602523"/>
            <a:ext cx="1155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HAVE EXACTLY 5 CHARATER 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6" y="3064188"/>
            <a:ext cx="606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LENGTH(ENAME)=5;</a:t>
            </a:r>
            <a:endParaRPr lang="en-US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40676" y="4754880"/>
            <a:ext cx="11015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LENGTH FUNCTION WILL GIVE THE INDEX OF LAST CHAR IN THE GIVEN STRING.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0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 Is  Data Base.?</a:t>
            </a:r>
          </a:p>
          <a:p>
            <a:endParaRPr lang="en-US" sz="2800" b="1" dirty="0"/>
          </a:p>
          <a:p>
            <a:r>
              <a:rPr lang="en-US" sz="2800" b="1" i="1" dirty="0" smtClean="0"/>
              <a:t>Data Base is place where we Store the data in an organized way for data </a:t>
            </a:r>
            <a:r>
              <a:rPr lang="en-US" sz="2800" i="1" dirty="0"/>
              <a:t>retrieval</a:t>
            </a:r>
            <a:r>
              <a:rPr lang="en-US" sz="2800" b="1" i="1" dirty="0" smtClean="0"/>
              <a:t>.</a:t>
            </a:r>
          </a:p>
          <a:p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3" name="Oval 2"/>
          <p:cNvSpPr/>
          <p:nvPr/>
        </p:nvSpPr>
        <p:spPr>
          <a:xfrm>
            <a:off x="4522124" y="2576945"/>
            <a:ext cx="2610196" cy="5985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38750" y="2909455"/>
            <a:ext cx="0" cy="1945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</p:cNvCxnSpPr>
          <p:nvPr/>
        </p:nvCxnSpPr>
        <p:spPr>
          <a:xfrm>
            <a:off x="7132320" y="2876204"/>
            <a:ext cx="0" cy="197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22124" y="4613564"/>
            <a:ext cx="2610196" cy="4821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87885" y="3207817"/>
            <a:ext cx="2172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</a:t>
            </a:r>
            <a:r>
              <a:rPr lang="en-US" sz="2800" b="1" dirty="0" err="1" smtClean="0">
                <a:solidFill>
                  <a:srgbClr val="FF0000"/>
                </a:solidFill>
              </a:rPr>
              <a:t>DataBase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3236" y="5552902"/>
            <a:ext cx="533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Repersentation</a:t>
            </a:r>
            <a:r>
              <a:rPr lang="en-US" sz="2800" b="1" dirty="0" smtClean="0"/>
              <a:t> Of </a:t>
            </a:r>
            <a:r>
              <a:rPr lang="en-US" sz="2800" b="1" dirty="0" err="1" smtClean="0"/>
              <a:t>DataBase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59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13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REVERSE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78967" y="61554"/>
            <a:ext cx="991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REVERSE FUNCTIONS IS USE TO REVERSE THE GIVEN STRING.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95422" y="1223890"/>
            <a:ext cx="6555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ENAME,REVERSE(ENAME)</a:t>
            </a:r>
          </a:p>
          <a:p>
            <a:r>
              <a:rPr lang="en-US" sz="2400" b="1" dirty="0" smtClean="0"/>
              <a:t>FROM EMP;</a:t>
            </a:r>
            <a:endParaRPr lang="en-US" sz="2400" b="1" dirty="0"/>
          </a:p>
        </p:txBody>
      </p:sp>
      <p:sp>
        <p:nvSpPr>
          <p:cNvPr id="5" name="Right Arrow 4"/>
          <p:cNvSpPr/>
          <p:nvPr/>
        </p:nvSpPr>
        <p:spPr>
          <a:xfrm>
            <a:off x="6096000" y="1533378"/>
            <a:ext cx="1345809" cy="4220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77908" y="1364566"/>
            <a:ext cx="4314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WILL PRINT EMPLOYEENAME AND THE EMPLOYEENAME IN REVERSE ORDER.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065046"/>
            <a:ext cx="1111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ALL THE EMPLOYEE DETAILS WHO’S NAME IS A PALINDROM .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42" y="3897071"/>
            <a:ext cx="6372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ENAME= REVERSE(ENAME);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884326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1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REPLACE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64898" y="0"/>
            <a:ext cx="964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REPLACE FUNCTIONS IS USE TO REPLACE THE SEQUENCE OF CHAARACTER IN A GIVEN STRING.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0677" y="1195754"/>
            <a:ext cx="2124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27274" y="1252734"/>
            <a:ext cx="10264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REPLACE (STRING ,STRING-TO-REPLACE,REPLACEMENT-STRING)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68398"/>
            <a:ext cx="90173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 REPLACE(‘AMAN’,’M’,’U’)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O/P -&gt; AUAN</a:t>
            </a:r>
          </a:p>
          <a:p>
            <a:endParaRPr lang="en-US" sz="2400" b="1" dirty="0" smtClean="0"/>
          </a:p>
          <a:p>
            <a:r>
              <a:rPr lang="en-US" sz="2400" b="1" dirty="0"/>
              <a:t>SELECT REPLACE(‘AMAN</a:t>
            </a:r>
            <a:r>
              <a:rPr lang="en-US" sz="2400" b="1" dirty="0" smtClean="0"/>
              <a:t>’,’A’,</a:t>
            </a:r>
            <a:r>
              <a:rPr lang="en-US" sz="2400" b="1" dirty="0"/>
              <a:t>’U’) FROM DUAL;</a:t>
            </a:r>
          </a:p>
          <a:p>
            <a:r>
              <a:rPr lang="en-US" sz="2400" b="1" dirty="0" smtClean="0"/>
              <a:t>O/P -&gt; UMUN</a:t>
            </a:r>
          </a:p>
          <a:p>
            <a:endParaRPr lang="en-US" sz="2400" b="1" dirty="0"/>
          </a:p>
          <a:p>
            <a:r>
              <a:rPr lang="en-US" sz="2400" b="1" dirty="0" smtClean="0"/>
              <a:t>SELECT REPLACE (‘GOPAL’,’PAL’,’A’)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O/P -&gt; GOA</a:t>
            </a:r>
          </a:p>
          <a:p>
            <a:endParaRPr lang="en-US" sz="2400" b="1" dirty="0"/>
          </a:p>
          <a:p>
            <a:r>
              <a:rPr lang="en-US" sz="2400" b="1" dirty="0" smtClean="0"/>
              <a:t>SELECT REPLACE(‘GOPAL’,’PAL’) FROM DUAL;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7512148" y="6344529"/>
            <a:ext cx="858129" cy="30948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67225" y="5882864"/>
            <a:ext cx="3343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IF WE’LL NOT MENTION THE 3</a:t>
            </a:r>
            <a:r>
              <a:rPr lang="en-US" b="1" i="1" baseline="30000" dirty="0" smtClean="0">
                <a:solidFill>
                  <a:srgbClr val="FF0000"/>
                </a:solidFill>
              </a:rPr>
              <a:t>RD</a:t>
            </a:r>
            <a:r>
              <a:rPr lang="en-US" b="1" i="1" dirty="0" smtClean="0">
                <a:solidFill>
                  <a:srgbClr val="FF0000"/>
                </a:solidFill>
              </a:rPr>
              <a:t> ARGUMENTS IT WILL REMOVE THAT CHAR.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23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23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SUBSTR: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71003" y="106008"/>
            <a:ext cx="977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SUBSTR IS USE TO EXTRACT SUBSTRING IN A GIVEN STRING.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6609" y="900332"/>
            <a:ext cx="219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82019" y="961887"/>
            <a:ext cx="886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SUBSTR(STRING,START-POSITION,LENGTH)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6609" y="1955409"/>
            <a:ext cx="668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SUBSTR(ENAME,1,1) FROM EMP;</a:t>
            </a:r>
            <a:endParaRPr lang="en-US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6808763" y="2025747"/>
            <a:ext cx="759655" cy="3209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51299" y="1863075"/>
            <a:ext cx="422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WILL FETCH 1</a:t>
            </a:r>
            <a:r>
              <a:rPr lang="en-US" b="1" baseline="30000" dirty="0" smtClean="0"/>
              <a:t>ST</a:t>
            </a:r>
            <a:r>
              <a:rPr lang="en-US" b="1" dirty="0" smtClean="0"/>
              <a:t> LATTER OF EMPLOYEE NAME.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6609" y="2948930"/>
            <a:ext cx="668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SUBSTR(ENAME,1,2) FROM EMP;</a:t>
            </a:r>
            <a:endParaRPr lang="en-US" sz="2400" b="1" dirty="0"/>
          </a:p>
        </p:txBody>
      </p:sp>
      <p:sp>
        <p:nvSpPr>
          <p:cNvPr id="10" name="Right Arrow 9"/>
          <p:cNvSpPr/>
          <p:nvPr/>
        </p:nvSpPr>
        <p:spPr>
          <a:xfrm>
            <a:off x="6808763" y="3019269"/>
            <a:ext cx="759656" cy="3007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51298" y="3019269"/>
            <a:ext cx="444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WILL FETCH 2 LATTER OF EMPLOYEE NAME FROM STARTING.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6609" y="3922170"/>
            <a:ext cx="690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SUBSTR(ENAME,2,2) FROM EMP;</a:t>
            </a:r>
            <a:endParaRPr lang="en-US" sz="2400" b="1" dirty="0"/>
          </a:p>
        </p:txBody>
      </p:sp>
      <p:sp>
        <p:nvSpPr>
          <p:cNvPr id="13" name="Right Arrow 12"/>
          <p:cNvSpPr/>
          <p:nvPr/>
        </p:nvSpPr>
        <p:spPr>
          <a:xfrm>
            <a:off x="6808763" y="4083129"/>
            <a:ext cx="787790" cy="29192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51298" y="3925203"/>
            <a:ext cx="422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WILL 2 LATTER OF EMPLOYEE NAME FROM 2</a:t>
            </a:r>
            <a:r>
              <a:rPr lang="en-US" b="1" baseline="30000" dirty="0" smtClean="0"/>
              <a:t>ND</a:t>
            </a:r>
            <a:r>
              <a:rPr lang="en-US" b="1" dirty="0" smtClean="0"/>
              <a:t> POSITION.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6609" y="4797083"/>
            <a:ext cx="1152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STARTING WITH ‘S’.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609" y="5462400"/>
            <a:ext cx="8525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*</a:t>
            </a:r>
          </a:p>
          <a:p>
            <a:r>
              <a:rPr lang="en-US" sz="2400" b="1" dirty="0" smtClean="0"/>
              <a:t>FROM EMP</a:t>
            </a:r>
          </a:p>
          <a:p>
            <a:r>
              <a:rPr lang="en-US" sz="2400" b="1" dirty="0" smtClean="0"/>
              <a:t>WHERE SUBSTR(ENAME,1,1)=‘S’;</a:t>
            </a:r>
          </a:p>
        </p:txBody>
      </p:sp>
    </p:spTree>
    <p:extLst>
      <p:ext uri="{BB962C8B-B14F-4D97-AF65-F5344CB8AC3E}">
        <p14:creationId xmlns:p14="http://schemas.microsoft.com/office/powerpoint/2010/main" val="30459592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58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TRIM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29047" y="61555"/>
            <a:ext cx="1015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Trim is use to remove some space or char in a given string. 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97774"/>
            <a:ext cx="6949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TYPE OF TRIM </a:t>
            </a:r>
          </a:p>
          <a:p>
            <a:r>
              <a:rPr lang="en-US" sz="3200" b="1" dirty="0" smtClean="0"/>
              <a:t>-----------------------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45426"/>
            <a:ext cx="5220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LTRIM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RTRIM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TRIM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0"/>
            <a:ext cx="3773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LTRIM 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86989" y="3429000"/>
            <a:ext cx="10305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LTRIM FUNCTION IS USE TO REMOVE THE  ALL SPECIFIC CHAR  IN A GIVEN STRING FROM LEFT SIDE.</a:t>
            </a:r>
            <a:endParaRPr lang="en-US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295997"/>
            <a:ext cx="1007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9382" y="507076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LTRIM(STRING,TRIM-STRING) FROM </a:t>
            </a:r>
            <a:r>
              <a:rPr lang="en-US" sz="2800" b="1" i="1" dirty="0" err="1" smtClean="0"/>
              <a:t>table_name</a:t>
            </a:r>
            <a:r>
              <a:rPr lang="en-US" sz="2800" b="1" i="1" dirty="0" smtClean="0"/>
              <a:t>;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1663251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1143831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LTRIM(‘EEWELCOME’,’E’)  FROM DUAL;</a:t>
            </a:r>
          </a:p>
          <a:p>
            <a:endParaRPr lang="en-US" sz="2000" b="1" dirty="0"/>
          </a:p>
          <a:p>
            <a:r>
              <a:rPr lang="en-US" sz="2000" b="1" dirty="0" smtClean="0"/>
              <a:t>LTRIM(</a:t>
            </a:r>
          </a:p>
          <a:p>
            <a:r>
              <a:rPr lang="en-US" sz="2000" b="1" dirty="0" smtClean="0"/>
              <a:t>-------------</a:t>
            </a:r>
          </a:p>
          <a:p>
            <a:r>
              <a:rPr lang="en-US" sz="2000" b="1" dirty="0" smtClean="0"/>
              <a:t>WELCOME</a:t>
            </a:r>
          </a:p>
          <a:p>
            <a:endParaRPr lang="en-US" sz="2000" b="1" dirty="0"/>
          </a:p>
          <a:p>
            <a:r>
              <a:rPr lang="en-US" sz="2400" b="1" dirty="0" smtClean="0"/>
              <a:t>SELECT  LTRIM(‘EEWELCOME’,’EW’) FROM DUAL;</a:t>
            </a:r>
          </a:p>
          <a:p>
            <a:endParaRPr lang="en-US" sz="2000" b="1" dirty="0"/>
          </a:p>
          <a:p>
            <a:r>
              <a:rPr lang="en-US" sz="2000" b="1" dirty="0" smtClean="0"/>
              <a:t>LTRIM(</a:t>
            </a:r>
          </a:p>
          <a:p>
            <a:r>
              <a:rPr lang="en-US" sz="2000" b="1" dirty="0" smtClean="0"/>
              <a:t>-------------</a:t>
            </a:r>
          </a:p>
          <a:p>
            <a:r>
              <a:rPr lang="en-US" sz="2000" b="1" dirty="0" smtClean="0"/>
              <a:t>LCOME</a:t>
            </a:r>
          </a:p>
          <a:p>
            <a:endParaRPr lang="en-US" sz="2000" b="1" dirty="0"/>
          </a:p>
          <a:p>
            <a:r>
              <a:rPr lang="en-US" sz="2000" b="1" i="1" dirty="0" smtClean="0"/>
              <a:t>IF WE WANT TO LTRIM SPACE  NO NEED TO MENTION 2</a:t>
            </a:r>
            <a:r>
              <a:rPr lang="en-US" sz="2000" b="1" i="1" baseline="30000" dirty="0" smtClean="0"/>
              <a:t>ND</a:t>
            </a:r>
            <a:r>
              <a:rPr lang="en-US" sz="2000" b="1" i="1" dirty="0" smtClean="0"/>
              <a:t> ARGUMENTS.</a:t>
            </a:r>
          </a:p>
          <a:p>
            <a:endParaRPr lang="en-US" sz="2000" b="1" dirty="0"/>
          </a:p>
          <a:p>
            <a:r>
              <a:rPr lang="en-US" sz="2400" b="1" dirty="0" smtClean="0"/>
              <a:t>SELECT LTRIM(‘   SQL’) FROM DUAL;</a:t>
            </a:r>
          </a:p>
          <a:p>
            <a:endParaRPr lang="en-US" sz="2000" b="1" dirty="0"/>
          </a:p>
          <a:p>
            <a:r>
              <a:rPr lang="en-US" sz="2000" b="1" dirty="0" smtClean="0"/>
              <a:t>LTRIM(</a:t>
            </a:r>
          </a:p>
          <a:p>
            <a:r>
              <a:rPr lang="en-US" sz="2000" b="1" dirty="0" smtClean="0"/>
              <a:t>-------------</a:t>
            </a:r>
          </a:p>
          <a:p>
            <a:r>
              <a:rPr lang="en-US" sz="2000" b="1" dirty="0" smtClean="0"/>
              <a:t>SQL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20941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4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RTRIM: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3984" y="0"/>
            <a:ext cx="9883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RTRIM FUNCTION IS TO REMOVE ALL THE SPECIFIC  CHAR FROM RIGHT  SIDE.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47404"/>
            <a:ext cx="819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25476"/>
            <a:ext cx="1000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RTRIM(‘STRING’,’TRIM-STRING’) FROM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652653"/>
            <a:ext cx="104241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</a:t>
            </a:r>
            <a:r>
              <a:rPr lang="en-US" sz="2000" b="1" dirty="0" smtClean="0"/>
              <a:t>RTRIM(‘WELCOMEAAAA’,’A’)  </a:t>
            </a:r>
            <a:r>
              <a:rPr lang="en-US" sz="2000" b="1" dirty="0"/>
              <a:t>FROM DUAL;</a:t>
            </a:r>
          </a:p>
          <a:p>
            <a:endParaRPr lang="en-US" b="1" dirty="0"/>
          </a:p>
          <a:p>
            <a:r>
              <a:rPr lang="en-US" b="1" dirty="0" smtClean="0"/>
              <a:t>RTRIM</a:t>
            </a:r>
            <a:r>
              <a:rPr lang="en-US" b="1" dirty="0"/>
              <a:t>(</a:t>
            </a:r>
          </a:p>
          <a:p>
            <a:r>
              <a:rPr lang="en-US" b="1" dirty="0"/>
              <a:t>-------------</a:t>
            </a:r>
          </a:p>
          <a:p>
            <a:r>
              <a:rPr lang="en-US" b="1" dirty="0"/>
              <a:t>WELCOME</a:t>
            </a:r>
          </a:p>
          <a:p>
            <a:endParaRPr lang="en-US" b="1" dirty="0"/>
          </a:p>
          <a:p>
            <a:r>
              <a:rPr lang="en-US" sz="2000" b="1" dirty="0"/>
              <a:t>SELECT  </a:t>
            </a:r>
            <a:r>
              <a:rPr lang="en-US" sz="2000" b="1" dirty="0" smtClean="0"/>
              <a:t>RTRIM(‘WELCOMEAAA’,’AE’) </a:t>
            </a:r>
            <a:r>
              <a:rPr lang="en-US" sz="2000" b="1" dirty="0"/>
              <a:t>FROM DUAL;</a:t>
            </a:r>
          </a:p>
          <a:p>
            <a:endParaRPr lang="en-US" b="1" dirty="0"/>
          </a:p>
          <a:p>
            <a:r>
              <a:rPr lang="en-US" b="1" dirty="0" smtClean="0"/>
              <a:t>RTRIM</a:t>
            </a:r>
            <a:r>
              <a:rPr lang="en-US" b="1" dirty="0"/>
              <a:t>(</a:t>
            </a:r>
          </a:p>
          <a:p>
            <a:r>
              <a:rPr lang="en-US" b="1" dirty="0"/>
              <a:t>-------------</a:t>
            </a:r>
          </a:p>
          <a:p>
            <a:r>
              <a:rPr lang="en-US" b="1" dirty="0" smtClean="0"/>
              <a:t>WELCOM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75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TRIM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46168" y="0"/>
            <a:ext cx="10479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TRIM FUNCTION IS USE TO REMOVE ALL THE SPECIFY CHAR IN A GIVEN STRING FROM BOTH SIDE.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80902"/>
            <a:ext cx="325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78924" y="1027454"/>
            <a:ext cx="1120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TRIM([LEADING/TRAILING/BOTH] TRIM_CHAR FROM STRING );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1828800"/>
            <a:ext cx="106735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TRIM(LEADING ‘E’ FROM ‘EEEWELCOME’)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O/P – WELCOME</a:t>
            </a:r>
          </a:p>
          <a:p>
            <a:endParaRPr lang="en-US" sz="2400" b="1" dirty="0"/>
          </a:p>
          <a:p>
            <a:r>
              <a:rPr lang="en-US" sz="2400" b="1" dirty="0" smtClean="0"/>
              <a:t>SELECT TRIM(TRILING ‘A’ FROM ‘WELCOMEAAA’) FROM DUAL;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O/P – WELCOME</a:t>
            </a:r>
          </a:p>
          <a:p>
            <a:endParaRPr lang="en-US" sz="2400" b="1" dirty="0"/>
          </a:p>
          <a:p>
            <a:r>
              <a:rPr lang="en-US" sz="2400" b="1" dirty="0" smtClean="0"/>
              <a:t>SELECT TRIM(BOTH  ‘Z’  FROM  ‘ZZZZWELCOMEZZZZ’)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O/P - WELCOME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998301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391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NOTE 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5796" y="0"/>
            <a:ext cx="10496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IN TRIM WE CAN NOT USE TWO CHAR AS  A TRIM CHAR THAT MEANS ONLY ONE CHAR IS ACCEPTEBLE IN TRIM CHAR.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4838507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2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INSTR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0723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i="1" dirty="0" smtClean="0"/>
              <a:t>INSTR IS USE TO FIND THE  POSITION OF SUBSTR IN A GIVEN STRING.</a:t>
            </a:r>
          </a:p>
          <a:p>
            <a:pPr marL="342900" indent="-342900">
              <a:buAutoNum type="arabicPeriod"/>
            </a:pPr>
            <a:r>
              <a:rPr lang="en-US" sz="2800" b="1" i="1" dirty="0" smtClean="0"/>
              <a:t>IF SUBSTRING IS NOT PRESENT IN GIVEN STRING IT WILL RETURN  ‘0’.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9877" y="2523767"/>
            <a:ext cx="2427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6168" y="2523767"/>
            <a:ext cx="1087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INSTR(STRING,SUBSTRING,STRTING-POSITION,NTH-OCCURANCE);</a:t>
            </a:r>
            <a:endParaRPr lang="en-US" sz="2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198167"/>
            <a:ext cx="1027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ENAME,INSTR(ENAME,’R’,1,1) FROM EMP;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647709" y="3645439"/>
            <a:ext cx="4405745" cy="134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IN ENAME IT WILL SEARCH FOR ‘R’</a:t>
            </a:r>
          </a:p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FROM 1</a:t>
            </a:r>
            <a:r>
              <a:rPr lang="en-US" sz="2000" b="1" i="1" baseline="30000" dirty="0" smtClean="0">
                <a:solidFill>
                  <a:srgbClr val="FF0000"/>
                </a:solidFill>
              </a:rPr>
              <a:t>ST</a:t>
            </a:r>
            <a:r>
              <a:rPr lang="en-US" sz="2000" b="1" i="1" dirty="0" smtClean="0">
                <a:solidFill>
                  <a:srgbClr val="FF0000"/>
                </a:solidFill>
              </a:rPr>
              <a:t> POSITION FOR ONLY ONE TIME.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719156" y="3659832"/>
            <a:ext cx="1928553" cy="7975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77" y="4804756"/>
            <a:ext cx="663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ENAME,INSTR(ENAME,’R’,1,2) FROM EMP;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647709" y="5403273"/>
            <a:ext cx="4544291" cy="131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IN ENAME IT WILL SEARCH FOR 2 ‘R’</a:t>
            </a:r>
          </a:p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FROM 1</a:t>
            </a:r>
            <a:r>
              <a:rPr lang="en-US" sz="2000" b="1" i="1" baseline="30000" dirty="0" smtClean="0">
                <a:solidFill>
                  <a:srgbClr val="FF0000"/>
                </a:solidFill>
              </a:rPr>
              <a:t>ST</a:t>
            </a:r>
            <a:r>
              <a:rPr lang="en-US" sz="2000" b="1" i="1" dirty="0" smtClean="0">
                <a:solidFill>
                  <a:srgbClr val="FF0000"/>
                </a:solidFill>
              </a:rPr>
              <a:t> POSITION.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120" y="5403273"/>
            <a:ext cx="3258589" cy="6486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025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ENAME,INSTR(ENAME,’R’,2,1) FROM EMP;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982691" y="515389"/>
            <a:ext cx="4771505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IT WILL SEARCH FOR SINGLE ‘R’ FROM 2</a:t>
            </a:r>
            <a:r>
              <a:rPr lang="en-US" sz="2000" b="1" i="1" baseline="30000" dirty="0" smtClean="0">
                <a:solidFill>
                  <a:srgbClr val="FF0000"/>
                </a:solidFill>
              </a:rPr>
              <a:t>ND</a:t>
            </a:r>
            <a:r>
              <a:rPr lang="en-US" sz="2000" b="1" i="1" dirty="0" smtClean="0">
                <a:solidFill>
                  <a:srgbClr val="FF0000"/>
                </a:solidFill>
              </a:rPr>
              <a:t> POSITION IN ENAME.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21382" y="515389"/>
            <a:ext cx="2161309" cy="748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3004" y="17955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ENAME,INSTR(ENAME,’R’,LENGTH(ENAME),1)</a:t>
            </a:r>
          </a:p>
          <a:p>
            <a:r>
              <a:rPr lang="en-US" sz="2400" b="1" dirty="0" smtClean="0"/>
              <a:t>FROM EMP;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982691" y="2759825"/>
            <a:ext cx="5004262" cy="126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IT WILL SEARCH FOR ‘R’ IN ENAME IN LAST POSITION.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5162204" y="2626546"/>
            <a:ext cx="1554481" cy="8024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004" y="4272742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WAQTD EMPLOYEE DETAILS WHO 3</a:t>
            </a:r>
            <a:r>
              <a:rPr lang="en-US" sz="2400" b="1" baseline="30000" dirty="0" smtClean="0"/>
              <a:t>RD</a:t>
            </a:r>
            <a:r>
              <a:rPr lang="en-US" sz="2400" b="1" dirty="0" smtClean="0"/>
              <a:t> LATTER IS ‘R’ .</a:t>
            </a:r>
          </a:p>
          <a:p>
            <a:endParaRPr lang="en-US" sz="2400" b="1" dirty="0"/>
          </a:p>
          <a:p>
            <a:r>
              <a:rPr lang="en-US" sz="2400" b="1" dirty="0" smtClean="0"/>
              <a:t>SELECT *</a:t>
            </a:r>
          </a:p>
          <a:p>
            <a:r>
              <a:rPr lang="en-US" sz="2400" b="1" dirty="0" smtClean="0"/>
              <a:t>FROM EMP</a:t>
            </a:r>
          </a:p>
          <a:p>
            <a:r>
              <a:rPr lang="en-US" sz="2400" b="1" dirty="0" smtClean="0"/>
              <a:t>WHERE INSTR(ENAME,’R’,1,1) =3;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6716685" y="5203767"/>
            <a:ext cx="5037511" cy="147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HERE WE WANT ‘R’ AT THE 3</a:t>
            </a:r>
            <a:r>
              <a:rPr lang="en-US" b="1" baseline="30000" dirty="0" smtClean="0">
                <a:solidFill>
                  <a:srgbClr val="FF0000"/>
                </a:solidFill>
              </a:rPr>
              <a:t>RD</a:t>
            </a:r>
            <a:r>
              <a:rPr lang="en-US" b="1" dirty="0" smtClean="0">
                <a:solidFill>
                  <a:srgbClr val="FF0000"/>
                </a:solidFill>
              </a:rPr>
              <a:t> POSITION SO WE ARE COMPAREING THE O/P OF INSTR WITH 3 BECAUSE IT WILL RETURN INDEX OF ‘R’ IN EVERY NAME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70022" y="4987636"/>
            <a:ext cx="1163782" cy="914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1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737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 Need Data Base To Essay  retrieval Of Data.</a:t>
            </a:r>
            <a:endParaRPr lang="en-US" sz="2800" b="1" dirty="0"/>
          </a:p>
        </p:txBody>
      </p:sp>
      <p:sp>
        <p:nvSpPr>
          <p:cNvPr id="3" name="Oval 2"/>
          <p:cNvSpPr/>
          <p:nvPr/>
        </p:nvSpPr>
        <p:spPr>
          <a:xfrm>
            <a:off x="4455622" y="2078182"/>
            <a:ext cx="3158836" cy="7813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488873" y="2468880"/>
            <a:ext cx="16625" cy="261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</p:cNvCxnSpPr>
          <p:nvPr/>
        </p:nvCxnSpPr>
        <p:spPr>
          <a:xfrm>
            <a:off x="7614458" y="2468880"/>
            <a:ext cx="0" cy="261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488873" y="4887883"/>
            <a:ext cx="3108960" cy="3990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7636" y="5478087"/>
            <a:ext cx="262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DataBase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8087" y="3584057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Data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505498" y="1213658"/>
            <a:ext cx="482138" cy="1413164"/>
          </a:xfrm>
          <a:prstGeom prst="down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4720" y="798022"/>
            <a:ext cx="217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Organized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6833062" y="1321242"/>
            <a:ext cx="1080654" cy="1147638"/>
          </a:xfrm>
          <a:prstGeom prst="ben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13716" y="1247699"/>
            <a:ext cx="24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2164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372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Number Function 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06982" y="61555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perform Some Calculation.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-41564" y="584775"/>
            <a:ext cx="776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 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59377" y="646330"/>
            <a:ext cx="5353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/>
              <a:t>Trunc</a:t>
            </a: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Mod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Power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/>
              <a:t>Sqrt</a:t>
            </a: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ABS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54654"/>
            <a:ext cx="3258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Round :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29294" y="2993985"/>
            <a:ext cx="6117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It is use to Round the nearest value</a:t>
            </a:r>
            <a:endParaRPr lang="en-US" sz="28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7016" y="3539429"/>
            <a:ext cx="646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ROUND(55.4) FROM DUAL;   -&gt;  55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41564" y="4493536"/>
            <a:ext cx="346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TRUNC :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12174" y="4493536"/>
            <a:ext cx="812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remove all the decimal value .</a:t>
            </a:r>
            <a:endParaRPr lang="en-US" sz="28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016" y="5100535"/>
            <a:ext cx="646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TRUNC(55.5) FROM DUAL; -&gt; 55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854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79417" y="61554"/>
            <a:ext cx="936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FIND THE MOD OF ANY NUMBER.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6255" y="864524"/>
            <a:ext cx="1163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WAQTD EMPLOYEE DETAILS WHO IS GETTING EVEN SALARY.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5" y="1512917"/>
            <a:ext cx="7182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</a:t>
            </a:r>
          </a:p>
          <a:p>
            <a:r>
              <a:rPr lang="en-US" sz="2800" b="1" dirty="0" smtClean="0"/>
              <a:t>FROM EMP</a:t>
            </a:r>
          </a:p>
          <a:p>
            <a:r>
              <a:rPr lang="en-US" sz="2800" b="1" dirty="0" smtClean="0"/>
              <a:t>WHERE MOD(SAL,2)=0;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6254" y="3241964"/>
            <a:ext cx="1177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WAQTD EMPLOYEE DETAILS WHO IS NOT GETTING EVEN SALARY.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" y="4044933"/>
            <a:ext cx="4971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</a:t>
            </a:r>
          </a:p>
          <a:p>
            <a:r>
              <a:rPr lang="en-US" sz="2800" b="1" dirty="0" smtClean="0"/>
              <a:t>FROM EMP</a:t>
            </a:r>
          </a:p>
          <a:p>
            <a:r>
              <a:rPr lang="en-US" sz="2800" b="1" dirty="0" smtClean="0"/>
              <a:t>WHERE MOD(SAL,2)=1;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3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4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POWER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61557" y="61555"/>
            <a:ext cx="947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ISE USE TO GET POWER OF ANY NUMBER.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947651"/>
            <a:ext cx="6783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POWER(4,3) FROM DUAL;</a:t>
            </a:r>
          </a:p>
          <a:p>
            <a:endParaRPr lang="en-US" sz="2800" b="1" dirty="0"/>
          </a:p>
          <a:p>
            <a:r>
              <a:rPr lang="en-US" sz="2800" b="1" dirty="0" smtClean="0"/>
              <a:t>-&gt;64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403134"/>
            <a:ext cx="2909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SQRT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55370" y="2403134"/>
            <a:ext cx="1042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GET THE SQUAER  ROOT OF ANY NUMBER.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112430"/>
            <a:ext cx="6101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SQRT(25) FROM DUAL;</a:t>
            </a:r>
          </a:p>
          <a:p>
            <a:r>
              <a:rPr lang="en-US" sz="2400" b="1" dirty="0" smtClean="0"/>
              <a:t>-&gt;5</a:t>
            </a:r>
          </a:p>
          <a:p>
            <a:r>
              <a:rPr lang="en-US" sz="2400" b="1" dirty="0" smtClean="0"/>
              <a:t>SELECT SQRT(10) FROM DUAL;</a:t>
            </a:r>
          </a:p>
          <a:p>
            <a:r>
              <a:rPr lang="en-US" sz="2400" b="1" dirty="0" smtClean="0"/>
              <a:t>-&gt;3.162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744713"/>
            <a:ext cx="254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 :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71847" y="4806267"/>
            <a:ext cx="813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GET ABSOLUTE  VALUE OF A NUMBER.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99258" y="5586153"/>
            <a:ext cx="6434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ABS(-90) FROM DUAL;</a:t>
            </a:r>
          </a:p>
          <a:p>
            <a:r>
              <a:rPr lang="en-US" sz="2800" b="1" dirty="0" smtClean="0"/>
              <a:t>-&gt;90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605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370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GENERAL FUNCTION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312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NVL 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46661" y="658968"/>
            <a:ext cx="836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Null Value Logic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43743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It will take 2 arguments NVL(Arg1,Arg2) 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41156"/>
            <a:ext cx="1040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It will check for 1</a:t>
            </a:r>
            <a:r>
              <a:rPr lang="en-US" sz="2800" b="1" baseline="30000" dirty="0" smtClean="0"/>
              <a:t>st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arg</a:t>
            </a:r>
            <a:r>
              <a:rPr lang="en-US" sz="2800" b="1" dirty="0" smtClean="0"/>
              <a:t> it is null than it will return arg2.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If the agr1 is not null than it will return arg1 is self.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042458"/>
            <a:ext cx="1172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WAQTD EMPLOYEE DETAILS ENAME,SAL,COMM AND TOTAL SAL OF ALL THE EMPLOYEE.</a:t>
            </a:r>
            <a:endParaRPr lang="en-US" sz="2400" b="1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3873455"/>
            <a:ext cx="10141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ENAME,SAL,COMM,NVL(SAL+COMM,SAL) FROM EMP;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129836"/>
            <a:ext cx="8462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ENAME,SAL,SAL+NVL(COMM,0)</a:t>
            </a:r>
          </a:p>
          <a:p>
            <a:r>
              <a:rPr lang="en-US" sz="2800" b="1" dirty="0" smtClean="0"/>
              <a:t>FROM EMP;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53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17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NVL2: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6290" y="61554"/>
            <a:ext cx="917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WILL TAKE THREE ARGUMENTS.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IF ARG1 IS NULL IT WILL RETURN ARG3.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IF ARG1 IS NOT NULL THAN IT WILL RETURN ARG2.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23437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NVL(ARG1,ARG2,ARG3)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94807"/>
            <a:ext cx="11554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ENAME,SAL,COMM,NVL2(COMM,SAL+COMM,SAL)</a:t>
            </a:r>
          </a:p>
          <a:p>
            <a:r>
              <a:rPr lang="en-US" sz="2800" b="1" i="1" dirty="0" smtClean="0"/>
              <a:t>FROM EMP;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0621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55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CONVERSION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92087" y="0"/>
            <a:ext cx="8046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CONVERSION FUNCTION IS USE TO CONVERT ONE DATATYPE IN TO ANOTHER DATA TYPE.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63782"/>
            <a:ext cx="487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 OF CONVERSION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87002"/>
            <a:ext cx="3990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1.IMPLICIT</a:t>
            </a:r>
          </a:p>
          <a:p>
            <a:r>
              <a:rPr lang="en-US" sz="2800" b="1" dirty="0" smtClean="0"/>
              <a:t>2.EXPLICIT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93076"/>
            <a:ext cx="319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IMPLICIT 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37261" y="2793076"/>
            <a:ext cx="9756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CONVERT ONE DATATYPE INTO ANOTHER DATATYPE WITHOUT USING CONVERSION FUNCTION.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6323" y="4422370"/>
            <a:ext cx="239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EXPLICIT 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54380" y="4422370"/>
            <a:ext cx="9939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CONVERT ONE DATATYPE IN TO ANOTHER DATATYPE USING CONVERSION FUNCTION.</a:t>
            </a:r>
            <a:endParaRPr lang="en-US" sz="28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5" y="5918662"/>
            <a:ext cx="1122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1.TO-CHAR   2.TO-DATE   3.TO-NUMBER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359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799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ELEMENT OF DATE-FORMAT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847898"/>
            <a:ext cx="11920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YYYY-IT IS USE TO DISPLAY FULL YEAR IN NUMBER</a:t>
            </a:r>
          </a:p>
          <a:p>
            <a:r>
              <a:rPr lang="en-US" sz="2800" b="1" dirty="0"/>
              <a:t>YEAR-YEAR SPELLED OUT</a:t>
            </a:r>
          </a:p>
          <a:p>
            <a:r>
              <a:rPr lang="en-US" sz="2800" b="1" dirty="0"/>
              <a:t>MM-IT IS USE TO DISPLAY NUMERIC OR 2 DIGIT VALUE OF </a:t>
            </a:r>
            <a:r>
              <a:rPr lang="en-US" sz="2800" b="1"/>
              <a:t>A </a:t>
            </a:r>
            <a:r>
              <a:rPr lang="en-US" sz="2800" b="1" smtClean="0"/>
              <a:t>       	MONTH</a:t>
            </a:r>
            <a:r>
              <a:rPr lang="en-US" sz="2800" b="1" dirty="0"/>
              <a:t>.</a:t>
            </a:r>
          </a:p>
          <a:p>
            <a:r>
              <a:rPr lang="en-US" sz="2800" b="1" dirty="0"/>
              <a:t>MON-3 LETTER  MONTH</a:t>
            </a:r>
          </a:p>
          <a:p>
            <a:r>
              <a:rPr lang="en-US" sz="2800" b="1" dirty="0"/>
              <a:t>MONTH-FULL MONTH</a:t>
            </a:r>
          </a:p>
          <a:p>
            <a:r>
              <a:rPr lang="en-US" sz="2800" b="1" dirty="0"/>
              <a:t>DAY-FULL NAME OF DAY</a:t>
            </a:r>
          </a:p>
          <a:p>
            <a:r>
              <a:rPr lang="en-US" sz="2800" b="1" dirty="0"/>
              <a:t>DY-3 LETTER DAY</a:t>
            </a:r>
          </a:p>
          <a:p>
            <a:r>
              <a:rPr lang="en-US" sz="2800" b="1" dirty="0"/>
              <a:t>DD-IT WILL DISPLAY NUMERIC DAY OF MONTH</a:t>
            </a:r>
          </a:p>
        </p:txBody>
      </p:sp>
    </p:spTree>
    <p:extLst>
      <p:ext uri="{BB962C8B-B14F-4D97-AF65-F5344CB8AC3E}">
        <p14:creationId xmlns:p14="http://schemas.microsoft.com/office/powerpoint/2010/main" val="25152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1637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8397"/>
            <a:ext cx="934350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SYSDATE FROM DUAL;</a:t>
            </a:r>
          </a:p>
          <a:p>
            <a:endParaRPr lang="en-US" b="1" dirty="0"/>
          </a:p>
          <a:p>
            <a:r>
              <a:rPr lang="en-US" b="1" dirty="0" smtClean="0"/>
              <a:t>O/P – 26-JUL-20</a:t>
            </a:r>
          </a:p>
          <a:p>
            <a:endParaRPr lang="en-US" b="1" dirty="0"/>
          </a:p>
          <a:p>
            <a:r>
              <a:rPr lang="en-US" b="1" dirty="0" smtClean="0"/>
              <a:t>SELECT CURRENT-DATE FROM DUAL;</a:t>
            </a:r>
          </a:p>
          <a:p>
            <a:endParaRPr lang="en-US" b="1" dirty="0"/>
          </a:p>
          <a:p>
            <a:r>
              <a:rPr lang="en-US" b="1" dirty="0" smtClean="0"/>
              <a:t>O/P- 26-JUL-20</a:t>
            </a:r>
          </a:p>
          <a:p>
            <a:endParaRPr lang="en-US" b="1" dirty="0"/>
          </a:p>
          <a:p>
            <a:r>
              <a:rPr lang="en-US" b="1" dirty="0" smtClean="0"/>
              <a:t>SELECT SYSTIMESTAMP FROM DUAL;</a:t>
            </a:r>
          </a:p>
          <a:p>
            <a:endParaRPr lang="en-US" b="1" dirty="0"/>
          </a:p>
          <a:p>
            <a:r>
              <a:rPr lang="en-US" b="1" dirty="0"/>
              <a:t>O/P- 25-JUN-20 11.52.36.679000 PM +</a:t>
            </a:r>
            <a:r>
              <a:rPr lang="en-US" b="1" dirty="0" smtClean="0"/>
              <a:t>05:30</a:t>
            </a:r>
          </a:p>
          <a:p>
            <a:endParaRPr lang="en-US" b="1" dirty="0"/>
          </a:p>
          <a:p>
            <a:r>
              <a:rPr lang="en-US" b="1" dirty="0"/>
              <a:t>SELECT LAST_DAY(SYSDATE) FROM DUAL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b="1" dirty="0" smtClean="0"/>
              <a:t>O/P-30-JUN-20</a:t>
            </a:r>
          </a:p>
          <a:p>
            <a:endParaRPr lang="en-US" b="1" dirty="0"/>
          </a:p>
          <a:p>
            <a:r>
              <a:rPr lang="en-US" b="1" dirty="0" smtClean="0"/>
              <a:t>SELECT </a:t>
            </a:r>
            <a:r>
              <a:rPr lang="en-US" b="1" dirty="0"/>
              <a:t>ADD_MONTHS(SYSDATE,2) FROM </a:t>
            </a:r>
            <a:r>
              <a:rPr lang="en-US" b="1" dirty="0" smtClean="0"/>
              <a:t>DUAL;</a:t>
            </a:r>
          </a:p>
          <a:p>
            <a:endParaRPr lang="en-US" b="1" dirty="0"/>
          </a:p>
          <a:p>
            <a:r>
              <a:rPr lang="en-US" b="1" dirty="0" smtClean="0"/>
              <a:t>25-AUG-20</a:t>
            </a:r>
          </a:p>
          <a:p>
            <a:endParaRPr lang="en-US" b="1" dirty="0"/>
          </a:p>
          <a:p>
            <a:r>
              <a:rPr lang="en-US" b="1" dirty="0"/>
              <a:t>SELECT MONTHS_BETWEEN('25-JUN-25',SYSDATE) FROM DUAL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b="1" dirty="0" smtClean="0"/>
              <a:t>O/P- 60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7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58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 ROW FUNCTION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19898" y="26380"/>
            <a:ext cx="6384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ALSO KNOWN AS  Aggregate OR GROUP FUNCTION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33004" y="1014153"/>
            <a:ext cx="786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MAX </a:t>
            </a:r>
            <a:r>
              <a:rPr lang="en-US" sz="2800" b="1" i="1" dirty="0" smtClean="0"/>
              <a:t>: IT RETURN THE MAXIMUM VALUE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80160" y="1537373"/>
            <a:ext cx="698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MAX(Sal) FROM EMP;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127" y="2126703"/>
            <a:ext cx="1000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MIN : </a:t>
            </a:r>
            <a:r>
              <a:rPr lang="en-US" sz="2800" b="1" i="1" dirty="0" smtClean="0"/>
              <a:t>IT RETURN MINIMUM OR LIST VALUE.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46908" y="2733290"/>
            <a:ext cx="633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 MIN(</a:t>
            </a:r>
            <a:r>
              <a:rPr lang="en-US" sz="2400" b="1" dirty="0" err="1" smtClean="0"/>
              <a:t>sal</a:t>
            </a:r>
            <a:r>
              <a:rPr lang="en-US" sz="2400" b="1" dirty="0" smtClean="0"/>
              <a:t>) FROM  EMP;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814" y="3206459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AVG : </a:t>
            </a:r>
            <a:r>
              <a:rPr lang="en-US" sz="2800" b="1" i="1" dirty="0" smtClean="0"/>
              <a:t>IT GIVES THE AVARAGE VALUE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80654" y="3741183"/>
            <a:ext cx="633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AVG(SAL) FROM EMP;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127" y="4301686"/>
            <a:ext cx="8329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SUM : </a:t>
            </a:r>
            <a:r>
              <a:rPr lang="en-US" sz="2800" b="1" i="1" dirty="0" smtClean="0"/>
              <a:t>IT RETURN TOTAL VALUE 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22218" y="4870999"/>
            <a:ext cx="5885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SUM(SAL) FROM EMP;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814" y="5408417"/>
            <a:ext cx="9958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COUNT : </a:t>
            </a:r>
            <a:r>
              <a:rPr lang="en-US" sz="2800" b="1" i="1" dirty="0" smtClean="0"/>
              <a:t>IT GIVES THE NUMBER OF RECORDS.</a:t>
            </a:r>
            <a:endParaRPr lang="en-US" sz="28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04108" y="5953449"/>
            <a:ext cx="508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COUNT(*) FROM EMP;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90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45" y="116379"/>
            <a:ext cx="1205345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ORDER BY CLAUSE</a:t>
            </a:r>
            <a:r>
              <a:rPr lang="en-US" sz="3200" b="1" dirty="0" smtClean="0"/>
              <a:t>.</a:t>
            </a:r>
            <a:endParaRPr lang="en-US" sz="3200" b="1" dirty="0"/>
          </a:p>
          <a:p>
            <a:r>
              <a:rPr lang="en-US" sz="2000" b="1" dirty="0"/>
              <a:t>FOR ASSENDING ASC.</a:t>
            </a:r>
          </a:p>
          <a:p>
            <a:r>
              <a:rPr lang="en-US" sz="2000" b="1" dirty="0"/>
              <a:t>FOR DESCENDING DESC.</a:t>
            </a:r>
          </a:p>
          <a:p>
            <a:endParaRPr lang="en-US" b="1" dirty="0"/>
          </a:p>
          <a:p>
            <a:r>
              <a:rPr lang="en-US" sz="2400" b="1" i="1" dirty="0"/>
              <a:t>1.IT IS USE TO ARRANGE THE DATA IN ASSENDING OR DESCENDING ORDER</a:t>
            </a:r>
            <a:r>
              <a:rPr lang="en-US" b="1" i="1" dirty="0"/>
              <a:t>.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sz="2400" b="1" dirty="0"/>
              <a:t>SELECT */</a:t>
            </a:r>
            <a:r>
              <a:rPr lang="en-US" sz="2400" b="1" dirty="0" smtClean="0"/>
              <a:t>COLUMN_NAME FROM </a:t>
            </a:r>
            <a:r>
              <a:rPr lang="en-US" sz="2400" b="1" dirty="0"/>
              <a:t>TABLE_NAME</a:t>
            </a:r>
          </a:p>
          <a:p>
            <a:r>
              <a:rPr lang="en-US" sz="2400" b="1" dirty="0"/>
              <a:t>	WHERE </a:t>
            </a:r>
            <a:r>
              <a:rPr lang="en-US" sz="2400" b="1" dirty="0" smtClean="0"/>
              <a:t>CONDITION'S  ORDER </a:t>
            </a:r>
            <a:r>
              <a:rPr lang="en-US" sz="2400" b="1" dirty="0"/>
              <a:t>BY COLUMN_NAME ASC/DESC;</a:t>
            </a:r>
          </a:p>
          <a:p>
            <a:endParaRPr lang="en-US" b="1" dirty="0"/>
          </a:p>
          <a:p>
            <a:r>
              <a:rPr lang="en-US" sz="2400" b="1" i="1" dirty="0"/>
              <a:t>2.IF WE WANT TO SHORT THE DATA IN ASSENDING ORDER THAN WE HAVE USE ASC KEYWORD IN FRONT OF COLUMN_NAME IN ORDER BY CLAUSE</a:t>
            </a:r>
            <a:r>
              <a:rPr lang="en-US" b="1" i="1" dirty="0"/>
              <a:t>.</a:t>
            </a:r>
          </a:p>
          <a:p>
            <a:endParaRPr lang="en-US" b="1" i="1" dirty="0"/>
          </a:p>
          <a:p>
            <a:r>
              <a:rPr lang="en-US" sz="2400" b="1" i="1" dirty="0"/>
              <a:t>3.IF WE WANT TO SHORT THE DATA IN DESCENDING ORDER THAN WE HAVE USE DESC KEYWORD IN FRONT OF COLUMN_NAME IN ORDER BY CLAUSE.</a:t>
            </a:r>
          </a:p>
          <a:p>
            <a:endParaRPr lang="en-US" sz="2400" b="1" i="1" dirty="0"/>
          </a:p>
          <a:p>
            <a:r>
              <a:rPr lang="en-US" sz="2400" b="1" i="1" dirty="0"/>
              <a:t>4. IF WE DONT USE ASC/ DESC IN FRONT OF COLUMN_NAME THAN DATA WILL GET SHORTED IN DEFAULT ORDER  THAT IS IN ASSCENDING ORDER</a:t>
            </a:r>
            <a:r>
              <a:rPr lang="en-US" sz="2400" b="1" i="1" dirty="0" smtClean="0"/>
              <a:t>.</a:t>
            </a:r>
          </a:p>
          <a:p>
            <a:endParaRPr lang="en-US" sz="2400" b="1" i="1" dirty="0"/>
          </a:p>
          <a:p>
            <a:r>
              <a:rPr lang="en-US" sz="2400" b="1" i="1" dirty="0" smtClean="0"/>
              <a:t>5. IT SHOULD BE THE LAST STATEMENT.</a:t>
            </a:r>
            <a:endParaRPr lang="en-US" sz="2400" b="1" i="1" dirty="0"/>
          </a:p>
          <a:p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4361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407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Base Management System (DBMS)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14645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a Software which is used to interact with data which is present in data base  For Data Manipulations Using Query Language.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16897"/>
            <a:ext cx="112720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DBMS is the combinations of two things</a:t>
            </a:r>
          </a:p>
          <a:p>
            <a:endParaRPr lang="en-US" sz="2400" b="1" dirty="0" smtClean="0"/>
          </a:p>
          <a:p>
            <a:r>
              <a:rPr lang="en-US" sz="2800" b="1" dirty="0" smtClean="0"/>
              <a:t>Data Base+ Management System Service</a:t>
            </a:r>
            <a:r>
              <a:rPr lang="en-US" sz="2400" b="1" dirty="0" smtClean="0"/>
              <a:t>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82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419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TO LIST ALL THE EMPLOYEE WHERE JOB IS SHORTED IN  ASSENDING ORDER.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378" y="1097280"/>
            <a:ext cx="8312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ORDER BY JOB ASC;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377" y="2709949"/>
            <a:ext cx="11937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 ALL THE EMPLOYEE WHERE DATA SHOULD BE SHORTED BASED ON DEPTNO AND SAL IN DESC ORDER.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77" y="3953286"/>
            <a:ext cx="748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 </a:t>
            </a:r>
          </a:p>
          <a:p>
            <a:r>
              <a:rPr lang="en-US" sz="2400" b="1" i="1" dirty="0" smtClean="0"/>
              <a:t>ORDER BY SAL,DEPTNO DESC.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7837835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896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GROUP BY CLAUSE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89616" y="0"/>
            <a:ext cx="8002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 IN A SELECT STATEMENT TO COLLECT DATA ACROSS MULTIPLE RECORDS AND GROUP THE RESULT BY ONE OR MORE COLUMN.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7462" y="1458093"/>
            <a:ext cx="1153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</a:t>
            </a:r>
            <a:r>
              <a:rPr lang="en-US" sz="2400" b="1" i="1" dirty="0" err="1" smtClean="0"/>
              <a:t>column_name</a:t>
            </a:r>
            <a:r>
              <a:rPr lang="en-US" sz="2400" b="1" i="1" dirty="0" smtClean="0"/>
              <a:t> FROM </a:t>
            </a:r>
            <a:r>
              <a:rPr lang="en-US" sz="2400" b="1" i="1" dirty="0" err="1" smtClean="0"/>
              <a:t>table_name</a:t>
            </a:r>
            <a:r>
              <a:rPr lang="en-US" sz="2400" b="1" i="1" dirty="0" smtClean="0"/>
              <a:t> WHERE  CONDITIONS</a:t>
            </a:r>
          </a:p>
          <a:p>
            <a:r>
              <a:rPr lang="en-US" sz="2400" b="1" i="1" dirty="0" smtClean="0"/>
              <a:t>GROUP BY </a:t>
            </a:r>
            <a:r>
              <a:rPr lang="en-US" sz="2400" b="1" i="1" dirty="0" err="1" smtClean="0"/>
              <a:t>column_name</a:t>
            </a:r>
            <a:r>
              <a:rPr lang="en-US" sz="2400" b="1" i="1" dirty="0" smtClean="0"/>
              <a:t> having &lt;conditions based –on group by clause&gt;;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462" y="2550700"/>
            <a:ext cx="303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RULES.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7462" y="3073920"/>
            <a:ext cx="120645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WHAT EVER THE COLUMN PRESENT IN SELECT STATEMENT THAT SHOULD BE PRESENT IN GROUP BY CLAUSE.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WHERE CONDITION IS USE TO CHECK THE CONDITION BEFORE GROUPING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WE CAN NOT USE Aggregate FUNCTION IN WHERE CLAUSE.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HAVING CLAUSE IS USE TO RESTRICT GROUP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HAVING CLAUSE IS USE AFTER GROUP BY CLAUSE.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WE CAN USE Aggregate FUNCTION IN HAVING CLAUSE.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781108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17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DEPT WAISE MAXIMUM SALARY.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" y="698269"/>
            <a:ext cx="804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DEPTNO,MAX(SAL)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GROUP BY DEPTNO;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2294313"/>
            <a:ext cx="909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JOB WIASE NUMBER OF EMPLOYEE.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" y="3131081"/>
            <a:ext cx="6899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JOB,COUNT(*)</a:t>
            </a:r>
          </a:p>
          <a:p>
            <a:r>
              <a:rPr lang="en-US" sz="2400" b="1" dirty="0" smtClean="0"/>
              <a:t>FROM EMP</a:t>
            </a:r>
          </a:p>
          <a:p>
            <a:r>
              <a:rPr lang="en-US" sz="2400" b="1" dirty="0" smtClean="0"/>
              <a:t>GROUP  BY JOB;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83624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6255" y="0"/>
            <a:ext cx="579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SUBQUERY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27316" y="45620"/>
            <a:ext cx="9764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QUERY WITH IN A QUERY IS CALLED subquery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THE INNER MOST QUERY WILL EXECUTES FIRST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EACH QUERY ARE SAPARETED BY PARAMETER[( )]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WE CAN WRITE 255 MAXIMUM OF  SUBQUERY IN NESTED FORM AND HENCE IT IS CALLED AS SUBQUERY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SUB QUERY ARE USE TO FIND UNKONWN VALUE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6254" y="2593840"/>
            <a:ext cx="11355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</a:t>
            </a:r>
            <a:r>
              <a:rPr lang="en-US" sz="2400" b="1" i="1" dirty="0" err="1" smtClean="0"/>
              <a:t>column_name</a:t>
            </a:r>
            <a:r>
              <a:rPr lang="en-US" sz="2400" b="1" i="1" dirty="0" smtClean="0"/>
              <a:t> from </a:t>
            </a:r>
            <a:r>
              <a:rPr lang="en-US" sz="2400" b="1" i="1" dirty="0" err="1" smtClean="0"/>
              <a:t>table_name</a:t>
            </a:r>
            <a:r>
              <a:rPr lang="en-US" sz="2400" b="1" i="1" dirty="0" smtClean="0"/>
              <a:t> </a:t>
            </a:r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	where condition(select </a:t>
            </a:r>
            <a:r>
              <a:rPr lang="en-US" sz="2400" b="1" i="1" dirty="0" err="1" smtClean="0"/>
              <a:t>column_name</a:t>
            </a:r>
            <a:r>
              <a:rPr lang="en-US" sz="2400" b="1" i="1" dirty="0" smtClean="0"/>
              <a:t> from </a:t>
            </a:r>
            <a:r>
              <a:rPr lang="en-US" sz="2400" b="1" i="1" dirty="0" err="1" smtClean="0"/>
              <a:t>table_name</a:t>
            </a:r>
            <a:endParaRPr lang="en-US" sz="2400" b="1" i="1" dirty="0" smtClean="0"/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				where condition(select </a:t>
            </a:r>
            <a:r>
              <a:rPr lang="en-US" sz="2400" b="1" i="1" dirty="0" err="1" smtClean="0"/>
              <a:t>column_name</a:t>
            </a:r>
            <a:endParaRPr lang="en-US" sz="2400" b="1" i="1" dirty="0" smtClean="0"/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								 </a:t>
            </a:r>
            <a:r>
              <a:rPr lang="en-US" sz="2400" b="1" i="1" dirty="0"/>
              <a:t>from table name));</a:t>
            </a:r>
            <a:r>
              <a:rPr lang="en-US" sz="2400" b="1" i="1" dirty="0" smtClean="0"/>
              <a:t>                		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6254" y="4123113"/>
            <a:ext cx="334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 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6254" y="4904509"/>
            <a:ext cx="11787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Single row subquery : it use to return one or single output.</a:t>
            </a:r>
          </a:p>
          <a:p>
            <a:endParaRPr lang="en-US" sz="2400" b="1" dirty="0"/>
          </a:p>
          <a:p>
            <a:r>
              <a:rPr lang="en-US" sz="2400" b="1" dirty="0" smtClean="0"/>
              <a:t>Multi row subquery : it use to return more than one output.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13953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62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 GET SAME SALARY AS SCOTT.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" y="847898"/>
            <a:ext cx="11826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</a:t>
            </a:r>
          </a:p>
          <a:p>
            <a:r>
              <a:rPr lang="en-US" sz="2800" b="1" dirty="0" smtClean="0"/>
              <a:t>      FROM EMP</a:t>
            </a:r>
          </a:p>
          <a:p>
            <a:r>
              <a:rPr lang="en-US" sz="2800" b="1" dirty="0" smtClean="0"/>
              <a:t>              WHERE SAL = (SELECT SAL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                    FROM EMP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                              WHERE ENAME=‘SCOTT’);</a:t>
            </a:r>
            <a:endParaRPr lang="en-US" sz="2800" b="1" dirty="0"/>
          </a:p>
        </p:txBody>
      </p:sp>
      <p:sp>
        <p:nvSpPr>
          <p:cNvPr id="5" name="Up Arrow 4"/>
          <p:cNvSpPr/>
          <p:nvPr/>
        </p:nvSpPr>
        <p:spPr>
          <a:xfrm>
            <a:off x="6096000" y="1263535"/>
            <a:ext cx="454429" cy="48213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0596" y="905329"/>
            <a:ext cx="152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XXXX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73978" y="1136161"/>
            <a:ext cx="2036618" cy="6095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178202"/>
            <a:ext cx="1163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NAME WHO IS WORKING IN SAME DEPT OF ‘ALLEN’.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629" y="3772170"/>
            <a:ext cx="12042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ENAME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FROM EMP</a:t>
            </a:r>
          </a:p>
          <a:p>
            <a:r>
              <a:rPr lang="en-US" sz="2800" b="1" dirty="0"/>
              <a:t>	 </a:t>
            </a:r>
            <a:r>
              <a:rPr lang="en-US" sz="2800" b="1" dirty="0" smtClean="0"/>
              <a:t>     WHERE DEPTNO = (SELECT DEPTNO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		                    FROM EMP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			             WHERE ENAME = ‘ALLEN’);</a:t>
            </a:r>
            <a:endParaRPr lang="en-US" sz="2800" b="1" dirty="0"/>
          </a:p>
        </p:txBody>
      </p:sp>
      <p:sp>
        <p:nvSpPr>
          <p:cNvPr id="11" name="Up Arrow 10"/>
          <p:cNvSpPr/>
          <p:nvPr/>
        </p:nvSpPr>
        <p:spPr>
          <a:xfrm>
            <a:off x="7049193" y="4189615"/>
            <a:ext cx="515389" cy="53201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05498" y="3956858"/>
            <a:ext cx="2327564" cy="6317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91251" y="3747713"/>
            <a:ext cx="89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48806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1049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Definition Language(DDL)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10491"/>
            <a:ext cx="12192000" cy="1655762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/>
              <a:t>It is Used to create and modify the structure of </a:t>
            </a:r>
            <a:r>
              <a:rPr lang="en-US" b="1" dirty="0" err="1" smtClean="0"/>
              <a:t>DataBase</a:t>
            </a:r>
            <a:r>
              <a:rPr lang="en-US" b="1" dirty="0" smtClean="0"/>
              <a:t> object.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Create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Alter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Rename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Truncate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Drop</a:t>
            </a:r>
          </a:p>
          <a:p>
            <a:pPr algn="just"/>
            <a:r>
              <a:rPr lang="en-US" b="1" dirty="0" smtClean="0"/>
              <a:t>Create </a:t>
            </a:r>
            <a:r>
              <a:rPr lang="en-US" dirty="0" smtClean="0"/>
              <a:t>:- </a:t>
            </a:r>
            <a:r>
              <a:rPr lang="en-US" dirty="0"/>
              <a:t>The CREATE TABLE statement is used to create a new table in a </a:t>
            </a:r>
            <a:r>
              <a:rPr lang="en-US" dirty="0" smtClean="0"/>
              <a:t>    	       database.</a:t>
            </a:r>
          </a:p>
          <a:p>
            <a:pPr algn="just"/>
            <a:r>
              <a:rPr lang="en-US" b="1" dirty="0">
                <a:effectLst/>
              </a:rPr>
              <a:t>Syntax</a:t>
            </a:r>
          </a:p>
          <a:p>
            <a:pPr algn="just"/>
            <a:r>
              <a:rPr lang="en-US" i="1" dirty="0" smtClean="0">
                <a:effectLst/>
              </a:rPr>
              <a:t>CREATE TABLE </a:t>
            </a:r>
            <a:r>
              <a:rPr lang="en-US" i="1" dirty="0" err="1" smtClean="0">
                <a:effectLst/>
              </a:rPr>
              <a:t>table_name</a:t>
            </a:r>
            <a:r>
              <a:rPr lang="en-US" i="1" dirty="0" smtClean="0">
                <a:effectLst/>
              </a:rPr>
              <a:t>(</a:t>
            </a:r>
            <a:r>
              <a:rPr lang="en-US" i="1" dirty="0">
                <a:effectLst/>
              </a:rPr>
              <a:t>column1 datatype</a:t>
            </a:r>
            <a:r>
              <a:rPr lang="en-US" i="1" dirty="0" smtClean="0">
                <a:effectLst/>
              </a:rPr>
              <a:t>,</a:t>
            </a:r>
            <a:r>
              <a:rPr lang="en-US" i="1" dirty="0">
                <a:effectLst/>
              </a:rPr>
              <a:t> </a:t>
            </a:r>
            <a:r>
              <a:rPr lang="en-US" i="1" dirty="0" smtClean="0">
                <a:effectLst/>
              </a:rPr>
              <a:t>column2 </a:t>
            </a:r>
            <a:r>
              <a:rPr lang="en-US" i="1" dirty="0">
                <a:effectLst/>
              </a:rPr>
              <a:t>datatype</a:t>
            </a:r>
            <a:r>
              <a:rPr lang="en-US" i="1" dirty="0" smtClean="0">
                <a:effectLst/>
              </a:rPr>
              <a:t>,</a:t>
            </a:r>
            <a:r>
              <a:rPr lang="en-US" i="1" dirty="0">
                <a:effectLst/>
              </a:rPr>
              <a:t> </a:t>
            </a:r>
            <a:r>
              <a:rPr lang="en-US" i="1" dirty="0" smtClean="0">
                <a:effectLst/>
              </a:rPr>
              <a:t>column3 datatype     .    . . .  . . </a:t>
            </a:r>
            <a:r>
              <a:rPr lang="en-US" i="1" dirty="0" err="1" smtClean="0">
                <a:effectLst/>
              </a:rPr>
              <a:t>columnN</a:t>
            </a:r>
            <a:r>
              <a:rPr lang="en-US" i="1" dirty="0" smtClean="0">
                <a:effectLst/>
              </a:rPr>
              <a:t> datatype);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2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474" y="187036"/>
            <a:ext cx="1111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: - CREATE TABLE  STUDENT ( UNS NUMBER(10)  PRIMARY KEY, </a:t>
            </a:r>
          </a:p>
          <a:p>
            <a:r>
              <a:rPr lang="en-US" sz="2400" b="1" dirty="0"/>
              <a:t>	 </a:t>
            </a:r>
            <a:r>
              <a:rPr lang="en-US" sz="2400" b="1" dirty="0" smtClean="0"/>
              <a:t>  NAME VARCHAR(25),SEM NUMBER(2),BRANCH VARCHAR(20));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88771"/>
              </p:ext>
            </p:extLst>
          </p:nvPr>
        </p:nvGraphicFramePr>
        <p:xfrm>
          <a:off x="1431636" y="1473001"/>
          <a:ext cx="8421254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6770"/>
                <a:gridCol w="2863705"/>
                <a:gridCol w="2067036"/>
                <a:gridCol w="2473743"/>
              </a:tblGrid>
              <a:tr h="3799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UNS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BRANCH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855" y="2473037"/>
            <a:ext cx="11242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WE’LL EXECUTE THE QUERY AND EMPTY TABLE WILL GET CREATED OR STRUCTURE OF THE TABLE IS GETTING CREATED.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325368"/>
            <a:ext cx="12004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ORDER TO INSERT THE DATA WE HAVE TO GO FOR  INSERT  COMMAND.</a:t>
            </a:r>
          </a:p>
          <a:p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387197"/>
            <a:ext cx="1128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INSERT INTO </a:t>
            </a:r>
            <a:r>
              <a:rPr lang="en-US" sz="2400" b="1" i="1" dirty="0" err="1"/>
              <a:t>table_name</a:t>
            </a:r>
            <a:r>
              <a:rPr lang="en-US" sz="2400" b="1" dirty="0"/>
              <a:t> (</a:t>
            </a:r>
            <a:r>
              <a:rPr lang="en-US" sz="2400" b="1" i="1" dirty="0"/>
              <a:t>column1</a:t>
            </a:r>
            <a:r>
              <a:rPr lang="en-US" sz="2400" b="1" dirty="0"/>
              <a:t>,</a:t>
            </a:r>
            <a:r>
              <a:rPr lang="en-US" sz="2400" b="1" i="1" dirty="0"/>
              <a:t> column2</a:t>
            </a:r>
            <a:r>
              <a:rPr lang="en-US" sz="2400" b="1" dirty="0"/>
              <a:t>,</a:t>
            </a:r>
            <a:r>
              <a:rPr lang="en-US" sz="2400" b="1" i="1" dirty="0"/>
              <a:t> column3</a:t>
            </a:r>
            <a:r>
              <a:rPr lang="en-US" sz="2400" b="1" dirty="0"/>
              <a:t>, ...)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>VALUES (</a:t>
            </a:r>
            <a:r>
              <a:rPr lang="en-US" sz="2400" b="1" i="1" dirty="0"/>
              <a:t>value1</a:t>
            </a:r>
            <a:r>
              <a:rPr lang="en-US" sz="2400" b="1" dirty="0"/>
              <a:t>,</a:t>
            </a:r>
            <a:r>
              <a:rPr lang="en-US" sz="2400" b="1" i="1" dirty="0"/>
              <a:t> value2</a:t>
            </a:r>
            <a:r>
              <a:rPr lang="en-US" sz="2400" b="1" dirty="0"/>
              <a:t>,</a:t>
            </a:r>
            <a:r>
              <a:rPr lang="en-US" sz="2400" b="1" i="1" dirty="0"/>
              <a:t> value3</a:t>
            </a:r>
            <a:r>
              <a:rPr lang="en-US" sz="2400" b="1" dirty="0"/>
              <a:t>, </a:t>
            </a:r>
            <a:r>
              <a:rPr lang="en-US" sz="2400" b="1" dirty="0" smtClean="0"/>
              <a:t>...);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132971"/>
            <a:ext cx="117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640802"/>
            <a:ext cx="10120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INSERT INTO </a:t>
            </a:r>
            <a:r>
              <a:rPr lang="en-US" sz="2400" b="1" i="1" dirty="0" err="1"/>
              <a:t>table_name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>VALUES (</a:t>
            </a:r>
            <a:r>
              <a:rPr lang="en-US" sz="2400" b="1" i="1" dirty="0"/>
              <a:t>value1</a:t>
            </a:r>
            <a:r>
              <a:rPr lang="en-US" sz="2400" b="1" dirty="0"/>
              <a:t>,</a:t>
            </a:r>
            <a:r>
              <a:rPr lang="en-US" sz="2400" b="1" i="1" dirty="0"/>
              <a:t> value2</a:t>
            </a:r>
            <a:r>
              <a:rPr lang="en-US" sz="2400" b="1" dirty="0"/>
              <a:t>,</a:t>
            </a:r>
            <a:r>
              <a:rPr lang="en-US" sz="2400" b="1" i="1" dirty="0"/>
              <a:t> value3</a:t>
            </a:r>
            <a:r>
              <a:rPr lang="en-US" sz="2400" b="1" dirty="0"/>
              <a:t>, ...);</a:t>
            </a:r>
          </a:p>
        </p:txBody>
      </p:sp>
    </p:spTree>
    <p:extLst>
      <p:ext uri="{BB962C8B-B14F-4D97-AF65-F5344CB8AC3E}">
        <p14:creationId xmlns:p14="http://schemas.microsoft.com/office/powerpoint/2010/main" val="310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703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; - INSERT INTO  STUDENT ( UNS, NAME, SEM, BRANCH )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VALUES  (1234567890,’ANKUR’,08,’CSE’)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07163"/>
              </p:ext>
            </p:extLst>
          </p:nvPr>
        </p:nvGraphicFramePr>
        <p:xfrm>
          <a:off x="722745" y="110088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UNS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SEM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BRANCH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1234567890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ANKUR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CSE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098138"/>
            <a:ext cx="309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ALTER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2640764"/>
            <a:ext cx="1203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ALTER </a:t>
            </a:r>
            <a:r>
              <a:rPr lang="en-US" sz="2400" b="1" dirty="0" smtClean="0"/>
              <a:t>command </a:t>
            </a:r>
            <a:r>
              <a:rPr lang="en-US" sz="2400" b="1" dirty="0"/>
              <a:t>is used to </a:t>
            </a:r>
            <a:r>
              <a:rPr lang="en-US" sz="2400" b="1" dirty="0" smtClean="0"/>
              <a:t>MODIFY  the  structure of the  table.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3062170"/>
            <a:ext cx="1149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Ex;-add</a:t>
            </a:r>
            <a:r>
              <a:rPr lang="en-US" sz="2400" dirty="0"/>
              <a:t>, delete, or modify </a:t>
            </a:r>
            <a:r>
              <a:rPr lang="en-US" sz="2400" dirty="0" smtClean="0"/>
              <a:t>columns or </a:t>
            </a:r>
            <a:r>
              <a:rPr lang="en-US" sz="2400" dirty="0"/>
              <a:t>add and drop various constraints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23835"/>
            <a:ext cx="330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 COLUMN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3945241"/>
            <a:ext cx="1203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ADD 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 datatype;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414592"/>
            <a:ext cx="10702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STUDENT ADD MOBILE NUMBER(10);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7134"/>
              </p:ext>
            </p:extLst>
          </p:nvPr>
        </p:nvGraphicFramePr>
        <p:xfrm>
          <a:off x="494146" y="506429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6645" y="562317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DROP COLUMN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6645" y="5997394"/>
            <a:ext cx="10879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DROP  COLUMN 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ALTER TABLE STUDENT DROP COLUMN MOBILE;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76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88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ALTER/MODIFY THE TABLE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7689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RENAME  A COLUMN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69496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RENAME COLUMN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 to </a:t>
            </a:r>
            <a:r>
              <a:rPr lang="en-US" sz="2400" b="1" dirty="0" err="1" smtClean="0"/>
              <a:t>newColumn_name</a:t>
            </a:r>
            <a:r>
              <a:rPr lang="en-US" sz="2400" b="1" dirty="0" smtClean="0"/>
              <a:t>;</a:t>
            </a:r>
          </a:p>
          <a:p>
            <a:endParaRPr lang="en-US" sz="2400" b="1" dirty="0"/>
          </a:p>
          <a:p>
            <a:r>
              <a:rPr lang="en-US" sz="2400" b="1" dirty="0" smtClean="0"/>
              <a:t>ALTER TABLE STUDENT RENAME COLUMN  NAME  TO  SNAME;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85322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CHANGE THE DATATYPE 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093153"/>
            <a:ext cx="11866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ALTER COLUMN 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datatype ;</a:t>
            </a:r>
          </a:p>
          <a:p>
            <a:endParaRPr lang="en-US" sz="2400" b="1" dirty="0"/>
          </a:p>
          <a:p>
            <a:r>
              <a:rPr lang="en-US" sz="2400" b="1" dirty="0" smtClean="0"/>
              <a:t>ALTER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MODIFY   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 DATATYPE;   ORACLE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0" y="3924150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10G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0782" y="4339648"/>
            <a:ext cx="1174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STUDENT MODIFY  BRANCH CHAR(25);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70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22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ADD/REMOVE  PRIMARY KEY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1076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ADD CONSTRAINT  </a:t>
            </a:r>
            <a:r>
              <a:rPr lang="en-US" sz="2400" b="1" dirty="0" err="1" smtClean="0"/>
              <a:t>constraint_name</a:t>
            </a:r>
            <a:r>
              <a:rPr lang="en-US" sz="2400" b="1" dirty="0" smtClean="0"/>
              <a:t>  PRIMARY KEY (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);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38828"/>
            <a:ext cx="12046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 STUDENT  ADD CONSTRAINT STUDENT_PK  PRIMARY KEY (UNS);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15991"/>
            <a:ext cx="1122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DROP CONSTRAINT  </a:t>
            </a:r>
            <a:r>
              <a:rPr lang="en-US" sz="2400" b="1" dirty="0" err="1" smtClean="0"/>
              <a:t>constarinsts_name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20782" y="2723822"/>
            <a:ext cx="1149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STUDENT DROP CONSTRAINTS STUDENT_PK;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2542" y="3429000"/>
            <a:ext cx="353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RENAME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2542" y="4298628"/>
            <a:ext cx="9748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RENAME IS USE TO RENAME A TABLE.</a:t>
            </a:r>
          </a:p>
          <a:p>
            <a:endParaRPr lang="en-US" b="1" dirty="0"/>
          </a:p>
          <a:p>
            <a:r>
              <a:rPr lang="en-US" b="1" dirty="0" smtClean="0"/>
              <a:t>RENAME </a:t>
            </a:r>
            <a:r>
              <a:rPr lang="en-US" b="1" dirty="0" err="1" smtClean="0"/>
              <a:t>table_name</a:t>
            </a:r>
            <a:r>
              <a:rPr lang="en-US" b="1" dirty="0" smtClean="0"/>
              <a:t> to NEW </a:t>
            </a:r>
            <a:r>
              <a:rPr lang="en-US" b="1" dirty="0" err="1" smtClean="0"/>
              <a:t>table_name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RENAME STUDENT TO STUD;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18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31025" y="1030020"/>
            <a:ext cx="11139055" cy="510401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182198" y="2310938"/>
            <a:ext cx="1978428" cy="5985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7182197" y="2610195"/>
            <a:ext cx="2" cy="16292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</p:cNvCxnSpPr>
          <p:nvPr/>
        </p:nvCxnSpPr>
        <p:spPr>
          <a:xfrm>
            <a:off x="9160626" y="2610196"/>
            <a:ext cx="0" cy="1629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82197" y="4089861"/>
            <a:ext cx="1978429" cy="2992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7514705" y="3424842"/>
            <a:ext cx="1413164" cy="31588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8927869" y="3582784"/>
            <a:ext cx="19451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22124" y="3582784"/>
            <a:ext cx="2992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2073" y="4535074"/>
            <a:ext cx="234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DataBase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80555" y="3121119"/>
            <a:ext cx="232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QueryLang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3770" y="2002749"/>
            <a:ext cx="160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Interact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34298" y="2403992"/>
            <a:ext cx="1047404" cy="1025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73047" y="3074198"/>
            <a:ext cx="1197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Manipulations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67140" y="3289641"/>
            <a:ext cx="108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S/W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" y="299807"/>
            <a:ext cx="324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MACHINE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27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TRUNCATE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2530" y="461665"/>
            <a:ext cx="11109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TRUNCATE IS USE TO DELETE ALL RECORD IN A TABLE PERMANENTLY. IT WILL KEEP THE TABLE STRUCTURE.</a:t>
            </a:r>
          </a:p>
          <a:p>
            <a:endParaRPr lang="en-US" b="1" dirty="0"/>
          </a:p>
          <a:p>
            <a:r>
              <a:rPr lang="en-US" b="1" dirty="0" smtClean="0"/>
              <a:t>TRUNCATE TABLE  </a:t>
            </a:r>
            <a:r>
              <a:rPr lang="en-US" b="1" dirty="0" err="1" smtClean="0"/>
              <a:t>table_name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TRUNCATE  TABLE  STUD; </a:t>
            </a:r>
          </a:p>
          <a:p>
            <a:endParaRPr lang="en-US" b="1" dirty="0"/>
          </a:p>
          <a:p>
            <a:r>
              <a:rPr lang="en-US" b="1" dirty="0" smtClean="0"/>
              <a:t>IT WILL DELETE ALL THE REORDES OF STUD TABLE PERMNENTLY.  </a:t>
            </a:r>
          </a:p>
          <a:p>
            <a:r>
              <a:rPr lang="en-US" b="1" dirty="0" smtClean="0"/>
              <a:t>THERE IS NO WAY TO GET IT BACK. (DO NOT TRY THIS  COMMAND IN EMP OR DEPT OR ANY INBUILT TABLE).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2531" y="3554819"/>
            <a:ext cx="362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DROP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531" y="4389120"/>
            <a:ext cx="9158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 IS USE TO DELETE THE INTIRE TABLE .</a:t>
            </a:r>
          </a:p>
          <a:p>
            <a:endParaRPr lang="en-US" dirty="0"/>
          </a:p>
          <a:p>
            <a:r>
              <a:rPr lang="en-US" dirty="0" smtClean="0"/>
              <a:t>DROP TABLE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098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8215" y="365760"/>
            <a:ext cx="3235570" cy="5205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DROP</a:t>
            </a:r>
            <a:endParaRPr lang="en-US" sz="2400" b="1" dirty="0"/>
          </a:p>
        </p:txBody>
      </p:sp>
      <p:sp>
        <p:nvSpPr>
          <p:cNvPr id="6" name="Down Arrow 5"/>
          <p:cNvSpPr/>
          <p:nvPr/>
        </p:nvSpPr>
        <p:spPr>
          <a:xfrm>
            <a:off x="5835747" y="886264"/>
            <a:ext cx="494715" cy="195540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155809" y="2841673"/>
            <a:ext cx="1880382" cy="1744395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13009" y="3390705"/>
            <a:ext cx="196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Informal Roman" panose="030604020304060B0204" pitchFamily="66" charset="0"/>
              </a:rPr>
              <a:t>RECYLE </a:t>
            </a:r>
          </a:p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Informal Roman" panose="030604020304060B0204" pitchFamily="66" charset="0"/>
              </a:rPr>
              <a:t>BIN</a:t>
            </a:r>
            <a:endParaRPr lang="en-US" sz="2000" b="1" dirty="0">
              <a:solidFill>
                <a:schemeClr val="accent4">
                  <a:lumMod val="50000"/>
                </a:schemeClr>
              </a:solidFill>
              <a:latin typeface="Informal Roman" panose="030604020304060B0204" pitchFamily="66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07257" y="4586458"/>
            <a:ext cx="351693" cy="125202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55809" y="5838483"/>
            <a:ext cx="1899138" cy="5627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9633" y="5957018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PURGE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98412" y="1863968"/>
            <a:ext cx="1871003" cy="4009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BACK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63840" y="661182"/>
            <a:ext cx="1378634" cy="1097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054947" y="2405575"/>
            <a:ext cx="2117188" cy="1308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90645" y="5161447"/>
            <a:ext cx="441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PERMANENT            DELETION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48267" y="2593571"/>
            <a:ext cx="14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RESTORE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19605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948" y="253218"/>
            <a:ext cx="911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FLASHBACK 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TO BEFORE  DROP;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6948" y="858129"/>
            <a:ext cx="1094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WE WANT TO DELETE THE TABLE PERMANENTLY 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6948" y="1370707"/>
            <a:ext cx="8131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PURGE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54880" y="1463040"/>
            <a:ext cx="543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DELETE THE TABLE FROM RECLYE BIN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8191" y="1975618"/>
            <a:ext cx="1195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WANT TO DELETE THE TABLE PERMANENTLY WITHOUT SENDING TO RECLYE BIN WE HAVE TO USE PURGE </a:t>
            </a:r>
            <a:r>
              <a:rPr lang="en-US" smtClean="0"/>
              <a:t>COMMAND WITH  </a:t>
            </a:r>
            <a:r>
              <a:rPr lang="en-US" dirty="0" smtClean="0"/>
              <a:t>DROP 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948" y="2828835"/>
            <a:ext cx="6963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DROP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PURGE;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DROP TABLE STUD PURGE;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12165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733550"/>
            <a:ext cx="5981700" cy="3390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96284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41" y="0"/>
            <a:ext cx="10353761" cy="1326321"/>
          </a:xfrm>
        </p:spPr>
        <p:txBody>
          <a:bodyPr/>
          <a:lstStyle/>
          <a:p>
            <a:r>
              <a:rPr lang="en-US" dirty="0" smtClean="0"/>
              <a:t>DATA MANIPULATION LANGUAGE(DML)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075" y="1141655"/>
            <a:ext cx="11554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DML COMMAND IS USE TO MODIFY THE DATA’S OF  TABLE IN DATA BASE.</a:t>
            </a:r>
          </a:p>
          <a:p>
            <a:endParaRPr lang="en-US" b="1" dirty="0"/>
          </a:p>
          <a:p>
            <a:r>
              <a:rPr lang="en-US" b="1" dirty="0" smtClean="0"/>
              <a:t>THE DML COMMANDS ARE NOT AUTO-COMMITTED i.e.  THEY CAN NOT BE SAVE PERMANENTLY SAVE ALL CHANGES IN THE DB WE CAN GET THEM BACK USING </a:t>
            </a:r>
            <a:r>
              <a:rPr lang="en-US" b="1" dirty="0" smtClean="0">
                <a:solidFill>
                  <a:srgbClr val="FF0000"/>
                </a:solidFill>
              </a:rPr>
              <a:t>ROLLBACK</a:t>
            </a:r>
            <a:r>
              <a:rPr lang="en-US" b="1" dirty="0" smtClean="0"/>
              <a:t> COMMAND.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2632" y="2560309"/>
            <a:ext cx="458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INSERT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DELETE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6253" y="3701964"/>
            <a:ext cx="241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INSERT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075" y="4135733"/>
            <a:ext cx="116902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INSERT COMMAND IS USE TO INSERT A ROW INTO A TABLE.</a:t>
            </a:r>
          </a:p>
          <a:p>
            <a:endParaRPr lang="en-US" b="1" dirty="0" smtClean="0"/>
          </a:p>
          <a:p>
            <a:r>
              <a:rPr lang="en-US" b="1" dirty="0" smtClean="0"/>
              <a:t>INSERT</a:t>
            </a:r>
            <a:r>
              <a:rPr lang="en-US" b="1" dirty="0"/>
              <a:t> INTO </a:t>
            </a:r>
            <a:r>
              <a:rPr lang="en-US" b="1" dirty="0" err="1" smtClean="0"/>
              <a:t>table_name</a:t>
            </a:r>
            <a:r>
              <a:rPr lang="en-US" b="1" dirty="0"/>
              <a:t>    </a:t>
            </a:r>
            <a:r>
              <a:rPr lang="en-US" b="1" dirty="0" smtClean="0"/>
              <a:t>(</a:t>
            </a:r>
            <a:r>
              <a:rPr lang="en-US" b="1" dirty="0"/>
              <a:t>col1, col2, col3,.... col N)  </a:t>
            </a:r>
            <a:r>
              <a:rPr lang="en-US" b="1" dirty="0" smtClean="0"/>
              <a:t>VALUES</a:t>
            </a:r>
            <a:r>
              <a:rPr lang="en-US" b="1" dirty="0"/>
              <a:t> (value1, value2, value3, .... </a:t>
            </a:r>
            <a:r>
              <a:rPr lang="en-US" b="1" dirty="0" err="1"/>
              <a:t>valueN</a:t>
            </a:r>
            <a:r>
              <a:rPr lang="en-US" b="1" dirty="0"/>
              <a:t>); 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INSERT</a:t>
            </a:r>
            <a:r>
              <a:rPr lang="en-US" b="1" dirty="0"/>
              <a:t> INTO  </a:t>
            </a:r>
            <a:r>
              <a:rPr lang="en-US" b="1" dirty="0" err="1" smtClean="0"/>
              <a:t>table_name</a:t>
            </a:r>
            <a:r>
              <a:rPr lang="en-US" b="1" dirty="0"/>
              <a:t>    </a:t>
            </a:r>
            <a:r>
              <a:rPr lang="en-US" b="1" dirty="0" smtClean="0"/>
              <a:t>VALUES</a:t>
            </a:r>
            <a:r>
              <a:rPr lang="en-US" b="1" dirty="0"/>
              <a:t> (value1, value2, value3, .... </a:t>
            </a:r>
            <a:r>
              <a:rPr lang="en-US" b="1" dirty="0" err="1"/>
              <a:t>valueN</a:t>
            </a:r>
            <a:r>
              <a:rPr lang="en-US" b="1" dirty="0"/>
              <a:t>); </a:t>
            </a:r>
            <a:r>
              <a:rPr lang="en-US" dirty="0"/>
              <a:t>   </a:t>
            </a:r>
          </a:p>
          <a:p>
            <a:r>
              <a:rPr lang="en-US" b="1" dirty="0"/>
              <a:t> 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47520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378" y="0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UPDATE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6378" y="461665"/>
            <a:ext cx="10490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 MODIFY THE INFORMATION WHICH IS PRESENT IN THE TABLE.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UPDATE  </a:t>
            </a:r>
            <a:r>
              <a:rPr lang="en-US" sz="2000" b="1" dirty="0" err="1" smtClean="0"/>
              <a:t>table_name</a:t>
            </a:r>
            <a:r>
              <a:rPr lang="en-US" sz="2000" b="1" dirty="0" smtClean="0"/>
              <a:t>  SET  </a:t>
            </a:r>
            <a:r>
              <a:rPr lang="en-US" sz="2000" b="1" dirty="0" err="1" smtClean="0"/>
              <a:t>column_name</a:t>
            </a:r>
            <a:r>
              <a:rPr lang="en-US" sz="2000" b="1" dirty="0" smtClean="0"/>
              <a:t> = NEW VALUE  WHERE </a:t>
            </a:r>
          </a:p>
          <a:p>
            <a:r>
              <a:rPr lang="en-US" sz="2000" b="1" dirty="0" err="1" smtClean="0"/>
              <a:t>Column_name</a:t>
            </a:r>
            <a:r>
              <a:rPr lang="en-US" sz="2000" b="1" dirty="0" smtClean="0"/>
              <a:t> =OLDVALUE;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UPDATE TABLE STUD SET SNAME=‘ABC’ WHERE ID=1234567890;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O/P – 1 ROW UPDATE.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6378" y="3323987"/>
            <a:ext cx="275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378" y="3785652"/>
            <a:ext cx="1188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COMMAND IS USE TO DELETE A PERTICULAR RECORD FROM A TABLE.</a:t>
            </a:r>
          </a:p>
          <a:p>
            <a:endParaRPr lang="en-US" b="1" dirty="0"/>
          </a:p>
          <a:p>
            <a:r>
              <a:rPr lang="en-US" b="1" dirty="0" smtClean="0"/>
              <a:t>DELETE FROM </a:t>
            </a:r>
            <a:r>
              <a:rPr lang="en-US" b="1" dirty="0" err="1" smtClean="0"/>
              <a:t>table_name</a:t>
            </a:r>
            <a:r>
              <a:rPr lang="en-US" b="1" dirty="0" smtClean="0"/>
              <a:t> WHERE CONDITION’S;</a:t>
            </a:r>
          </a:p>
          <a:p>
            <a:endParaRPr lang="en-US" b="1" dirty="0"/>
          </a:p>
          <a:p>
            <a:r>
              <a:rPr lang="en-US" b="1" dirty="0" smtClean="0"/>
              <a:t>DELETE FROM STUD WHERE ENAME=‘RANBIR’;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16514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87" y="-171796"/>
            <a:ext cx="10353761" cy="1326321"/>
          </a:xfrm>
        </p:spPr>
        <p:txBody>
          <a:bodyPr/>
          <a:lstStyle/>
          <a:p>
            <a:r>
              <a:rPr lang="en-US" dirty="0" smtClean="0"/>
              <a:t>TRANSACTION CONTROL LANGUAGE(TCL)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98" y="800582"/>
            <a:ext cx="114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TCL command is use to manage the transaction in the database.it is use to manage the changes done by  DML commands .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198" y="1619071"/>
            <a:ext cx="7897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RollBack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SavePoint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2745337"/>
            <a:ext cx="12003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Commit :- commit command is use to save the changes done by DML commands </a:t>
            </a:r>
            <a:r>
              <a:rPr lang="en-US" sz="2400" dirty="0" smtClean="0"/>
              <a:t>permanently.</a:t>
            </a:r>
            <a:r>
              <a:rPr lang="en-US" sz="2400" b="1" dirty="0" smtClean="0"/>
              <a:t> 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198" y="3686937"/>
            <a:ext cx="558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  commit;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98" y="4289983"/>
            <a:ext cx="632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RollBack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11681" y="4427033"/>
            <a:ext cx="985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command is use to restore the DML changes </a:t>
            </a:r>
            <a:r>
              <a:rPr lang="en-US" sz="2000" b="1" dirty="0"/>
              <a:t> </a:t>
            </a:r>
            <a:r>
              <a:rPr lang="en-US" sz="2000" b="1" dirty="0" smtClean="0"/>
              <a:t>(until it is not </a:t>
            </a:r>
            <a:r>
              <a:rPr lang="en-US" sz="2000" b="1" dirty="0" err="1" smtClean="0"/>
              <a:t>commited</a:t>
            </a:r>
            <a:r>
              <a:rPr lang="en-US" sz="2000" b="1" dirty="0" smtClean="0"/>
              <a:t>). 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198" y="4964193"/>
            <a:ext cx="660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Syntax: </a:t>
            </a:r>
            <a:r>
              <a:rPr lang="en-US" sz="2000" b="1" dirty="0" err="1" smtClean="0"/>
              <a:t>RollBack</a:t>
            </a:r>
            <a:r>
              <a:rPr lang="en-US" sz="2000" b="1" dirty="0" smtClean="0"/>
              <a:t>;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5493176"/>
            <a:ext cx="1107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</a:t>
            </a:r>
            <a:r>
              <a:rPr lang="en-US" dirty="0" err="1" smtClean="0"/>
              <a:t>RollBack</a:t>
            </a:r>
            <a:r>
              <a:rPr lang="en-US" dirty="0" smtClean="0"/>
              <a:t> command is use with  </a:t>
            </a:r>
            <a:r>
              <a:rPr lang="en-US" dirty="0" err="1" smtClean="0"/>
              <a:t>SavePoint</a:t>
            </a:r>
            <a:r>
              <a:rPr lang="en-US" dirty="0" smtClean="0"/>
              <a:t> also.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98" y="6065444"/>
            <a:ext cx="83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Syntax: </a:t>
            </a:r>
            <a:r>
              <a:rPr lang="en-US" dirty="0" err="1" smtClean="0"/>
              <a:t>RollbacK</a:t>
            </a:r>
            <a:r>
              <a:rPr lang="en-US" dirty="0" smtClean="0"/>
              <a:t> to </a:t>
            </a:r>
            <a:r>
              <a:rPr lang="en-US" dirty="0" err="1" smtClean="0"/>
              <a:t>Savepoint_Name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25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34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SavePoint</a:t>
            </a:r>
            <a:r>
              <a:rPr lang="en-US" sz="2400" b="1" dirty="0" smtClean="0"/>
              <a:t>:-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5302" y="0"/>
            <a:ext cx="9293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Savepoint</a:t>
            </a:r>
            <a:r>
              <a:rPr lang="en-US" sz="2400" b="1" dirty="0" smtClean="0"/>
              <a:t> command is use to mark the current point in the processing of transactions.</a:t>
            </a:r>
          </a:p>
          <a:p>
            <a:r>
              <a:rPr lang="en-US" sz="2400" b="1" dirty="0" smtClean="0"/>
              <a:t>Or</a:t>
            </a:r>
          </a:p>
          <a:p>
            <a:r>
              <a:rPr lang="en-US" sz="2400" b="1" dirty="0" smtClean="0"/>
              <a:t>It is use to save current transections.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004" y="2011680"/>
            <a:ext cx="774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Syantax</a:t>
            </a:r>
            <a:r>
              <a:rPr lang="en-US" sz="2000" b="1" dirty="0" smtClean="0"/>
              <a:t>: SAVEPOINT  </a:t>
            </a:r>
            <a:r>
              <a:rPr lang="en-US" sz="2000" b="1" dirty="0" err="1" smtClean="0"/>
              <a:t>savepoint_name</a:t>
            </a:r>
            <a:r>
              <a:rPr lang="en-US" sz="2000" b="1" dirty="0" smtClean="0"/>
              <a:t>;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02" y="2578044"/>
            <a:ext cx="8495607" cy="42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555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2828" y="0"/>
            <a:ext cx="801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Control Language(DCL)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1" y="881149"/>
            <a:ext cx="11438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DCL command is use to Control  privileges in </a:t>
            </a:r>
            <a:r>
              <a:rPr lang="en-US" sz="2400" b="1" dirty="0" err="1" smtClean="0"/>
              <a:t>DataBase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Grant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Revoke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GRANT:- it </a:t>
            </a:r>
            <a:r>
              <a:rPr lang="en-US" sz="2400" b="1" dirty="0"/>
              <a:t> </a:t>
            </a:r>
            <a:r>
              <a:rPr lang="en-US" sz="2400" b="1" dirty="0" smtClean="0"/>
              <a:t>is use to give the access  from one use to other user for </a:t>
            </a:r>
            <a:r>
              <a:rPr lang="en-US" sz="2400" b="1" dirty="0" err="1" smtClean="0"/>
              <a:t>databse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 smtClean="0"/>
              <a:t>Syntax: GRANT  ALL/SQL_STATEMENT ON DATABSE (TABLE_NAME)  TO USER;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REVOKE:-  it is use to take back the permission from user.</a:t>
            </a:r>
          </a:p>
          <a:p>
            <a:endParaRPr lang="en-US" sz="2400" b="1" dirty="0"/>
          </a:p>
          <a:p>
            <a:r>
              <a:rPr lang="en-US" sz="2400" b="1" dirty="0" smtClean="0"/>
              <a:t>Syntax:  REVOKE ALL/SQL_STATEMENT ON DATABSE(TABLE_NAME) FROM USER;</a:t>
            </a:r>
          </a:p>
        </p:txBody>
      </p:sp>
    </p:spTree>
    <p:extLst>
      <p:ext uri="{BB962C8B-B14F-4D97-AF65-F5344CB8AC3E}">
        <p14:creationId xmlns:p14="http://schemas.microsoft.com/office/powerpoint/2010/main" val="35116582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00357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TO CREATE USER IN DATABSE</a:t>
            </a:r>
          </a:p>
          <a:p>
            <a:endParaRPr lang="en-US" sz="2400" b="1" dirty="0"/>
          </a:p>
          <a:p>
            <a:r>
              <a:rPr lang="en-US" sz="2400" b="1" dirty="0" smtClean="0"/>
              <a:t>IN ORDER TO CREATE USER LIKE SCOTT,HR WE HAVE TO SWITCH TO ROOT ACCOUNT(SYSTEM) THAN ONLY WE CAN CREATE THE USER .</a:t>
            </a:r>
          </a:p>
          <a:p>
            <a:endParaRPr lang="en-US" sz="2400" b="1" dirty="0"/>
          </a:p>
          <a:p>
            <a:r>
              <a:rPr lang="en-US" sz="2400" b="1" dirty="0" smtClean="0"/>
              <a:t>SYNTAX: CREATE USER </a:t>
            </a:r>
            <a:r>
              <a:rPr lang="en-US" sz="2400" b="1" dirty="0" err="1" smtClean="0"/>
              <a:t>user_name</a:t>
            </a:r>
            <a:r>
              <a:rPr lang="en-US" sz="2400" b="1" dirty="0" smtClean="0"/>
              <a:t> IDENTIFIED BY password;</a:t>
            </a:r>
          </a:p>
          <a:p>
            <a:endParaRPr lang="en-US" sz="2400" b="1" dirty="0"/>
          </a:p>
          <a:p>
            <a:r>
              <a:rPr lang="en-US" sz="2400" b="1" dirty="0" smtClean="0"/>
              <a:t>ONLY CREATING USER WILL NOT HELP YOU TO CREATE TABLE IN NEW USER WE HAVE TO GIVE ACCESS TO THAT NEW USER.</a:t>
            </a:r>
          </a:p>
          <a:p>
            <a:r>
              <a:rPr lang="en-US" sz="2400" b="1" dirty="0" smtClean="0"/>
              <a:t>OR WE HAVE TO GIVE GRANT SESSION.</a:t>
            </a:r>
          </a:p>
          <a:p>
            <a:endParaRPr lang="en-US" sz="2400" b="1" dirty="0"/>
          </a:p>
          <a:p>
            <a:r>
              <a:rPr lang="en-US" sz="2400" b="1" dirty="0" smtClean="0"/>
              <a:t>SYNTAX:- GRANT CREATE SESSION TO USERNAME;(FROM SYSTEM COMMAND)</a:t>
            </a:r>
            <a:endParaRPr lang="en-US" sz="2400" b="1" dirty="0"/>
          </a:p>
          <a:p>
            <a:r>
              <a:rPr lang="en-US" sz="2400" b="1" dirty="0"/>
              <a:t>GRANT UNLIMITED TABLESPACE TO USER_NAME;</a:t>
            </a:r>
          </a:p>
          <a:p>
            <a:endParaRPr lang="en-US" sz="2400" b="1" dirty="0"/>
          </a:p>
          <a:p>
            <a:r>
              <a:rPr lang="en-US" sz="2400" b="1" dirty="0" smtClean="0"/>
              <a:t>GRANT CREATE TABLE TO </a:t>
            </a:r>
            <a:r>
              <a:rPr lang="en-US" sz="2400" b="1" smtClean="0"/>
              <a:t>USER_NAME;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DROP USER USER_NAME CASCADE;</a:t>
            </a:r>
          </a:p>
          <a:p>
            <a:endParaRPr lang="en-US" sz="2400" b="1" dirty="0"/>
          </a:p>
          <a:p>
            <a:r>
              <a:rPr lang="en-US" sz="2400" b="1" dirty="0"/>
              <a:t> 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59113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6712</TotalTime>
  <Words>5972</Words>
  <Application>Microsoft Office PowerPoint</Application>
  <PresentationFormat>Custom</PresentationFormat>
  <Paragraphs>1223</Paragraphs>
  <Slides>105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6" baseType="lpstr"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Definition Language(DDL)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MANIPULATION LANGUAGE(DML)</vt:lpstr>
      <vt:lpstr>PowerPoint Presentation</vt:lpstr>
      <vt:lpstr>TRANSACTION CONTROL LANGUAGE(TCL)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Definition Language(DDL)</dc:title>
  <dc:creator>Ankur Verma</dc:creator>
  <cp:lastModifiedBy>QSP</cp:lastModifiedBy>
  <cp:revision>268</cp:revision>
  <dcterms:created xsi:type="dcterms:W3CDTF">2020-05-27T17:09:14Z</dcterms:created>
  <dcterms:modified xsi:type="dcterms:W3CDTF">2020-12-03T06:53:08Z</dcterms:modified>
</cp:coreProperties>
</file>