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6FB1-E500-615F-9832-B05E6F1A4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722F96-6AD8-CA6C-8ACF-1DD6BB9E8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698F97-85C6-D966-423B-A08BF9BE1DA9}"/>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5" name="Footer Placeholder 4">
            <a:extLst>
              <a:ext uri="{FF2B5EF4-FFF2-40B4-BE49-F238E27FC236}">
                <a16:creationId xmlns:a16="http://schemas.microsoft.com/office/drawing/2014/main" id="{5675CFEE-08A4-7991-3678-2D6CA6191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0993C-E3AF-9B71-5269-7C6FC2CF7B5C}"/>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169106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B8BB-4E03-D3DE-A667-D41442C3BE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02F838-8EC4-DCB3-6B2B-F56ED9937F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46EA3-F894-1270-9791-DC382D06E8A7}"/>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5" name="Footer Placeholder 4">
            <a:extLst>
              <a:ext uri="{FF2B5EF4-FFF2-40B4-BE49-F238E27FC236}">
                <a16:creationId xmlns:a16="http://schemas.microsoft.com/office/drawing/2014/main" id="{3C698E77-B725-C279-4007-E804504A08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ADF20B-7FA5-E26A-3078-E2E98FCAA263}"/>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27780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AD287-A250-E4A0-C370-709D9B3EC5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3EE1B6-4B90-C2DE-CC7C-F219BD4C5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A49FB8-A0EB-6E58-FCE4-A397D69A8C48}"/>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5" name="Footer Placeholder 4">
            <a:extLst>
              <a:ext uri="{FF2B5EF4-FFF2-40B4-BE49-F238E27FC236}">
                <a16:creationId xmlns:a16="http://schemas.microsoft.com/office/drawing/2014/main" id="{0B8D5A14-66CA-45ED-3334-B911B408B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B5E87-C7F6-96AD-BAF8-D922F88A9867}"/>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292277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4B5C-8065-A7CA-7434-0ADAEF9323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95C1B3-23C2-E870-AE06-37961611A7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187921-5B10-1E44-D150-73D19AF85B95}"/>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5" name="Footer Placeholder 4">
            <a:extLst>
              <a:ext uri="{FF2B5EF4-FFF2-40B4-BE49-F238E27FC236}">
                <a16:creationId xmlns:a16="http://schemas.microsoft.com/office/drawing/2014/main" id="{4B1ED5B3-E98E-0909-FB15-526F8D5352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0093F-4A40-D3C7-4E37-5E450CDF6626}"/>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3765335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8ECD-628D-0671-465C-798AFE2A2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277A69-C88C-3111-7194-9182CA9395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890A4-15B2-C85B-7370-73272622F432}"/>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5" name="Footer Placeholder 4">
            <a:extLst>
              <a:ext uri="{FF2B5EF4-FFF2-40B4-BE49-F238E27FC236}">
                <a16:creationId xmlns:a16="http://schemas.microsoft.com/office/drawing/2014/main" id="{4CC7580A-687D-D64B-45EB-A067C68F5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4835E-FB08-4EA2-060E-3A2669E152A0}"/>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69118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7FBA-864B-049A-77DC-B7FEDB1DB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0E8DAC-6504-B075-9F6B-567D89AA67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75B5DC-02F0-FF47-4887-FE56C018A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5A86A2-ECD5-0658-FF7E-32ED7CE35151}"/>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6" name="Footer Placeholder 5">
            <a:extLst>
              <a:ext uri="{FF2B5EF4-FFF2-40B4-BE49-F238E27FC236}">
                <a16:creationId xmlns:a16="http://schemas.microsoft.com/office/drawing/2014/main" id="{32786D65-2E48-DC43-DCCB-380662E6F5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CCC4CC-B665-D195-D48A-A17486E90404}"/>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55760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E777-00A5-BB29-C65A-D9814CE7D5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C70B5E-8EBA-90A5-CA83-1BFA834C5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8AECAE-13B7-C419-71C7-ADAA5F7CF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AA1045-8D3F-386C-1F20-3E54C3289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C823F5-89E7-A27A-E93C-3B56BFFF5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F32300-D158-C641-22E9-FFFD224774B4}"/>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8" name="Footer Placeholder 7">
            <a:extLst>
              <a:ext uri="{FF2B5EF4-FFF2-40B4-BE49-F238E27FC236}">
                <a16:creationId xmlns:a16="http://schemas.microsoft.com/office/drawing/2014/main" id="{8621648A-3832-A1C2-5FC5-3A8A5206D2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748D28-7BF2-60F1-8487-08CD06DA8239}"/>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330138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A6E8-16C8-A3D9-7E8B-AD693FEE7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8982BD-90EB-D8C4-CE50-0E6046A52E37}"/>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4" name="Footer Placeholder 3">
            <a:extLst>
              <a:ext uri="{FF2B5EF4-FFF2-40B4-BE49-F238E27FC236}">
                <a16:creationId xmlns:a16="http://schemas.microsoft.com/office/drawing/2014/main" id="{CE8F9626-2097-A0C9-4BE5-6D6FB7DB37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36AF79-400B-D3E4-DD88-9A5255BC5280}"/>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116985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F13F1-2610-B882-AF86-A979593A82FE}"/>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3" name="Footer Placeholder 2">
            <a:extLst>
              <a:ext uri="{FF2B5EF4-FFF2-40B4-BE49-F238E27FC236}">
                <a16:creationId xmlns:a16="http://schemas.microsoft.com/office/drawing/2014/main" id="{08EC8402-CA5D-ECE9-4593-FEED7A92E4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0DBA43-B531-F7C0-92EB-35CABA14C39E}"/>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108339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30BF-EE35-5366-7F32-787FF1789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743F01-3263-A249-582B-34190C15E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9086AC-2845-A889-D53C-180533A1B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FAA3B-401A-D2EC-D65A-DAD49E24AE66}"/>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6" name="Footer Placeholder 5">
            <a:extLst>
              <a:ext uri="{FF2B5EF4-FFF2-40B4-BE49-F238E27FC236}">
                <a16:creationId xmlns:a16="http://schemas.microsoft.com/office/drawing/2014/main" id="{F5B15AA9-25C8-6C9E-7A6B-6C1DBD84B0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671D4F-479D-A7B8-5BAF-745361BFE6B5}"/>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57366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FDAF-6F6C-84F3-8591-89E608316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D6D847-54E3-E901-ECBF-E50E9BF8F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EE7118-027E-84D9-A061-E4CA97546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25C32-4C47-BD8D-0D08-F56FA14340C4}"/>
              </a:ext>
            </a:extLst>
          </p:cNvPr>
          <p:cNvSpPr>
            <a:spLocks noGrp="1"/>
          </p:cNvSpPr>
          <p:nvPr>
            <p:ph type="dt" sz="half" idx="10"/>
          </p:nvPr>
        </p:nvSpPr>
        <p:spPr/>
        <p:txBody>
          <a:bodyPr/>
          <a:lstStyle/>
          <a:p>
            <a:fld id="{D0513535-BEF9-42EF-A7A0-D6234FFE214F}" type="datetimeFigureOut">
              <a:rPr lang="en-IN" smtClean="0"/>
              <a:t>31-03-2023</a:t>
            </a:fld>
            <a:endParaRPr lang="en-IN"/>
          </a:p>
        </p:txBody>
      </p:sp>
      <p:sp>
        <p:nvSpPr>
          <p:cNvPr id="6" name="Footer Placeholder 5">
            <a:extLst>
              <a:ext uri="{FF2B5EF4-FFF2-40B4-BE49-F238E27FC236}">
                <a16:creationId xmlns:a16="http://schemas.microsoft.com/office/drawing/2014/main" id="{0846B9BA-4C4A-63E7-5816-C37E3DDA5B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3ED80-6667-22D2-13A4-5008FF1A7CC3}"/>
              </a:ext>
            </a:extLst>
          </p:cNvPr>
          <p:cNvSpPr>
            <a:spLocks noGrp="1"/>
          </p:cNvSpPr>
          <p:nvPr>
            <p:ph type="sldNum" sz="quarter" idx="12"/>
          </p:nvPr>
        </p:nvSpPr>
        <p:spPr/>
        <p:txBody>
          <a:bodyPr/>
          <a:lstStyle/>
          <a:p>
            <a:fld id="{15B77FA5-555E-47CD-A7C7-A58BF6598B51}" type="slidenum">
              <a:rPr lang="en-IN" smtClean="0"/>
              <a:t>‹#›</a:t>
            </a:fld>
            <a:endParaRPr lang="en-IN"/>
          </a:p>
        </p:txBody>
      </p:sp>
    </p:spTree>
    <p:extLst>
      <p:ext uri="{BB962C8B-B14F-4D97-AF65-F5344CB8AC3E}">
        <p14:creationId xmlns:p14="http://schemas.microsoft.com/office/powerpoint/2010/main" val="297689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A19BFD-8D58-534C-8CFD-A2E988DC6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4CD06B-E9E6-19C7-0E8B-43C4EF015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35D410-1700-F58C-042F-0302CE6AB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13535-BEF9-42EF-A7A0-D6234FFE214F}" type="datetimeFigureOut">
              <a:rPr lang="en-IN" smtClean="0"/>
              <a:t>31-03-2023</a:t>
            </a:fld>
            <a:endParaRPr lang="en-IN"/>
          </a:p>
        </p:txBody>
      </p:sp>
      <p:sp>
        <p:nvSpPr>
          <p:cNvPr id="5" name="Footer Placeholder 4">
            <a:extLst>
              <a:ext uri="{FF2B5EF4-FFF2-40B4-BE49-F238E27FC236}">
                <a16:creationId xmlns:a16="http://schemas.microsoft.com/office/drawing/2014/main" id="{646C15A7-6535-0B71-7437-D040BE99D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6149C0-DAF4-860C-548D-DD1A4147A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77FA5-555E-47CD-A7C7-A58BF6598B51}" type="slidenum">
              <a:rPr lang="en-IN" smtClean="0"/>
              <a:t>‹#›</a:t>
            </a:fld>
            <a:endParaRPr lang="en-IN"/>
          </a:p>
        </p:txBody>
      </p:sp>
    </p:spTree>
    <p:extLst>
      <p:ext uri="{BB962C8B-B14F-4D97-AF65-F5344CB8AC3E}">
        <p14:creationId xmlns:p14="http://schemas.microsoft.com/office/powerpoint/2010/main" val="246612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EC02-E95D-827E-DF6D-8AAA66BAE899}"/>
              </a:ext>
            </a:extLst>
          </p:cNvPr>
          <p:cNvSpPr>
            <a:spLocks noGrp="1"/>
          </p:cNvSpPr>
          <p:nvPr>
            <p:ph type="ctrTitle"/>
          </p:nvPr>
        </p:nvSpPr>
        <p:spPr>
          <a:xfrm>
            <a:off x="1524000" y="1205272"/>
            <a:ext cx="9144000" cy="1773902"/>
          </a:xfrm>
        </p:spPr>
        <p:txBody>
          <a:bodyPr>
            <a:normAutofit fontScale="90000"/>
          </a:bodyPr>
          <a:lstStyle/>
          <a:p>
            <a:pPr>
              <a:lnSpc>
                <a:spcPct val="150000"/>
              </a:lnSpc>
            </a:pPr>
            <a:r>
              <a:rPr lang="en-US" sz="4800" b="1" i="0" u="none" strike="noStrike" dirty="0">
                <a:solidFill>
                  <a:srgbClr val="CC0000"/>
                </a:solidFill>
                <a:effectLst/>
                <a:latin typeface="Montserrat" panose="00000500000000000000" pitchFamily="2" charset="0"/>
              </a:rPr>
              <a:t>Capstone Project-I</a:t>
            </a:r>
            <a:br>
              <a:rPr lang="en-US" sz="4800" b="1" i="0" u="none" strike="noStrike" dirty="0">
                <a:solidFill>
                  <a:srgbClr val="CC0000"/>
                </a:solidFill>
                <a:effectLst/>
                <a:latin typeface="Montserrat" panose="00000500000000000000" pitchFamily="2" charset="0"/>
              </a:rPr>
            </a:br>
            <a:r>
              <a:rPr lang="en-US" sz="4800" b="1" i="0" u="none" strike="noStrike" dirty="0">
                <a:solidFill>
                  <a:srgbClr val="CC0000"/>
                </a:solidFill>
                <a:effectLst/>
                <a:latin typeface="Montserrat" panose="00000500000000000000" pitchFamily="2" charset="0"/>
              </a:rPr>
              <a:t>    </a:t>
            </a:r>
            <a:r>
              <a:rPr lang="en-US" sz="3600" b="1" i="0" u="none" strike="noStrike" dirty="0">
                <a:solidFill>
                  <a:srgbClr val="134F5C"/>
                </a:solidFill>
                <a:effectLst/>
                <a:latin typeface="Montserrat" panose="00000500000000000000" pitchFamily="2" charset="0"/>
              </a:rPr>
              <a:t>EDA on Hotel Bookings Analysis</a:t>
            </a:r>
            <a:endParaRPr lang="en-IN" sz="3600" dirty="0"/>
          </a:p>
        </p:txBody>
      </p:sp>
      <p:sp>
        <p:nvSpPr>
          <p:cNvPr id="3" name="Subtitle 2">
            <a:extLst>
              <a:ext uri="{FF2B5EF4-FFF2-40B4-BE49-F238E27FC236}">
                <a16:creationId xmlns:a16="http://schemas.microsoft.com/office/drawing/2014/main" id="{675FC780-BA97-EA6E-5260-922B2041554D}"/>
              </a:ext>
            </a:extLst>
          </p:cNvPr>
          <p:cNvSpPr>
            <a:spLocks noGrp="1"/>
          </p:cNvSpPr>
          <p:nvPr>
            <p:ph type="subTitle" idx="1"/>
          </p:nvPr>
        </p:nvSpPr>
        <p:spPr>
          <a:xfrm>
            <a:off x="1524000" y="3602038"/>
            <a:ext cx="9144000" cy="2400556"/>
          </a:xfrm>
        </p:spPr>
        <p:txBody>
          <a:bodyPr>
            <a:normAutofit/>
          </a:bodyPr>
          <a:lstStyle/>
          <a:p>
            <a:r>
              <a:rPr lang="en-IN" sz="1800" b="1" i="0" u="none" strike="noStrike" dirty="0">
                <a:solidFill>
                  <a:srgbClr val="134F5C"/>
                </a:solidFill>
                <a:effectLst/>
                <a:latin typeface="Montserrat" panose="00000500000000000000" pitchFamily="2" charset="0"/>
              </a:rPr>
              <a:t>Cohort-Zurich</a:t>
            </a:r>
          </a:p>
          <a:p>
            <a:r>
              <a:rPr lang="en-IN" sz="1800" b="1" dirty="0">
                <a:solidFill>
                  <a:srgbClr val="134F5C"/>
                </a:solidFill>
                <a:latin typeface="Montserrat" panose="00000500000000000000" pitchFamily="2" charset="0"/>
              </a:rPr>
              <a:t>Individual </a:t>
            </a:r>
            <a:r>
              <a:rPr lang="en-IN" sz="2000" b="1" dirty="0">
                <a:solidFill>
                  <a:srgbClr val="134F5C"/>
                </a:solidFill>
                <a:latin typeface="Montserrat" panose="00000500000000000000" pitchFamily="2" charset="0"/>
              </a:rPr>
              <a:t>:- Ankur vishwakarma</a:t>
            </a:r>
            <a:endParaRPr lang="en-IN" sz="1800" b="1" dirty="0">
              <a:solidFill>
                <a:srgbClr val="134F5C"/>
              </a:solidFill>
              <a:latin typeface="Montserrat" panose="00000500000000000000" pitchFamily="2" charset="0"/>
            </a:endParaRPr>
          </a:p>
        </p:txBody>
      </p:sp>
    </p:spTree>
    <p:extLst>
      <p:ext uri="{BB962C8B-B14F-4D97-AF65-F5344CB8AC3E}">
        <p14:creationId xmlns:p14="http://schemas.microsoft.com/office/powerpoint/2010/main" val="308333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75B2-3BFA-CE2D-E609-764BB8806A9E}"/>
              </a:ext>
            </a:extLst>
          </p:cNvPr>
          <p:cNvSpPr>
            <a:spLocks noGrp="1"/>
          </p:cNvSpPr>
          <p:nvPr>
            <p:ph type="title"/>
          </p:nvPr>
        </p:nvSpPr>
        <p:spPr/>
        <p:txBody>
          <a:bodyPr/>
          <a:lstStyle/>
          <a:p>
            <a:r>
              <a:rPr lang="en-US" sz="4400" b="0" i="0" u="none" strike="noStrike" dirty="0">
                <a:solidFill>
                  <a:srgbClr val="CC0000"/>
                </a:solidFill>
                <a:effectLst/>
                <a:latin typeface="Arial" panose="020B0604020202020204" pitchFamily="34" charset="0"/>
              </a:rPr>
              <a:t> </a:t>
            </a:r>
            <a:r>
              <a:rPr lang="en-US" sz="4400" b="0" i="0" u="sng" dirty="0">
                <a:solidFill>
                  <a:srgbClr val="CC0000"/>
                </a:solidFill>
                <a:effectLst/>
                <a:latin typeface="Arial" panose="020B0604020202020204" pitchFamily="34" charset="0"/>
              </a:rPr>
              <a:t>Price in hotels over the year</a:t>
            </a:r>
            <a:endParaRPr lang="en-IN" dirty="0"/>
          </a:p>
        </p:txBody>
      </p:sp>
      <p:pic>
        <p:nvPicPr>
          <p:cNvPr id="7170" name="Picture 2">
            <a:extLst>
              <a:ext uri="{FF2B5EF4-FFF2-40B4-BE49-F238E27FC236}">
                <a16:creationId xmlns:a16="http://schemas.microsoft.com/office/drawing/2014/main" id="{772F6B75-36A2-DCB1-95FB-F041F831C4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5839" y="1825626"/>
            <a:ext cx="5529079" cy="349516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EFEFDFF-AC18-F909-DB4E-F58358236BB5}"/>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44677" y="1825626"/>
            <a:ext cx="5334000" cy="34951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D5D59B-8521-64C9-0EDB-8BEBF4CABC6D}"/>
              </a:ext>
            </a:extLst>
          </p:cNvPr>
          <p:cNvSpPr txBox="1"/>
          <p:nvPr/>
        </p:nvSpPr>
        <p:spPr>
          <a:xfrm>
            <a:off x="1367912" y="5455728"/>
            <a:ext cx="10257005" cy="1200329"/>
          </a:xfrm>
          <a:prstGeom prst="rect">
            <a:avLst/>
          </a:prstGeom>
          <a:noFill/>
        </p:spPr>
        <p:txBody>
          <a:bodyPr wrap="square">
            <a:spAutoFit/>
          </a:bodyPr>
          <a:lstStyle/>
          <a:p>
            <a:r>
              <a:rPr lang="en-US" sz="2400" i="0" u="none" strike="noStrike" dirty="0">
                <a:solidFill>
                  <a:srgbClr val="310000"/>
                </a:solidFill>
                <a:effectLst/>
                <a:latin typeface="Arial" panose="020B0604020202020204" pitchFamily="34" charset="0"/>
              </a:rPr>
              <a:t>Prices in the Resort Hotel are much higher during the summer and prices of city hotel varies less and is most expensive during Spring and Autumn and these vary with room type and meal type</a:t>
            </a:r>
            <a:r>
              <a:rPr lang="en-US" sz="1800" b="0" i="0" u="none" strike="noStrike" dirty="0">
                <a:solidFill>
                  <a:srgbClr val="310000"/>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678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F130-0705-CDD0-B784-982FF8BC843A}"/>
              </a:ext>
            </a:extLst>
          </p:cNvPr>
          <p:cNvSpPr>
            <a:spLocks noGrp="1"/>
          </p:cNvSpPr>
          <p:nvPr>
            <p:ph type="title"/>
          </p:nvPr>
        </p:nvSpPr>
        <p:spPr/>
        <p:txBody>
          <a:bodyPr>
            <a:normAutofit/>
          </a:bodyPr>
          <a:lstStyle/>
          <a:p>
            <a:r>
              <a:rPr lang="en-US" sz="3600" b="0" i="0" u="sng" dirty="0">
                <a:solidFill>
                  <a:srgbClr val="CC0000"/>
                </a:solidFill>
                <a:effectLst/>
                <a:latin typeface="Arial" panose="020B0604020202020204" pitchFamily="34" charset="0"/>
              </a:rPr>
              <a:t>Relation between Lead time and Cancellation</a:t>
            </a:r>
            <a:endParaRPr lang="en-IN" sz="3600" dirty="0"/>
          </a:p>
        </p:txBody>
      </p:sp>
      <p:pic>
        <p:nvPicPr>
          <p:cNvPr id="8194" name="Picture 2">
            <a:extLst>
              <a:ext uri="{FF2B5EF4-FFF2-40B4-BE49-F238E27FC236}">
                <a16:creationId xmlns:a16="http://schemas.microsoft.com/office/drawing/2014/main" id="{0F34B3EC-843C-40F1-3B55-9DBF7C9674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83834"/>
            <a:ext cx="9285816" cy="41025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CF06CA-6A1F-B576-74DB-AA044B6E4E1A}"/>
              </a:ext>
            </a:extLst>
          </p:cNvPr>
          <p:cNvSpPr txBox="1"/>
          <p:nvPr/>
        </p:nvSpPr>
        <p:spPr>
          <a:xfrm>
            <a:off x="1471150" y="5795805"/>
            <a:ext cx="8652865" cy="523220"/>
          </a:xfrm>
          <a:prstGeom prst="rect">
            <a:avLst/>
          </a:prstGeom>
          <a:noFill/>
        </p:spPr>
        <p:txBody>
          <a:bodyPr wrap="square">
            <a:spAutoFit/>
          </a:bodyPr>
          <a:lstStyle/>
          <a:p>
            <a:r>
              <a:rPr lang="en-US" sz="2800" b="0" i="0" u="none" strike="noStrike" dirty="0">
                <a:solidFill>
                  <a:srgbClr val="310000"/>
                </a:solidFill>
                <a:effectLst/>
                <a:latin typeface="Arial" panose="020B0604020202020204" pitchFamily="34" charset="0"/>
              </a:rPr>
              <a:t>Lead time has a positive correlation with cancellation</a:t>
            </a:r>
            <a:r>
              <a:rPr lang="en-US" sz="1800" b="0" i="0" u="none" strike="noStrike" dirty="0">
                <a:solidFill>
                  <a:srgbClr val="310000"/>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92586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B831-5866-6EAD-6675-8733B1FD465B}"/>
              </a:ext>
            </a:extLst>
          </p:cNvPr>
          <p:cNvSpPr>
            <a:spLocks noGrp="1"/>
          </p:cNvSpPr>
          <p:nvPr>
            <p:ph type="title"/>
          </p:nvPr>
        </p:nvSpPr>
        <p:spPr/>
        <p:txBody>
          <a:bodyPr/>
          <a:lstStyle/>
          <a:p>
            <a:r>
              <a:rPr lang="en-US" sz="4400" b="0" i="0" u="sng" dirty="0">
                <a:solidFill>
                  <a:srgbClr val="CC0000"/>
                </a:solidFill>
                <a:effectLst/>
                <a:latin typeface="Arial" panose="020B0604020202020204" pitchFamily="34" charset="0"/>
              </a:rPr>
              <a:t>Monthly cancellations and customer type</a:t>
            </a:r>
            <a:endParaRPr lang="en-IN" dirty="0"/>
          </a:p>
        </p:txBody>
      </p:sp>
      <p:pic>
        <p:nvPicPr>
          <p:cNvPr id="9218" name="Picture 2">
            <a:extLst>
              <a:ext uri="{FF2B5EF4-FFF2-40B4-BE49-F238E27FC236}">
                <a16:creationId xmlns:a16="http://schemas.microsoft.com/office/drawing/2014/main" id="{81FF8CA7-3692-9709-5F15-69804128CD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123" y="1484178"/>
            <a:ext cx="10326329" cy="45926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D80513-A3B1-9E41-0A0F-B857312E16D5}"/>
              </a:ext>
            </a:extLst>
          </p:cNvPr>
          <p:cNvSpPr txBox="1"/>
          <p:nvPr/>
        </p:nvSpPr>
        <p:spPr>
          <a:xfrm>
            <a:off x="1232104" y="6076827"/>
            <a:ext cx="9727791" cy="523220"/>
          </a:xfrm>
          <a:prstGeom prst="rect">
            <a:avLst/>
          </a:prstGeom>
          <a:noFill/>
        </p:spPr>
        <p:txBody>
          <a:bodyPr wrap="square">
            <a:spAutoFit/>
          </a:bodyPr>
          <a:lstStyle/>
          <a:p>
            <a:r>
              <a:rPr lang="en-US" sz="2800" b="0" i="0" u="none" strike="noStrike" dirty="0">
                <a:solidFill>
                  <a:srgbClr val="310000"/>
                </a:solidFill>
                <a:effectLst/>
                <a:latin typeface="Arial" panose="020B0604020202020204" pitchFamily="34" charset="0"/>
              </a:rPr>
              <a:t>Transient type has more cancellation</a:t>
            </a:r>
            <a:endParaRPr lang="en-IN" sz="2800" dirty="0"/>
          </a:p>
        </p:txBody>
      </p:sp>
    </p:spTree>
    <p:extLst>
      <p:ext uri="{BB962C8B-B14F-4D97-AF65-F5344CB8AC3E}">
        <p14:creationId xmlns:p14="http://schemas.microsoft.com/office/powerpoint/2010/main" val="108674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4016-7672-2FFB-C340-9C4AD606DABB}"/>
              </a:ext>
            </a:extLst>
          </p:cNvPr>
          <p:cNvSpPr>
            <a:spLocks noGrp="1"/>
          </p:cNvSpPr>
          <p:nvPr>
            <p:ph type="title"/>
          </p:nvPr>
        </p:nvSpPr>
        <p:spPr/>
        <p:txBody>
          <a:bodyPr/>
          <a:lstStyle/>
          <a:p>
            <a:r>
              <a:rPr lang="en-IN" sz="4400" b="0" i="0" u="sng" dirty="0">
                <a:solidFill>
                  <a:srgbClr val="CC0000"/>
                </a:solidFill>
                <a:effectLst/>
                <a:latin typeface="Arial" panose="020B0604020202020204" pitchFamily="34" charset="0"/>
              </a:rPr>
              <a:t>Market segment wise bookings</a:t>
            </a:r>
            <a:endParaRPr lang="en-IN" dirty="0"/>
          </a:p>
        </p:txBody>
      </p:sp>
      <p:pic>
        <p:nvPicPr>
          <p:cNvPr id="10242" name="Picture 2">
            <a:extLst>
              <a:ext uri="{FF2B5EF4-FFF2-40B4-BE49-F238E27FC236}">
                <a16:creationId xmlns:a16="http://schemas.microsoft.com/office/drawing/2014/main" id="{DEB0D19F-0186-9CD5-04EE-905F4F8375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12671"/>
            <a:ext cx="10515600" cy="4682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714805-C79F-DB01-BCD7-C20088FA72F1}"/>
              </a:ext>
            </a:extLst>
          </p:cNvPr>
          <p:cNvSpPr txBox="1"/>
          <p:nvPr/>
        </p:nvSpPr>
        <p:spPr>
          <a:xfrm>
            <a:off x="1456402" y="6094711"/>
            <a:ext cx="9897397" cy="584775"/>
          </a:xfrm>
          <a:prstGeom prst="rect">
            <a:avLst/>
          </a:prstGeom>
          <a:noFill/>
        </p:spPr>
        <p:txBody>
          <a:bodyPr wrap="square">
            <a:spAutoFit/>
          </a:bodyPr>
          <a:lstStyle/>
          <a:p>
            <a:r>
              <a:rPr lang="en-US" sz="2800" i="0" u="none" strike="noStrike" dirty="0">
                <a:solidFill>
                  <a:srgbClr val="310000"/>
                </a:solidFill>
                <a:effectLst/>
                <a:latin typeface="Arial" panose="020B0604020202020204" pitchFamily="34" charset="0"/>
              </a:rPr>
              <a:t>Online TA segment leads the bookings</a:t>
            </a:r>
            <a:r>
              <a:rPr lang="en-US" sz="3200" b="1" i="0" u="none" strike="noStrike" dirty="0">
                <a:solidFill>
                  <a:srgbClr val="310000"/>
                </a:solidFill>
                <a:effectLst/>
                <a:latin typeface="Arial" panose="020B0604020202020204" pitchFamily="34" charset="0"/>
              </a:rPr>
              <a:t>.</a:t>
            </a:r>
            <a:endParaRPr lang="en-IN" sz="3200" dirty="0"/>
          </a:p>
        </p:txBody>
      </p:sp>
    </p:spTree>
    <p:extLst>
      <p:ext uri="{BB962C8B-B14F-4D97-AF65-F5344CB8AC3E}">
        <p14:creationId xmlns:p14="http://schemas.microsoft.com/office/powerpoint/2010/main" val="410333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57EF-B4E8-CB7E-5422-3FD3F5B469FF}"/>
              </a:ext>
            </a:extLst>
          </p:cNvPr>
          <p:cNvSpPr>
            <a:spLocks noGrp="1"/>
          </p:cNvSpPr>
          <p:nvPr>
            <p:ph type="title"/>
          </p:nvPr>
        </p:nvSpPr>
        <p:spPr>
          <a:xfrm>
            <a:off x="838200" y="365125"/>
            <a:ext cx="10515600" cy="991727"/>
          </a:xfrm>
        </p:spPr>
        <p:txBody>
          <a:bodyPr/>
          <a:lstStyle/>
          <a:p>
            <a:r>
              <a:rPr lang="en-IN" sz="4400" b="0" i="0" u="sng" dirty="0">
                <a:solidFill>
                  <a:srgbClr val="CC0000"/>
                </a:solidFill>
                <a:effectLst/>
                <a:latin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6CB772CC-9802-3DA1-45A3-C5E010B49C66}"/>
              </a:ext>
            </a:extLst>
          </p:cNvPr>
          <p:cNvSpPr>
            <a:spLocks noGrp="1"/>
          </p:cNvSpPr>
          <p:nvPr>
            <p:ph idx="1"/>
          </p:nvPr>
        </p:nvSpPr>
        <p:spPr>
          <a:xfrm>
            <a:off x="838200" y="1356852"/>
            <a:ext cx="10827774" cy="5136023"/>
          </a:xfrm>
        </p:spPr>
        <p:txBody>
          <a:bodyPr>
            <a:normAutofit fontScale="62500" lnSpcReduction="20000"/>
          </a:bodyPr>
          <a:lstStyle/>
          <a:p>
            <a:pPr rtl="0" fontAlgn="base">
              <a:spcBef>
                <a:spcPts val="0"/>
              </a:spcBef>
              <a:spcAft>
                <a:spcPts val="0"/>
              </a:spcAft>
              <a:buFont typeface="Wingdings" panose="05000000000000000000" pitchFamily="2" charset="2"/>
              <a:buChar char="ü"/>
            </a:pPr>
            <a:r>
              <a:rPr lang="en-US" sz="3200" b="0" i="0" u="none" strike="noStrike" dirty="0">
                <a:solidFill>
                  <a:srgbClr val="310000"/>
                </a:solidFill>
                <a:effectLst/>
              </a:rPr>
              <a:t>The majority of reservations are for city hotels.</a:t>
            </a:r>
          </a:p>
          <a:p>
            <a:pPr rtl="0" fontAlgn="base">
              <a:spcBef>
                <a:spcPts val="0"/>
              </a:spcBef>
              <a:spcAft>
                <a:spcPts val="0"/>
              </a:spcAft>
              <a:buFont typeface="Wingdings" panose="05000000000000000000" pitchFamily="2" charset="2"/>
              <a:buChar char="ü"/>
            </a:pPr>
            <a:endParaRPr lang="en-US" sz="3200" b="0" i="0" u="none" strike="noStrike" dirty="0">
              <a:solidFill>
                <a:srgbClr val="310000"/>
              </a:solidFill>
              <a:effectLst/>
            </a:endParaRPr>
          </a:p>
          <a:p>
            <a:pPr rtl="0" fontAlgn="base">
              <a:spcBef>
                <a:spcPts val="0"/>
              </a:spcBef>
              <a:spcAft>
                <a:spcPts val="0"/>
              </a:spcAft>
              <a:buFont typeface="Wingdings" panose="05000000000000000000" pitchFamily="2" charset="2"/>
              <a:buChar char="ü"/>
            </a:pPr>
            <a:r>
              <a:rPr lang="en-US" sz="3200" b="0" i="0" u="none" strike="noStrike" dirty="0">
                <a:solidFill>
                  <a:srgbClr val="310000"/>
                </a:solidFill>
                <a:effectLst/>
              </a:rPr>
              <a:t>2016 holds the most numbers of booking as per given dataset.</a:t>
            </a:r>
          </a:p>
          <a:p>
            <a:pPr rtl="0" fontAlgn="base">
              <a:spcBef>
                <a:spcPts val="0"/>
              </a:spcBef>
              <a:spcAft>
                <a:spcPts val="0"/>
              </a:spcAft>
              <a:buFont typeface="Wingdings" panose="05000000000000000000" pitchFamily="2" charset="2"/>
              <a:buChar char="ü"/>
            </a:pPr>
            <a:endParaRPr lang="en-US" sz="3200" b="0" i="0" u="none" strike="noStrike" dirty="0">
              <a:solidFill>
                <a:srgbClr val="310000"/>
              </a:solidFill>
              <a:effectLst/>
            </a:endParaRPr>
          </a:p>
          <a:p>
            <a:pPr rtl="0" fontAlgn="base">
              <a:spcBef>
                <a:spcPts val="0"/>
              </a:spcBef>
              <a:spcAft>
                <a:spcPts val="0"/>
              </a:spcAft>
              <a:buFont typeface="Wingdings" panose="05000000000000000000" pitchFamily="2" charset="2"/>
              <a:buChar char="ü"/>
            </a:pPr>
            <a:r>
              <a:rPr lang="en-US" sz="3200" b="0" i="0" u="none" strike="noStrike" dirty="0">
                <a:solidFill>
                  <a:srgbClr val="310000"/>
                </a:solidFill>
                <a:effectLst/>
              </a:rPr>
              <a:t>Transient customer types have higher cancellations.</a:t>
            </a:r>
          </a:p>
          <a:p>
            <a:pPr rtl="0" fontAlgn="base">
              <a:spcBef>
                <a:spcPts val="0"/>
              </a:spcBef>
              <a:spcAft>
                <a:spcPts val="0"/>
              </a:spcAft>
              <a:buFont typeface="Wingdings" panose="05000000000000000000" pitchFamily="2" charset="2"/>
              <a:buChar char="ü"/>
            </a:pPr>
            <a:endParaRPr lang="en-US" sz="3200" b="0" i="0" u="none" strike="noStrike" dirty="0">
              <a:solidFill>
                <a:srgbClr val="310000"/>
              </a:solidFill>
              <a:effectLst/>
            </a:endParaRPr>
          </a:p>
          <a:p>
            <a:pPr rtl="0" fontAlgn="base">
              <a:spcBef>
                <a:spcPts val="0"/>
              </a:spcBef>
              <a:spcAft>
                <a:spcPts val="0"/>
              </a:spcAft>
              <a:buFont typeface="Wingdings" panose="05000000000000000000" pitchFamily="2" charset="2"/>
              <a:buChar char="ü"/>
            </a:pPr>
            <a:r>
              <a:rPr lang="en-US" sz="3200" b="0" i="0" u="none" strike="noStrike" dirty="0">
                <a:solidFill>
                  <a:srgbClr val="310000"/>
                </a:solidFill>
                <a:effectLst/>
              </a:rPr>
              <a:t>Longer you stay in a resort, lesser ADR will be experienced.</a:t>
            </a:r>
          </a:p>
          <a:p>
            <a:pPr rtl="0" fontAlgn="base">
              <a:spcBef>
                <a:spcPts val="0"/>
              </a:spcBef>
              <a:spcAft>
                <a:spcPts val="0"/>
              </a:spcAft>
              <a:buFont typeface="Wingdings" panose="05000000000000000000" pitchFamily="2" charset="2"/>
              <a:buChar char="ü"/>
            </a:pPr>
            <a:endParaRPr lang="en-US" sz="3200" b="0" i="0" u="none" strike="noStrike" dirty="0">
              <a:solidFill>
                <a:srgbClr val="310000"/>
              </a:solidFill>
              <a:effectLst/>
            </a:endParaRPr>
          </a:p>
          <a:p>
            <a:pPr rtl="0" fontAlgn="base">
              <a:spcBef>
                <a:spcPts val="0"/>
              </a:spcBef>
              <a:spcAft>
                <a:spcPts val="0"/>
              </a:spcAft>
              <a:buFont typeface="Wingdings" panose="05000000000000000000" pitchFamily="2" charset="2"/>
              <a:buChar char="ü"/>
            </a:pPr>
            <a:r>
              <a:rPr lang="en-US" sz="3200" b="0" i="0" u="none" strike="noStrike" dirty="0">
                <a:solidFill>
                  <a:srgbClr val="310000"/>
                </a:solidFill>
                <a:effectLst/>
              </a:rPr>
              <a:t>Online TA segment leads the bookings.</a:t>
            </a:r>
          </a:p>
          <a:p>
            <a:pPr rtl="0" fontAlgn="base">
              <a:spcBef>
                <a:spcPts val="0"/>
              </a:spcBef>
              <a:spcAft>
                <a:spcPts val="0"/>
              </a:spcAft>
              <a:buFont typeface="Wingdings" panose="05000000000000000000" pitchFamily="2" charset="2"/>
              <a:buChar char="ü"/>
            </a:pPr>
            <a:endParaRPr lang="en-US" sz="3200" b="0" i="0" u="none" strike="noStrike" dirty="0">
              <a:solidFill>
                <a:srgbClr val="310000"/>
              </a:solidFill>
              <a:effectLst/>
            </a:endParaRPr>
          </a:p>
          <a:p>
            <a:pPr rtl="0" fontAlgn="base">
              <a:spcBef>
                <a:spcPts val="0"/>
              </a:spcBef>
              <a:spcAft>
                <a:spcPts val="0"/>
              </a:spcAft>
              <a:buFont typeface="Wingdings" panose="05000000000000000000" pitchFamily="2" charset="2"/>
              <a:buChar char="ü"/>
            </a:pPr>
            <a:r>
              <a:rPr lang="en-US" sz="3200" b="0" i="0" u="none" strike="noStrike" dirty="0">
                <a:solidFill>
                  <a:srgbClr val="310000"/>
                </a:solidFill>
                <a:effectLst/>
              </a:rPr>
              <a:t>Higher lead time has higher chance of cancellation. Also, history of previous cancellations increases chances of cancellation.</a:t>
            </a:r>
          </a:p>
          <a:p>
            <a:pPr rtl="0" fontAlgn="base">
              <a:spcBef>
                <a:spcPts val="0"/>
              </a:spcBef>
              <a:spcAft>
                <a:spcPts val="0"/>
              </a:spcAft>
              <a:buFont typeface="Wingdings" panose="05000000000000000000" pitchFamily="2" charset="2"/>
              <a:buChar char="ü"/>
            </a:pPr>
            <a:endParaRPr lang="en-US" sz="3200" b="0" i="0" u="none" strike="noStrike" dirty="0">
              <a:solidFill>
                <a:srgbClr val="310000"/>
              </a:solidFill>
              <a:effectLst/>
            </a:endParaRPr>
          </a:p>
          <a:p>
            <a:pPr rtl="0" fontAlgn="base">
              <a:lnSpc>
                <a:spcPct val="120000"/>
              </a:lnSpc>
              <a:spcBef>
                <a:spcPts val="0"/>
              </a:spcBef>
              <a:spcAft>
                <a:spcPts val="0"/>
              </a:spcAft>
              <a:buFont typeface="Wingdings" panose="05000000000000000000" pitchFamily="2" charset="2"/>
              <a:buChar char="ü"/>
            </a:pPr>
            <a:r>
              <a:rPr lang="en-US" sz="3200" b="0" i="0" u="none" strike="noStrike" dirty="0">
                <a:solidFill>
                  <a:srgbClr val="310000"/>
                </a:solidFill>
                <a:effectLst/>
              </a:rPr>
              <a:t>The City hotel has more guests during spring and autumn, when the prices are also highest, In July and August there are less visitors, although prices are lower. Thus, customers can get good deal on bookings in July and August in city hotel.</a:t>
            </a:r>
          </a:p>
          <a:p>
            <a:pPr rtl="0" fontAlgn="base">
              <a:spcBef>
                <a:spcPts val="0"/>
              </a:spcBef>
              <a:spcAft>
                <a:spcPts val="0"/>
              </a:spcAft>
              <a:buFont typeface="Wingdings" panose="05000000000000000000" pitchFamily="2" charset="2"/>
              <a:buChar char="ü"/>
            </a:pPr>
            <a:endParaRPr lang="en-US" sz="3200" b="0" i="0" u="none" strike="noStrike" dirty="0">
              <a:solidFill>
                <a:srgbClr val="310000"/>
              </a:solidFill>
              <a:effectLst/>
            </a:endParaRPr>
          </a:p>
          <a:p>
            <a:pPr rtl="0" fontAlgn="base">
              <a:spcBef>
                <a:spcPts val="0"/>
              </a:spcBef>
              <a:spcAft>
                <a:spcPts val="0"/>
              </a:spcAft>
              <a:buFont typeface="Wingdings" panose="05000000000000000000" pitchFamily="2" charset="2"/>
              <a:buChar char="ü"/>
            </a:pPr>
            <a:r>
              <a:rPr lang="en-US" sz="3200" b="0" i="0" u="none" strike="noStrike" dirty="0">
                <a:solidFill>
                  <a:srgbClr val="310000"/>
                </a:solidFill>
                <a:effectLst/>
              </a:rPr>
              <a:t>Guest numbers for the Resort hotel go down slightly from June to September, which is also when the prices are highest. Thus, these months should be avoided for bookings.</a:t>
            </a:r>
          </a:p>
          <a:p>
            <a:pPr rtl="0" fontAlgn="base">
              <a:spcBef>
                <a:spcPts val="0"/>
              </a:spcBef>
              <a:spcAft>
                <a:spcPts val="0"/>
              </a:spcAft>
              <a:buFont typeface="Wingdings" panose="05000000000000000000" pitchFamily="2" charset="2"/>
              <a:buChar char="ü"/>
            </a:pPr>
            <a:endParaRPr lang="en-US" sz="3200" b="0" i="0" u="none" strike="noStrike" dirty="0">
              <a:solidFill>
                <a:srgbClr val="310000"/>
              </a:solidFill>
              <a:effectLst/>
            </a:endParaRPr>
          </a:p>
          <a:p>
            <a:pPr rtl="0" fontAlgn="base">
              <a:spcBef>
                <a:spcPts val="0"/>
              </a:spcBef>
              <a:spcAft>
                <a:spcPts val="0"/>
              </a:spcAft>
              <a:buFont typeface="Wingdings" panose="05000000000000000000" pitchFamily="2" charset="2"/>
              <a:buChar char="ü"/>
            </a:pPr>
            <a:r>
              <a:rPr lang="en-US" sz="3200" b="0" i="0" u="none" strike="noStrike" dirty="0">
                <a:solidFill>
                  <a:srgbClr val="310000"/>
                </a:solidFill>
                <a:effectLst/>
              </a:rPr>
              <a:t>Broadly, April to August is the peak season of bookings. Both hotels have the fewest guests during the winter.</a:t>
            </a:r>
          </a:p>
          <a:p>
            <a:pPr marL="514350" indent="-514350">
              <a:buFont typeface="+mj-lt"/>
              <a:buAutoNum type="arabicParenR"/>
            </a:pPr>
            <a:endParaRPr lang="en-IN" dirty="0"/>
          </a:p>
        </p:txBody>
      </p:sp>
    </p:spTree>
    <p:extLst>
      <p:ext uri="{BB962C8B-B14F-4D97-AF65-F5344CB8AC3E}">
        <p14:creationId xmlns:p14="http://schemas.microsoft.com/office/powerpoint/2010/main" val="318775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C40E-512B-CB89-7F21-6F6C25B3C0E3}"/>
              </a:ext>
            </a:extLst>
          </p:cNvPr>
          <p:cNvSpPr>
            <a:spLocks noGrp="1"/>
          </p:cNvSpPr>
          <p:nvPr>
            <p:ph type="title"/>
          </p:nvPr>
        </p:nvSpPr>
        <p:spPr/>
        <p:txBody>
          <a:bodyPr>
            <a:normAutofit/>
          </a:bodyPr>
          <a:lstStyle/>
          <a:p>
            <a:r>
              <a:rPr lang="en-IN" sz="3200" b="1" i="0" u="sng" dirty="0">
                <a:solidFill>
                  <a:srgbClr val="FF0000"/>
                </a:solidFill>
                <a:effectLst/>
                <a:latin typeface="Montserrat" panose="00000500000000000000" pitchFamily="2" charset="0"/>
              </a:rPr>
              <a:t>Points for Discussion</a:t>
            </a:r>
            <a:endParaRPr lang="en-IN" sz="3200" dirty="0"/>
          </a:p>
        </p:txBody>
      </p:sp>
      <p:sp>
        <p:nvSpPr>
          <p:cNvPr id="3" name="Content Placeholder 2">
            <a:extLst>
              <a:ext uri="{FF2B5EF4-FFF2-40B4-BE49-F238E27FC236}">
                <a16:creationId xmlns:a16="http://schemas.microsoft.com/office/drawing/2014/main" id="{820385DA-0A76-D072-C2B6-BF58E1E79C58}"/>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Summary of data</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Data Wrangling</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City hotels booking vs Resort hotels booking</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Busiest Month of Hotels</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Optimal length of stay in order to get the best daily rate</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Higher number of special request</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Relationship between previous cancellations and cancellation</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Price in hotels over the year</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Relation between Lead time and Cancellation</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Monthly cancellations and customer type</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Market segment wise bookings</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Conclusion</a:t>
            </a:r>
          </a:p>
          <a:p>
            <a:endParaRPr lang="en-IN" dirty="0"/>
          </a:p>
        </p:txBody>
      </p:sp>
    </p:spTree>
    <p:extLst>
      <p:ext uri="{BB962C8B-B14F-4D97-AF65-F5344CB8AC3E}">
        <p14:creationId xmlns:p14="http://schemas.microsoft.com/office/powerpoint/2010/main" val="162308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C0E9-1D1C-849D-72EC-DE4498A63E7A}"/>
              </a:ext>
            </a:extLst>
          </p:cNvPr>
          <p:cNvSpPr>
            <a:spLocks noGrp="1"/>
          </p:cNvSpPr>
          <p:nvPr>
            <p:ph type="title"/>
          </p:nvPr>
        </p:nvSpPr>
        <p:spPr/>
        <p:txBody>
          <a:bodyPr>
            <a:normAutofit/>
          </a:bodyPr>
          <a:lstStyle/>
          <a:p>
            <a:r>
              <a:rPr lang="en-IN" b="0" i="0" u="sng" dirty="0">
                <a:solidFill>
                  <a:srgbClr val="CC0000"/>
                </a:solidFill>
                <a:effectLst/>
                <a:latin typeface="Arial" panose="020B0604020202020204" pitchFamily="34" charset="0"/>
              </a:rPr>
              <a:t>Summary of data</a:t>
            </a:r>
            <a:endParaRPr lang="en-IN" dirty="0"/>
          </a:p>
        </p:txBody>
      </p:sp>
      <p:sp>
        <p:nvSpPr>
          <p:cNvPr id="3" name="Content Placeholder 2">
            <a:extLst>
              <a:ext uri="{FF2B5EF4-FFF2-40B4-BE49-F238E27FC236}">
                <a16:creationId xmlns:a16="http://schemas.microsoft.com/office/drawing/2014/main" id="{F772B214-93A5-2E08-9673-662FA71DDFFA}"/>
              </a:ext>
            </a:extLst>
          </p:cNvPr>
          <p:cNvSpPr>
            <a:spLocks noGrp="1"/>
          </p:cNvSpPr>
          <p:nvPr>
            <p:ph idx="1"/>
          </p:nvPr>
        </p:nvSpPr>
        <p:spPr>
          <a:xfrm>
            <a:off x="838200" y="1825625"/>
            <a:ext cx="10252587" cy="3823007"/>
          </a:xfrm>
        </p:spPr>
        <p:txBody>
          <a:bodyPr/>
          <a:lstStyle/>
          <a:p>
            <a:pPr rtl="0" fontAlgn="base">
              <a:spcBef>
                <a:spcPts val="0"/>
              </a:spcBef>
              <a:spcAft>
                <a:spcPts val="0"/>
              </a:spcAft>
              <a:buFont typeface="Arial" panose="020B0604020202020204" pitchFamily="34" charset="0"/>
              <a:buChar char="•"/>
            </a:pPr>
            <a:r>
              <a:rPr lang="en-US" b="0" i="0" u="none" strike="noStrike" dirty="0">
                <a:solidFill>
                  <a:srgbClr val="134F5C"/>
                </a:solidFill>
                <a:effectLst/>
                <a:latin typeface="Arial" panose="020B0604020202020204" pitchFamily="34" charset="0"/>
              </a:rPr>
              <a:t>The dataset contains 119390 rows and 32 columns.</a:t>
            </a:r>
            <a:endParaRPr lang="en-US" b="0" i="0" u="none" strike="noStrike" dirty="0">
              <a:solidFill>
                <a:srgbClr val="134F5C"/>
              </a:solidFill>
              <a:effectLst/>
              <a:latin typeface="Noto Sans Symbols"/>
            </a:endParaRPr>
          </a:p>
          <a:p>
            <a:pPr rtl="0" fontAlgn="base">
              <a:spcBef>
                <a:spcPts val="0"/>
              </a:spcBef>
              <a:spcAft>
                <a:spcPts val="0"/>
              </a:spcAft>
              <a:buFont typeface="Arial" panose="020B0604020202020204" pitchFamily="34" charset="0"/>
              <a:buChar char="•"/>
            </a:pPr>
            <a:r>
              <a:rPr lang="en-US" b="0" i="0" u="none" strike="noStrike" dirty="0">
                <a:solidFill>
                  <a:srgbClr val="134F5C"/>
                </a:solidFill>
                <a:effectLst/>
                <a:latin typeface="Arial" panose="020B0604020202020204" pitchFamily="34" charset="0"/>
              </a:rPr>
              <a:t>This data set contains booking information for a city hotel and a resort hotel and includes information such as when the booking was made, length of stay, the number of adults, children, and/or babies, and the number of available parking spaces, among other things</a:t>
            </a:r>
            <a:endParaRPr lang="en-US" b="0" i="0" u="none" strike="noStrike" dirty="0">
              <a:solidFill>
                <a:srgbClr val="134F5C"/>
              </a:solidFill>
              <a:effectLst/>
              <a:latin typeface="Noto Sans Symbols"/>
            </a:endParaRPr>
          </a:p>
          <a:p>
            <a:endParaRPr lang="en-IN" dirty="0"/>
          </a:p>
        </p:txBody>
      </p:sp>
    </p:spTree>
    <p:extLst>
      <p:ext uri="{BB962C8B-B14F-4D97-AF65-F5344CB8AC3E}">
        <p14:creationId xmlns:p14="http://schemas.microsoft.com/office/powerpoint/2010/main" val="268884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4569-A4C9-D078-7613-835A2DEDCF33}"/>
              </a:ext>
            </a:extLst>
          </p:cNvPr>
          <p:cNvSpPr>
            <a:spLocks noGrp="1"/>
          </p:cNvSpPr>
          <p:nvPr>
            <p:ph type="title"/>
          </p:nvPr>
        </p:nvSpPr>
        <p:spPr>
          <a:xfrm>
            <a:off x="839788" y="987425"/>
            <a:ext cx="3932237" cy="723388"/>
          </a:xfrm>
        </p:spPr>
        <p:txBody>
          <a:bodyPr>
            <a:normAutofit/>
          </a:bodyPr>
          <a:lstStyle/>
          <a:p>
            <a:r>
              <a:rPr lang="en-IN" sz="4000" b="0" i="0" u="sng" dirty="0">
                <a:solidFill>
                  <a:srgbClr val="CC0000"/>
                </a:solidFill>
                <a:effectLst/>
                <a:latin typeface="Arial" panose="020B0604020202020204" pitchFamily="34" charset="0"/>
              </a:rPr>
              <a:t>Data Wrangling</a:t>
            </a:r>
            <a:endParaRPr lang="en-IN" sz="4000" dirty="0"/>
          </a:p>
        </p:txBody>
      </p:sp>
      <p:sp>
        <p:nvSpPr>
          <p:cNvPr id="4" name="Text Placeholder 3">
            <a:extLst>
              <a:ext uri="{FF2B5EF4-FFF2-40B4-BE49-F238E27FC236}">
                <a16:creationId xmlns:a16="http://schemas.microsoft.com/office/drawing/2014/main" id="{3CC9AF48-63A7-F273-9C22-70FE22495762}"/>
              </a:ext>
            </a:extLst>
          </p:cNvPr>
          <p:cNvSpPr>
            <a:spLocks noGrp="1"/>
          </p:cNvSpPr>
          <p:nvPr>
            <p:ph type="body" sz="half" idx="2"/>
          </p:nvPr>
        </p:nvSpPr>
        <p:spPr>
          <a:xfrm>
            <a:off x="836611" y="2010287"/>
            <a:ext cx="3932237" cy="3860288"/>
          </a:xfrm>
        </p:spPr>
        <p:txBody>
          <a:bodyPr>
            <a:normAutofit fontScale="92500"/>
          </a:bodyPr>
          <a:lstStyle/>
          <a:p>
            <a:pPr rtl="0" fontAlgn="base">
              <a:spcBef>
                <a:spcPts val="0"/>
              </a:spcBef>
              <a:spcAft>
                <a:spcPts val="0"/>
              </a:spcAft>
              <a:buFont typeface="Arial" panose="020B0604020202020204" pitchFamily="34" charset="0"/>
              <a:buChar char="•"/>
            </a:pPr>
            <a:r>
              <a:rPr lang="en-US" sz="2400" b="0" i="0" u="none" strike="noStrike" dirty="0">
                <a:solidFill>
                  <a:srgbClr val="09272E"/>
                </a:solidFill>
                <a:effectLst/>
                <a:latin typeface="Arial" panose="020B0604020202020204" pitchFamily="34" charset="0"/>
              </a:rPr>
              <a:t> Here we can see in respective heat map company column has too many null Values so we will drop it.</a:t>
            </a:r>
          </a:p>
          <a:p>
            <a:pPr rtl="0" fontAlgn="base">
              <a:spcBef>
                <a:spcPts val="0"/>
              </a:spcBef>
              <a:spcAft>
                <a:spcPts val="0"/>
              </a:spcAft>
              <a:buFont typeface="Arial" panose="020B0604020202020204" pitchFamily="34" charset="0"/>
              <a:buChar char="•"/>
            </a:pPr>
            <a:endParaRPr lang="en-US" sz="2400" b="0" i="0" u="none" strike="noStrike" dirty="0">
              <a:solidFill>
                <a:srgbClr val="09272E"/>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09272E"/>
                </a:solidFill>
                <a:effectLst/>
                <a:latin typeface="Arial" panose="020B0604020202020204" pitchFamily="34" charset="0"/>
              </a:rPr>
              <a:t> 'agent' and 'country' columns also have a few null values, so we are replacing Nan values in 'agent' column by median value and in 'country by mode value'.</a:t>
            </a:r>
          </a:p>
          <a:p>
            <a:pPr rtl="0" fontAlgn="base">
              <a:spcBef>
                <a:spcPts val="0"/>
              </a:spcBef>
              <a:spcAft>
                <a:spcPts val="0"/>
              </a:spcAft>
              <a:buFont typeface="Arial" panose="020B0604020202020204" pitchFamily="34" charset="0"/>
              <a:buChar char="•"/>
            </a:pPr>
            <a:endParaRPr lang="en-IN" dirty="0"/>
          </a:p>
        </p:txBody>
      </p:sp>
      <p:pic>
        <p:nvPicPr>
          <p:cNvPr id="1030" name="Picture 6">
            <a:extLst>
              <a:ext uri="{FF2B5EF4-FFF2-40B4-BE49-F238E27FC236}">
                <a16:creationId xmlns:a16="http://schemas.microsoft.com/office/drawing/2014/main" id="{D4457BAB-D195-0C86-13F8-6F0027CF3C0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23" r="7723"/>
          <a:stretch>
            <a:fillRect/>
          </a:stretch>
        </p:blipFill>
        <p:spPr bwMode="auto">
          <a:xfrm>
            <a:off x="5456904" y="1940043"/>
            <a:ext cx="5367838" cy="393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6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E31B-DBC7-1229-9033-692B7374D583}"/>
              </a:ext>
            </a:extLst>
          </p:cNvPr>
          <p:cNvSpPr>
            <a:spLocks noGrp="1"/>
          </p:cNvSpPr>
          <p:nvPr>
            <p:ph type="title"/>
          </p:nvPr>
        </p:nvSpPr>
        <p:spPr>
          <a:xfrm>
            <a:off x="839788" y="457200"/>
            <a:ext cx="11003167" cy="800100"/>
          </a:xfrm>
        </p:spPr>
        <p:txBody>
          <a:bodyPr/>
          <a:lstStyle/>
          <a:p>
            <a:r>
              <a:rPr lang="en-US" sz="3200" b="0" i="0" u="sng" dirty="0">
                <a:solidFill>
                  <a:srgbClr val="CC0000"/>
                </a:solidFill>
                <a:effectLst/>
                <a:latin typeface="Arial" panose="020B0604020202020204" pitchFamily="34" charset="0"/>
              </a:rPr>
              <a:t>City hotels booking vs Resort hotels booking</a:t>
            </a:r>
            <a:endParaRPr lang="en-IN" dirty="0"/>
          </a:p>
        </p:txBody>
      </p:sp>
      <p:sp>
        <p:nvSpPr>
          <p:cNvPr id="4" name="Text Placeholder 3">
            <a:extLst>
              <a:ext uri="{FF2B5EF4-FFF2-40B4-BE49-F238E27FC236}">
                <a16:creationId xmlns:a16="http://schemas.microsoft.com/office/drawing/2014/main" id="{49899601-93E7-9C32-1D7F-7333EC49D101}"/>
              </a:ext>
            </a:extLst>
          </p:cNvPr>
          <p:cNvSpPr>
            <a:spLocks noGrp="1"/>
          </p:cNvSpPr>
          <p:nvPr>
            <p:ph type="body" sz="half" idx="2"/>
          </p:nvPr>
        </p:nvSpPr>
        <p:spPr>
          <a:xfrm>
            <a:off x="839788" y="1489587"/>
            <a:ext cx="4341812" cy="4572000"/>
          </a:xfrm>
        </p:spPr>
        <p:txBody>
          <a:bodyP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310000"/>
                </a:solidFill>
                <a:effectLst/>
                <a:latin typeface="Arial" panose="020B0604020202020204" pitchFamily="34" charset="0"/>
              </a:rPr>
              <a:t> City hotels receive more bookings than Resort hotels. Because most of the times people go to Resort Hotels only in vacations or planned engagements. While City hotels are booked for all other purposes, be it work, small events or more.</a:t>
            </a:r>
          </a:p>
          <a:p>
            <a:pPr rtl="0" fontAlgn="base">
              <a:spcBef>
                <a:spcPts val="0"/>
              </a:spcBef>
              <a:spcAft>
                <a:spcPts val="0"/>
              </a:spcAft>
              <a:buFont typeface="Arial" panose="020B0604020202020204" pitchFamily="34" charset="0"/>
              <a:buChar char="•"/>
            </a:pPr>
            <a:endParaRPr lang="en-US" sz="2000" b="0" i="0" u="none" strike="noStrike" dirty="0">
              <a:solidFill>
                <a:srgbClr val="31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310000"/>
                </a:solidFill>
                <a:effectLst/>
                <a:latin typeface="Arial" panose="020B0604020202020204" pitchFamily="34" charset="0"/>
              </a:rPr>
              <a:t> Also, the accessibility to city hotels is usually more convenient than Resort Hotels.</a:t>
            </a:r>
          </a:p>
          <a:p>
            <a:pPr rtl="0" fontAlgn="base">
              <a:spcBef>
                <a:spcPts val="0"/>
              </a:spcBef>
              <a:spcAft>
                <a:spcPts val="0"/>
              </a:spcAft>
              <a:buFont typeface="Arial" panose="020B0604020202020204" pitchFamily="34" charset="0"/>
              <a:buChar char="•"/>
            </a:pPr>
            <a:endParaRPr lang="en-US" sz="2000" b="0" i="0" u="none" strike="noStrike" dirty="0">
              <a:solidFill>
                <a:srgbClr val="31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310000"/>
                </a:solidFill>
                <a:effectLst/>
                <a:latin typeface="Arial" panose="020B0604020202020204" pitchFamily="34" charset="0"/>
              </a:rPr>
              <a:t> We conclude 2016 receive most number of bookings</a:t>
            </a:r>
          </a:p>
          <a:p>
            <a:endParaRPr lang="en-IN" dirty="0"/>
          </a:p>
        </p:txBody>
      </p:sp>
      <p:pic>
        <p:nvPicPr>
          <p:cNvPr id="2054" name="Picture 6">
            <a:extLst>
              <a:ext uri="{FF2B5EF4-FFF2-40B4-BE49-F238E27FC236}">
                <a16:creationId xmlns:a16="http://schemas.microsoft.com/office/drawing/2014/main" id="{82C57D24-5B5F-C923-8B7F-36207C5525F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7226712" y="4231900"/>
            <a:ext cx="3510114" cy="258820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DFA7648-CA9B-82F1-87EA-71F0A014D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257300"/>
            <a:ext cx="6703254" cy="304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51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1B67-EFD3-4532-D536-0512312D711C}"/>
              </a:ext>
            </a:extLst>
          </p:cNvPr>
          <p:cNvSpPr>
            <a:spLocks noGrp="1"/>
          </p:cNvSpPr>
          <p:nvPr>
            <p:ph type="title"/>
          </p:nvPr>
        </p:nvSpPr>
        <p:spPr/>
        <p:txBody>
          <a:bodyPr/>
          <a:lstStyle/>
          <a:p>
            <a:r>
              <a:rPr lang="en-IN" sz="4400" b="0" i="0" u="sng" dirty="0">
                <a:solidFill>
                  <a:srgbClr val="CC0000"/>
                </a:solidFill>
                <a:effectLst/>
                <a:latin typeface="Arial" panose="020B0604020202020204" pitchFamily="34" charset="0"/>
              </a:rPr>
              <a:t>Busiest Month for Hotels</a:t>
            </a:r>
            <a:endParaRPr lang="en-IN" dirty="0"/>
          </a:p>
        </p:txBody>
      </p:sp>
      <p:pic>
        <p:nvPicPr>
          <p:cNvPr id="3074" name="Picture 2">
            <a:extLst>
              <a:ext uri="{FF2B5EF4-FFF2-40B4-BE49-F238E27FC236}">
                <a16:creationId xmlns:a16="http://schemas.microsoft.com/office/drawing/2014/main" id="{72C75FC9-D72E-99E8-4AFC-0996E92C6A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578077"/>
            <a:ext cx="10515599" cy="39936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3D6FC5-1302-6D54-E391-A918C982123F}"/>
              </a:ext>
            </a:extLst>
          </p:cNvPr>
          <p:cNvSpPr txBox="1"/>
          <p:nvPr/>
        </p:nvSpPr>
        <p:spPr>
          <a:xfrm>
            <a:off x="1474838" y="5571742"/>
            <a:ext cx="9878959" cy="830997"/>
          </a:xfrm>
          <a:prstGeom prst="rect">
            <a:avLst/>
          </a:prstGeom>
          <a:noFill/>
        </p:spPr>
        <p:txBody>
          <a:bodyPr wrap="square">
            <a:spAutoFit/>
          </a:bodyPr>
          <a:lstStyle/>
          <a:p>
            <a:r>
              <a:rPr lang="en-US" sz="2400" b="0" i="0" u="none" strike="noStrike" dirty="0">
                <a:solidFill>
                  <a:srgbClr val="310000"/>
                </a:solidFill>
                <a:effectLst/>
                <a:latin typeface="Arial" panose="020B0604020202020204" pitchFamily="34" charset="0"/>
              </a:rPr>
              <a:t>Most of the bookings were made from July to August and peak month is August. Least booking  were made at the start and end of the year.</a:t>
            </a:r>
            <a:endParaRPr lang="en-IN" sz="2400" dirty="0"/>
          </a:p>
        </p:txBody>
      </p:sp>
    </p:spTree>
    <p:extLst>
      <p:ext uri="{BB962C8B-B14F-4D97-AF65-F5344CB8AC3E}">
        <p14:creationId xmlns:p14="http://schemas.microsoft.com/office/powerpoint/2010/main" val="394655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E8C7-8103-68C4-2A67-CAAB8C8F1018}"/>
              </a:ext>
            </a:extLst>
          </p:cNvPr>
          <p:cNvSpPr>
            <a:spLocks noGrp="1"/>
          </p:cNvSpPr>
          <p:nvPr>
            <p:ph type="title"/>
          </p:nvPr>
        </p:nvSpPr>
        <p:spPr/>
        <p:txBody>
          <a:bodyPr>
            <a:normAutofit/>
          </a:bodyPr>
          <a:lstStyle/>
          <a:p>
            <a:r>
              <a:rPr lang="en-US" sz="3200" b="0" i="0" u="none" strike="noStrike" dirty="0">
                <a:solidFill>
                  <a:srgbClr val="CC0000"/>
                </a:solidFill>
                <a:effectLst/>
                <a:latin typeface="Arial" panose="020B0604020202020204" pitchFamily="34" charset="0"/>
              </a:rPr>
              <a:t>Optimal length of stay in order to get the best daily rate</a:t>
            </a:r>
            <a:endParaRPr lang="en-IN" sz="3200" dirty="0"/>
          </a:p>
        </p:txBody>
      </p:sp>
      <p:pic>
        <p:nvPicPr>
          <p:cNvPr id="4098" name="Picture 2">
            <a:extLst>
              <a:ext uri="{FF2B5EF4-FFF2-40B4-BE49-F238E27FC236}">
                <a16:creationId xmlns:a16="http://schemas.microsoft.com/office/drawing/2014/main" id="{E7F5A7DA-6102-9BDA-5402-580A82FC08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1067" y="1690688"/>
            <a:ext cx="9069866" cy="38743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04A14A-0ABA-1A80-FA75-5D396E93C1E4}"/>
              </a:ext>
            </a:extLst>
          </p:cNvPr>
          <p:cNvSpPr txBox="1"/>
          <p:nvPr/>
        </p:nvSpPr>
        <p:spPr>
          <a:xfrm>
            <a:off x="2016841" y="5565072"/>
            <a:ext cx="8614091" cy="1015663"/>
          </a:xfrm>
          <a:prstGeom prst="rect">
            <a:avLst/>
          </a:prstGeom>
          <a:noFill/>
        </p:spPr>
        <p:txBody>
          <a:bodyPr wrap="square">
            <a:spAutoFit/>
          </a:bodyPr>
          <a:lstStyle/>
          <a:p>
            <a:r>
              <a:rPr lang="en-US" sz="2000" b="0" i="0" u="none" strike="noStrike" dirty="0">
                <a:solidFill>
                  <a:srgbClr val="310000"/>
                </a:solidFill>
                <a:effectLst/>
                <a:latin typeface="Arial" panose="020B0604020202020204" pitchFamily="34" charset="0"/>
              </a:rPr>
              <a:t>It is evident that as total number of days stayed goes up, ADR(average daily rate) goes down, so any stay between 50 to around 65 days would be optimal if looked at combined hotel data of both types.</a:t>
            </a:r>
            <a:endParaRPr lang="en-IN" sz="2000" dirty="0"/>
          </a:p>
        </p:txBody>
      </p:sp>
    </p:spTree>
    <p:extLst>
      <p:ext uri="{BB962C8B-B14F-4D97-AF65-F5344CB8AC3E}">
        <p14:creationId xmlns:p14="http://schemas.microsoft.com/office/powerpoint/2010/main" val="97682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ECBB-B05C-35F0-7468-B2412E915BDB}"/>
              </a:ext>
            </a:extLst>
          </p:cNvPr>
          <p:cNvSpPr>
            <a:spLocks noGrp="1"/>
          </p:cNvSpPr>
          <p:nvPr>
            <p:ph type="title"/>
          </p:nvPr>
        </p:nvSpPr>
        <p:spPr/>
        <p:txBody>
          <a:bodyPr/>
          <a:lstStyle/>
          <a:p>
            <a:r>
              <a:rPr lang="en-US" sz="4400" b="0" i="0" u="none" strike="noStrike" dirty="0">
                <a:solidFill>
                  <a:srgbClr val="CC0000"/>
                </a:solidFill>
                <a:effectLst/>
                <a:latin typeface="Arial" panose="020B0604020202020204" pitchFamily="34" charset="0"/>
              </a:rPr>
              <a:t>Higher</a:t>
            </a:r>
            <a:r>
              <a:rPr lang="en-US" sz="4400" b="1" i="0" u="none" strike="noStrike" dirty="0">
                <a:solidFill>
                  <a:srgbClr val="CC0000"/>
                </a:solidFill>
                <a:effectLst/>
                <a:latin typeface="Arial" panose="020B0604020202020204" pitchFamily="34" charset="0"/>
              </a:rPr>
              <a:t> </a:t>
            </a:r>
            <a:r>
              <a:rPr lang="en-US" sz="4400" b="0" i="0" u="none" strike="noStrike" dirty="0">
                <a:solidFill>
                  <a:srgbClr val="CC0000"/>
                </a:solidFill>
                <a:effectLst/>
                <a:latin typeface="Arial" panose="020B0604020202020204" pitchFamily="34" charset="0"/>
              </a:rPr>
              <a:t>number of special requests</a:t>
            </a:r>
            <a:endParaRPr lang="en-IN" dirty="0"/>
          </a:p>
        </p:txBody>
      </p:sp>
      <p:pic>
        <p:nvPicPr>
          <p:cNvPr id="5122" name="Picture 2">
            <a:extLst>
              <a:ext uri="{FF2B5EF4-FFF2-40B4-BE49-F238E27FC236}">
                <a16:creationId xmlns:a16="http://schemas.microsoft.com/office/drawing/2014/main" id="{38A95FA0-906A-0489-05A6-174DA75F97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438" y="1498958"/>
            <a:ext cx="9733936" cy="4267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834AF7-BC9E-436E-D0F2-788CF408A5C7}"/>
              </a:ext>
            </a:extLst>
          </p:cNvPr>
          <p:cNvSpPr txBox="1"/>
          <p:nvPr/>
        </p:nvSpPr>
        <p:spPr>
          <a:xfrm>
            <a:off x="1294171" y="5908100"/>
            <a:ext cx="9000203" cy="646331"/>
          </a:xfrm>
          <a:prstGeom prst="rect">
            <a:avLst/>
          </a:prstGeom>
          <a:noFill/>
        </p:spPr>
        <p:txBody>
          <a:bodyPr wrap="square">
            <a:spAutoFit/>
          </a:bodyPr>
          <a:lstStyle/>
          <a:p>
            <a:r>
              <a:rPr lang="en-US" b="1" u="none" strike="noStrike" dirty="0">
                <a:solidFill>
                  <a:srgbClr val="310000"/>
                </a:solidFill>
                <a:effectLst/>
                <a:latin typeface="Arial" panose="020B0604020202020204" pitchFamily="34" charset="0"/>
              </a:rPr>
              <a:t>Months with positive deviation plots are the ones with disproportionately higher number of special requests. Here, May, June, July and August are in lead.</a:t>
            </a:r>
            <a:endParaRPr lang="en-IN" dirty="0"/>
          </a:p>
        </p:txBody>
      </p:sp>
    </p:spTree>
    <p:extLst>
      <p:ext uri="{BB962C8B-B14F-4D97-AF65-F5344CB8AC3E}">
        <p14:creationId xmlns:p14="http://schemas.microsoft.com/office/powerpoint/2010/main" val="198901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1C43-9AB6-E449-FF97-4E383B81D3EB}"/>
              </a:ext>
            </a:extLst>
          </p:cNvPr>
          <p:cNvSpPr>
            <a:spLocks noGrp="1"/>
          </p:cNvSpPr>
          <p:nvPr>
            <p:ph type="title"/>
          </p:nvPr>
        </p:nvSpPr>
        <p:spPr/>
        <p:txBody>
          <a:bodyPr>
            <a:normAutofit/>
          </a:bodyPr>
          <a:lstStyle/>
          <a:p>
            <a:r>
              <a:rPr lang="en-US" sz="2800" b="0" i="0" u="sng" dirty="0">
                <a:solidFill>
                  <a:srgbClr val="CC0000"/>
                </a:solidFill>
                <a:effectLst/>
                <a:latin typeface="Arial" panose="020B0604020202020204" pitchFamily="34" charset="0"/>
              </a:rPr>
              <a:t>Relationship between previous cancellations and cancellation</a:t>
            </a:r>
            <a:endParaRPr lang="en-IN" sz="2800" dirty="0"/>
          </a:p>
        </p:txBody>
      </p:sp>
      <p:pic>
        <p:nvPicPr>
          <p:cNvPr id="6146" name="Picture 2">
            <a:extLst>
              <a:ext uri="{FF2B5EF4-FFF2-40B4-BE49-F238E27FC236}">
                <a16:creationId xmlns:a16="http://schemas.microsoft.com/office/drawing/2014/main" id="{816F0205-C16B-D287-A0C2-8DF2934A79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50505"/>
            <a:ext cx="9854381" cy="37934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CC2FC7-DC03-B601-EA71-37F3DE6B2DB2}"/>
              </a:ext>
            </a:extLst>
          </p:cNvPr>
          <p:cNvSpPr txBox="1"/>
          <p:nvPr/>
        </p:nvSpPr>
        <p:spPr>
          <a:xfrm>
            <a:off x="1310147" y="5043949"/>
            <a:ext cx="9854381" cy="1754326"/>
          </a:xfrm>
          <a:prstGeom prst="rect">
            <a:avLst/>
          </a:prstGeom>
          <a:noFill/>
        </p:spPr>
        <p:txBody>
          <a:bodyPr wrap="square">
            <a:spAutoFit/>
          </a:bodyPr>
          <a:lstStyle/>
          <a:p>
            <a:pPr marL="114300" rtl="0">
              <a:spcBef>
                <a:spcPts val="0"/>
              </a:spcBef>
              <a:spcAft>
                <a:spcPts val="0"/>
              </a:spcAft>
            </a:pPr>
            <a:r>
              <a:rPr lang="en-US" sz="2400" b="0" i="0" u="none" strike="noStrike" dirty="0">
                <a:solidFill>
                  <a:srgbClr val="310000"/>
                </a:solidFill>
                <a:effectLst/>
                <a:latin typeface="Arial" panose="020B0604020202020204" pitchFamily="34" charset="0"/>
              </a:rPr>
              <a:t>Those who have cancelled previously once have high chance of cancellation compared to 0 previous cancellations. For higher values of previous cancellations, numbers are very less and can be ignored.</a:t>
            </a:r>
            <a:endParaRPr lang="en-US" sz="2400" b="0" dirty="0">
              <a:effectLst/>
            </a:endParaRPr>
          </a:p>
          <a:p>
            <a:br>
              <a:rPr lang="en-US" dirty="0"/>
            </a:br>
            <a:endParaRPr lang="en-IN" dirty="0"/>
          </a:p>
        </p:txBody>
      </p:sp>
    </p:spTree>
    <p:extLst>
      <p:ext uri="{BB962C8B-B14F-4D97-AF65-F5344CB8AC3E}">
        <p14:creationId xmlns:p14="http://schemas.microsoft.com/office/powerpoint/2010/main" val="720040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696</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Montserrat</vt:lpstr>
      <vt:lpstr>Noto Sans Symbols</vt:lpstr>
      <vt:lpstr>Wingdings</vt:lpstr>
      <vt:lpstr>Office Theme</vt:lpstr>
      <vt:lpstr>Capstone Project-I     EDA on Hotel Bookings Analysis</vt:lpstr>
      <vt:lpstr>Points for Discussion</vt:lpstr>
      <vt:lpstr>Summary of data</vt:lpstr>
      <vt:lpstr>Data Wrangling</vt:lpstr>
      <vt:lpstr>City hotels booking vs Resort hotels booking</vt:lpstr>
      <vt:lpstr>Busiest Month for Hotels</vt:lpstr>
      <vt:lpstr>Optimal length of stay in order to get the best daily rate</vt:lpstr>
      <vt:lpstr>Higher number of special requests</vt:lpstr>
      <vt:lpstr>Relationship between previous cancellations and cancellation</vt:lpstr>
      <vt:lpstr> Price in hotels over the year</vt:lpstr>
      <vt:lpstr>Relation between Lead time and Cancellation</vt:lpstr>
      <vt:lpstr>Monthly cancellations and customer type</vt:lpstr>
      <vt:lpstr>Market segment wise bookings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Project-I     EDA on Hotel Bookings Analysis</dc:title>
  <dc:creator>Mamata Nellikoppa</dc:creator>
  <cp:lastModifiedBy>ankur vishwakarma</cp:lastModifiedBy>
  <cp:revision>4</cp:revision>
  <dcterms:created xsi:type="dcterms:W3CDTF">2023-03-18T16:07:35Z</dcterms:created>
  <dcterms:modified xsi:type="dcterms:W3CDTF">2023-03-31T08:00:26Z</dcterms:modified>
</cp:coreProperties>
</file>