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26"/>
  </p:notesMasterIdLst>
  <p:sldIdLst>
    <p:sldId id="292" r:id="rId2"/>
    <p:sldId id="256" r:id="rId3"/>
    <p:sldId id="296" r:id="rId4"/>
    <p:sldId id="310" r:id="rId5"/>
    <p:sldId id="257" r:id="rId6"/>
    <p:sldId id="259" r:id="rId7"/>
    <p:sldId id="260" r:id="rId8"/>
    <p:sldId id="262" r:id="rId9"/>
    <p:sldId id="293" r:id="rId10"/>
    <p:sldId id="294" r:id="rId11"/>
    <p:sldId id="295" r:id="rId12"/>
    <p:sldId id="306" r:id="rId13"/>
    <p:sldId id="308" r:id="rId14"/>
    <p:sldId id="297" r:id="rId15"/>
    <p:sldId id="264" r:id="rId16"/>
    <p:sldId id="298" r:id="rId17"/>
    <p:sldId id="299" r:id="rId18"/>
    <p:sldId id="300" r:id="rId19"/>
    <p:sldId id="268" r:id="rId20"/>
    <p:sldId id="301" r:id="rId21"/>
    <p:sldId id="302" r:id="rId22"/>
    <p:sldId id="303" r:id="rId23"/>
    <p:sldId id="304" r:id="rId24"/>
    <p:sldId id="3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3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EB7A9-9C24-47D9-9E49-A287FF9F41F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899ED-8A84-4D80-A1A7-DCB0A4E4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77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b0fa6a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9b0fa6a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9b0fa6a9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9b0fa6a9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FE86-C66B-472D-A865-35282552C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2E16E-74D3-46E9-A34E-405D07A49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97837-60D0-4461-B9C2-8D5F89BE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9033-CD2C-4B1D-AD7F-FA956709272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ABE1E-9491-4B27-A647-4C85840B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33696-96A5-4F84-9F7D-4D9827C4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3936-4C83-46C2-B600-D832DFFE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3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3D31-0969-49DF-87B1-3B14CA1B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8045F-ED9E-4B61-86F7-6CCF9849A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C558F-29E1-45B8-8A27-D4473BA7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9033-CD2C-4B1D-AD7F-FA956709272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79D5E-153A-49DD-9E63-13A0AC21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86FE5-C9EE-4FDE-ABD2-07079F58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3936-4C83-46C2-B600-D832DFFE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1C8634-E00C-44D3-AB8C-63A68D18B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34F3A-F091-4678-BD6A-911CE3F69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14EB8-2C74-466D-80DD-AE1F380E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9033-CD2C-4B1D-AD7F-FA956709272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A4F4-40DC-4A07-869E-63940983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97DF2-5699-4297-AC9E-32BA87AC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3936-4C83-46C2-B600-D832DFFE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82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87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35D6-6C64-4B9A-932D-ECA3F6D1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DB550-67E6-4812-9990-2612E4ABC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07262-AF48-40FC-8F0F-A36ED01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9033-CD2C-4B1D-AD7F-FA956709272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54F26-9251-4F32-B037-C3247662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3EDA3-C8B1-44E1-9E00-023E454B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3936-4C83-46C2-B600-D832DFFE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9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FCF4-9B08-43C4-8CB0-C1C504A5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0C6F5-9B06-4AB4-B129-8A72E3AC7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3588F-0478-4A7D-8F56-06D89E52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9033-CD2C-4B1D-AD7F-FA956709272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C4218-42BB-4859-BECD-E383D07D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2C84C-2580-4957-A7C4-EC98EF9B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3936-4C83-46C2-B600-D832DFFE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1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D5D6-56BA-4A05-95D2-5DD53322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D826E-7FA9-4B15-B3F7-CFD15D990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37AC0-CAF7-4539-BDAA-B2E1D10BC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609CA-B8E1-45D8-9BFC-36B89708F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9033-CD2C-4B1D-AD7F-FA956709272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2692A-5BF5-4F94-AFC7-813D8648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B5F17-5CA4-4D91-8043-7C267C16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3936-4C83-46C2-B600-D832DFFE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1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27EE-036B-4C88-B490-98E1A956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15ED4-DB64-432A-A925-92F9424E6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A1167-0925-483A-8C31-7F61F05D8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58160-931F-4BFE-BB4A-94A5803B3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1FC19-8522-4A02-8AB7-E10BF5692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0576D-07BA-4CDF-A378-9F6E3963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9033-CD2C-4B1D-AD7F-FA956709272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1F332-42F9-4D67-8378-294F7655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3909E-DB6D-46C4-B737-4CDC1688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3936-4C83-46C2-B600-D832DFFE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5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56DA-AF0B-4628-B623-D3603D39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F24F1-EABC-43A2-9145-5E06C112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9033-CD2C-4B1D-AD7F-FA956709272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4E846-B9A1-49B9-82C9-9FC93789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651C0-53B2-41AD-9E38-394898BE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3936-4C83-46C2-B600-D832DFFE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9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6ECDB-F738-4292-8993-1DB591EC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9033-CD2C-4B1D-AD7F-FA956709272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59886-EFA9-4E98-BCB7-616C9817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A9589-26C2-465B-A616-F7EC42F1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3936-4C83-46C2-B600-D832DFFE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0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2579-6516-4A54-9143-A416CDBA4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10A3D-56D3-4268-8C4F-1C2311404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90685-F204-4440-9A2C-6AB297B4D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BC2B8-0693-4ECC-A643-7DE7AA90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9033-CD2C-4B1D-AD7F-FA956709272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0EF59-31B8-4549-A221-1B6DA99E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D42C9-6480-4400-9EB8-2A336152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3936-4C83-46C2-B600-D832DFFE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7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EB33E-B62F-4FDD-A29C-89F4E0C9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BB004-D8E1-424D-831E-C26722837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7CB98-A182-45DE-A77E-75BC3DA22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4C3-2888-4224-80B0-441C18A3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9033-CD2C-4B1D-AD7F-FA956709272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7C8DE-F7A2-48E4-B517-147D6490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C8A56-D8B7-409E-A177-FF674551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3936-4C83-46C2-B600-D832DFFE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0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70FBE7-8F28-451C-BCAD-7E0326E28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FE64A-F6A0-44E5-A3E4-2274FFD4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6E27F-420A-41EA-BBB6-FA00F14AA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D9033-CD2C-4B1D-AD7F-FA956709272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99EDA-D4DE-41E9-9688-6DEE753A0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74215-AD2C-47BF-B122-BBBE6C4E6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53936-4C83-46C2-B600-D832DFFE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ED4DEB-7104-D8D6-81BA-1271AB92876C}"/>
              </a:ext>
            </a:extLst>
          </p:cNvPr>
          <p:cNvSpPr txBox="1"/>
          <p:nvPr/>
        </p:nvSpPr>
        <p:spPr>
          <a:xfrm>
            <a:off x="2604449" y="942950"/>
            <a:ext cx="681023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+mj-lt"/>
              </a:rPr>
              <a:t>CAPSTONE PROJECT </a:t>
            </a:r>
            <a:endParaRPr lang="en-US" sz="4800" dirty="0">
              <a:latin typeface="+mj-lt"/>
            </a:endParaRPr>
          </a:p>
          <a:p>
            <a:pPr algn="ctr"/>
            <a:endParaRPr lang="en-US" sz="48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C828CE-4EB6-9E61-0983-30820386B82F}"/>
              </a:ext>
            </a:extLst>
          </p:cNvPr>
          <p:cNvSpPr txBox="1"/>
          <p:nvPr/>
        </p:nvSpPr>
        <p:spPr>
          <a:xfrm>
            <a:off x="1444389" y="1907920"/>
            <a:ext cx="9130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Transport Demand </a:t>
            </a:r>
          </a:p>
          <a:p>
            <a:pPr algn="ctr"/>
            <a:r>
              <a:rPr lang="en-US" sz="4500" dirty="0"/>
              <a:t>Prediction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D7AEC5-E712-5E5F-D05D-424B1D4DFD66}"/>
              </a:ext>
            </a:extLst>
          </p:cNvPr>
          <p:cNvSpPr txBox="1"/>
          <p:nvPr/>
        </p:nvSpPr>
        <p:spPr>
          <a:xfrm>
            <a:off x="2825510" y="5009436"/>
            <a:ext cx="31344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INDIVIDUAL:-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71AE72-0E66-E53E-8346-FF5534BBE2A2}"/>
              </a:ext>
            </a:extLst>
          </p:cNvPr>
          <p:cNvSpPr txBox="1"/>
          <p:nvPr/>
        </p:nvSpPr>
        <p:spPr>
          <a:xfrm>
            <a:off x="5218100" y="5009436"/>
            <a:ext cx="4312693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/>
              <a:t>ANKUR VISHWAKARMA</a:t>
            </a:r>
          </a:p>
        </p:txBody>
      </p:sp>
    </p:spTree>
    <p:extLst>
      <p:ext uri="{BB962C8B-B14F-4D97-AF65-F5344CB8AC3E}">
        <p14:creationId xmlns:p14="http://schemas.microsoft.com/office/powerpoint/2010/main" val="2136259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2A74-95BF-40C5-918B-3826BEB3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Car Type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58455C-B935-471A-A879-533475B00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33549"/>
            <a:ext cx="9810750" cy="489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292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6DAD-752F-4817-8ED5-BAD0940F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day is most busiest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598725-7A68-48F2-AE83-4C641C591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1356967"/>
            <a:ext cx="6391274" cy="350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56CCC9-C5CF-4254-9D54-6D046B74559A}"/>
              </a:ext>
            </a:extLst>
          </p:cNvPr>
          <p:cNvSpPr txBox="1"/>
          <p:nvPr/>
        </p:nvSpPr>
        <p:spPr>
          <a:xfrm rot="10800000" flipV="1">
            <a:off x="415600" y="5177868"/>
            <a:ext cx="912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Wednesday is the day where most of the booking  occur and Saturday is the list booking  no. of booking occur .where Monday and Sunday have the same number of booking.</a:t>
            </a:r>
          </a:p>
        </p:txBody>
      </p:sp>
    </p:spTree>
    <p:extLst>
      <p:ext uri="{BB962C8B-B14F-4D97-AF65-F5344CB8AC3E}">
        <p14:creationId xmlns:p14="http://schemas.microsoft.com/office/powerpoint/2010/main" val="2525400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B731-4D4C-4057-9E8B-C14C18A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83817"/>
            <a:ext cx="11360800" cy="763600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                MONTH-WISE TREND .</a:t>
            </a: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6FFB1BA-B370-4ED8-A467-D70900963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2" y="1083808"/>
            <a:ext cx="7847256" cy="379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16A5CF-A050-47A9-82B3-27F48B6354D7}"/>
              </a:ext>
            </a:extLst>
          </p:cNvPr>
          <p:cNvSpPr txBox="1"/>
          <p:nvPr/>
        </p:nvSpPr>
        <p:spPr>
          <a:xfrm>
            <a:off x="499533" y="5327099"/>
            <a:ext cx="1008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DECEMBER MONTH HAVE HIGH NUMBER OF BOOKINGS AS COMPARED TO MAY TO OCTOMBER HAVE VERY LEAST NUMBER OF BOOKING AS COMPARED TO OTHER MONTH.</a:t>
            </a:r>
          </a:p>
        </p:txBody>
      </p:sp>
    </p:spTree>
    <p:extLst>
      <p:ext uri="{BB962C8B-B14F-4D97-AF65-F5344CB8AC3E}">
        <p14:creationId xmlns:p14="http://schemas.microsoft.com/office/powerpoint/2010/main" val="256565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18E4-50FE-43E5-9335-BD897CC7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74317"/>
            <a:ext cx="11360800" cy="763600"/>
          </a:xfrm>
        </p:spPr>
        <p:txBody>
          <a:bodyPr/>
          <a:lstStyle/>
          <a:p>
            <a:r>
              <a:rPr lang="en-US" b="1" dirty="0"/>
              <a:t>Hourly Trend.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B6624B4-97D9-4B19-A28E-EFEBE681C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0" y="1139134"/>
            <a:ext cx="7434263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FA4BE3-F1D6-4501-806C-F179D8D3AAE8}"/>
              </a:ext>
            </a:extLst>
          </p:cNvPr>
          <p:cNvSpPr txBox="1"/>
          <p:nvPr/>
        </p:nvSpPr>
        <p:spPr>
          <a:xfrm>
            <a:off x="7959257" y="1337917"/>
            <a:ext cx="3434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  hours are 7.5 </a:t>
            </a:r>
            <a:r>
              <a:rPr lang="en-US" dirty="0" err="1"/>
              <a:t>a.m</a:t>
            </a:r>
            <a:r>
              <a:rPr lang="en-US" dirty="0"/>
              <a:t> to 8 </a:t>
            </a:r>
            <a:r>
              <a:rPr lang="en-US" dirty="0" err="1"/>
              <a:t>a.m</a:t>
            </a:r>
            <a:r>
              <a:rPr lang="en-US" dirty="0"/>
              <a:t>  and least number of booking occur and 12.5 to 17.5 0 booking occurs .between afternoon to night it means return </a:t>
            </a:r>
            <a:r>
              <a:rPr lang="en-US" dirty="0" err="1"/>
              <a:t>passanger</a:t>
            </a:r>
            <a:r>
              <a:rPr lang="en-US" dirty="0"/>
              <a:t> not booking </a:t>
            </a:r>
            <a:r>
              <a:rPr lang="en-US" dirty="0" err="1"/>
              <a:t>mobiticket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971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4723-D07C-477A-9820-DEEC9589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Growth by year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6243C22-D205-457B-8029-4DF9AC82B6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2" t="5071" r="522" b="2663"/>
          <a:stretch/>
        </p:blipFill>
        <p:spPr bwMode="auto">
          <a:xfrm>
            <a:off x="670891" y="1512935"/>
            <a:ext cx="5472657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1513E9-17FC-489D-958D-CFE7B7E04548}"/>
              </a:ext>
            </a:extLst>
          </p:cNvPr>
          <p:cNvSpPr txBox="1"/>
          <p:nvPr/>
        </p:nvSpPr>
        <p:spPr>
          <a:xfrm>
            <a:off x="6368332" y="2828835"/>
            <a:ext cx="5472657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2017 26.5% OF THE TOTAL BOOKING OCCUR FROM MOBIETICKET APP , WHERE IN 2018  IT GOES UPTO 73.5% ,WHICH MEANS THERE IS DRASTICALLY INCREASE BOOKING WITH THE YEAR.</a:t>
            </a:r>
          </a:p>
        </p:txBody>
      </p:sp>
    </p:spTree>
    <p:extLst>
      <p:ext uri="{BB962C8B-B14F-4D97-AF65-F5344CB8AC3E}">
        <p14:creationId xmlns:p14="http://schemas.microsoft.com/office/powerpoint/2010/main" val="3115071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14A5-8928-7022-DEA8-2C29D065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CHECKING OUTLIERS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366B37-887B-4213-9F91-0908BF2A2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3" t="25972" r="7005" b="15571"/>
          <a:stretch/>
        </p:blipFill>
        <p:spPr>
          <a:xfrm>
            <a:off x="1127484" y="1348782"/>
            <a:ext cx="9937031" cy="366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62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EE70-A3D4-476D-8AEA-81B94E18F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192" y="450683"/>
            <a:ext cx="3676981" cy="782845"/>
          </a:xfrm>
        </p:spPr>
        <p:txBody>
          <a:bodyPr>
            <a:normAutofit/>
          </a:bodyPr>
          <a:lstStyle/>
          <a:p>
            <a:r>
              <a:rPr lang="en-US" sz="3200" b="1" dirty="0"/>
              <a:t>Correlation of Data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84C3072-25E5-4E83-97DA-2FB834B8EC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293" y="1252578"/>
            <a:ext cx="7089231" cy="4147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348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0F7B-33E5-49AF-B1E5-F07A32FA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F1985-61C4-40AF-A248-94D778FCB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46350"/>
          </a:xfrm>
        </p:spPr>
        <p:txBody>
          <a:bodyPr/>
          <a:lstStyle/>
          <a:p>
            <a:r>
              <a:rPr lang="en-US" dirty="0"/>
              <a:t>Linear regression </a:t>
            </a:r>
          </a:p>
          <a:p>
            <a:r>
              <a:rPr lang="en-US" dirty="0" err="1"/>
              <a:t>Xg</a:t>
            </a:r>
            <a:r>
              <a:rPr lang="en-US" dirty="0"/>
              <a:t> boost regressor </a:t>
            </a:r>
          </a:p>
          <a:p>
            <a:r>
              <a:rPr lang="en-US" dirty="0" err="1"/>
              <a:t>Xg</a:t>
            </a:r>
            <a:r>
              <a:rPr lang="en-US" dirty="0"/>
              <a:t> boost regressor with hyperparametric tuning 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Random forest with hyperparametric tuning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9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4D5F-93CC-42AA-8449-2BEDFB37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5D3EDAD-51AC-4356-9315-6D136239E9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" y="1505190"/>
            <a:ext cx="7115175" cy="384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C9BD50-E498-4585-854D-794B9EFCBB17}"/>
              </a:ext>
            </a:extLst>
          </p:cNvPr>
          <p:cNvSpPr txBox="1"/>
          <p:nvPr/>
        </p:nvSpPr>
        <p:spPr>
          <a:xfrm>
            <a:off x="752475" y="5514975"/>
            <a:ext cx="520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training_score</a:t>
            </a:r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0.15833194516930404 </a:t>
            </a:r>
            <a:r>
              <a:rPr lang="en-US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testing_score</a:t>
            </a:r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0.15665535534223862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3A557-7113-4A28-918C-4002E5C7A31F}"/>
              </a:ext>
            </a:extLst>
          </p:cNvPr>
          <p:cNvSpPr txBox="1"/>
          <p:nvPr/>
        </p:nvSpPr>
        <p:spPr>
          <a:xfrm>
            <a:off x="7953376" y="2057640"/>
            <a:ext cx="4143375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LINEAR REGRESSION MODEL SHOWING NOT GOOD ACCURACY , THAT WHY TRAINING SCORE AND TESTING SCORE SHOWING BELOW 20 ACCURACY . WE ARE GOING TO OUR NEXT MODEL BECAUSE LINEAR REGRESSION IS NOT GOOD FIT FOR THAT DATA.</a:t>
            </a:r>
          </a:p>
        </p:txBody>
      </p:sp>
    </p:spTree>
    <p:extLst>
      <p:ext uri="{BB962C8B-B14F-4D97-AF65-F5344CB8AC3E}">
        <p14:creationId xmlns:p14="http://schemas.microsoft.com/office/powerpoint/2010/main" val="3470240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47D9-ADE8-0528-B750-FF71F50A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656122"/>
            <a:ext cx="5781675" cy="93994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ffectLst/>
                <a:latin typeface="Arial" panose="020B0604020202020204" pitchFamily="34" charset="0"/>
              </a:rPr>
              <a:t>XG </a:t>
            </a:r>
            <a:r>
              <a:rPr lang="en-US" sz="4000" dirty="0">
                <a:latin typeface="Arial" panose="020B0604020202020204" pitchFamily="34" charset="0"/>
              </a:rPr>
              <a:t>B</a:t>
            </a:r>
            <a:r>
              <a:rPr lang="en-US" sz="4000" dirty="0">
                <a:effectLst/>
                <a:latin typeface="Arial" panose="020B0604020202020204" pitchFamily="34" charset="0"/>
              </a:rPr>
              <a:t>oost Regressor</a:t>
            </a:r>
            <a:endParaRPr lang="en-US" sz="4000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7B47D7CF-07D5-4C09-B056-9CF9819C01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77" y="1636241"/>
            <a:ext cx="6560898" cy="363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EF9159-E30B-4EB3-A2B5-BA812769BBC9}"/>
              </a:ext>
            </a:extLst>
          </p:cNvPr>
          <p:cNvSpPr txBox="1"/>
          <p:nvPr/>
        </p:nvSpPr>
        <p:spPr>
          <a:xfrm>
            <a:off x="838200" y="55555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Train_Score</a:t>
            </a:r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: 0.9406665790756368 </a:t>
            </a:r>
          </a:p>
          <a:p>
            <a:r>
              <a:rPr lang="en-US" b="1" dirty="0" err="1">
                <a:solidFill>
                  <a:srgbClr val="212121"/>
                </a:solidFill>
                <a:latin typeface="Courier New" panose="02070309020205020404" pitchFamily="49" charset="0"/>
              </a:rPr>
              <a:t>T</a:t>
            </a:r>
            <a:r>
              <a:rPr lang="en-US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est_score</a:t>
            </a:r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 : 0.9323759449498852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1BD931-B668-46D7-B4AB-8CD35018778B}"/>
              </a:ext>
            </a:extLst>
          </p:cNvPr>
          <p:cNvSpPr txBox="1"/>
          <p:nvPr/>
        </p:nvSpPr>
        <p:spPr>
          <a:xfrm>
            <a:off x="7532448" y="2019540"/>
            <a:ext cx="4143375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XG  BOOST REGRESSOR MODEL SHOWING   GOOD ACCURACY , THAT WHY TRAINING SCORE AND TESTING SCORE SHOWINGMORE THAN 90% ACCURACY . WE WILL XGBOOST REGRESSON WITH HYPERPARAMETRIC TUNING .</a:t>
            </a:r>
          </a:p>
        </p:txBody>
      </p:sp>
    </p:spTree>
    <p:extLst>
      <p:ext uri="{BB962C8B-B14F-4D97-AF65-F5344CB8AC3E}">
        <p14:creationId xmlns:p14="http://schemas.microsoft.com/office/powerpoint/2010/main" val="59904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BD73-EE16-3F84-6FA0-534223CBD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177" y="5176837"/>
            <a:ext cx="12192000" cy="168116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CAPSTONE PROJECT</a:t>
            </a:r>
            <a:br>
              <a:rPr lang="en-US" b="1" dirty="0"/>
            </a:b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Transporation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Demand Prediction </a:t>
            </a:r>
            <a:endParaRPr lang="en-US" sz="5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10 Advantages of Modern Technology in Transportation">
            <a:extLst>
              <a:ext uri="{FF2B5EF4-FFF2-40B4-BE49-F238E27FC236}">
                <a16:creationId xmlns:a16="http://schemas.microsoft.com/office/drawing/2014/main" id="{1CBF9383-EA22-44F2-A26A-5A8440621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061"/>
            <a:ext cx="12319591" cy="517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977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B745-0A07-4198-8334-96D6D3644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7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Xgboost</a:t>
            </a:r>
            <a:r>
              <a:rPr lang="en-US" dirty="0"/>
              <a:t> Regressor with hyperparametric tuning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D2D714A-F326-4AF5-80A8-3742DF103D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" y="1362075"/>
            <a:ext cx="5487890" cy="347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CDC560-76C4-4A7F-9B43-B97C1D060BA6}"/>
              </a:ext>
            </a:extLst>
          </p:cNvPr>
          <p:cNvSpPr txBox="1"/>
          <p:nvPr/>
        </p:nvSpPr>
        <p:spPr>
          <a:xfrm>
            <a:off x="1238250" y="5196958"/>
            <a:ext cx="4933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Traning</a:t>
            </a:r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score: </a:t>
            </a:r>
            <a:r>
              <a:rPr lang="en-US" b="1" dirty="0">
                <a:solidFill>
                  <a:srgbClr val="212121"/>
                </a:solidFill>
                <a:latin typeface="Courier New" panose="02070309020205020404" pitchFamily="49" charset="0"/>
              </a:rPr>
              <a:t>1.00</a:t>
            </a:r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 score: 0.99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4F30D-C90E-40A9-8D17-C0FAEFC9F5A1}"/>
              </a:ext>
            </a:extLst>
          </p:cNvPr>
          <p:cNvSpPr txBox="1"/>
          <p:nvPr/>
        </p:nvSpPr>
        <p:spPr>
          <a:xfrm>
            <a:off x="6703774" y="1714740"/>
            <a:ext cx="481195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XG BOOST REGRESSOR MODEL SHOWING   GOOD ACCURACY , THAT WHY TRAINING SCORE AND TESTING SCORE SHOWING MORE THAN 100% ACCURACY . WE ARE USING XGBOOST REGRESSON WITH HYPERPARAMETRIC TUNING .</a:t>
            </a:r>
          </a:p>
        </p:txBody>
      </p:sp>
    </p:spTree>
    <p:extLst>
      <p:ext uri="{BB962C8B-B14F-4D97-AF65-F5344CB8AC3E}">
        <p14:creationId xmlns:p14="http://schemas.microsoft.com/office/powerpoint/2010/main" val="2169582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EC74-618A-4A0D-92E0-7D15B827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225" y="488950"/>
            <a:ext cx="10515600" cy="1325563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4B66EB3-244C-4E37-8E8D-9B3FED7C8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1" y="1538052"/>
            <a:ext cx="6729413" cy="350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F7C5A7-E51C-4E43-BF7F-84D28B95C82F}"/>
              </a:ext>
            </a:extLst>
          </p:cNvPr>
          <p:cNvSpPr txBox="1"/>
          <p:nvPr/>
        </p:nvSpPr>
        <p:spPr>
          <a:xfrm>
            <a:off x="1552575" y="53199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train_Score0.9988299571299131 test_score0.9910625763066059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4C1FF-4B6A-49C1-95BA-BFE55B0B38B4}"/>
              </a:ext>
            </a:extLst>
          </p:cNvPr>
          <p:cNvSpPr txBox="1"/>
          <p:nvPr/>
        </p:nvSpPr>
        <p:spPr>
          <a:xfrm>
            <a:off x="7286902" y="1951672"/>
            <a:ext cx="481195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RANDOM FOREST MODEL SHOWING   GOOD ACCURACY , THAT WHY TRAINING SCORE AND TESTING SCORE SHOWING MORE THAN 99% ACCURACY.</a:t>
            </a:r>
          </a:p>
        </p:txBody>
      </p:sp>
    </p:spTree>
    <p:extLst>
      <p:ext uri="{BB962C8B-B14F-4D97-AF65-F5344CB8AC3E}">
        <p14:creationId xmlns:p14="http://schemas.microsoft.com/office/powerpoint/2010/main" val="415901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D77F-0C6D-40D4-B62A-84A362D72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Random Forest with </a:t>
            </a:r>
            <a:r>
              <a:rPr lang="en-US" dirty="0" err="1"/>
              <a:t>hyperparameteric</a:t>
            </a:r>
            <a:r>
              <a:rPr lang="en-US" dirty="0"/>
              <a:t> tuning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5FC41C9-3CFA-45FF-9095-6085A7759E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83" y="1690688"/>
            <a:ext cx="6394667" cy="346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C25E1A-C58B-4A2D-9D79-411178C4E392}"/>
              </a:ext>
            </a:extLst>
          </p:cNvPr>
          <p:cNvSpPr txBox="1"/>
          <p:nvPr/>
        </p:nvSpPr>
        <p:spPr>
          <a:xfrm>
            <a:off x="993666" y="554938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Training score: 0.96 </a:t>
            </a:r>
            <a:r>
              <a:rPr lang="en-US" sz="2000" b="1" dirty="0">
                <a:solidFill>
                  <a:srgbClr val="212121"/>
                </a:solidFill>
                <a:latin typeface="Courier New" panose="02070309020205020404" pitchFamily="49" charset="0"/>
              </a:rPr>
              <a:t>,</a:t>
            </a:r>
            <a:r>
              <a:rPr lang="en-US" sz="20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 score: 0.95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88AC8-871F-4A43-B5B6-1364A86A6DD4}"/>
              </a:ext>
            </a:extLst>
          </p:cNvPr>
          <p:cNvSpPr txBox="1"/>
          <p:nvPr/>
        </p:nvSpPr>
        <p:spPr>
          <a:xfrm>
            <a:off x="7286902" y="2224384"/>
            <a:ext cx="481195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RANDOM FOREST WITH HYPERPARAMETRIC TUNING  SHOWING  GOOD ACCURACY , THAT WHY TRAINING SCORE AND TESTING SCORE SHOWING MORE THAN 95%. </a:t>
            </a:r>
          </a:p>
        </p:txBody>
      </p:sp>
    </p:spTree>
    <p:extLst>
      <p:ext uri="{BB962C8B-B14F-4D97-AF65-F5344CB8AC3E}">
        <p14:creationId xmlns:p14="http://schemas.microsoft.com/office/powerpoint/2010/main" val="1407510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AE4C-297A-41CD-9A73-BEDFA94E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F421-6711-4F0A-BBFA-E2B7730C7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10825" cy="1774825"/>
          </a:xfrm>
        </p:spPr>
        <p:txBody>
          <a:bodyPr>
            <a:normAutofit/>
          </a:bodyPr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  <a:t>CONCLUSION:- </a:t>
            </a:r>
            <a:r>
              <a:rPr lang="en-US" sz="1800" b="1" i="0" dirty="0">
                <a:effectLst/>
                <a:latin typeface="Roboto" panose="02000000000000000000" pitchFamily="2" charset="0"/>
              </a:rPr>
              <a:t> </a:t>
            </a:r>
            <a:r>
              <a:rPr lang="en-US" sz="1800" b="1" i="0" dirty="0">
                <a:latin typeface="Montserrat" panose="00000500000000000000" pitchFamily="2" charset="0"/>
              </a:rPr>
              <a:t>XG BOOST WITH HYPERPARAMETRIC TUNING GIVE US 100% TRAINING ACCURACY AND 99% TESTING SCORE AND RANDOM FOREST GIVING 99% TRAINING </a:t>
            </a:r>
            <a:r>
              <a:rPr lang="en-US" sz="1800" b="1" dirty="0">
                <a:latin typeface="Montserrat" panose="00000500000000000000" pitchFamily="2" charset="0"/>
              </a:rPr>
              <a:t>SCORE AND 99% TESTING SCORE </a:t>
            </a:r>
            <a:r>
              <a:rPr lang="en-US" altLang="en-US" sz="1800" b="1" dirty="0">
                <a:latin typeface="Montserrat" panose="00000500000000000000" pitchFamily="2" charset="0"/>
              </a:rPr>
              <a:t>INCLUDING LINEAR REGRESSION, LASSO REGRESSION, RIDGE REGRESSION, DECISION TREE, AND RANDOM FOREST. WHEREAS, LINEAR REGRESSION, LASSO AND RIDGE </a:t>
            </a:r>
            <a:r>
              <a:rPr kumimoji="0" lang="en-US" altLang="en-US" sz="1800" b="1" i="0" u="none" strike="noStrike" normalizeH="0" baseline="0" dirty="0">
                <a:latin typeface="Montserrat" panose="00000500000000000000" pitchFamily="2" charset="0"/>
              </a:rPr>
              <a:t>ARE NOT FITTING WELL INTO THE DATA POINTS</a:t>
            </a:r>
            <a:endParaRPr lang="en-US" sz="2000" b="1" dirty="0">
              <a:latin typeface="Montserrat" panose="00000500000000000000" pitchFamily="2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DF6A8D00-42D3-4123-A3AD-6D3A069EC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DF703CEA-57F6-45C1-80B8-C9B8E1E70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36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8AF1-1070-484E-ABA9-D0EFDE6A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4075"/>
            <a:ext cx="10515600" cy="4351338"/>
          </a:xfrm>
        </p:spPr>
        <p:txBody>
          <a:bodyPr>
            <a:normAutofit/>
          </a:bodyPr>
          <a:lstStyle/>
          <a:p>
            <a:pPr algn="ctr"/>
            <a:endParaRPr lang="en-US" sz="4800" b="1" dirty="0"/>
          </a:p>
          <a:p>
            <a:pPr marL="0" indent="0" algn="ctr">
              <a:buNone/>
            </a:pPr>
            <a:endParaRPr lang="en-US" sz="4800" b="1" dirty="0"/>
          </a:p>
          <a:p>
            <a:pPr marL="0" indent="0" algn="ctr">
              <a:buNone/>
            </a:pPr>
            <a:r>
              <a:rPr lang="en-US" sz="4800" b="1" dirty="0"/>
              <a:t>THANKS  YOU</a:t>
            </a:r>
          </a:p>
        </p:txBody>
      </p:sp>
    </p:spTree>
    <p:extLst>
      <p:ext uri="{BB962C8B-B14F-4D97-AF65-F5344CB8AC3E}">
        <p14:creationId xmlns:p14="http://schemas.microsoft.com/office/powerpoint/2010/main" val="204078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90A9-A5F3-4B20-94D3-4CE06A30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Map of Nairobi</a:t>
            </a:r>
          </a:p>
        </p:txBody>
      </p:sp>
      <p:pic>
        <p:nvPicPr>
          <p:cNvPr id="4" name="Google Shape;88;p18">
            <a:extLst>
              <a:ext uri="{FF2B5EF4-FFF2-40B4-BE49-F238E27FC236}">
                <a16:creationId xmlns:a16="http://schemas.microsoft.com/office/drawing/2014/main" id="{203F6113-6AA0-4F07-8426-500ACD120A69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9650" y="1690688"/>
            <a:ext cx="9839325" cy="42965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7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00" y="10620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40256"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2133" b="1" dirty="0">
                <a:solidFill>
                  <a:schemeClr val="accent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</a:p>
          <a:p>
            <a:pPr indent="-440256"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2133" b="1" dirty="0">
                <a:solidFill>
                  <a:schemeClr val="accent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Business understanding </a:t>
            </a:r>
            <a:endParaRPr sz="2133" b="1" dirty="0">
              <a:solidFill>
                <a:schemeClr val="accent1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40256"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2133" b="1" dirty="0">
                <a:solidFill>
                  <a:schemeClr val="accent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</a:p>
          <a:p>
            <a:pPr indent="-440256"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2133" b="1" dirty="0">
                <a:solidFill>
                  <a:schemeClr val="accent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Feature summary</a:t>
            </a:r>
            <a:endParaRPr sz="2133" b="1" dirty="0">
              <a:solidFill>
                <a:schemeClr val="accent1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40256"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2133" b="1" dirty="0">
                <a:solidFill>
                  <a:schemeClr val="accent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Ride Origination Towns</a:t>
            </a:r>
          </a:p>
          <a:p>
            <a:pPr indent="-440256"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2133" b="1" dirty="0">
                <a:solidFill>
                  <a:schemeClr val="accent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 type analyse</a:t>
            </a:r>
            <a:endParaRPr sz="2133" b="1" dirty="0">
              <a:solidFill>
                <a:schemeClr val="accent1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40256"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2133" b="1" dirty="0">
                <a:solidFill>
                  <a:schemeClr val="accent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Travel time</a:t>
            </a:r>
            <a:endParaRPr sz="2133" b="1" dirty="0">
              <a:solidFill>
                <a:schemeClr val="accent1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40256"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2133" b="1" dirty="0">
                <a:solidFill>
                  <a:schemeClr val="accent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Month wise booking trends</a:t>
            </a:r>
            <a:endParaRPr sz="2133" b="1" dirty="0">
              <a:solidFill>
                <a:schemeClr val="accent1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40256"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2133" b="1" dirty="0">
                <a:solidFill>
                  <a:schemeClr val="accent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Hourly Travel Trend</a:t>
            </a:r>
          </a:p>
          <a:p>
            <a:pPr indent="-440256"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2133" b="1" dirty="0">
                <a:solidFill>
                  <a:schemeClr val="accent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Checking Outliers</a:t>
            </a:r>
            <a:endParaRPr sz="2133" b="1" dirty="0">
              <a:solidFill>
                <a:schemeClr val="accent1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40256"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2133" b="1" dirty="0">
                <a:solidFill>
                  <a:schemeClr val="accent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2133" b="1" dirty="0">
              <a:solidFill>
                <a:schemeClr val="accent1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40256"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2133" b="1" dirty="0">
                <a:solidFill>
                  <a:schemeClr val="accent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ML Models and Metrics</a:t>
            </a:r>
            <a:endParaRPr sz="2133" b="1" dirty="0">
              <a:solidFill>
                <a:schemeClr val="accent1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40256"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2133" b="1" dirty="0">
                <a:solidFill>
                  <a:schemeClr val="accent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sz="2133" b="1" dirty="0">
              <a:solidFill>
                <a:schemeClr val="accent1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40256"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2133" b="1" dirty="0">
                <a:solidFill>
                  <a:schemeClr val="accent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2133" b="1" dirty="0">
              <a:solidFill>
                <a:schemeClr val="accent1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063300" y="2984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000" b="1" dirty="0"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 sz="4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18" name="Picture 6" descr="Bus Cartoon Stock Illustrations – 25,815 Bus Cartoon Stock Illustrations,  Vectors &amp; Clipart - Dreamstime">
            <a:extLst>
              <a:ext uri="{FF2B5EF4-FFF2-40B4-BE49-F238E27FC236}">
                <a16:creationId xmlns:a16="http://schemas.microsoft.com/office/drawing/2014/main" id="{6868E92F-9318-4C8B-B4BE-B43272CC74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1"/>
          <a:stretch/>
        </p:blipFill>
        <p:spPr bwMode="auto">
          <a:xfrm>
            <a:off x="5748338" y="1240767"/>
            <a:ext cx="5900737" cy="392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AAF1-53EC-ED10-B1DF-368DBC5E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PROBLEM DESCRIPTION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41C9-500F-4D3F-81A3-FC0F253D4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0" dirty="0">
                <a:effectLst/>
                <a:latin typeface="Roboto" panose="02000000000000000000" pitchFamily="2" charset="0"/>
              </a:rPr>
              <a:t>This challenge asks you to build a model that predicts the number of seats that </a:t>
            </a:r>
            <a:r>
              <a:rPr lang="en-US" sz="2400" i="0" dirty="0" err="1">
                <a:effectLst/>
                <a:latin typeface="Roboto" panose="02000000000000000000" pitchFamily="2" charset="0"/>
              </a:rPr>
              <a:t>Mobiticket</a:t>
            </a:r>
            <a:r>
              <a:rPr lang="en-US" sz="2400" i="0" dirty="0">
                <a:effectLst/>
                <a:latin typeface="Roboto" panose="02000000000000000000" pitchFamily="2" charset="0"/>
              </a:rPr>
              <a:t> can expect to sell for each ride, i.e. for a specific route on a specific date and time. There are 14 routes in this dataset. All of the routes end in Nairobi and originate in towns to the North-West of Nairobi towards Lake </a:t>
            </a:r>
            <a:r>
              <a:rPr lang="en-US" sz="24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Victoria.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029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0A6A-F963-0327-A776-44C73D0A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  <a:latin typeface="Arial" panose="020B0604020202020204" pitchFamily="34" charset="0"/>
              </a:rPr>
              <a:t>DATA SUMMARY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F0A12-007B-842E-A235-50D9A4EBC353}"/>
              </a:ext>
            </a:extLst>
          </p:cNvPr>
          <p:cNvSpPr txBox="1"/>
          <p:nvPr/>
        </p:nvSpPr>
        <p:spPr>
          <a:xfrm>
            <a:off x="204989" y="4494073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▪ This Dataset contain 51645 rows and 10 columns.</a:t>
            </a:r>
          </a:p>
          <a:p>
            <a:r>
              <a:rPr lang="en-US" sz="2400" dirty="0"/>
              <a:t>▪ 5 categorical features ‘</a:t>
            </a:r>
            <a:r>
              <a:rPr lang="en-US" sz="2400" dirty="0" err="1"/>
              <a:t>payment_method</a:t>
            </a:r>
            <a:r>
              <a:rPr lang="en-US" sz="2400" dirty="0"/>
              <a:t> ’, ‘</a:t>
            </a:r>
            <a:r>
              <a:rPr lang="en-US" sz="2400" dirty="0" err="1"/>
              <a:t>payment_Receipt</a:t>
            </a:r>
            <a:r>
              <a:rPr lang="en-US" sz="2400" dirty="0"/>
              <a:t>’, </a:t>
            </a:r>
          </a:p>
          <a:p>
            <a:r>
              <a:rPr lang="en-US" sz="2400" dirty="0"/>
              <a:t>   &amp; ‘</a:t>
            </a:r>
            <a:r>
              <a:rPr lang="en-US" sz="2400" dirty="0" err="1"/>
              <a:t>travel_from</a:t>
            </a:r>
            <a:r>
              <a:rPr lang="en-US" sz="2400" dirty="0"/>
              <a:t> and </a:t>
            </a:r>
            <a:r>
              <a:rPr lang="en-US" sz="2400" dirty="0" err="1"/>
              <a:t>travel_to</a:t>
            </a:r>
            <a:r>
              <a:rPr lang="en-US" sz="2400" dirty="0"/>
              <a:t> , </a:t>
            </a:r>
            <a:r>
              <a:rPr lang="en-US" sz="2400" dirty="0" err="1"/>
              <a:t>car_type</a:t>
            </a:r>
            <a:r>
              <a:rPr lang="en-US" sz="2400" dirty="0"/>
              <a:t> are given’.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Ride _id  , </a:t>
            </a:r>
            <a:r>
              <a:rPr lang="en-US" sz="2400" dirty="0" err="1"/>
              <a:t>seat_number</a:t>
            </a:r>
            <a:r>
              <a:rPr lang="en-US" sz="2400" dirty="0"/>
              <a:t> , </a:t>
            </a:r>
            <a:r>
              <a:rPr lang="en-US" sz="2400" dirty="0" err="1"/>
              <a:t>travel_Date</a:t>
            </a:r>
            <a:r>
              <a:rPr lang="en-US" sz="2400" dirty="0"/>
              <a:t> , </a:t>
            </a:r>
            <a:r>
              <a:rPr lang="en-US" sz="2400" dirty="0" err="1"/>
              <a:t>travel_time,max_capacity</a:t>
            </a:r>
            <a:r>
              <a:rPr lang="en-US" sz="2400" dirty="0"/>
              <a:t> are numerical features.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3B871-C7E4-45DC-B176-2EC7ADB384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6" t="43298" r="15272" b="27029"/>
          <a:stretch/>
        </p:blipFill>
        <p:spPr>
          <a:xfrm>
            <a:off x="465667" y="1577695"/>
            <a:ext cx="11379200" cy="271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9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AD4E9B7-A88F-8AB6-D768-3912B4C1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5" y="447733"/>
            <a:ext cx="10353761" cy="1326321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Data Information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AA051-BFCC-8C18-A3D8-1A8E9130839A}"/>
              </a:ext>
            </a:extLst>
          </p:cNvPr>
          <p:cNvSpPr txBox="1"/>
          <p:nvPr/>
        </p:nvSpPr>
        <p:spPr>
          <a:xfrm>
            <a:off x="203915" y="1929272"/>
            <a:ext cx="1178417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</a:rPr>
              <a:t>▪ There are No Missing Values present</a:t>
            </a:r>
          </a:p>
          <a:p>
            <a:br>
              <a:rPr lang="en-US" sz="2400" dirty="0"/>
            </a:br>
            <a:r>
              <a:rPr lang="en-US" sz="2400" dirty="0">
                <a:effectLst/>
                <a:latin typeface="Arial" panose="020B0604020202020204" pitchFamily="34" charset="0"/>
              </a:rPr>
              <a:t>▪ There are No Duplicate values present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effectLst/>
                <a:latin typeface="Arial" panose="020B0604020202020204" pitchFamily="34" charset="0"/>
              </a:rPr>
              <a:t>▪ There are No null values.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effectLst/>
                <a:latin typeface="Arial" panose="020B0604020202020204" pitchFamily="34" charset="0"/>
              </a:rPr>
              <a:t>▪</a:t>
            </a:r>
          </a:p>
          <a:p>
            <a:r>
              <a:rPr lang="en-US" sz="2400" dirty="0">
                <a:effectLst/>
                <a:latin typeface="Arial" panose="020B0604020202020204" pitchFamily="34" charset="0"/>
              </a:rPr>
              <a:t>All Features Are Independent Features we need to find our  dependent features.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38115-C69B-4330-BCEF-7A76A8422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15" r="45703" b="7221"/>
          <a:stretch/>
        </p:blipFill>
        <p:spPr>
          <a:xfrm>
            <a:off x="5844209" y="252758"/>
            <a:ext cx="6143876" cy="407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5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6117-605D-E242-8646-D76184B46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76573" y="294761"/>
            <a:ext cx="9144000" cy="104128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FEATURE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CB8B5-8826-BB48-44B8-D7921DBA7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820" y="1551905"/>
            <a:ext cx="11960180" cy="5422006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72233-301A-4651-A217-A4F512F8F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2" t="19482" r="26485" b="8611"/>
          <a:stretch/>
        </p:blipFill>
        <p:spPr>
          <a:xfrm>
            <a:off x="231820" y="1631837"/>
            <a:ext cx="8820150" cy="493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2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415600" y="201833"/>
            <a:ext cx="11360800" cy="75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Ride Origination Towns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700033" y="5576567"/>
            <a:ext cx="10809200" cy="10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Kisii is the top place from where the most number of rides originate.</a:t>
            </a:r>
            <a:endParaRPr sz="2133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Google Shape;81;p17">
            <a:extLst>
              <a:ext uri="{FF2B5EF4-FFF2-40B4-BE49-F238E27FC236}">
                <a16:creationId xmlns:a16="http://schemas.microsoft.com/office/drawing/2014/main" id="{E941373A-BE67-4F05-8F52-E71AF68D48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1" y="1262062"/>
            <a:ext cx="10887074" cy="5167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685</Words>
  <Application>Microsoft Office PowerPoint</Application>
  <PresentationFormat>Widescreen</PresentationFormat>
  <Paragraphs>78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Arial Narrow</vt:lpstr>
      <vt:lpstr>Calibri</vt:lpstr>
      <vt:lpstr>Calibri Light</vt:lpstr>
      <vt:lpstr>Courier New</vt:lpstr>
      <vt:lpstr>Montserrat</vt:lpstr>
      <vt:lpstr>Roboto</vt:lpstr>
      <vt:lpstr>Söhne</vt:lpstr>
      <vt:lpstr>Wingdings</vt:lpstr>
      <vt:lpstr>Office Theme</vt:lpstr>
      <vt:lpstr>PowerPoint Presentation</vt:lpstr>
      <vt:lpstr>CAPSTONE PROJECT Transporation Demand Prediction </vt:lpstr>
      <vt:lpstr>Map of Nairobi</vt:lpstr>
      <vt:lpstr>Content</vt:lpstr>
      <vt:lpstr>PROBLEM DESCRIPTION</vt:lpstr>
      <vt:lpstr>DATA SUMMARY</vt:lpstr>
      <vt:lpstr>Data Information</vt:lpstr>
      <vt:lpstr>FEATURE SUMMARY</vt:lpstr>
      <vt:lpstr>Ride Origination Towns</vt:lpstr>
      <vt:lpstr>Car Type </vt:lpstr>
      <vt:lpstr>Which day is most busiest </vt:lpstr>
      <vt:lpstr>                       MONTH-WISE TREND .</vt:lpstr>
      <vt:lpstr>Hourly Trend.</vt:lpstr>
      <vt:lpstr>Growth by year</vt:lpstr>
      <vt:lpstr>CHECKING OUTLIERS</vt:lpstr>
      <vt:lpstr>Correlation of Data </vt:lpstr>
      <vt:lpstr>Machine learning algorithm</vt:lpstr>
      <vt:lpstr>LINEAR REGRESSION </vt:lpstr>
      <vt:lpstr>XG Boost Regressor</vt:lpstr>
      <vt:lpstr>Xgboost Regressor with hyperparametric tuning </vt:lpstr>
      <vt:lpstr>Random Forest</vt:lpstr>
      <vt:lpstr>Random Forest with hyperparameteric tuning</vt:lpstr>
      <vt:lpstr>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SEOUL BIKE SHARING DEMAND PREDICTION</dc:title>
  <dc:creator>Abhishek Kumar</dc:creator>
  <cp:lastModifiedBy>ankur vishwakarma</cp:lastModifiedBy>
  <cp:revision>28</cp:revision>
  <dcterms:created xsi:type="dcterms:W3CDTF">2023-01-27T13:46:42Z</dcterms:created>
  <dcterms:modified xsi:type="dcterms:W3CDTF">2023-03-31T09:14:57Z</dcterms:modified>
</cp:coreProperties>
</file>