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8" r:id="rId9"/>
    <p:sldId id="280" r:id="rId10"/>
    <p:sldId id="281" r:id="rId11"/>
    <p:sldId id="279" r:id="rId12"/>
    <p:sldId id="265" r:id="rId13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966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520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670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023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595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06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682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1128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128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93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39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08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69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38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974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73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22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777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85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8D3D-5FDB-4F92-B2F8-BC68C0399DF9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0B4A-38E5-4818-9BF7-E235E0FC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1935400" y="4261912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:     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               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</a:t>
            </a:r>
            <a:endParaRPr sz="14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993AA16-AE3D-454F-95A5-18FA216E33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6F5EEA-9CA1-4E96-8FFD-242651FF8289}"/>
              </a:ext>
            </a:extLst>
          </p:cNvPr>
          <p:cNvSpPr/>
          <p:nvPr/>
        </p:nvSpPr>
        <p:spPr>
          <a:xfrm>
            <a:off x="2057400" y="1600201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rebuchet MS" pitchFamily="34" charset="0"/>
              </a:rPr>
              <a:t>UE18CS390A</a:t>
            </a:r>
            <a:r>
              <a:rPr lang="en-US" sz="2800" dirty="0">
                <a:latin typeface="Trebuchet MS" pitchFamily="34" charset="0"/>
              </a:rPr>
              <a:t> – Capstone Project Phase – 1</a:t>
            </a:r>
          </a:p>
          <a:p>
            <a:pPr algn="ctr"/>
            <a:r>
              <a:rPr lang="en-US" sz="2800" dirty="0">
                <a:latin typeface="Trebuchet MS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Project Progress Review #2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(Project Requirements Specification and Literature Survey)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Conclusion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0FCA761-9BEC-49D1-8872-A9966D4F62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923082" y="1617675"/>
            <a:ext cx="7744918" cy="348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127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State the conclusion of your work.</a:t>
            </a:r>
            <a:endParaRPr lang="en-IN" sz="20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6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0FCA761-9BEC-49D1-8872-A9966D4F62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1524000" y="1617675"/>
            <a:ext cx="9143999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G. Eason, B. Noble, and I. N. Sneddon, “On certain integrals of Lipschitz-Hankel type involving products of Bessel functions,” Phil. Trans. Roy. Soc. London, vol. </a:t>
            </a: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A247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, pp. 529–551, April 1955. (references)</a:t>
            </a:r>
          </a:p>
        </p:txBody>
      </p:sp>
    </p:spTree>
    <p:extLst>
      <p:ext uri="{BB962C8B-B14F-4D97-AF65-F5344CB8AC3E}">
        <p14:creationId xmlns:p14="http://schemas.microsoft.com/office/powerpoint/2010/main" val="236189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4371484" y="3352800"/>
            <a:ext cx="29240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4AD2C437-F48F-4634-843A-2A68E8ACBA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191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218544" y="1617675"/>
            <a:ext cx="8829206" cy="362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buClr>
                <a:srgbClr val="000000"/>
              </a:buClr>
              <a:buSzPts val="18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the scope it entails.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CD2A01F-93CE-4A34-8742-BA0773A1D2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191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Suggestions from Review - 1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CD2A01F-93CE-4A34-8742-BA0773A1D2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4B9335-C6CD-44EC-97AB-60E7D56C3EF1}"/>
              </a:ext>
            </a:extLst>
          </p:cNvPr>
          <p:cNvSpPr txBox="1">
            <a:spLocks/>
          </p:cNvSpPr>
          <p:nvPr/>
        </p:nvSpPr>
        <p:spPr>
          <a:xfrm>
            <a:off x="1905000" y="17526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the suggestions and remarks given by the panel members. 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Mention the feasibility on the same showing the progress.</a:t>
            </a:r>
          </a:p>
        </p:txBody>
      </p:sp>
    </p:spTree>
    <p:extLst>
      <p:ext uri="{BB962C8B-B14F-4D97-AF65-F5344CB8AC3E}">
        <p14:creationId xmlns:p14="http://schemas.microsoft.com/office/powerpoint/2010/main" val="203738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 / Dependencies / Assumptions / Risks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0FCA761-9BEC-49D1-8872-A9966D4F62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8" name="Google Shape;54;p7">
            <a:extLst>
              <a:ext uri="{FF2B5EF4-FFF2-40B4-BE49-F238E27FC236}">
                <a16:creationId xmlns:a16="http://schemas.microsoft.com/office/drawing/2014/main" id="{87426B17-966C-4E93-934D-65480454389D}"/>
              </a:ext>
            </a:extLst>
          </p:cNvPr>
          <p:cNvSpPr txBox="1"/>
          <p:nvPr/>
        </p:nvSpPr>
        <p:spPr>
          <a:xfrm>
            <a:off x="2114900" y="1791525"/>
            <a:ext cx="9037782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issues such as legal implications, usage limitations, specific software/hardware requirements etc under dependencies.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assumptions made in your project/problem statement.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Talk about the risks that could pose obstacle to your final project delivery(technology failure or hardware failure threats or version compatibility problems). </a:t>
            </a:r>
            <a:endParaRPr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59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0FCA761-9BEC-49D1-8872-A9966D4F62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2055900"/>
            <a:ext cx="8638350" cy="3403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fundamental actions the system must offer while processing inputs and generating the outputs.</a:t>
            </a:r>
          </a:p>
        </p:txBody>
      </p:sp>
    </p:spTree>
    <p:extLst>
      <p:ext uri="{BB962C8B-B14F-4D97-AF65-F5344CB8AC3E}">
        <p14:creationId xmlns:p14="http://schemas.microsoft.com/office/powerpoint/2010/main" val="386515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Non - Functional Requirements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0FCA761-9BEC-49D1-8872-A9966D4F62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7" name="Google Shape;70;p9">
            <a:extLst>
              <a:ext uri="{FF2B5EF4-FFF2-40B4-BE49-F238E27FC236}">
                <a16:creationId xmlns:a16="http://schemas.microsoft.com/office/drawing/2014/main" id="{E4B061CD-64C7-4863-A1A6-637C8FC319A1}"/>
              </a:ext>
            </a:extLst>
          </p:cNvPr>
          <p:cNvSpPr txBox="1"/>
          <p:nvPr/>
        </p:nvSpPr>
        <p:spPr>
          <a:xfrm>
            <a:off x="2057400" y="1828800"/>
            <a:ext cx="9095282" cy="305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buClr>
                <a:schemeClr val="dk1"/>
              </a:buClr>
              <a:buSzPts val="2000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Write the key Non-Functional Requirements pertaining to your project. </a:t>
            </a:r>
            <a:endParaRPr lang="en-IN" sz="2400" kern="0" dirty="0">
              <a:solidFill>
                <a:srgbClr val="0000FF"/>
              </a:solidFill>
              <a:latin typeface="Trebuchet MS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344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0FCA761-9BEC-49D1-8872-A9966D4F62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3428999"/>
            <a:ext cx="8638350" cy="294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critical assessment of the research that has been conducted on the topic.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4 – 5 recently published research papers/products.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Summarize the individual papers/products with as much detail as each deserves, depending up on its relative importance in the overall literature on the topic. 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Minimum 4 slides on each paper/product is required.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survey should be organized into categories.</a:t>
            </a:r>
          </a:p>
          <a:p>
            <a:pPr marL="1270000" lvl="1" indent="-457200" algn="just" eaLnBrk="0" hangingPunct="0">
              <a:spcBef>
                <a:spcPct val="20000"/>
              </a:spcBef>
              <a:buAutoNum type="alphaLcParenR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Supporting and against the particular hypothesis.</a:t>
            </a:r>
          </a:p>
          <a:p>
            <a:pPr marL="1270000" lvl="1" indent="-457200" algn="just" eaLnBrk="0" hangingPunct="0">
              <a:spcBef>
                <a:spcPct val="20000"/>
              </a:spcBef>
              <a:buAutoNum type="alphaLcParenR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Some alternative hypothesis. 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IN" sz="2000" kern="0" dirty="0"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8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of Literature Survey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0FCA761-9BEC-49D1-8872-A9966D4F62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2734829"/>
            <a:ext cx="8638350" cy="364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conclusion should then state clearly the main conclusions of the review and give a clear explanation of their importance and relevance.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Give a glimpse of the proposed methodology.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The strengths or weaknesses in the methods of the studies reviewed should be highlighted.   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Include the relevant similarities and differences between papers/products.</a:t>
            </a: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23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0FCA761-9BEC-49D1-8872-A9966D4F62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0821" y="86193"/>
            <a:ext cx="483235" cy="833755"/>
          </a:xfrm>
          <a:prstGeom prst="rect">
            <a:avLst/>
          </a:prstGeom>
        </p:spPr>
      </p:pic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1617675"/>
            <a:ext cx="8638350" cy="387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Note: Changes can be made in the template, with the consent of the guide for inclusion of any other information.</a:t>
            </a:r>
            <a:endParaRPr lang="en-IN" sz="24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435</Words>
  <Application>Microsoft Office PowerPoint</Application>
  <PresentationFormat>Widescreen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</dc:creator>
  <cp:lastModifiedBy>Sunitha R</cp:lastModifiedBy>
  <cp:revision>10</cp:revision>
  <dcterms:modified xsi:type="dcterms:W3CDTF">2021-02-12T05:44:24Z</dcterms:modified>
</cp:coreProperties>
</file>