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538" r:id="rId2"/>
    <p:sldId id="535" r:id="rId3"/>
    <p:sldId id="569" r:id="rId4"/>
    <p:sldId id="584" r:id="rId5"/>
    <p:sldId id="583" r:id="rId6"/>
    <p:sldId id="586" r:id="rId7"/>
    <p:sldId id="587" r:id="rId8"/>
    <p:sldId id="579" r:id="rId9"/>
    <p:sldId id="549" r:id="rId10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86811" autoAdjust="0"/>
  </p:normalViewPr>
  <p:slideViewPr>
    <p:cSldViewPr>
      <p:cViewPr>
        <p:scale>
          <a:sx n="66" d="100"/>
          <a:sy n="66" d="100"/>
        </p:scale>
        <p:origin x="-882" y="-2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573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140888" y="304800"/>
            <a:ext cx="67011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rebuchet MS" pitchFamily="34" charset="0"/>
              </a:rPr>
              <a:t>UE18CS390B </a:t>
            </a:r>
            <a:r>
              <a:rPr lang="en-US" sz="2800" dirty="0">
                <a:latin typeface="Trebuchet MS" pitchFamily="34" charset="0"/>
              </a:rPr>
              <a:t>– Capstone Project Phase – </a:t>
            </a:r>
            <a:r>
              <a:rPr lang="en-US" sz="2800" dirty="0" smtClean="0">
                <a:latin typeface="Trebuchet MS" pitchFamily="34" charset="0"/>
              </a:rPr>
              <a:t>2</a:t>
            </a:r>
          </a:p>
          <a:p>
            <a:pPr algn="ctr"/>
            <a:endParaRPr lang="en-US" sz="2800" dirty="0" smtClean="0">
              <a:latin typeface="Trebuchet MS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rebuchet MS" pitchFamily="34" charset="0"/>
              </a:rPr>
              <a:t>Project Progress Review #1</a:t>
            </a: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37338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00200" y="1828800"/>
            <a:ext cx="8534400" cy="4572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Scope of the Project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Project Phase – 1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work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Inferences drawn from Literature Survey</a:t>
            </a:r>
          </a:p>
          <a:p>
            <a:pPr marL="1142991" lvl="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Tasks/Modules with Individual Contribution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Demonstration and Testing of the </a:t>
            </a:r>
            <a:r>
              <a:rPr lang="en-US" sz="240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completed modules.</a:t>
            </a: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Gantt chart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Outline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project and also an overview of scope it </a:t>
            </a: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entails.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Set the context.</a:t>
            </a:r>
            <a:endParaRPr lang="en-IN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 and Scope</a:t>
            </a:r>
          </a:p>
        </p:txBody>
      </p:sp>
    </p:spTree>
    <p:extLst>
      <p:ext uri="{BB962C8B-B14F-4D97-AF65-F5344CB8AC3E}">
        <p14:creationId xmlns:p14="http://schemas.microsoft.com/office/powerpoint/2010/main" xmlns="" val="38110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57400" y="2188868"/>
            <a:ext cx="9067800" cy="4211931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summary of Phase – 1.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Include the suggestions and improvements made.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Summary of Work Done in Capstone Project Phase - 1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53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447800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Tasks/Modules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B10B19-4157-41B3-85CA-452455B519DD}"/>
              </a:ext>
            </a:extLst>
          </p:cNvPr>
          <p:cNvSpPr txBox="1"/>
          <p:nvPr/>
        </p:nvSpPr>
        <p:spPr>
          <a:xfrm>
            <a:off x="1905000" y="1595021"/>
            <a:ext cx="9067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List of tasks/Modules to be elaborated in discussion with the guide.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2. For example, If your project consist of Data Preprocessing, the following should be explained,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Collection &amp; Data Preparation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Input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Pre-processing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Interpretation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Storage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3. List the SDK / API / Model / Jar/ DLL / Tools / Technologies used – Open-Source/ Licensed.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sym typeface="Trebuchet MS"/>
              </a:rPr>
              <a:t>Individual Contribution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B10B19-4157-41B3-85CA-452455B519DD}"/>
              </a:ext>
            </a:extLst>
          </p:cNvPr>
          <p:cNvSpPr txBox="1"/>
          <p:nvPr/>
        </p:nvSpPr>
        <p:spPr>
          <a:xfrm>
            <a:off x="1828800" y="1752600"/>
            <a:ext cx="9067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4. Tabulate the individual contribution of the team  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members with the following,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Tasks/Modules assigned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(no. of lines of code &amp; time spent)</a:t>
            </a: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28800" lvl="3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Tabulate the timeline for all the tasks/modules.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sym typeface="Trebuchet MS"/>
              </a:rPr>
              <a:t>Demonstration and Testing of the </a:t>
            </a:r>
            <a:r>
              <a:rPr lang="en-US" sz="2400" dirty="0" smtClean="0">
                <a:solidFill>
                  <a:srgbClr val="FF0000"/>
                </a:solidFill>
                <a:latin typeface="Trebuchet MS"/>
                <a:sym typeface="Trebuchet MS"/>
              </a:rPr>
              <a:t>Modules </a:t>
            </a:r>
            <a:r>
              <a:rPr lang="en-US" sz="2400" dirty="0" smtClean="0">
                <a:solidFill>
                  <a:srgbClr val="FF0000"/>
                </a:solidFill>
                <a:latin typeface="Trebuchet MS"/>
                <a:sym typeface="Trebuchet MS"/>
              </a:rPr>
              <a:t>Completed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B10B19-4157-41B3-85CA-452455B519DD}"/>
              </a:ext>
            </a:extLst>
          </p:cNvPr>
          <p:cNvSpPr txBox="1"/>
          <p:nvPr/>
        </p:nvSpPr>
        <p:spPr>
          <a:xfrm>
            <a:off x="1828800" y="1752600"/>
            <a:ext cx="9067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1. Demonstration and Result of modules completed.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2. Testing for the module that is completed.</a:t>
            </a:r>
          </a:p>
          <a:p>
            <a:pPr marL="1371600" lvl="2" indent="-45720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437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 smtClean="0">
                <a:solidFill>
                  <a:srgbClr val="0000FF"/>
                </a:solidFill>
                <a:latin typeface="Trebuchet MS" pitchFamily="34" charset="0"/>
              </a:rPr>
              <a:t>Provide references pertaining to your research according to IEEE format.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 smtClean="0">
                <a:solidFill>
                  <a:srgbClr val="0000FF"/>
                </a:solidFill>
                <a:latin typeface="Trebuchet MS" pitchFamily="34" charset="0"/>
              </a:rPr>
              <a:t>Example: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US" sz="2400" dirty="0" smtClean="0"/>
              <a:t>G. Eason, B. Noble, and I. N. </a:t>
            </a:r>
            <a:r>
              <a:rPr lang="en-US" sz="2400" dirty="0" err="1" smtClean="0"/>
              <a:t>Sneddon</a:t>
            </a:r>
            <a:r>
              <a:rPr lang="en-US" sz="2400" dirty="0" smtClean="0"/>
              <a:t>, “On certain integrals of </a:t>
            </a:r>
            <a:r>
              <a:rPr lang="en-US" sz="2400" dirty="0" err="1" smtClean="0"/>
              <a:t>Lipschitz-Hankel</a:t>
            </a:r>
            <a:r>
              <a:rPr lang="en-US" sz="2400" dirty="0" smtClean="0"/>
              <a:t> type involving products of Bessel functions,” Phil. Trans. Roy. Soc. London, vol. A247, pp. 529–551, April 1955. </a:t>
            </a:r>
            <a:r>
              <a:rPr lang="en-US" sz="2400" i="1" dirty="0" smtClean="0"/>
              <a:t>(references)</a:t>
            </a:r>
            <a:endParaRPr lang="en-US" sz="2400" dirty="0" smtClean="0"/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1886</TotalTime>
  <Words>279</Words>
  <Application>Microsoft Office PowerPoint</Application>
  <PresentationFormat>Custom</PresentationFormat>
  <Paragraphs>66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>KTwo Technology Solutions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Nancy</cp:lastModifiedBy>
  <cp:revision>389</cp:revision>
  <dcterms:created xsi:type="dcterms:W3CDTF">2020-11-22T08:14:37Z</dcterms:created>
  <dcterms:modified xsi:type="dcterms:W3CDTF">2021-08-25T04:12:52Z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