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6"/>
  </p:notesMasterIdLst>
  <p:handoutMasterIdLst>
    <p:handoutMasterId r:id="rId17"/>
  </p:handoutMasterIdLst>
  <p:sldIdLst>
    <p:sldId id="538" r:id="rId2"/>
    <p:sldId id="535" r:id="rId3"/>
    <p:sldId id="569" r:id="rId4"/>
    <p:sldId id="568" r:id="rId5"/>
    <p:sldId id="584" r:id="rId6"/>
    <p:sldId id="583" r:id="rId7"/>
    <p:sldId id="581" r:id="rId8"/>
    <p:sldId id="582" r:id="rId9"/>
    <p:sldId id="580" r:id="rId10"/>
    <p:sldId id="577" r:id="rId11"/>
    <p:sldId id="579" r:id="rId12"/>
    <p:sldId id="585" r:id="rId13"/>
    <p:sldId id="545" r:id="rId14"/>
    <p:sldId id="549" r:id="rId15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CC"/>
    <a:srgbClr val="FF0066"/>
    <a:srgbClr val="0000FF"/>
    <a:srgbClr val="33CC33"/>
    <a:srgbClr val="00FFFF"/>
    <a:srgbClr val="6600FF"/>
    <a:srgbClr val="CC66FF"/>
    <a:srgbClr val="62832D"/>
    <a:srgbClr val="0066FF"/>
    <a:srgbClr val="33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7" autoAdjust="0"/>
    <p:restoredTop sz="86811" autoAdjust="0"/>
  </p:normalViewPr>
  <p:slideViewPr>
    <p:cSldViewPr>
      <p:cViewPr>
        <p:scale>
          <a:sx n="66" d="100"/>
          <a:sy n="66" d="100"/>
        </p:scale>
        <p:origin x="-882" y="-2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196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5730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5730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573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2713C8-F183-1D43-AE77-BF9BD4D2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E7AF752-0EC0-CF4D-965A-5129A91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E32540-0688-DC4A-809A-52FB331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2CA43E-0611-D047-BC7B-31F920B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6E4123-5713-BC41-BBD0-42ADF35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20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1DED43-C903-1F44-A779-40DF9AEF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9975D8-34AD-544B-B0E2-83FA77D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D24DD5-B8E0-534E-B68A-EF4155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096688-5BB1-5E48-BD14-BBC9FA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DC407C-3003-DB44-98B5-0DEC627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291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C5630D-09E2-0742-AED8-D3F7325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5B2CD3-A564-8044-A4EC-7EBA262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2A64EE-79C1-8B46-BA9C-199117C7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51AAB2-DA47-AE48-A088-6FC7C16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48FF9C-19C9-FA46-8C21-7420249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17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7CBAF5-C913-024F-8BE6-64C58F9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5E6DB7-D3D7-1443-A583-8730715E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3CEB82F-3E99-7441-9B06-6D7C21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26D282-1572-D344-87D1-785DA85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23D760-065F-6442-AF7E-1A7AAFF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6BF4C15-EC3A-7E41-A2B3-D2AB7D7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5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72CC90-B8AE-8A46-A8A5-F7E8DA6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E152C5-AA77-4B47-965C-21A00C1E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C466F8D-3502-5242-9160-E1CDE38E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9754302-8F9A-5648-9C5E-6D037F1C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9FC9CD-8823-F145-9952-EFBA9ACD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65EF4D9-655F-4842-A6B8-D44A0501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8E68A74-725F-8F40-8F80-E962877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9D868FA-8565-A740-9B9C-B3CD6AB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7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8DFCE3-1C1E-7448-AF7E-5E46BB1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B19D5C9-50F6-8546-8D8C-AFACC1B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DEA0D0C-FCAF-4F4C-AAF5-C9B78C0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568836A-EEA3-7347-A63C-8E66DF7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22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E7A43C1-2303-5A41-B234-90D15E2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EA77971-B281-6149-9884-0E9C45F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D0F6F3-1061-E842-B540-6BD0D6C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37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B970D-13D5-B346-968D-400B0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19FFE0-37CD-7644-A007-76E5304F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210BE7-EA92-B44F-9EEC-94E6F69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3B6D810-D2A1-B549-A5BC-25CCA5C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D872D2-2005-3043-A02D-3E2DB9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F9F01D-1164-4249-AD67-1D51D33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03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2D3B30-2A71-A043-9BD7-3B8C66BF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32B08A9-6B45-4340-8859-996D9B949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6B1F4B2-96C1-614B-9110-8D1AEE08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07DF3EB-6252-5845-AE7D-FB94ECF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D65DB7-EFE7-7446-8DEC-69F1FB4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A0E09F-0F32-5644-881A-A61CD824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45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26E61B7-8DCD-1544-BC5D-B4592F6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AB61D9-7FB3-1343-9555-936FC603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C2A79E-2DF5-4E41-BDCF-90E9D26B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7037-0853-0447-B5BA-F1548123F733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6D5DC5-E1CB-B84F-BCAB-EB319B37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712A2C-5C91-4B43-A114-209348A1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140888" y="304800"/>
            <a:ext cx="67011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92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ee.org/content/dam/ieee-org/ieee/web/org/conferences/Conference-template-A4.doc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914400"/>
            <a:ext cx="7924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Trebuchet MS" pitchFamily="34" charset="0"/>
              </a:rPr>
              <a:t>UE18CS390B </a:t>
            </a:r>
            <a:r>
              <a:rPr lang="en-US" sz="2800" dirty="0">
                <a:latin typeface="Trebuchet MS" pitchFamily="34" charset="0"/>
              </a:rPr>
              <a:t>– Capstone Project Phase – </a:t>
            </a:r>
            <a:r>
              <a:rPr lang="en-US" sz="2800" dirty="0" smtClean="0">
                <a:latin typeface="Trebuchet MS" pitchFamily="34" charset="0"/>
              </a:rPr>
              <a:t>2</a:t>
            </a:r>
          </a:p>
          <a:p>
            <a:pPr algn="ctr"/>
            <a:endParaRPr lang="en-US" sz="2800" dirty="0" smtClean="0">
              <a:latin typeface="Trebuchet MS" pitchFamily="34" charset="0"/>
            </a:endParaRP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rebuchet MS" pitchFamily="34" charset="0"/>
              </a:rPr>
              <a:t>Project Progress Review #3</a:t>
            </a:r>
          </a:p>
        </p:txBody>
      </p:sp>
      <p:sp>
        <p:nvSpPr>
          <p:cNvPr id="4" name="Google Shape;26;p3"/>
          <p:cNvSpPr txBox="1"/>
          <p:nvPr/>
        </p:nvSpPr>
        <p:spPr>
          <a:xfrm>
            <a:off x="1828800" y="3733800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           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 and Future work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BB10B19-4157-41B3-85CA-452455B519DD}"/>
              </a:ext>
            </a:extLst>
          </p:cNvPr>
          <p:cNvSpPr txBox="1"/>
          <p:nvPr/>
        </p:nvSpPr>
        <p:spPr>
          <a:xfrm>
            <a:off x="2133601" y="1905001"/>
            <a:ext cx="88391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Summarize the key points.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 glimpse of Future work.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BB10B19-4157-41B3-85CA-452455B519DD}"/>
              </a:ext>
            </a:extLst>
          </p:cNvPr>
          <p:cNvSpPr txBox="1"/>
          <p:nvPr/>
        </p:nvSpPr>
        <p:spPr>
          <a:xfrm>
            <a:off x="2133601" y="1905001"/>
            <a:ext cx="8839199" cy="4376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IN" sz="2400" dirty="0" smtClean="0">
                <a:solidFill>
                  <a:srgbClr val="0000FF"/>
                </a:solidFill>
                <a:latin typeface="Trebuchet MS" pitchFamily="34" charset="0"/>
              </a:rPr>
              <a:t>Provide references pertaining to your research according to IEEE format.</a:t>
            </a:r>
          </a:p>
          <a:p>
            <a:pPr marL="342900" indent="12700" algn="just" eaLnBrk="0" hangingPunct="0">
              <a:spcBef>
                <a:spcPct val="20000"/>
              </a:spcBef>
              <a:defRPr/>
            </a:pPr>
            <a:endParaRPr lang="en-IN" sz="240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IN" sz="2400" dirty="0" smtClean="0">
                <a:solidFill>
                  <a:srgbClr val="0000FF"/>
                </a:solidFill>
                <a:latin typeface="Trebuchet MS" pitchFamily="34" charset="0"/>
              </a:rPr>
              <a:t>Example:</a:t>
            </a:r>
          </a:p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US" sz="2400" dirty="0" smtClean="0"/>
              <a:t>G. Eason, B. Noble, and I. N. </a:t>
            </a:r>
            <a:r>
              <a:rPr lang="en-US" sz="2400" dirty="0" err="1" smtClean="0"/>
              <a:t>Sneddon</a:t>
            </a:r>
            <a:r>
              <a:rPr lang="en-US" sz="2400" dirty="0" smtClean="0"/>
              <a:t>, “On certain integrals of </a:t>
            </a:r>
            <a:r>
              <a:rPr lang="en-US" sz="2400" dirty="0" err="1" smtClean="0"/>
              <a:t>Lipschitz-Hankel</a:t>
            </a:r>
            <a:r>
              <a:rPr lang="en-US" sz="2400" dirty="0" smtClean="0"/>
              <a:t> type involving products of Bessel functions,” Phil. Trans. Roy. Soc. London, vol. A247, pp. 529–551, April 1955. </a:t>
            </a:r>
            <a:r>
              <a:rPr lang="en-US" sz="2400" i="1" dirty="0" smtClean="0"/>
              <a:t>(references)</a:t>
            </a:r>
            <a:endParaRPr lang="en-US" sz="2400" dirty="0" smtClean="0"/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sym typeface="Trebuchet MS"/>
              </a:rPr>
              <a:t>IEEE Draft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BB10B19-4157-41B3-85CA-452455B519DD}"/>
              </a:ext>
            </a:extLst>
          </p:cNvPr>
          <p:cNvSpPr txBox="1"/>
          <p:nvPr/>
        </p:nvSpPr>
        <p:spPr>
          <a:xfrm>
            <a:off x="457200" y="1905001"/>
            <a:ext cx="10515601" cy="3711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IN" sz="2400" dirty="0" smtClean="0">
                <a:solidFill>
                  <a:srgbClr val="0000FF"/>
                </a:solidFill>
                <a:latin typeface="Trebuchet MS" pitchFamily="34" charset="0"/>
              </a:rPr>
              <a:t>Display </a:t>
            </a:r>
            <a:r>
              <a:rPr lang="en-US" sz="2400" dirty="0" smtClean="0">
                <a:solidFill>
                  <a:srgbClr val="0000FF"/>
                </a:solidFill>
                <a:latin typeface="Trebuchet MS" pitchFamily="34" charset="0"/>
              </a:rPr>
              <a:t>the draft of your project work in an IEEE template if you have prepared to submit it in a Conference/Journal.</a:t>
            </a:r>
          </a:p>
          <a:p>
            <a:pPr marL="342900" indent="12700" algn="just" eaLnBrk="0" hangingPunct="0">
              <a:spcBef>
                <a:spcPct val="20000"/>
              </a:spcBef>
              <a:defRPr/>
            </a:pPr>
            <a:endParaRPr lang="en-US" sz="240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US" sz="2400" dirty="0" smtClean="0">
                <a:solidFill>
                  <a:srgbClr val="0000FF"/>
                </a:solidFill>
                <a:latin typeface="Trebuchet MS" pitchFamily="34" charset="0"/>
              </a:rPr>
              <a:t>Indicate the status of completion as well.</a:t>
            </a:r>
          </a:p>
          <a:p>
            <a:pPr marL="342900" indent="12700" algn="just" eaLnBrk="0" hangingPunct="0">
              <a:spcBef>
                <a:spcPct val="20000"/>
              </a:spcBef>
              <a:defRPr/>
            </a:pPr>
            <a:endParaRPr lang="en-US" sz="240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US" sz="2400" dirty="0" smtClean="0">
                <a:solidFill>
                  <a:srgbClr val="0000FF"/>
                </a:solidFill>
                <a:latin typeface="Trebuchet MS" pitchFamily="34" charset="0"/>
              </a:rPr>
              <a:t>Download the IEEE conference template from the given link below,</a:t>
            </a:r>
          </a:p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rgbClr val="0000FF"/>
                </a:solidFill>
                <a:latin typeface="Trebuchet MS" pitchFamily="34" charset="0"/>
                <a:hlinkClick r:id="rId2"/>
              </a:rPr>
              <a:t>https://www.ieee.org/content/dam/ieee-org/ieee/web/org/conferences/Conference-template-A4.doc</a:t>
            </a:r>
            <a:endParaRPr lang="en-US" sz="160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12700" algn="just" eaLnBrk="0" hangingPunct="0">
              <a:spcBef>
                <a:spcPct val="20000"/>
              </a:spcBef>
              <a:defRPr/>
            </a:pPr>
            <a:endParaRPr lang="en-US" sz="2400" dirty="0" smtClean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    Mention the list of conferences/journals you are targeting for.</a:t>
            </a:r>
            <a:endParaRPr lang="en-US" sz="2400" dirty="0" smtClean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Any other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BB10B19-4157-41B3-85CA-452455B519DD}"/>
              </a:ext>
            </a:extLst>
          </p:cNvPr>
          <p:cNvSpPr txBox="1"/>
          <p:nvPr/>
        </p:nvSpPr>
        <p:spPr>
          <a:xfrm>
            <a:off x="2133601" y="1905001"/>
            <a:ext cx="88391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any other information you wish to add on.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Note: Changes can be made in the template, with the consent of the guide for inclusion of any other information.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00200" y="1752600"/>
            <a:ext cx="8534400" cy="4572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and </a:t>
            </a: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Scope of the Project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Suggestions from Review – 2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Details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Demonstration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Test Plan and Strategy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Discussion</a:t>
            </a:r>
          </a:p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Report Draft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 and Future Work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</a:p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IEEE paper Draft </a:t>
            </a:r>
          </a:p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List of </a:t>
            </a:r>
            <a:r>
              <a:rPr lang="en-US" sz="240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Targeted Conferences/Journals</a:t>
            </a: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Outline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 basic introduction of the project and also an overview of scope it </a:t>
            </a:r>
            <a:r>
              <a:rPr lang="en-IN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entails.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Set the context.</a:t>
            </a: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Abstract and Scope</a:t>
            </a:r>
          </a:p>
        </p:txBody>
      </p:sp>
    </p:spTree>
    <p:extLst>
      <p:ext uri="{BB962C8B-B14F-4D97-AF65-F5344CB8AC3E}">
        <p14:creationId xmlns:p14="http://schemas.microsoft.com/office/powerpoint/2010/main" xmlns="" val="38110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188868"/>
            <a:ext cx="8077200" cy="4211931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the suggestions and remarks given by the panel members.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Mention the feasibility on the same showing the progress.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Suggestions from Review - 2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53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188868"/>
            <a:ext cx="9067800" cy="4211931"/>
          </a:xfrm>
          <a:prstGeom prst="rect">
            <a:avLst/>
          </a:prstGeom>
        </p:spPr>
        <p:txBody>
          <a:bodyPr/>
          <a:lstStyle/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Module-wise implementation details that include, </a:t>
            </a: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Arial"/>
            </a:endParaRPr>
          </a:p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itchFamily="2" charset="2"/>
              <a:buChar char="§"/>
              <a:defRPr/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Module name, Technology used, code explanation.</a:t>
            </a:r>
          </a:p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Wingdings" pitchFamily="2" charset="2"/>
              <a:buChar char="§"/>
              <a:defRPr/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Arial"/>
            </a:endParaRPr>
          </a:p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Interpretation with Algorithms &amp; Pseudocode used. (applicable for Research projects)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Arial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Details</a:t>
            </a: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53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Demonstration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BB10B19-4157-41B3-85CA-452455B519DD}"/>
              </a:ext>
            </a:extLst>
          </p:cNvPr>
          <p:cNvSpPr txBox="1"/>
          <p:nvPr/>
        </p:nvSpPr>
        <p:spPr>
          <a:xfrm>
            <a:off x="3048000" y="1905001"/>
            <a:ext cx="7924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SzPts val="1800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Exhibit the demonstration of the complete project.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SzPts val="1800"/>
              <a:defRPr/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▪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It has to be complete in all aspects</a:t>
            </a: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Arial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▪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Exhibit working of the project</a:t>
            </a: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Arial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SzPts val="1800"/>
              <a:defRPr/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44780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71600" y="1676400"/>
            <a:ext cx="9296400" cy="4571999"/>
          </a:xfrm>
          <a:prstGeom prst="rect">
            <a:avLst/>
          </a:prstGeom>
        </p:spPr>
        <p:txBody>
          <a:bodyPr/>
          <a:lstStyle/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Provide,</a:t>
            </a:r>
          </a:p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 activities that are carried out along with timeline.</a:t>
            </a:r>
          </a:p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What are the test methods followed? and Why? </a:t>
            </a:r>
          </a:p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(Example) – Functional Testing (Unit, Integration,…)</a:t>
            </a:r>
          </a:p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Non – Functional Testing (Performance, Security,…) </a:t>
            </a:r>
          </a:p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the test environment? (Explain the role of each member in the team)</a:t>
            </a: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Arial"/>
            </a:endParaRPr>
          </a:p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Benefits of this approach &amp; are there any drawbacks?</a:t>
            </a: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Arial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Test tools used? Automated test tools? Open-source tools?</a:t>
            </a: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Arial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800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Note:</a:t>
            </a: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00100" lvl="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Appropriate modifications can be done for Research Projects</a:t>
            </a:r>
            <a:endParaRPr lang="en-US" sz="2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lvl="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Add as many slides as required</a:t>
            </a: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Test Plan and Strategy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053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Discussion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BB10B19-4157-41B3-85CA-452455B519DD}"/>
              </a:ext>
            </a:extLst>
          </p:cNvPr>
          <p:cNvSpPr txBox="1"/>
          <p:nvPr/>
        </p:nvSpPr>
        <p:spPr>
          <a:xfrm>
            <a:off x="1905001" y="1905001"/>
            <a:ext cx="9067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discussions on the experimentation conducted after testing.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</a:pPr>
            <a:endParaRPr lang="en-US" sz="2400" dirty="0" smtClean="0">
              <a:solidFill>
                <a:srgbClr val="0033CC"/>
              </a:solidFill>
              <a:latin typeface="Trebuchet MS"/>
              <a:ea typeface="Arial"/>
              <a:cs typeface="Arial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Arial"/>
                <a:cs typeface="Arial"/>
                <a:sym typeface="Trebuchet MS"/>
              </a:rPr>
              <a:t>Are the results are same as expected? Is it as per initial estimates planned?  If there is a deviation, give the reasons for the change.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</a:pPr>
            <a:endParaRPr lang="en-US" sz="2400" dirty="0" smtClean="0">
              <a:solidFill>
                <a:srgbClr val="0033CC"/>
              </a:solidFill>
              <a:latin typeface="Trebuchet MS"/>
              <a:ea typeface="Arial"/>
              <a:cs typeface="Arial"/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Arial"/>
                <a:cs typeface="Arial"/>
                <a:sym typeface="Trebuchet MS"/>
              </a:rPr>
              <a:t>Results obtained in comparison other with other technology/methodology including graphs/charts (if applicable).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</a:pPr>
            <a:endParaRPr lang="en-US" sz="2400" dirty="0" smtClean="0">
              <a:solidFill>
                <a:srgbClr val="0033CC"/>
              </a:solidFill>
              <a:latin typeface="Trebuchet MS"/>
              <a:ea typeface="Arial"/>
              <a:cs typeface="Arial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Timeline – Update on Tasks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BB10B19-4157-41B3-85CA-452455B519DD}"/>
              </a:ext>
            </a:extLst>
          </p:cNvPr>
          <p:cNvSpPr txBox="1"/>
          <p:nvPr/>
        </p:nvSpPr>
        <p:spPr>
          <a:xfrm>
            <a:off x="2133601" y="1905000"/>
            <a:ext cx="883919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project should have been completed in all the aspects.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Display the Project Report to the Panel.</a:t>
            </a:r>
            <a:endParaRPr lang="en-IN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Provide,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Status on completion of Project Report.</a:t>
            </a:r>
          </a:p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lvl="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apstone Project - Review 3 - Template.pptx" id="{77E64785-C4AC-D447-9F20-AA3556BA4DEA}" vid="{211B08FD-A304-1146-A3C3-5229E601B3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 - Review 3 - Template (1)</Template>
  <TotalTime>705</TotalTime>
  <Words>542</Words>
  <Application>Microsoft Office PowerPoint</Application>
  <PresentationFormat>Custom</PresentationFormat>
  <Paragraphs>109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>KTwo Technology Solutions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Sunitha R</dc:creator>
  <cp:keywords/>
  <dc:description/>
  <cp:lastModifiedBy>Nancy</cp:lastModifiedBy>
  <cp:revision>351</cp:revision>
  <dcterms:created xsi:type="dcterms:W3CDTF">2020-11-22T08:14:37Z</dcterms:created>
  <dcterms:modified xsi:type="dcterms:W3CDTF">2021-10-12T03:14:28Z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