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74" r:id="rId2"/>
  </p:sldMasterIdLst>
  <p:notesMasterIdLst>
    <p:notesMasterId r:id="rId22"/>
  </p:notesMasterIdLst>
  <p:sldIdLst>
    <p:sldId id="276" r:id="rId3"/>
    <p:sldId id="261" r:id="rId4"/>
    <p:sldId id="313" r:id="rId5"/>
    <p:sldId id="273" r:id="rId6"/>
    <p:sldId id="291" r:id="rId7"/>
    <p:sldId id="317" r:id="rId8"/>
    <p:sldId id="318" r:id="rId9"/>
    <p:sldId id="279" r:id="rId10"/>
    <p:sldId id="293" r:id="rId11"/>
    <p:sldId id="315" r:id="rId12"/>
    <p:sldId id="300" r:id="rId13"/>
    <p:sldId id="307" r:id="rId14"/>
    <p:sldId id="297" r:id="rId15"/>
    <p:sldId id="302" r:id="rId16"/>
    <p:sldId id="298" r:id="rId17"/>
    <p:sldId id="319" r:id="rId18"/>
    <p:sldId id="305" r:id="rId19"/>
    <p:sldId id="306" r:id="rId20"/>
    <p:sldId id="31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76"/>
          </p14:sldIdLst>
        </p14:section>
        <p14:section name="Project Overview" id="{087866C3-7028-482C-8D34-6BF5363FBD75}">
          <p14:sldIdLst>
            <p14:sldId id="261"/>
            <p14:sldId id="313"/>
            <p14:sldId id="273"/>
            <p14:sldId id="291"/>
            <p14:sldId id="317"/>
            <p14:sldId id="318"/>
          </p14:sldIdLst>
        </p14:section>
        <p14:section name="Status Update" id="{521DEF98-8796-4632-831A-16252E9A6054}">
          <p14:sldIdLst>
            <p14:sldId id="279"/>
            <p14:sldId id="293"/>
            <p14:sldId id="315"/>
            <p14:sldId id="300"/>
            <p14:sldId id="307"/>
            <p14:sldId id="297"/>
            <p14:sldId id="302"/>
            <p14:sldId id="298"/>
            <p14:sldId id="319"/>
            <p14:sldId id="305"/>
            <p14:sldId id="306"/>
            <p14:sldId id="316"/>
          </p14:sldIdLst>
        </p14:section>
        <p14:section name="Appendix" id="{E35CCD6A-2288-476E-BC93-C75323AE1F3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09" autoAdjust="0"/>
    <p:restoredTop sz="94494" autoAdjust="0"/>
  </p:normalViewPr>
  <p:slideViewPr>
    <p:cSldViewPr>
      <p:cViewPr>
        <p:scale>
          <a:sx n="70" d="100"/>
          <a:sy n="70" d="100"/>
        </p:scale>
        <p:origin x="-1854" y="-462"/>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10/29/2012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4223553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381000" y="381001"/>
            <a:ext cx="7772400" cy="761999"/>
          </a:xfrm>
        </p:spPr>
        <p:txBody>
          <a:bodyPr anchor="t"/>
          <a:lstStyle>
            <a:lvl1pPr algn="l">
              <a:defRPr>
                <a:latin typeface="Georgia" pitchFamily="18"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F922158D-428B-4987-8B28-745A2AFA1252}" type="datetimeFigureOut">
              <a:rPr lang="en-US" smtClean="0"/>
              <a:t>10/29/2012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10/29/2012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0"/>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10/29/2012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10/29/2012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10/29/2012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10/29/2012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57B281C-5159-4971-8228-52B9A72E9ED2}" type="datetimeFigureOut">
              <a:rPr lang="en-US" smtClean="0">
                <a:solidFill>
                  <a:prstClr val="black">
                    <a:tint val="75000"/>
                  </a:prstClr>
                </a:solidFill>
              </a:rPr>
              <a:pPr/>
              <a:t>10/29/2012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wipe dir="d"/>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7B281C-5159-4971-8228-52B9A72E9ED2}" type="datetimeFigureOut">
              <a:rPr lang="en-US" smtClean="0">
                <a:solidFill>
                  <a:prstClr val="black">
                    <a:tint val="75000"/>
                  </a:prstClr>
                </a:solidFill>
              </a:rPr>
              <a:pPr/>
              <a:t>10/29/2012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7B281C-5159-4971-8228-52B9A72E9ED2}" type="datetimeFigureOut">
              <a:rPr lang="en-US" smtClean="0">
                <a:solidFill>
                  <a:prstClr val="black">
                    <a:tint val="75000"/>
                  </a:prstClr>
                </a:solidFill>
              </a:rPr>
              <a:pPr/>
              <a:t>10/29/2012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ransition spd="slow">
    <p:wipe dir="d"/>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solidFill>
                  <a:prstClr val="black">
                    <a:tint val="75000"/>
                  </a:prstClr>
                </a:solidFill>
              </a:rPr>
              <a:pPr/>
              <a:t>10/29/2012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ransition spd="slow">
    <p:wipe dir="d"/>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solidFill>
                  <a:prstClr val="black">
                    <a:tint val="75000"/>
                  </a:prstClr>
                </a:solidFill>
              </a:rPr>
              <a:pPr/>
              <a:t>10/29/2012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a:defRPr sz="3600" b="0" cap="none">
                <a:latin typeface="Georgia"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10000"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22158D-428B-4987-8B28-745A2AFA1252}" type="datetimeFigureOut">
              <a:rPr lang="en-US" smtClean="0"/>
              <a:t>10/29/2012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solidFill>
                  <a:prstClr val="black">
                    <a:tint val="75000"/>
                  </a:prstClr>
                </a:solidFill>
              </a:rPr>
              <a:pPr/>
              <a:t>10/29/2012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10/29/2012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ransition spd="slow">
    <p:wipe dir="d"/>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10/29/2012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ransition spd="slow">
    <p:wipe dir="d"/>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extLst>
      <p:ext uri="{BB962C8B-B14F-4D97-AF65-F5344CB8AC3E}">
        <p14:creationId xmlns:p14="http://schemas.microsoft.com/office/powerpoint/2010/main" val="359775266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10/29/2012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extLst>
      <p:ext uri="{BB962C8B-B14F-4D97-AF65-F5344CB8AC3E}">
        <p14:creationId xmlns:p14="http://schemas.microsoft.com/office/powerpoint/2010/main" val="266989588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10/29/2012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71520048"/>
      </p:ext>
    </p:extLst>
  </p:cSld>
  <p:clrMapOvr>
    <a:masterClrMapping/>
  </p:clrMapOvr>
  <p:transition spd="slow">
    <p:wipe dir="d"/>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solidFill>
                  <a:prstClr val="black">
                    <a:tint val="75000"/>
                  </a:prstClr>
                </a:solidFill>
              </a:rPr>
              <a:pPr/>
              <a:t>10/29/2012</a:t>
            </a:fld>
            <a:endParaRPr lang="en-US" dirty="0">
              <a:solidFill>
                <a:prstClr val="black">
                  <a:tint val="75000"/>
                </a:prstClr>
              </a:solidFill>
            </a:endParaRPr>
          </a:p>
        </p:txBody>
      </p:sp>
      <p:sp>
        <p:nvSpPr>
          <p:cNvPr id="4" name="Footer Placeholder 4"/>
          <p:cNvSpPr>
            <a:spLocks noGrp="1"/>
          </p:cNvSpPr>
          <p:nvPr>
            <p:ph type="ftr" sz="quarter" idx="11"/>
          </p:nvPr>
        </p:nvSpPr>
        <p:spPr>
          <a:xfrm>
            <a:off x="3352800" y="6356350"/>
            <a:ext cx="2895600" cy="365125"/>
          </a:xfrm>
        </p:spPr>
        <p:txBody>
          <a:bodyPr/>
          <a:lstStyle/>
          <a:p>
            <a:endParaRPr lang="en-US" dirty="0">
              <a:solidFill>
                <a:prstClr val="black">
                  <a:tint val="75000"/>
                </a:prstClr>
              </a:solidFill>
            </a:endParaRPr>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62407351"/>
      </p:ext>
    </p:extLst>
  </p:cSld>
  <p:clrMapOvr>
    <a:masterClrMapping/>
  </p:clrMapOvr>
  <p:transition spd="slow">
    <p:wipe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a:defRPr sz="2800">
                <a:latin typeface="Georgia"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922158D-428B-4987-8B28-745A2AFA1252}" type="datetimeFigureOut">
              <a:rPr lang="en-US" smtClean="0"/>
              <a:t>10/29/2012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22158D-428B-4987-8B28-745A2AFA1252}" type="datetimeFigureOut">
              <a:rPr lang="en-US" smtClean="0"/>
              <a:t>10/29/2012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22158D-428B-4987-8B28-745A2AFA1252}" type="datetimeFigureOut">
              <a:rPr lang="en-US" smtClean="0"/>
              <a:t>10/29/2012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22158D-428B-4987-8B28-745A2AFA1252}" type="datetimeFigureOut">
              <a:rPr lang="en-US" smtClean="0"/>
              <a:t>10/29/2012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lang="en-US" smtClean="0"/>
              <a:t>10/29/2012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144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526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10/29/2012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10/29/2012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2158D-428B-4987-8B28-745A2AFA1252}" type="datetimeFigureOut">
              <a:rPr lang="en-US" smtClean="0"/>
              <a:t>10/29/2012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t>‹#›</a:t>
            </a:fld>
            <a:endParaRPr lang="en-US"/>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F922158D-428B-4987-8B28-745A2AFA1252}" type="datetimeFigureOut">
              <a:rPr lang="en-US" smtClean="0"/>
              <a:t>10/29/2012</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515FC477-0A05-4F3E-8EE9-E015C9089D5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62" r:id="rId13"/>
    <p:sldLayoutId id="2147483663" r:id="rId14"/>
    <p:sldLayoutId id="2147483673" r:id="rId15"/>
  </p:sldLayoutIdLst>
  <p:transition spd="slow">
    <p:wipe dir="d"/>
  </p:transition>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www.dtnrg.org/docs/tutorials/warthman-1.1.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1907704" y="188640"/>
            <a:ext cx="7056784" cy="1728192"/>
          </a:xfrm>
        </p:spPr>
        <p:txBody>
          <a:bodyPr/>
          <a:lstStyle/>
          <a:p>
            <a:pPr marL="0" indent="0" algn="ctr">
              <a:buNone/>
            </a:pPr>
            <a:r>
              <a:rPr lang="en-IN" sz="3600" dirty="0"/>
              <a:t>A Routing protocol for </a:t>
            </a:r>
            <a:r>
              <a:rPr lang="en-IN" sz="3600" dirty="0" smtClean="0"/>
              <a:t>Distributed </a:t>
            </a:r>
            <a:r>
              <a:rPr lang="en-IN" sz="3600" dirty="0"/>
              <a:t>clustering in </a:t>
            </a:r>
            <a:r>
              <a:rPr lang="en-IN" sz="3600" dirty="0" smtClean="0"/>
              <a:t>DTMNs</a:t>
            </a:r>
            <a:endParaRPr lang="en-US" sz="3600" dirty="0"/>
          </a:p>
        </p:txBody>
      </p:sp>
      <p:sp>
        <p:nvSpPr>
          <p:cNvPr id="6" name="Subtitle 2"/>
          <p:cNvSpPr txBox="1">
            <a:spLocks/>
          </p:cNvSpPr>
          <p:nvPr>
            <p:custDataLst>
              <p:tags r:id="rId3"/>
            </p:custDataLst>
          </p:nvPr>
        </p:nvSpPr>
        <p:spPr>
          <a:xfrm>
            <a:off x="3167336" y="1844824"/>
            <a:ext cx="5976664" cy="4464496"/>
          </a:xfrm>
          <a:prstGeom prst="rect">
            <a:avLst/>
          </a:prstGeom>
        </p:spPr>
        <p:txBody>
          <a:bodyPr vert="horz" lIns="91440" tIns="45720" rIns="91440" bIns="45720" rtlCol="0">
            <a:normAutofit/>
          </a:bodyPr>
          <a:lstStyle>
            <a:lvl1pPr marL="0" indent="0" algn="r" defTabSz="914400" rtl="0" eaLnBrk="1" latinLnBrk="0" hangingPunct="1">
              <a:spcBef>
                <a:spcPct val="20000"/>
              </a:spcBef>
              <a:spcAft>
                <a:spcPts val="300"/>
              </a:spcAft>
              <a:buClr>
                <a:schemeClr val="accent6">
                  <a:lumMod val="75000"/>
                </a:schemeClr>
              </a:buClr>
              <a:buSzPct val="130000"/>
              <a:buFont typeface="Georgia" pitchFamily="18" charset="0"/>
              <a:buNone/>
              <a:defRPr sz="2000" b="0" kern="1200">
                <a:solidFill>
                  <a:schemeClr val="tx1"/>
                </a:solidFill>
                <a:latin typeface="Georgia" pitchFamily="18" charset="0"/>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algn="ctr"/>
            <a:r>
              <a:rPr lang="en-US" sz="1600" u="sng" dirty="0" smtClean="0">
                <a:latin typeface="+mn-lt"/>
              </a:rPr>
              <a:t>Presented by:</a:t>
            </a:r>
          </a:p>
          <a:p>
            <a:pPr algn="ctr"/>
            <a:endParaRPr lang="en-US" sz="1600" u="sng" dirty="0" smtClean="0">
              <a:latin typeface="+mn-lt"/>
            </a:endParaRPr>
          </a:p>
          <a:p>
            <a:pPr algn="just"/>
            <a:r>
              <a:rPr lang="en-US" sz="1700" dirty="0" smtClean="0">
                <a:latin typeface="+mn-lt"/>
              </a:rPr>
              <a:t>	</a:t>
            </a:r>
            <a:r>
              <a:rPr lang="en-US" sz="1700" dirty="0" smtClean="0"/>
              <a:t>Ankush H Prasad	</a:t>
            </a:r>
            <a:endParaRPr lang="en-US" sz="1700" b="1" dirty="0" smtClean="0"/>
          </a:p>
          <a:p>
            <a:pPr algn="just"/>
            <a:r>
              <a:rPr lang="en-US" sz="1700" dirty="0" smtClean="0"/>
              <a:t>	</a:t>
            </a:r>
            <a:r>
              <a:rPr lang="en-US" sz="1700" dirty="0" err="1" smtClean="0"/>
              <a:t>Guruguha</a:t>
            </a:r>
            <a:r>
              <a:rPr lang="en-US" sz="1700" dirty="0" smtClean="0"/>
              <a:t> M S	</a:t>
            </a:r>
            <a:endParaRPr lang="en-US" sz="1700" b="1" dirty="0" smtClean="0"/>
          </a:p>
          <a:p>
            <a:pPr algn="just"/>
            <a:r>
              <a:rPr lang="en-US" sz="1700" dirty="0" smtClean="0"/>
              <a:t> 	Karthik Sadanand</a:t>
            </a:r>
            <a:r>
              <a:rPr lang="en-US" sz="1800" dirty="0" smtClean="0">
                <a:latin typeface="+mn-lt"/>
              </a:rPr>
              <a:t>	</a:t>
            </a:r>
          </a:p>
          <a:p>
            <a:pPr algn="ctr"/>
            <a:endParaRPr lang="en-US" sz="1600" u="sng" dirty="0" smtClean="0">
              <a:latin typeface="+mn-lt"/>
            </a:endParaRPr>
          </a:p>
          <a:p>
            <a:pPr algn="ctr"/>
            <a:r>
              <a:rPr lang="en-US" sz="1600" u="sng" dirty="0" smtClean="0">
                <a:latin typeface="+mn-lt"/>
              </a:rPr>
              <a:t>Under the guidance of:</a:t>
            </a:r>
          </a:p>
          <a:p>
            <a:pPr algn="ctr"/>
            <a:endParaRPr lang="en-US" sz="1600" u="sng" dirty="0" smtClean="0">
              <a:latin typeface="+mn-lt"/>
            </a:endParaRPr>
          </a:p>
          <a:p>
            <a:pPr algn="ctr"/>
            <a:r>
              <a:rPr lang="en-US" sz="1700" dirty="0"/>
              <a:t> </a:t>
            </a:r>
            <a:r>
              <a:rPr lang="en-US" sz="1700" dirty="0" smtClean="0"/>
              <a:t>          Prof. D.G</a:t>
            </a:r>
            <a:r>
              <a:rPr lang="en-US" sz="1700" dirty="0"/>
              <a:t>. </a:t>
            </a:r>
            <a:r>
              <a:rPr lang="en-US" sz="1700" dirty="0" err="1" smtClean="0"/>
              <a:t>Jyothi</a:t>
            </a:r>
            <a:r>
              <a:rPr lang="en-US" sz="1700" dirty="0" smtClean="0"/>
              <a:t>, BIT</a:t>
            </a:r>
          </a:p>
          <a:p>
            <a:pPr algn="ctr"/>
            <a:r>
              <a:rPr lang="en-US" sz="1700" dirty="0" smtClean="0"/>
              <a:t>           Dr. S N Chandra </a:t>
            </a:r>
            <a:r>
              <a:rPr lang="en-US" sz="1700" dirty="0" err="1" smtClean="0"/>
              <a:t>Shekara</a:t>
            </a:r>
            <a:r>
              <a:rPr lang="en-US" sz="1700" dirty="0" smtClean="0"/>
              <a:t> , Head of Dept. CSE,  SJCIT</a:t>
            </a:r>
          </a:p>
          <a:p>
            <a:pPr algn="l"/>
            <a:endParaRPr lang="en-US" sz="1700" dirty="0">
              <a:latin typeface="+mj-lt"/>
            </a:endParaRPr>
          </a:p>
        </p:txBody>
      </p:sp>
    </p:spTree>
    <p:custDataLst>
      <p:tags r:id="rId1"/>
    </p:custDataLst>
    <p:extLst>
      <p:ext uri="{BB962C8B-B14F-4D97-AF65-F5344CB8AC3E}">
        <p14:creationId xmlns:p14="http://schemas.microsoft.com/office/powerpoint/2010/main" val="2044342512"/>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smtClean="0"/>
              <a:t>Example : </a:t>
            </a:r>
            <a:endParaRPr lang="en-IN" sz="1800" dirty="0"/>
          </a:p>
        </p:txBody>
      </p:sp>
      <p:pic>
        <p:nvPicPr>
          <p:cNvPr id="3074" name="Picture 2" descr="G:\INTERNET DOWNLOADS\Centroi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700808"/>
            <a:ext cx="6086084" cy="3629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428155"/>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115" y="836712"/>
            <a:ext cx="8219256" cy="5001419"/>
          </a:xfrm>
        </p:spPr>
        <p:txBody>
          <a:bodyPr>
            <a:normAutofit/>
          </a:bodyPr>
          <a:lstStyle/>
          <a:p>
            <a:pPr marL="0" indent="0">
              <a:buNone/>
            </a:pPr>
            <a:r>
              <a:rPr lang="en-IN" sz="1800" dirty="0" smtClean="0">
                <a:solidFill>
                  <a:srgbClr val="7030A0"/>
                </a:solidFill>
              </a:rPr>
              <a:t>Intra-clustering overview:                                   Inter-clustering overview :</a:t>
            </a:r>
            <a:endParaRPr lang="en-IN" sz="1800" dirty="0">
              <a:solidFill>
                <a:srgbClr val="7030A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068" y="1430168"/>
            <a:ext cx="3691310" cy="5294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430168"/>
            <a:ext cx="39243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536344"/>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124744"/>
            <a:ext cx="8229600" cy="4297363"/>
          </a:xfrm>
        </p:spPr>
        <p:txBody>
          <a:bodyPr>
            <a:normAutofit/>
          </a:bodyPr>
          <a:lstStyle/>
          <a:p>
            <a:pPr marL="0" indent="0">
              <a:buNone/>
            </a:pPr>
            <a:r>
              <a:rPr lang="en-IN" sz="2400" dirty="0" smtClean="0">
                <a:solidFill>
                  <a:srgbClr val="7030A0"/>
                </a:solidFill>
              </a:rPr>
              <a:t>Sequence Diagram :</a:t>
            </a:r>
            <a:endParaRPr lang="en-IN" sz="2400" dirty="0">
              <a:solidFill>
                <a:srgbClr val="7030A0"/>
              </a:solidFill>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520" y="2060848"/>
            <a:ext cx="8172450"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6810348"/>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36712"/>
            <a:ext cx="8229600" cy="914400"/>
          </a:xfrm>
        </p:spPr>
        <p:txBody>
          <a:bodyPr>
            <a:normAutofit fontScale="90000"/>
          </a:bodyPr>
          <a:lstStyle/>
          <a:p>
            <a:r>
              <a:rPr lang="en-IN" sz="2400" b="1" dirty="0">
                <a:solidFill>
                  <a:srgbClr val="00B0F0"/>
                </a:solidFill>
                <a:effectLst>
                  <a:outerShdw blurRad="38100" dist="38100" dir="2700000" algn="tl">
                    <a:srgbClr val="000000">
                      <a:alpha val="43137"/>
                    </a:srgbClr>
                  </a:outerShdw>
                </a:effectLst>
              </a:rPr>
              <a:t>We represent the design of Inter-cluster routing as a Pseudo code as </a:t>
            </a:r>
            <a:r>
              <a:rPr lang="en-IN" sz="2400" b="1" dirty="0" smtClean="0">
                <a:solidFill>
                  <a:srgbClr val="00B0F0"/>
                </a:solidFill>
                <a:effectLst>
                  <a:outerShdw blurRad="38100" dist="38100" dir="2700000" algn="tl">
                    <a:srgbClr val="000000">
                      <a:alpha val="43137"/>
                    </a:srgbClr>
                  </a:outerShdw>
                </a:effectLst>
              </a:rPr>
              <a:t>follows : (Direct Delivery Routing)</a:t>
            </a:r>
            <a:r>
              <a:rPr lang="en-IN" dirty="0"/>
              <a:t/>
            </a:r>
            <a:br>
              <a:rPr lang="en-IN" dirty="0"/>
            </a:br>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988841"/>
            <a:ext cx="7416824" cy="377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0313653"/>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67544" y="836712"/>
            <a:ext cx="8229600" cy="914400"/>
          </a:xfrm>
        </p:spPr>
        <p:txBody>
          <a:bodyPr>
            <a:normAutofit/>
          </a:bodyPr>
          <a:lstStyle/>
          <a:p>
            <a:r>
              <a:rPr lang="en-IN" sz="2400" b="1" dirty="0" smtClean="0">
                <a:solidFill>
                  <a:srgbClr val="00B0F0"/>
                </a:solidFill>
                <a:effectLst>
                  <a:outerShdw blurRad="38100" dist="38100" dir="2700000" algn="tl">
                    <a:srgbClr val="000000">
                      <a:alpha val="43137"/>
                    </a:srgbClr>
                  </a:outerShdw>
                </a:effectLst>
              </a:rPr>
              <a:t>Cluster-Based Routing :</a:t>
            </a:r>
            <a:r>
              <a:rPr lang="en-IN" dirty="0"/>
              <a:t/>
            </a:r>
            <a:br>
              <a:rPr lang="en-IN" dirty="0"/>
            </a:br>
            <a:endParaRPr lang="en-IN" dirty="0"/>
          </a:p>
        </p:txBody>
      </p:sp>
      <p:pic>
        <p:nvPicPr>
          <p:cNvPr id="1026" name="Picture 2" descr="Al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28800"/>
            <a:ext cx="6696744" cy="4997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6967298"/>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21" y="610810"/>
            <a:ext cx="8229600" cy="914400"/>
          </a:xfrm>
        </p:spPr>
        <p:txBody>
          <a:bodyPr>
            <a:normAutofit/>
          </a:bodyPr>
          <a:lstStyle/>
          <a:p>
            <a:r>
              <a:rPr lang="en-IN" sz="2400" dirty="0" smtClean="0">
                <a:solidFill>
                  <a:srgbClr val="00B0F0"/>
                </a:solidFill>
              </a:rPr>
              <a:t>Some snapshots to give a clear idea:</a:t>
            </a:r>
            <a:endParaRPr lang="en-IN" sz="2400" dirty="0">
              <a:solidFill>
                <a:srgbClr val="00B0F0"/>
              </a:solidFill>
            </a:endParaRPr>
          </a:p>
        </p:txBody>
      </p:sp>
      <p:pic>
        <p:nvPicPr>
          <p:cNvPr id="1027"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31640" y="1124744"/>
            <a:ext cx="5544616" cy="369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32246" y="5042118"/>
            <a:ext cx="8784976" cy="1569660"/>
          </a:xfrm>
          <a:prstGeom prst="rect">
            <a:avLst/>
          </a:prstGeom>
        </p:spPr>
        <p:txBody>
          <a:bodyPr wrap="square">
            <a:spAutoFit/>
          </a:bodyPr>
          <a:lstStyle/>
          <a:p>
            <a:r>
              <a:rPr lang="en-US" sz="1600" dirty="0"/>
              <a:t>On comparing Direct Delivery and the cluster based routing protocols’ time taken for a node to send the message to the destination – </a:t>
            </a:r>
            <a:endParaRPr lang="en-US" sz="1600" dirty="0" smtClean="0"/>
          </a:p>
          <a:p>
            <a:endParaRPr lang="en-IN" sz="1600" dirty="0"/>
          </a:p>
          <a:p>
            <a:r>
              <a:rPr lang="en-US" sz="1600" dirty="0"/>
              <a:t>Direct Delivery routing takes </a:t>
            </a:r>
            <a:r>
              <a:rPr lang="en-AU" sz="1600" dirty="0"/>
              <a:t>4.863 =&gt; this is the time for source to send information to the destination node</a:t>
            </a:r>
            <a:r>
              <a:rPr lang="en-AU" sz="1600" dirty="0" smtClean="0"/>
              <a:t>.</a:t>
            </a:r>
          </a:p>
          <a:p>
            <a:endParaRPr lang="en-IN" sz="1600" dirty="0"/>
          </a:p>
        </p:txBody>
      </p:sp>
    </p:spTree>
    <p:extLst>
      <p:ext uri="{BB962C8B-B14F-4D97-AF65-F5344CB8AC3E}">
        <p14:creationId xmlns:p14="http://schemas.microsoft.com/office/powerpoint/2010/main" val="925483746"/>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200" dirty="0" smtClean="0"/>
              <a:t>Contd.</a:t>
            </a:r>
            <a:endParaRPr lang="en-IN" sz="1200" dirty="0"/>
          </a:p>
        </p:txBody>
      </p:sp>
      <p:pic>
        <p:nvPicPr>
          <p:cNvPr id="3"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75656" y="1196752"/>
            <a:ext cx="6408712" cy="4219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59024" y="5269107"/>
            <a:ext cx="8784976" cy="1046440"/>
          </a:xfrm>
          <a:prstGeom prst="rect">
            <a:avLst/>
          </a:prstGeom>
        </p:spPr>
        <p:txBody>
          <a:bodyPr wrap="square">
            <a:spAutoFit/>
          </a:bodyPr>
          <a:lstStyle/>
          <a:p>
            <a:endParaRPr lang="en-IN" sz="1400" dirty="0"/>
          </a:p>
          <a:p>
            <a:pPr algn="just"/>
            <a:r>
              <a:rPr lang="en-AU" sz="1600" dirty="0" smtClean="0"/>
              <a:t>Cluster-Based </a:t>
            </a:r>
            <a:r>
              <a:rPr lang="en-AU" sz="1600" dirty="0"/>
              <a:t>routing - 4.838000000000001 </a:t>
            </a:r>
            <a:r>
              <a:rPr lang="en-AU" sz="1600" dirty="0" smtClean="0"/>
              <a:t>, where in </a:t>
            </a:r>
            <a:r>
              <a:rPr lang="en-AU" sz="1600" dirty="0"/>
              <a:t>the authentication delay - </a:t>
            </a:r>
            <a:r>
              <a:rPr lang="en-AU" sz="1600" dirty="0" smtClean="0"/>
              <a:t>3.4639999999999986 is time </a:t>
            </a:r>
            <a:r>
              <a:rPr lang="en-AU" sz="1600" dirty="0"/>
              <a:t>taken by the nodes to intimate the their cluster-heads that they are sending messages to other nodes of the cluster.</a:t>
            </a:r>
            <a:endParaRPr lang="en-IN" sz="1600" dirty="0" smtClean="0"/>
          </a:p>
        </p:txBody>
      </p:sp>
    </p:spTree>
    <p:extLst>
      <p:ext uri="{BB962C8B-B14F-4D97-AF65-F5344CB8AC3E}">
        <p14:creationId xmlns:p14="http://schemas.microsoft.com/office/powerpoint/2010/main" val="3450190107"/>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95536" y="980728"/>
            <a:ext cx="8229600" cy="914400"/>
          </a:xfrm>
        </p:spPr>
        <p:txBody>
          <a:bodyPr>
            <a:normAutofit fontScale="90000"/>
          </a:bodyPr>
          <a:lstStyle/>
          <a:p>
            <a:r>
              <a:rPr lang="en-IN" b="1" dirty="0" smtClean="0">
                <a:solidFill>
                  <a:srgbClr val="00B0F0"/>
                </a:solidFill>
                <a:effectLst>
                  <a:outerShdw blurRad="38100" dist="38100" dir="2700000" algn="tl">
                    <a:srgbClr val="000000">
                      <a:alpha val="43137"/>
                    </a:srgbClr>
                  </a:outerShdw>
                </a:effectLst>
              </a:rPr>
              <a:t>Conclusion :</a:t>
            </a:r>
            <a:r>
              <a:rPr lang="en-IN" dirty="0"/>
              <a:t/>
            </a:r>
            <a:br>
              <a:rPr lang="en-IN" dirty="0"/>
            </a:br>
            <a:endParaRPr lang="en-IN" dirty="0"/>
          </a:p>
        </p:txBody>
      </p:sp>
      <p:sp>
        <p:nvSpPr>
          <p:cNvPr id="2" name="Rectangle 1"/>
          <p:cNvSpPr/>
          <p:nvPr/>
        </p:nvSpPr>
        <p:spPr>
          <a:xfrm>
            <a:off x="611560" y="2047236"/>
            <a:ext cx="8784976" cy="2119363"/>
          </a:xfrm>
          <a:prstGeom prst="rect">
            <a:avLst/>
          </a:prstGeom>
        </p:spPr>
        <p:txBody>
          <a:bodyPr wrap="square">
            <a:spAutoFit/>
          </a:bodyPr>
          <a:lstStyle/>
          <a:p>
            <a:pPr marL="285750" indent="-285750" algn="just">
              <a:lnSpc>
                <a:spcPct val="150000"/>
              </a:lnSpc>
              <a:buFont typeface="Arial" pitchFamily="34" charset="0"/>
              <a:buChar char="•"/>
            </a:pPr>
            <a:r>
              <a:rPr lang="en-IN" dirty="0" smtClean="0"/>
              <a:t>On intermittent characteristic of the DTN.</a:t>
            </a:r>
          </a:p>
          <a:p>
            <a:pPr marL="285750" indent="-285750" algn="just">
              <a:lnSpc>
                <a:spcPct val="150000"/>
              </a:lnSpc>
              <a:buFont typeface="Arial" pitchFamily="34" charset="0"/>
              <a:buChar char="•"/>
            </a:pPr>
            <a:endParaRPr lang="en-IN" dirty="0" smtClean="0"/>
          </a:p>
          <a:p>
            <a:pPr marL="285750" indent="-285750" algn="just">
              <a:lnSpc>
                <a:spcPct val="150000"/>
              </a:lnSpc>
              <a:buFont typeface="Arial" pitchFamily="34" charset="0"/>
              <a:buChar char="•"/>
            </a:pPr>
            <a:r>
              <a:rPr lang="en-IN" dirty="0" smtClean="0"/>
              <a:t>On the role of Cluster-Head and Gateway.</a:t>
            </a:r>
          </a:p>
          <a:p>
            <a:pPr marL="285750" indent="-285750" algn="just">
              <a:lnSpc>
                <a:spcPct val="150000"/>
              </a:lnSpc>
              <a:buFont typeface="Arial" pitchFamily="34" charset="0"/>
              <a:buChar char="•"/>
            </a:pPr>
            <a:endParaRPr lang="en-IN" dirty="0" smtClean="0"/>
          </a:p>
          <a:p>
            <a:pPr marL="285750" indent="-285750" algn="just">
              <a:lnSpc>
                <a:spcPct val="150000"/>
              </a:lnSpc>
              <a:buFont typeface="Arial" pitchFamily="34" charset="0"/>
              <a:buChar char="•"/>
            </a:pPr>
            <a:r>
              <a:rPr lang="en-IN" dirty="0" smtClean="0"/>
              <a:t>Impact of the results observed.</a:t>
            </a:r>
          </a:p>
        </p:txBody>
      </p:sp>
    </p:spTree>
    <p:extLst>
      <p:ext uri="{BB962C8B-B14F-4D97-AF65-F5344CB8AC3E}">
        <p14:creationId xmlns:p14="http://schemas.microsoft.com/office/powerpoint/2010/main" val="2066103076"/>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21196" y="1268760"/>
            <a:ext cx="8229600" cy="914400"/>
          </a:xfrm>
        </p:spPr>
        <p:txBody>
          <a:bodyPr>
            <a:normAutofit/>
          </a:bodyPr>
          <a:lstStyle/>
          <a:p>
            <a:r>
              <a:rPr lang="en-IN" sz="2400" b="1" dirty="0" smtClean="0">
                <a:solidFill>
                  <a:srgbClr val="00B0F0"/>
                </a:solidFill>
                <a:effectLst>
                  <a:outerShdw blurRad="38100" dist="38100" dir="2700000" algn="tl">
                    <a:srgbClr val="000000">
                      <a:alpha val="43137"/>
                    </a:srgbClr>
                  </a:outerShdw>
                </a:effectLst>
              </a:rPr>
              <a:t>Future Work :</a:t>
            </a:r>
            <a:r>
              <a:rPr lang="en-IN" dirty="0"/>
              <a:t/>
            </a:r>
            <a:br>
              <a:rPr lang="en-IN" dirty="0"/>
            </a:br>
            <a:endParaRPr lang="en-IN" dirty="0"/>
          </a:p>
        </p:txBody>
      </p:sp>
      <p:sp>
        <p:nvSpPr>
          <p:cNvPr id="4" name="Rectangle 3"/>
          <p:cNvSpPr/>
          <p:nvPr/>
        </p:nvSpPr>
        <p:spPr>
          <a:xfrm>
            <a:off x="179512" y="2348880"/>
            <a:ext cx="8712968" cy="2534861"/>
          </a:xfrm>
          <a:prstGeom prst="rect">
            <a:avLst/>
          </a:prstGeom>
        </p:spPr>
        <p:txBody>
          <a:bodyPr wrap="square">
            <a:spAutoFit/>
          </a:bodyPr>
          <a:lstStyle/>
          <a:p>
            <a:pPr marL="285750" indent="-285750">
              <a:lnSpc>
                <a:spcPct val="150000"/>
              </a:lnSpc>
              <a:buFont typeface="Arial" pitchFamily="34" charset="0"/>
              <a:buChar char="•"/>
            </a:pPr>
            <a:r>
              <a:rPr lang="en-IN" sz="1600" dirty="0" smtClean="0"/>
              <a:t> </a:t>
            </a:r>
            <a:r>
              <a:rPr lang="en-IN" dirty="0"/>
              <a:t>Extension to dynamic networks to gain better conclusion</a:t>
            </a:r>
            <a:r>
              <a:rPr lang="en-IN" dirty="0" smtClean="0"/>
              <a:t>.</a:t>
            </a:r>
          </a:p>
          <a:p>
            <a:pPr marL="285750" indent="-285750">
              <a:lnSpc>
                <a:spcPct val="150000"/>
              </a:lnSpc>
              <a:buFont typeface="Arial" pitchFamily="34" charset="0"/>
              <a:buChar char="•"/>
            </a:pPr>
            <a:endParaRPr lang="en-IN" dirty="0"/>
          </a:p>
          <a:p>
            <a:pPr marL="285750" indent="-285750">
              <a:lnSpc>
                <a:spcPct val="150000"/>
              </a:lnSpc>
              <a:buFont typeface="Arial" pitchFamily="34" charset="0"/>
              <a:buChar char="•"/>
            </a:pPr>
            <a:r>
              <a:rPr lang="en-IN" dirty="0" smtClean="0"/>
              <a:t> </a:t>
            </a:r>
            <a:r>
              <a:rPr lang="en-IN" dirty="0"/>
              <a:t>Usage of nodal contact probability parameter</a:t>
            </a:r>
            <a:r>
              <a:rPr lang="en-IN" dirty="0" smtClean="0"/>
              <a:t>.</a:t>
            </a:r>
          </a:p>
          <a:p>
            <a:pPr marL="285750" indent="-285750">
              <a:lnSpc>
                <a:spcPct val="150000"/>
              </a:lnSpc>
              <a:buFont typeface="Arial" pitchFamily="34" charset="0"/>
              <a:buChar char="•"/>
            </a:pPr>
            <a:endParaRPr lang="en-IN" dirty="0"/>
          </a:p>
          <a:p>
            <a:pPr marL="285750" indent="-285750">
              <a:lnSpc>
                <a:spcPct val="150000"/>
              </a:lnSpc>
              <a:buFont typeface="Arial" pitchFamily="34" charset="0"/>
              <a:buChar char="•"/>
            </a:pPr>
            <a:r>
              <a:rPr lang="en-IN" dirty="0" smtClean="0"/>
              <a:t>The experiment we have performed is using Java Simulations. To induce real world scenarios, a network simulator such as ONE simulator must be used.</a:t>
            </a:r>
            <a:endParaRPr lang="en-IN" dirty="0"/>
          </a:p>
        </p:txBody>
      </p:sp>
    </p:spTree>
    <p:extLst>
      <p:ext uri="{BB962C8B-B14F-4D97-AF65-F5344CB8AC3E}">
        <p14:creationId xmlns:p14="http://schemas.microsoft.com/office/powerpoint/2010/main" val="2372113784"/>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755576" y="980728"/>
            <a:ext cx="3096344" cy="720080"/>
          </a:xfrm>
        </p:spPr>
        <p:txBody>
          <a:bodyPr anchor="t">
            <a:normAutofit/>
          </a:bodyPr>
          <a:lstStyle/>
          <a:p>
            <a:r>
              <a:rPr lang="en-IN" dirty="0" smtClean="0">
                <a:solidFill>
                  <a:srgbClr val="00B0F0"/>
                </a:solidFill>
              </a:rPr>
              <a:t>References:</a:t>
            </a:r>
            <a:endParaRPr lang="en-IN" dirty="0">
              <a:solidFill>
                <a:srgbClr val="00B0F0"/>
              </a:solidFill>
            </a:endParaRPr>
          </a:p>
        </p:txBody>
      </p:sp>
      <p:sp>
        <p:nvSpPr>
          <p:cNvPr id="4" name="Text Placeholder 3"/>
          <p:cNvSpPr txBox="1">
            <a:spLocks/>
          </p:cNvSpPr>
          <p:nvPr/>
        </p:nvSpPr>
        <p:spPr>
          <a:xfrm>
            <a:off x="827584" y="1700808"/>
            <a:ext cx="7560840" cy="4392488"/>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Kevin Fall, “A Delay-Tolerant Network Architecture for Challenged Internets”, Intel Research, Berkeley</a:t>
            </a:r>
            <a:endParaRPr lang="en-US" sz="1800" dirty="0" smtClean="0"/>
          </a:p>
          <a:p>
            <a:r>
              <a:rPr lang="en-US" sz="1800" dirty="0" smtClean="0"/>
              <a:t>Jeff </a:t>
            </a:r>
            <a:r>
              <a:rPr lang="en-US" sz="1800" dirty="0"/>
              <a:t>Wilson, “Probabilistic Routing in Delay Tolerant Networks</a:t>
            </a:r>
            <a:r>
              <a:rPr lang="en-US" sz="1800" dirty="0" smtClean="0"/>
              <a:t>”.</a:t>
            </a:r>
          </a:p>
          <a:p>
            <a:r>
              <a:rPr lang="en-IN" sz="1800" dirty="0"/>
              <a:t> </a:t>
            </a:r>
            <a:r>
              <a:rPr lang="en-IN" sz="1800" dirty="0">
                <a:hlinkClick r:id="rId2"/>
              </a:rPr>
              <a:t>www.dtnrg.org/docs/tutorials/warthman-1.1.pdf</a:t>
            </a:r>
            <a:endParaRPr lang="en-IN" sz="1800" dirty="0"/>
          </a:p>
          <a:p>
            <a:r>
              <a:rPr lang="en-US" sz="1800" dirty="0" smtClean="0"/>
              <a:t>Evan </a:t>
            </a:r>
            <a:r>
              <a:rPr lang="en-US" sz="1800" dirty="0"/>
              <a:t>P.C. Jones, Paul A.S. Ward, “Routing Strategies for Delay-Tolerant Networks”</a:t>
            </a:r>
            <a:endParaRPr lang="en-IN" sz="1800" dirty="0"/>
          </a:p>
          <a:p>
            <a:r>
              <a:rPr lang="en-US" sz="1800" dirty="0" smtClean="0"/>
              <a:t>“Cross-Layer Protocol Design and Optimization for Delay/Fault-tolerant Mobile Sensor Networks”, IEEE Journal on Selected Areas in Communications, Vol. 26, No. 5.   </a:t>
            </a:r>
          </a:p>
          <a:p>
            <a:r>
              <a:rPr lang="en-US" sz="1800" dirty="0"/>
              <a:t>P. Krishna, N. H. </a:t>
            </a:r>
            <a:r>
              <a:rPr lang="en-US" sz="1800" dirty="0" err="1"/>
              <a:t>Vaidya</a:t>
            </a:r>
            <a:r>
              <a:rPr lang="en-US" sz="1800" dirty="0"/>
              <a:t>, M. </a:t>
            </a:r>
            <a:r>
              <a:rPr lang="en-US" sz="1800" dirty="0" err="1"/>
              <a:t>Chatterjee</a:t>
            </a:r>
            <a:r>
              <a:rPr lang="en-US" sz="1800" dirty="0"/>
              <a:t>, D. K. </a:t>
            </a:r>
            <a:r>
              <a:rPr lang="en-US" sz="1800" dirty="0" err="1"/>
              <a:t>Pradhan</a:t>
            </a:r>
            <a:r>
              <a:rPr lang="en-US" sz="1800" dirty="0"/>
              <a:t>, “A Cluster-based Approach for Routing in Dynamic Networks”.</a:t>
            </a:r>
            <a:endParaRPr lang="en-IN" sz="1800" dirty="0"/>
          </a:p>
          <a:p>
            <a:r>
              <a:rPr lang="en-US" sz="1800" dirty="0" smtClean="0"/>
              <a:t>Cong Liu and </a:t>
            </a:r>
            <a:r>
              <a:rPr lang="en-US" sz="1800" dirty="0" err="1" smtClean="0"/>
              <a:t>Jie</a:t>
            </a:r>
            <a:r>
              <a:rPr lang="en-US" sz="1800" dirty="0" smtClean="0"/>
              <a:t> Wu, “Scalable Routing in Delay Tolerant Networks</a:t>
            </a:r>
            <a:r>
              <a:rPr lang="en-US" sz="1800" b="1" dirty="0" smtClean="0"/>
              <a:t>”. </a:t>
            </a:r>
          </a:p>
          <a:p>
            <a:r>
              <a:rPr lang="en-US" sz="1800" dirty="0" smtClean="0"/>
              <a:t>Y</a:t>
            </a:r>
            <a:r>
              <a:rPr lang="en-US" sz="1800" dirty="0"/>
              <a:t>. Wang and </a:t>
            </a:r>
            <a:r>
              <a:rPr lang="en-US" sz="1800" dirty="0" err="1"/>
              <a:t>Hongyi</a:t>
            </a:r>
            <a:r>
              <a:rPr lang="en-US" sz="1800" dirty="0"/>
              <a:t> Wu. “Clustering and Cluster-based Routing Protocol for Delay-Tolerant Mobile Networks”, IEEE Transactions on Wireless Communications, Vol. 9, No. 6, June-2010.  </a:t>
            </a:r>
          </a:p>
          <a:p>
            <a:endParaRPr lang="en-US" sz="1600" b="1" dirty="0" smtClean="0"/>
          </a:p>
          <a:p>
            <a:pPr marL="0" indent="0">
              <a:buFont typeface="Arial" pitchFamily="34" charset="0"/>
              <a:buNone/>
            </a:pPr>
            <a:endParaRPr lang="en-IN" sz="1600" dirty="0" smtClean="0"/>
          </a:p>
          <a:p>
            <a:endParaRPr lang="en-US" sz="1600" b="1" dirty="0" smtClean="0"/>
          </a:p>
          <a:p>
            <a:endParaRPr lang="en-US" sz="1600" b="1" dirty="0" smtClean="0"/>
          </a:p>
          <a:p>
            <a:endParaRPr lang="en-US" sz="1600" dirty="0"/>
          </a:p>
        </p:txBody>
      </p:sp>
    </p:spTree>
    <p:extLst>
      <p:ext uri="{BB962C8B-B14F-4D97-AF65-F5344CB8AC3E}">
        <p14:creationId xmlns:p14="http://schemas.microsoft.com/office/powerpoint/2010/main" val="1437390851"/>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896" y="476672"/>
            <a:ext cx="4648200" cy="914400"/>
          </a:xfrm>
        </p:spPr>
        <p:txBody>
          <a:bodyPr>
            <a:normAutofit/>
          </a:bodyPr>
          <a:lstStyle/>
          <a:p>
            <a:r>
              <a:rPr lang="en-US" sz="3200" b="1" dirty="0" smtClean="0">
                <a:solidFill>
                  <a:schemeClr val="tx2">
                    <a:lumMod val="60000"/>
                    <a:lumOff val="40000"/>
                  </a:schemeClr>
                </a:solidFill>
                <a:effectLst>
                  <a:outerShdw blurRad="38100" dist="38100" dir="2700000" algn="tl">
                    <a:srgbClr val="000000">
                      <a:alpha val="43137"/>
                    </a:srgbClr>
                  </a:outerShdw>
                </a:effectLst>
                <a:latin typeface="Trebuchet MS" pitchFamily="34" charset="0"/>
              </a:rPr>
              <a:t>Contents :</a:t>
            </a:r>
            <a:endParaRPr lang="en-US" sz="3200" b="1" dirty="0">
              <a:solidFill>
                <a:schemeClr val="tx2">
                  <a:lumMod val="60000"/>
                  <a:lumOff val="40000"/>
                </a:schemeClr>
              </a:solidFill>
              <a:effectLst>
                <a:outerShdw blurRad="38100" dist="38100" dir="2700000" algn="tl">
                  <a:srgbClr val="000000">
                    <a:alpha val="43137"/>
                  </a:srgbClr>
                </a:outerShdw>
              </a:effectLst>
              <a:latin typeface="Trebuchet MS" pitchFamily="34" charset="0"/>
            </a:endParaRPr>
          </a:p>
        </p:txBody>
      </p:sp>
      <p:sp>
        <p:nvSpPr>
          <p:cNvPr id="5" name="Content Placeholder 4"/>
          <p:cNvSpPr>
            <a:spLocks noGrp="1"/>
          </p:cNvSpPr>
          <p:nvPr>
            <p:ph idx="1"/>
          </p:nvPr>
        </p:nvSpPr>
        <p:spPr>
          <a:xfrm>
            <a:off x="251520" y="980728"/>
            <a:ext cx="8640960" cy="5616624"/>
          </a:xfrm>
        </p:spPr>
        <p:txBody>
          <a:bodyPr>
            <a:normAutofit/>
          </a:bodyPr>
          <a:lstStyle/>
          <a:p>
            <a:pPr>
              <a:buFont typeface="Wingdings" pitchFamily="2" charset="2"/>
              <a:buChar char="Ø"/>
            </a:pPr>
            <a:r>
              <a:rPr lang="en-US" dirty="0" smtClean="0">
                <a:solidFill>
                  <a:srgbClr val="7030A0"/>
                </a:solidFill>
              </a:rPr>
              <a:t>Overview</a:t>
            </a:r>
          </a:p>
          <a:p>
            <a:pPr marL="0" indent="0">
              <a:buNone/>
            </a:pPr>
            <a:endParaRPr lang="en-US" dirty="0" smtClean="0">
              <a:solidFill>
                <a:srgbClr val="7030A0"/>
              </a:solidFill>
            </a:endParaRPr>
          </a:p>
          <a:p>
            <a:pPr>
              <a:buFont typeface="Wingdings" pitchFamily="2" charset="2"/>
              <a:buChar char="Ø"/>
            </a:pPr>
            <a:r>
              <a:rPr lang="en-US" dirty="0" smtClean="0">
                <a:solidFill>
                  <a:srgbClr val="7030A0"/>
                </a:solidFill>
              </a:rPr>
              <a:t>Introduction</a:t>
            </a:r>
          </a:p>
          <a:p>
            <a:pPr marL="0" indent="0">
              <a:buNone/>
            </a:pPr>
            <a:endParaRPr lang="en-US" dirty="0" smtClean="0">
              <a:solidFill>
                <a:srgbClr val="7030A0"/>
              </a:solidFill>
            </a:endParaRPr>
          </a:p>
          <a:p>
            <a:pPr>
              <a:buFont typeface="Wingdings" pitchFamily="2" charset="2"/>
              <a:buChar char="Ø"/>
            </a:pPr>
            <a:r>
              <a:rPr lang="en-US" dirty="0" smtClean="0">
                <a:solidFill>
                  <a:srgbClr val="7030A0"/>
                </a:solidFill>
              </a:rPr>
              <a:t>Proposed System</a:t>
            </a:r>
          </a:p>
          <a:p>
            <a:pPr marL="0" indent="0">
              <a:buNone/>
            </a:pPr>
            <a:endParaRPr lang="en-US" dirty="0" smtClean="0">
              <a:solidFill>
                <a:srgbClr val="7030A0"/>
              </a:solidFill>
            </a:endParaRPr>
          </a:p>
          <a:p>
            <a:pPr>
              <a:buFont typeface="Wingdings" pitchFamily="2" charset="2"/>
              <a:buChar char="Ø"/>
            </a:pPr>
            <a:r>
              <a:rPr lang="en-US" dirty="0" smtClean="0">
                <a:solidFill>
                  <a:srgbClr val="7030A0"/>
                </a:solidFill>
              </a:rPr>
              <a:t>Conclusion</a:t>
            </a:r>
          </a:p>
          <a:p>
            <a:pPr marL="0" indent="0">
              <a:buNone/>
            </a:pPr>
            <a:endParaRPr lang="en-US" dirty="0" smtClean="0">
              <a:solidFill>
                <a:srgbClr val="7030A0"/>
              </a:solidFill>
            </a:endParaRPr>
          </a:p>
          <a:p>
            <a:pPr>
              <a:buFont typeface="Wingdings" pitchFamily="2" charset="2"/>
              <a:buChar char="Ø"/>
            </a:pPr>
            <a:r>
              <a:rPr lang="en-US" dirty="0" smtClean="0">
                <a:solidFill>
                  <a:srgbClr val="7030A0"/>
                </a:solidFill>
              </a:rPr>
              <a:t>Future-work</a:t>
            </a:r>
          </a:p>
          <a:p>
            <a:pPr>
              <a:buFont typeface="Wingdings" pitchFamily="2" charset="2"/>
              <a:buChar char="Ø"/>
            </a:pPr>
            <a:endParaRPr lang="en-US" dirty="0">
              <a:solidFill>
                <a:srgbClr val="7030A0"/>
              </a:solidFill>
            </a:endParaRPr>
          </a:p>
          <a:p>
            <a:pPr>
              <a:buFont typeface="Wingdings" pitchFamily="2" charset="2"/>
              <a:buChar char="Ø"/>
            </a:pPr>
            <a:r>
              <a:rPr lang="en-US" dirty="0" smtClean="0">
                <a:solidFill>
                  <a:srgbClr val="7030A0"/>
                </a:solidFill>
              </a:rPr>
              <a:t>References</a:t>
            </a:r>
          </a:p>
          <a:p>
            <a:pPr>
              <a:buFont typeface="Wingdings" pitchFamily="2" charset="2"/>
              <a:buChar char="Ø"/>
            </a:pPr>
            <a:endParaRPr lang="en-US" dirty="0">
              <a:solidFill>
                <a:srgbClr val="7030A0"/>
              </a:solidFill>
            </a:endParaRPr>
          </a:p>
          <a:p>
            <a:pPr marL="457200" indent="-457200">
              <a:buFont typeface="+mj-lt"/>
              <a:buAutoNum type="romanLcPeriod"/>
            </a:pPr>
            <a:endParaRPr lang="en-US" dirty="0" smtClean="0"/>
          </a:p>
        </p:txBody>
      </p:sp>
    </p:spTree>
    <p:custDataLst>
      <p:tags r:id="rId1"/>
    </p:custData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Routing in Intermittent networks.</a:t>
            </a:r>
          </a:p>
          <a:p>
            <a:endParaRPr lang="en-IN" dirty="0"/>
          </a:p>
          <a:p>
            <a:r>
              <a:rPr lang="en-IN" dirty="0" smtClean="0"/>
              <a:t>How clustering helps routing in DTMN.</a:t>
            </a:r>
          </a:p>
          <a:p>
            <a:endParaRPr lang="en-IN" dirty="0"/>
          </a:p>
          <a:p>
            <a:r>
              <a:rPr lang="en-IN" dirty="0" smtClean="0"/>
              <a:t>When compared with the Direct-Delivery Routing technique, what does the observations infer?</a:t>
            </a:r>
          </a:p>
          <a:p>
            <a:endParaRPr lang="en-IN" dirty="0"/>
          </a:p>
        </p:txBody>
      </p:sp>
      <p:sp>
        <p:nvSpPr>
          <p:cNvPr id="4" name="Title 1"/>
          <p:cNvSpPr>
            <a:spLocks noGrp="1"/>
          </p:cNvSpPr>
          <p:nvPr>
            <p:ph type="title"/>
          </p:nvPr>
        </p:nvSpPr>
        <p:spPr>
          <a:xfrm>
            <a:off x="457200" y="914400"/>
            <a:ext cx="4648200" cy="914400"/>
          </a:xfrm>
        </p:spPr>
        <p:txBody>
          <a:bodyPr>
            <a:normAutofit/>
          </a:bodyPr>
          <a:lstStyle/>
          <a:p>
            <a:r>
              <a:rPr lang="en-US" sz="3200" b="1" dirty="0" smtClean="0">
                <a:solidFill>
                  <a:schemeClr val="tx2">
                    <a:lumMod val="60000"/>
                    <a:lumOff val="40000"/>
                  </a:schemeClr>
                </a:solidFill>
                <a:effectLst>
                  <a:outerShdw blurRad="38100" dist="38100" dir="2700000" algn="tl">
                    <a:srgbClr val="000000">
                      <a:alpha val="43137"/>
                    </a:srgbClr>
                  </a:outerShdw>
                </a:effectLst>
                <a:latin typeface="Trebuchet MS" pitchFamily="34" charset="0"/>
              </a:rPr>
              <a:t>Overview :</a:t>
            </a:r>
            <a:endParaRPr lang="en-US" sz="3200" b="1" dirty="0">
              <a:solidFill>
                <a:schemeClr val="tx2">
                  <a:lumMod val="60000"/>
                  <a:lumOff val="40000"/>
                </a:schemeClr>
              </a:solidFill>
              <a:effectLst>
                <a:outerShdw blurRad="38100" dist="38100" dir="2700000" algn="tl">
                  <a:srgbClr val="000000">
                    <a:alpha val="43137"/>
                  </a:srgbClr>
                </a:outerShdw>
              </a:effectLst>
              <a:latin typeface="Trebuchet MS" pitchFamily="34" charset="0"/>
            </a:endParaRPr>
          </a:p>
        </p:txBody>
      </p:sp>
    </p:spTree>
    <p:extLst>
      <p:ext uri="{BB962C8B-B14F-4D97-AF65-F5344CB8AC3E}">
        <p14:creationId xmlns:p14="http://schemas.microsoft.com/office/powerpoint/2010/main" val="3331361045"/>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539552" y="836712"/>
            <a:ext cx="8363272" cy="5505475"/>
          </a:xfrm>
          <a:prstGeom prst="rect">
            <a:avLst/>
          </a:prstGeom>
        </p:spPr>
        <p:txBody>
          <a:bodyPr vert="horz" lIns="91440" tIns="45720" rIns="91440" bIns="45720" rtlCol="0">
            <a:normAutofit lnSpcReduction="10000"/>
          </a:bodyPr>
          <a:lstStyle>
            <a:lvl1pPr marL="342900" indent="-342900" algn="l" defTabSz="914400" rtl="0" eaLnBrk="1" latinLnBrk="0" hangingPunct="1">
              <a:lnSpc>
                <a:spcPct val="150000"/>
              </a:lnSpc>
              <a:spcBef>
                <a:spcPts val="0"/>
              </a:spcBef>
              <a:buSzPct val="130000"/>
              <a:buFont typeface="Arial" pitchFamily="34" charset="0"/>
              <a:buChar char="•"/>
              <a:defRPr sz="2000" kern="1200">
                <a:solidFill>
                  <a:schemeClr val="tx1"/>
                </a:solidFill>
                <a:latin typeface="Georgia" pitchFamily="18" charset="0"/>
                <a:ea typeface="+mn-ea"/>
                <a:cs typeface="+mn-cs"/>
              </a:defRPr>
            </a:lvl1pPr>
            <a:lvl2pPr marL="571500" indent="-228600" algn="l" defTabSz="914400" rtl="0" eaLnBrk="1" latinLnBrk="0" hangingPunct="1">
              <a:lnSpc>
                <a:spcPct val="150000"/>
              </a:lnSpc>
              <a:spcBef>
                <a:spcPts val="0"/>
              </a:spcBef>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sz="1600" dirty="0" smtClean="0">
              <a:solidFill>
                <a:srgbClr val="0070C0"/>
              </a:solidFill>
            </a:endParaRPr>
          </a:p>
          <a:p>
            <a:pPr marL="0" indent="0">
              <a:buNone/>
            </a:pPr>
            <a:endParaRPr lang="en-IN" sz="1600" dirty="0">
              <a:solidFill>
                <a:srgbClr val="0070C0"/>
              </a:solidFill>
            </a:endParaRPr>
          </a:p>
          <a:p>
            <a:r>
              <a:rPr lang="en-IN" sz="1800" dirty="0" smtClean="0">
                <a:solidFill>
                  <a:srgbClr val="0070C0"/>
                </a:solidFill>
              </a:rPr>
              <a:t>DELAY TOLERANT NETWORK :</a:t>
            </a:r>
          </a:p>
          <a:p>
            <a:pPr marL="0" indent="0">
              <a:buNone/>
            </a:pPr>
            <a:endParaRPr lang="en-IN" dirty="0" smtClean="0">
              <a:solidFill>
                <a:srgbClr val="0070C0"/>
              </a:solidFill>
            </a:endParaRPr>
          </a:p>
          <a:p>
            <a:pPr marL="0" indent="0">
              <a:buFont typeface="Arial" pitchFamily="34" charset="0"/>
              <a:buNone/>
            </a:pPr>
            <a:r>
              <a:rPr lang="en-IN" sz="1700" dirty="0" smtClean="0"/>
              <a:t>DTN is fundamentally an </a:t>
            </a:r>
            <a:r>
              <a:rPr lang="en-IN" sz="1700" b="1" dirty="0" smtClean="0"/>
              <a:t>intermittent</a:t>
            </a:r>
            <a:r>
              <a:rPr lang="en-IN" sz="1700" dirty="0" smtClean="0"/>
              <a:t> network , where the communication links only exist </a:t>
            </a:r>
            <a:r>
              <a:rPr lang="en-IN" sz="1700" b="1" dirty="0" smtClean="0"/>
              <a:t>temporarily</a:t>
            </a:r>
            <a:r>
              <a:rPr lang="en-IN" sz="1700" dirty="0" smtClean="0"/>
              <a:t>, rendering it impossible to establish end-to-end connections for data delivery.</a:t>
            </a:r>
          </a:p>
          <a:p>
            <a:pPr marL="0" indent="0">
              <a:buNone/>
            </a:pPr>
            <a:r>
              <a:rPr lang="en-IN" sz="1700" dirty="0"/>
              <a:t>	</a:t>
            </a:r>
            <a:endParaRPr lang="en-IN" sz="1700" dirty="0" smtClean="0"/>
          </a:p>
          <a:p>
            <a:pPr marL="0" indent="0">
              <a:buNone/>
            </a:pPr>
            <a:r>
              <a:rPr lang="en-IN" sz="1700" dirty="0" smtClean="0"/>
              <a:t>The </a:t>
            </a:r>
            <a:r>
              <a:rPr lang="en-IN" sz="1700" dirty="0"/>
              <a:t>challenges of this field of research are</a:t>
            </a:r>
            <a:r>
              <a:rPr lang="en-IN" sz="1700" dirty="0" smtClean="0"/>
              <a:t>:</a:t>
            </a:r>
          </a:p>
          <a:p>
            <a:pPr marL="0" indent="0">
              <a:buNone/>
            </a:pPr>
            <a:endParaRPr lang="en-IN" sz="1700" dirty="0"/>
          </a:p>
          <a:p>
            <a:pPr marL="0" indent="0" algn="just">
              <a:buNone/>
            </a:pPr>
            <a:r>
              <a:rPr lang="en-IN" sz="1700" dirty="0" smtClean="0"/>
              <a:t>	1</a:t>
            </a:r>
            <a:r>
              <a:rPr lang="en-IN" sz="1700" dirty="0"/>
              <a:t>. Large delays </a:t>
            </a:r>
            <a:endParaRPr lang="en-IN" sz="1700" dirty="0" smtClean="0"/>
          </a:p>
          <a:p>
            <a:pPr marL="0" indent="0" algn="just">
              <a:buNone/>
            </a:pPr>
            <a:r>
              <a:rPr lang="en-IN" sz="1700" dirty="0" smtClean="0"/>
              <a:t>	2</a:t>
            </a:r>
            <a:r>
              <a:rPr lang="en-IN" sz="1700" dirty="0"/>
              <a:t>. </a:t>
            </a:r>
            <a:r>
              <a:rPr lang="en-IN" sz="1700" dirty="0" smtClean="0"/>
              <a:t>Opportunistic </a:t>
            </a:r>
            <a:r>
              <a:rPr lang="en-IN" sz="1700" dirty="0"/>
              <a:t>link availability.</a:t>
            </a:r>
          </a:p>
          <a:p>
            <a:pPr marL="0" indent="0" algn="just">
              <a:buNone/>
            </a:pPr>
            <a:r>
              <a:rPr lang="en-IN" sz="1700" dirty="0" smtClean="0"/>
              <a:t>	3</a:t>
            </a:r>
            <a:r>
              <a:rPr lang="en-IN" sz="1700" dirty="0"/>
              <a:t>. </a:t>
            </a:r>
            <a:r>
              <a:rPr lang="en-IN" sz="1700" dirty="0" smtClean="0"/>
              <a:t>High </a:t>
            </a:r>
            <a:r>
              <a:rPr lang="en-IN" sz="1700" dirty="0"/>
              <a:t>link-error rates that make end-to-end reliability difficult.</a:t>
            </a:r>
            <a:endParaRPr lang="en-IN" sz="1700" dirty="0" smtClean="0"/>
          </a:p>
          <a:p>
            <a:pPr marL="914400" lvl="2" indent="0">
              <a:buFont typeface="Arial" pitchFamily="34" charset="0"/>
              <a:buNone/>
            </a:pPr>
            <a:endParaRPr lang="en-IN" sz="1600" dirty="0" smtClean="0">
              <a:solidFill>
                <a:srgbClr val="0070C0"/>
              </a:solidFill>
            </a:endParaRPr>
          </a:p>
          <a:p>
            <a:pPr marL="914400" lvl="2" indent="0">
              <a:buFont typeface="Arial" pitchFamily="34" charset="0"/>
              <a:buNone/>
            </a:pPr>
            <a:r>
              <a:rPr lang="en-IN" sz="1600" dirty="0" smtClean="0">
                <a:solidFill>
                  <a:srgbClr val="0070C0"/>
                </a:solidFill>
              </a:rPr>
              <a:t>				</a:t>
            </a:r>
          </a:p>
        </p:txBody>
      </p:sp>
      <p:sp>
        <p:nvSpPr>
          <p:cNvPr id="3" name="Title 1"/>
          <p:cNvSpPr>
            <a:spLocks noGrp="1"/>
          </p:cNvSpPr>
          <p:nvPr>
            <p:ph type="title"/>
          </p:nvPr>
        </p:nvSpPr>
        <p:spPr>
          <a:xfrm>
            <a:off x="467544" y="692696"/>
            <a:ext cx="7283152" cy="914400"/>
          </a:xfrm>
        </p:spPr>
        <p:txBody>
          <a:bodyPr>
            <a:normAutofit/>
          </a:bodyPr>
          <a:lstStyle/>
          <a:p>
            <a:r>
              <a:rPr lang="en-US" sz="3200" b="1" dirty="0" smtClean="0">
                <a:solidFill>
                  <a:schemeClr val="tx2">
                    <a:lumMod val="60000"/>
                    <a:lumOff val="40000"/>
                  </a:schemeClr>
                </a:solidFill>
                <a:effectLst>
                  <a:outerShdw blurRad="38100" dist="38100" dir="2700000" algn="tl">
                    <a:srgbClr val="000000">
                      <a:alpha val="43137"/>
                    </a:srgbClr>
                  </a:outerShdw>
                </a:effectLst>
                <a:latin typeface="Trebuchet MS" pitchFamily="34" charset="0"/>
              </a:rPr>
              <a:t>Introduction :</a:t>
            </a:r>
            <a:endParaRPr lang="en-US" sz="3200" b="1" dirty="0">
              <a:solidFill>
                <a:schemeClr val="tx2">
                  <a:lumMod val="60000"/>
                  <a:lumOff val="40000"/>
                </a:schemeClr>
              </a:solidFill>
              <a:effectLst>
                <a:outerShdw blurRad="38100" dist="38100" dir="2700000" algn="tl">
                  <a:srgbClr val="000000">
                    <a:alpha val="43137"/>
                  </a:srgbClr>
                </a:outerShdw>
              </a:effectLst>
              <a:latin typeface="Trebuchet MS" pitchFamily="34" charset="0"/>
            </a:endParaRPr>
          </a:p>
        </p:txBody>
      </p:sp>
    </p:spTree>
    <p:extLst>
      <p:ext uri="{BB962C8B-B14F-4D97-AF65-F5344CB8AC3E}">
        <p14:creationId xmlns:p14="http://schemas.microsoft.com/office/powerpoint/2010/main" val="1494461878"/>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484784"/>
            <a:ext cx="8229600" cy="5112568"/>
          </a:xfrm>
        </p:spPr>
        <p:txBody>
          <a:bodyPr/>
          <a:lstStyle/>
          <a:p>
            <a:r>
              <a:rPr lang="en-IN" sz="1600" dirty="0">
                <a:solidFill>
                  <a:srgbClr val="0070C0"/>
                </a:solidFill>
              </a:rPr>
              <a:t>CLUSTERING </a:t>
            </a:r>
            <a:r>
              <a:rPr lang="en-IN" sz="1600" dirty="0" smtClean="0">
                <a:solidFill>
                  <a:srgbClr val="0070C0"/>
                </a:solidFill>
              </a:rPr>
              <a:t>:</a:t>
            </a:r>
          </a:p>
          <a:p>
            <a:pPr marL="914400" lvl="2" indent="0">
              <a:buNone/>
            </a:pPr>
            <a:endParaRPr lang="en-IN" sz="1600" dirty="0" smtClean="0"/>
          </a:p>
          <a:p>
            <a:pPr marL="914400" lvl="2" indent="0">
              <a:buNone/>
            </a:pPr>
            <a:r>
              <a:rPr lang="en-IN" sz="1600" dirty="0" smtClean="0"/>
              <a:t>Clustering </a:t>
            </a:r>
            <a:r>
              <a:rPr lang="en-IN" sz="1600" dirty="0"/>
              <a:t>is grouping of nodes based on a </a:t>
            </a:r>
            <a:r>
              <a:rPr lang="en-IN" sz="1600" b="1" dirty="0"/>
              <a:t>similar </a:t>
            </a:r>
            <a:r>
              <a:rPr lang="en-IN" sz="1600" b="1" dirty="0" smtClean="0"/>
              <a:t>	                  pattern </a:t>
            </a:r>
            <a:r>
              <a:rPr lang="en-IN" sz="1600" dirty="0"/>
              <a:t>or property like the location, priority etc</a:t>
            </a:r>
            <a:r>
              <a:rPr lang="en-IN" sz="1600" dirty="0" smtClean="0"/>
              <a:t>.</a:t>
            </a:r>
          </a:p>
          <a:p>
            <a:pPr marL="914400" lvl="2" indent="0">
              <a:buNone/>
            </a:pPr>
            <a:endParaRPr lang="en-IN" sz="1600" dirty="0" smtClean="0"/>
          </a:p>
          <a:p>
            <a:pPr marL="914400" lvl="2" indent="0">
              <a:buNone/>
            </a:pPr>
            <a:endParaRPr lang="en-IN" sz="1600" dirty="0"/>
          </a:p>
          <a:p>
            <a:r>
              <a:rPr lang="en-IN" sz="1600" dirty="0" smtClean="0">
                <a:solidFill>
                  <a:srgbClr val="0070C0"/>
                </a:solidFill>
              </a:rPr>
              <a:t>A </a:t>
            </a:r>
            <a:r>
              <a:rPr lang="en-IN" sz="1600" dirty="0">
                <a:solidFill>
                  <a:srgbClr val="0070C0"/>
                </a:solidFill>
              </a:rPr>
              <a:t>ROUTING PROTOCOL FOR </a:t>
            </a:r>
            <a:r>
              <a:rPr lang="en-IN" sz="1600" dirty="0" smtClean="0">
                <a:solidFill>
                  <a:srgbClr val="0070C0"/>
                </a:solidFill>
              </a:rPr>
              <a:t>CLUSTERING :</a:t>
            </a:r>
          </a:p>
          <a:p>
            <a:pPr marL="914400" lvl="2" indent="0">
              <a:buNone/>
            </a:pPr>
            <a:endParaRPr lang="en-US" sz="1600" dirty="0" smtClean="0"/>
          </a:p>
          <a:p>
            <a:pPr marL="914400" lvl="2" indent="0">
              <a:buNone/>
            </a:pPr>
            <a:r>
              <a:rPr lang="en-US" sz="1600" dirty="0" smtClean="0"/>
              <a:t>The </a:t>
            </a:r>
            <a:r>
              <a:rPr lang="en-US" sz="1600" b="1" dirty="0"/>
              <a:t>routing</a:t>
            </a:r>
            <a:r>
              <a:rPr lang="en-US" sz="1600" dirty="0"/>
              <a:t> we </a:t>
            </a:r>
            <a:r>
              <a:rPr lang="en-US" sz="1600" dirty="0" smtClean="0"/>
              <a:t>perform is </a:t>
            </a:r>
            <a:r>
              <a:rPr lang="en-US" sz="1600" dirty="0"/>
              <a:t>between </a:t>
            </a:r>
            <a:r>
              <a:rPr lang="en-US" sz="1600" b="1" dirty="0"/>
              <a:t>clusters</a:t>
            </a:r>
            <a:r>
              <a:rPr lang="en-US" sz="1600" dirty="0"/>
              <a:t> </a:t>
            </a:r>
            <a:r>
              <a:rPr lang="en-US" sz="1600" dirty="0" smtClean="0"/>
              <a:t>which</a:t>
            </a:r>
          </a:p>
          <a:p>
            <a:pPr marL="914400" lvl="2" indent="0">
              <a:buNone/>
            </a:pPr>
            <a:r>
              <a:rPr lang="en-US" sz="1600" dirty="0" smtClean="0"/>
              <a:t> </a:t>
            </a:r>
            <a:r>
              <a:rPr lang="en-US" sz="1600" dirty="0"/>
              <a:t>involves </a:t>
            </a:r>
            <a:r>
              <a:rPr lang="en-US" sz="1600"/>
              <a:t>sending </a:t>
            </a:r>
            <a:r>
              <a:rPr lang="en-US" sz="1600" smtClean="0"/>
              <a:t>information </a:t>
            </a:r>
            <a:r>
              <a:rPr lang="en-US" sz="1600" dirty="0"/>
              <a:t>to </a:t>
            </a:r>
            <a:r>
              <a:rPr lang="en-US" sz="1600" dirty="0" smtClean="0"/>
              <a:t>the </a:t>
            </a:r>
            <a:r>
              <a:rPr lang="en-US" sz="1600" b="1" dirty="0" smtClean="0"/>
              <a:t>cluster </a:t>
            </a:r>
            <a:r>
              <a:rPr lang="en-US" sz="1600" b="1" dirty="0"/>
              <a:t>head</a:t>
            </a:r>
            <a:r>
              <a:rPr lang="en-US" sz="1600" dirty="0"/>
              <a:t>.</a:t>
            </a:r>
          </a:p>
          <a:p>
            <a:pPr marL="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1173" y="1894480"/>
            <a:ext cx="1368153" cy="1015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1171" y="4293096"/>
            <a:ext cx="1368153" cy="2052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0568" y="3140968"/>
            <a:ext cx="2309361" cy="78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9070366"/>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641" y="4725144"/>
            <a:ext cx="8229600" cy="1368152"/>
          </a:xfrm>
        </p:spPr>
        <p:txBody>
          <a:bodyPr>
            <a:noAutofit/>
          </a:bodyPr>
          <a:lstStyle/>
          <a:p>
            <a:r>
              <a:rPr lang="en-IN" sz="1600" dirty="0"/>
              <a:t>The DTN architecture implements store-and-forward message switching by overlaying a new protocol layer, called the bundle layer—on top of heterogeneous region-specific lower layers</a:t>
            </a:r>
            <a:r>
              <a:rPr lang="en-IN" sz="1600" dirty="0" smtClean="0"/>
              <a:t>.</a:t>
            </a:r>
          </a:p>
          <a:p>
            <a:r>
              <a:rPr lang="en-IN" sz="1600" dirty="0"/>
              <a:t> The bundle layer ties together the region specific lower layers so that application programs can communicate across multiple </a:t>
            </a:r>
            <a:r>
              <a:rPr lang="en-IN" sz="1600" dirty="0" smtClean="0"/>
              <a:t>regions.</a:t>
            </a:r>
            <a:endParaRPr lang="en-IN" sz="1600" dirty="0"/>
          </a:p>
        </p:txBody>
      </p:sp>
      <p:pic>
        <p:nvPicPr>
          <p:cNvPr id="1026" name="Picture 2" descr="G:\INTERNET DOWNLOADS\DTN Layer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39552" y="1168581"/>
            <a:ext cx="6336703" cy="348227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467544" y="692696"/>
            <a:ext cx="7283152" cy="914400"/>
          </a:xfrm>
        </p:spPr>
        <p:txBody>
          <a:bodyPr>
            <a:normAutofit/>
          </a:bodyPr>
          <a:lstStyle/>
          <a:p>
            <a:r>
              <a:rPr lang="en-US" sz="2400" b="1" dirty="0" smtClean="0">
                <a:solidFill>
                  <a:schemeClr val="tx2">
                    <a:lumMod val="60000"/>
                    <a:lumOff val="40000"/>
                  </a:schemeClr>
                </a:solidFill>
                <a:effectLst>
                  <a:outerShdw blurRad="38100" dist="38100" dir="2700000" algn="tl">
                    <a:srgbClr val="000000">
                      <a:alpha val="43137"/>
                    </a:srgbClr>
                  </a:outerShdw>
                </a:effectLst>
                <a:latin typeface="Trebuchet MS" pitchFamily="34" charset="0"/>
              </a:rPr>
              <a:t>DTN Architecture :</a:t>
            </a:r>
            <a:endParaRPr lang="en-US" sz="2400" b="1" dirty="0">
              <a:solidFill>
                <a:schemeClr val="tx2">
                  <a:lumMod val="60000"/>
                  <a:lumOff val="40000"/>
                </a:schemeClr>
              </a:solidFill>
              <a:effectLst>
                <a:outerShdw blurRad="38100" dist="38100" dir="2700000" algn="tl">
                  <a:srgbClr val="000000">
                    <a:alpha val="43137"/>
                  </a:srgbClr>
                </a:outerShdw>
              </a:effectLst>
              <a:latin typeface="Trebuchet MS" pitchFamily="34" charset="0"/>
            </a:endParaRPr>
          </a:p>
        </p:txBody>
      </p:sp>
    </p:spTree>
    <p:extLst>
      <p:ext uri="{BB962C8B-B14F-4D97-AF65-F5344CB8AC3E}">
        <p14:creationId xmlns:p14="http://schemas.microsoft.com/office/powerpoint/2010/main" val="2615300265"/>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1800" dirty="0"/>
              <a:t>Some of the currently existing DTN </a:t>
            </a:r>
            <a:r>
              <a:rPr lang="en-IN" sz="1800" dirty="0" smtClean="0"/>
              <a:t>routing protocols </a:t>
            </a:r>
            <a:r>
              <a:rPr lang="en-IN" sz="1800" dirty="0"/>
              <a:t>are Adaptive Routing for Intermittently connected mobile Ad Hoc Networks , Knowledge Based Opportunistic Forwarding, Direct Delivery Routing protocol </a:t>
            </a:r>
            <a:r>
              <a:rPr lang="en-IN" sz="1800" dirty="0" smtClean="0"/>
              <a:t>, DHR- </a:t>
            </a:r>
            <a:r>
              <a:rPr lang="en-IN" sz="1800" dirty="0"/>
              <a:t>DTN Hierarchical Routing protocol </a:t>
            </a:r>
            <a:r>
              <a:rPr lang="en-IN" sz="1800" dirty="0" smtClean="0"/>
              <a:t> etc.</a:t>
            </a:r>
          </a:p>
          <a:p>
            <a:endParaRPr lang="en-IN" sz="1800" dirty="0"/>
          </a:p>
          <a:p>
            <a:r>
              <a:rPr lang="en-IN" sz="1800" dirty="0" smtClean="0"/>
              <a:t>In Direct Delivery Routing protocol, when a node needs to send a message to other node, it first finds the nearest neighbour and then sends the message to it, now this new node becomes the source node and this process continues until the destination is reached.</a:t>
            </a:r>
            <a:endParaRPr lang="en-IN" sz="1800" dirty="0"/>
          </a:p>
          <a:p>
            <a:pPr marL="0" indent="0">
              <a:buNone/>
            </a:pPr>
            <a:endParaRPr lang="en-IN" dirty="0"/>
          </a:p>
          <a:p>
            <a:pPr marL="0" indent="0">
              <a:buNone/>
            </a:pPr>
            <a:endParaRPr lang="en-IN" dirty="0"/>
          </a:p>
        </p:txBody>
      </p:sp>
      <p:sp>
        <p:nvSpPr>
          <p:cNvPr id="4" name="Title 1"/>
          <p:cNvSpPr>
            <a:spLocks noGrp="1"/>
          </p:cNvSpPr>
          <p:nvPr>
            <p:ph type="title"/>
          </p:nvPr>
        </p:nvSpPr>
        <p:spPr>
          <a:xfrm>
            <a:off x="467544" y="908720"/>
            <a:ext cx="7283152" cy="914400"/>
          </a:xfrm>
        </p:spPr>
        <p:txBody>
          <a:bodyPr>
            <a:normAutofit/>
          </a:bodyPr>
          <a:lstStyle/>
          <a:p>
            <a:r>
              <a:rPr lang="en-US" b="1" dirty="0" smtClean="0">
                <a:solidFill>
                  <a:schemeClr val="tx2">
                    <a:lumMod val="60000"/>
                    <a:lumOff val="40000"/>
                  </a:schemeClr>
                </a:solidFill>
                <a:effectLst>
                  <a:outerShdw blurRad="38100" dist="38100" dir="2700000" algn="tl">
                    <a:srgbClr val="000000">
                      <a:alpha val="43137"/>
                    </a:srgbClr>
                  </a:outerShdw>
                </a:effectLst>
                <a:latin typeface="Trebuchet MS" pitchFamily="34" charset="0"/>
              </a:rPr>
              <a:t>Existing Routing protocols:</a:t>
            </a:r>
            <a:endParaRPr lang="en-US" b="1" dirty="0">
              <a:solidFill>
                <a:schemeClr val="tx2">
                  <a:lumMod val="60000"/>
                  <a:lumOff val="40000"/>
                </a:schemeClr>
              </a:solidFill>
              <a:effectLst>
                <a:outerShdw blurRad="38100" dist="38100" dir="2700000" algn="tl">
                  <a:srgbClr val="000000">
                    <a:alpha val="43137"/>
                  </a:srgbClr>
                </a:outerShdw>
              </a:effectLst>
              <a:latin typeface="Trebuchet MS" pitchFamily="34" charset="0"/>
            </a:endParaRPr>
          </a:p>
        </p:txBody>
      </p:sp>
    </p:spTree>
    <p:extLst>
      <p:ext uri="{BB962C8B-B14F-4D97-AF65-F5344CB8AC3E}">
        <p14:creationId xmlns:p14="http://schemas.microsoft.com/office/powerpoint/2010/main" val="1096750039"/>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564904"/>
            <a:ext cx="8229600" cy="3744416"/>
          </a:xfrm>
        </p:spPr>
        <p:txBody>
          <a:bodyPr>
            <a:normAutofit/>
          </a:bodyPr>
          <a:lstStyle/>
          <a:p>
            <a:r>
              <a:rPr lang="en-IN" sz="1800" dirty="0" smtClean="0"/>
              <a:t>How a cluster is formed?</a:t>
            </a:r>
          </a:p>
          <a:p>
            <a:r>
              <a:rPr lang="en-IN" sz="1800" dirty="0" smtClean="0"/>
              <a:t>How clustering in DTMN is unique ?</a:t>
            </a:r>
          </a:p>
          <a:p>
            <a:pPr marL="0" indent="0">
              <a:buNone/>
            </a:pPr>
            <a:endParaRPr lang="en-US" sz="1800" dirty="0" smtClean="0"/>
          </a:p>
          <a:p>
            <a:pPr marL="457200" indent="-457200"/>
            <a:endParaRPr lang="en-US" sz="1800" dirty="0"/>
          </a:p>
          <a:p>
            <a:pPr marL="0" indent="0">
              <a:buNone/>
            </a:pPr>
            <a:endParaRPr lang="en-IN" sz="1800" dirty="0"/>
          </a:p>
        </p:txBody>
      </p:sp>
      <p:sp>
        <p:nvSpPr>
          <p:cNvPr id="4" name="Title 1"/>
          <p:cNvSpPr>
            <a:spLocks noGrp="1"/>
          </p:cNvSpPr>
          <p:nvPr>
            <p:ph type="title"/>
          </p:nvPr>
        </p:nvSpPr>
        <p:spPr>
          <a:xfrm>
            <a:off x="467544" y="1916832"/>
            <a:ext cx="4762872" cy="720080"/>
          </a:xfrm>
        </p:spPr>
        <p:txBody>
          <a:bodyPr>
            <a:normAutofit/>
          </a:bodyPr>
          <a:lstStyle/>
          <a:p>
            <a:r>
              <a:rPr lang="en-US" b="1" dirty="0" smtClean="0">
                <a:solidFill>
                  <a:schemeClr val="tx2">
                    <a:lumMod val="60000"/>
                    <a:lumOff val="40000"/>
                  </a:schemeClr>
                </a:solidFill>
                <a:effectLst>
                  <a:outerShdw blurRad="38100" dist="38100" dir="2700000" algn="tl">
                    <a:srgbClr val="000000">
                      <a:alpha val="43137"/>
                    </a:srgbClr>
                  </a:outerShdw>
                </a:effectLst>
                <a:latin typeface="Trebuchet MS" pitchFamily="34" charset="0"/>
              </a:rPr>
              <a:t> Clustering :</a:t>
            </a:r>
            <a:endParaRPr lang="en-US" b="1" dirty="0">
              <a:solidFill>
                <a:schemeClr val="tx2">
                  <a:lumMod val="60000"/>
                  <a:lumOff val="40000"/>
                </a:schemeClr>
              </a:solidFill>
              <a:effectLst>
                <a:outerShdw blurRad="38100" dist="38100" dir="2700000" algn="tl">
                  <a:srgbClr val="000000">
                    <a:alpha val="43137"/>
                  </a:srgbClr>
                </a:outerShdw>
              </a:effectLst>
              <a:latin typeface="Trebuchet MS" pitchFamily="34" charset="0"/>
            </a:endParaRPr>
          </a:p>
        </p:txBody>
      </p:sp>
      <p:sp>
        <p:nvSpPr>
          <p:cNvPr id="5" name="Title 1"/>
          <p:cNvSpPr txBox="1">
            <a:spLocks/>
          </p:cNvSpPr>
          <p:nvPr/>
        </p:nvSpPr>
        <p:spPr>
          <a:xfrm>
            <a:off x="2123728" y="836712"/>
            <a:ext cx="4648200"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r>
              <a:rPr lang="en-US" sz="3200" b="1" dirty="0" smtClean="0">
                <a:solidFill>
                  <a:schemeClr val="tx2">
                    <a:lumMod val="60000"/>
                    <a:lumOff val="40000"/>
                  </a:schemeClr>
                </a:solidFill>
                <a:effectLst>
                  <a:outerShdw blurRad="38100" dist="38100" dir="2700000" algn="tl">
                    <a:srgbClr val="000000">
                      <a:alpha val="43137"/>
                    </a:srgbClr>
                  </a:outerShdw>
                </a:effectLst>
                <a:latin typeface="Trebuchet MS" pitchFamily="34" charset="0"/>
              </a:rPr>
              <a:t>Proposed system :</a:t>
            </a:r>
            <a:endParaRPr lang="en-US" sz="3200" b="1" dirty="0">
              <a:solidFill>
                <a:schemeClr val="tx2">
                  <a:lumMod val="60000"/>
                  <a:lumOff val="40000"/>
                </a:schemeClr>
              </a:solidFill>
              <a:effectLst>
                <a:outerShdw blurRad="38100" dist="38100" dir="2700000" algn="tl">
                  <a:srgbClr val="000000">
                    <a:alpha val="43137"/>
                  </a:srgbClr>
                </a:outerShdw>
              </a:effectLst>
              <a:latin typeface="Trebuchet MS" pitchFamily="34" charset="0"/>
            </a:endParaRPr>
          </a:p>
        </p:txBody>
      </p:sp>
      <p:sp>
        <p:nvSpPr>
          <p:cNvPr id="6" name="Title 1"/>
          <p:cNvSpPr txBox="1">
            <a:spLocks/>
          </p:cNvSpPr>
          <p:nvPr/>
        </p:nvSpPr>
        <p:spPr>
          <a:xfrm>
            <a:off x="683568" y="3789040"/>
            <a:ext cx="4648200"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r>
              <a:rPr lang="en-US" b="1" dirty="0" smtClean="0">
                <a:solidFill>
                  <a:srgbClr val="1F497D">
                    <a:lumMod val="60000"/>
                    <a:lumOff val="40000"/>
                  </a:srgbClr>
                </a:solidFill>
                <a:effectLst>
                  <a:outerShdw blurRad="38100" dist="38100" dir="2700000" algn="tl">
                    <a:srgbClr val="000000">
                      <a:alpha val="43137"/>
                    </a:srgbClr>
                  </a:outerShdw>
                </a:effectLst>
                <a:latin typeface="Trebuchet MS" pitchFamily="34" charset="0"/>
                <a:cs typeface="Angsana New" pitchFamily="18" charset="-34"/>
              </a:rPr>
              <a:t>Cluster-based Routing :</a:t>
            </a:r>
            <a:endParaRPr lang="en-US" b="1" dirty="0">
              <a:solidFill>
                <a:srgbClr val="1F497D">
                  <a:lumMod val="60000"/>
                  <a:lumOff val="40000"/>
                </a:srgbClr>
              </a:solidFill>
              <a:effectLst>
                <a:outerShdw blurRad="38100" dist="38100" dir="2700000" algn="tl">
                  <a:srgbClr val="000000">
                    <a:alpha val="43137"/>
                  </a:srgbClr>
                </a:outerShdw>
              </a:effectLst>
              <a:latin typeface="Trebuchet MS" pitchFamily="34" charset="0"/>
              <a:cs typeface="Angsana New" pitchFamily="18" charset="-34"/>
            </a:endParaRPr>
          </a:p>
        </p:txBody>
      </p:sp>
      <p:sp>
        <p:nvSpPr>
          <p:cNvPr id="2" name="Rectangle 1"/>
          <p:cNvSpPr/>
          <p:nvPr/>
        </p:nvSpPr>
        <p:spPr>
          <a:xfrm>
            <a:off x="683568" y="4581128"/>
            <a:ext cx="7272808" cy="1200329"/>
          </a:xfrm>
          <a:prstGeom prst="rect">
            <a:avLst/>
          </a:prstGeom>
        </p:spPr>
        <p:txBody>
          <a:bodyPr wrap="square">
            <a:spAutoFit/>
          </a:bodyPr>
          <a:lstStyle/>
          <a:p>
            <a:r>
              <a:rPr lang="en-IN" dirty="0"/>
              <a:t>Cluster-based Routing is of two types </a:t>
            </a:r>
            <a:r>
              <a:rPr lang="en-IN" dirty="0" smtClean="0"/>
              <a:t>:</a:t>
            </a:r>
          </a:p>
          <a:p>
            <a:endParaRPr lang="en-IN" dirty="0"/>
          </a:p>
          <a:p>
            <a:pPr>
              <a:buFont typeface="+mj-lt"/>
              <a:buAutoNum type="arabicPeriod"/>
            </a:pPr>
            <a:r>
              <a:rPr lang="en-IN" dirty="0"/>
              <a:t>Intra-Cluster </a:t>
            </a:r>
            <a:r>
              <a:rPr lang="en-IN" dirty="0" smtClean="0"/>
              <a:t>routing</a:t>
            </a:r>
            <a:endParaRPr lang="en-IN" dirty="0"/>
          </a:p>
          <a:p>
            <a:pPr>
              <a:buFont typeface="+mj-lt"/>
              <a:buAutoNum type="arabicPeriod"/>
            </a:pPr>
            <a:r>
              <a:rPr lang="en-IN" dirty="0"/>
              <a:t>Inter-Cluster routing</a:t>
            </a:r>
          </a:p>
        </p:txBody>
      </p:sp>
      <p:sp>
        <p:nvSpPr>
          <p:cNvPr id="7" name="AutoShape 2" descr="https://mail-attachment.googleusercontent.com/attachment/?ui=2&amp;ik=99b2a343ed&amp;view=att&amp;th=13a81b70df120a10&amp;attid=0.2&amp;disp=inline&amp;realattid=f_h8jp1six1&amp;safe=1&amp;zw&amp;saduie=AG9B_P_VUEj-RLxkJlxDgdKhqqpt&amp;sadet=1350796259255&amp;sads=rs7CcUdoQ77Mmgkw86sG1GNiE7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https://mail-attachment.googleusercontent.com/attachment/?ui=2&amp;ik=99b2a343ed&amp;view=att&amp;th=13a81b70df120a10&amp;attid=0.2&amp;disp=inline&amp;realattid=f_h8jp1six1&amp;safe=1&amp;zw&amp;saduie=AG9B_P_VUEj-RLxkJlxDgdKhqqpt&amp;sadet=1350796259255&amp;sads=rs7CcUdoQ77Mmgkw86sG1GNiE78"/>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3" name="Picture 5" descr="G:\INTERNET DOWNLOADS\Routing.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932040" y="3753973"/>
            <a:ext cx="3744416" cy="2610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501060"/>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229600" cy="4768552"/>
          </a:xfrm>
        </p:spPr>
        <p:txBody>
          <a:bodyPr>
            <a:normAutofit lnSpcReduction="10000"/>
          </a:bodyPr>
          <a:lstStyle/>
          <a:p>
            <a:r>
              <a:rPr lang="en-IN" sz="1800" dirty="0" smtClean="0"/>
              <a:t>If there is only one node (for theoretical purpose), by default, it becomes the cluster-head.</a:t>
            </a:r>
          </a:p>
          <a:p>
            <a:r>
              <a:rPr lang="en-IN" sz="1800" dirty="0" smtClean="0"/>
              <a:t>If there are more nodes, there are different ways of selecting cluster-head-</a:t>
            </a:r>
          </a:p>
          <a:p>
            <a:pPr lvl="1">
              <a:buFont typeface="Wingdings" pitchFamily="2" charset="2"/>
              <a:buChar char="q"/>
            </a:pPr>
            <a:endParaRPr lang="en-IN" dirty="0" smtClean="0"/>
          </a:p>
          <a:p>
            <a:pPr lvl="1">
              <a:buFont typeface="Wingdings" pitchFamily="2" charset="2"/>
              <a:buChar char="q"/>
            </a:pPr>
            <a:r>
              <a:rPr lang="en-IN" dirty="0"/>
              <a:t>Calculate the centroid of the boundary of the shape, formed by the cluster.</a:t>
            </a:r>
          </a:p>
          <a:p>
            <a:pPr lvl="1">
              <a:buFont typeface="Wingdings" pitchFamily="2" charset="2"/>
              <a:buChar char="q"/>
            </a:pPr>
            <a:r>
              <a:rPr lang="en-IN" dirty="0"/>
              <a:t>Now, find the node that is nearest to the centroid </a:t>
            </a:r>
          </a:p>
          <a:p>
            <a:pPr lvl="1">
              <a:buFont typeface="Wingdings" pitchFamily="2" charset="2"/>
              <a:buChar char="q"/>
            </a:pPr>
            <a:r>
              <a:rPr lang="en-IN" dirty="0"/>
              <a:t>Assign that node as the cluster-head. </a:t>
            </a:r>
            <a:endParaRPr lang="en-IN" dirty="0" smtClean="0"/>
          </a:p>
          <a:p>
            <a:pPr lvl="1">
              <a:buFont typeface="Wingdings" pitchFamily="2" charset="2"/>
              <a:buChar char="q"/>
            </a:pPr>
            <a:endParaRPr lang="en-IN" dirty="0"/>
          </a:p>
          <a:p>
            <a:pPr lvl="1">
              <a:buFont typeface="Wingdings" pitchFamily="2" charset="2"/>
              <a:buChar char="q"/>
            </a:pPr>
            <a:endParaRPr lang="en-IN" sz="1600" dirty="0" smtClean="0"/>
          </a:p>
          <a:p>
            <a:pPr lvl="1">
              <a:buFont typeface="Wingdings" pitchFamily="2" charset="2"/>
              <a:buChar char="q"/>
            </a:pPr>
            <a:endParaRPr lang="en-IN" sz="1600" dirty="0"/>
          </a:p>
          <a:p>
            <a:pPr lvl="1">
              <a:buFont typeface="Wingdings" pitchFamily="2" charset="2"/>
              <a:buChar char="q"/>
            </a:pPr>
            <a:r>
              <a:rPr lang="en-US" sz="1900" dirty="0"/>
              <a:t>The node which is farther to the centroid, becomes the gateway.</a:t>
            </a:r>
          </a:p>
          <a:p>
            <a:pPr lvl="1">
              <a:buFont typeface="Wingdings" pitchFamily="2" charset="2"/>
              <a:buChar char="q"/>
            </a:pPr>
            <a:endParaRPr lang="en-IN" sz="1600" dirty="0" smtClean="0"/>
          </a:p>
        </p:txBody>
      </p:sp>
      <p:sp>
        <p:nvSpPr>
          <p:cNvPr id="4" name="Title 1"/>
          <p:cNvSpPr>
            <a:spLocks noGrp="1"/>
          </p:cNvSpPr>
          <p:nvPr>
            <p:ph type="title"/>
          </p:nvPr>
        </p:nvSpPr>
        <p:spPr/>
        <p:txBody>
          <a:bodyPr>
            <a:normAutofit/>
          </a:bodyPr>
          <a:lstStyle/>
          <a:p>
            <a:r>
              <a:rPr lang="en-US" sz="2400" b="1" dirty="0" smtClean="0">
                <a:solidFill>
                  <a:schemeClr val="tx2">
                    <a:lumMod val="60000"/>
                    <a:lumOff val="40000"/>
                  </a:schemeClr>
                </a:solidFill>
                <a:effectLst>
                  <a:outerShdw blurRad="38100" dist="38100" dir="2700000" algn="tl">
                    <a:srgbClr val="000000">
                      <a:alpha val="43137"/>
                    </a:srgbClr>
                  </a:outerShdw>
                </a:effectLst>
                <a:latin typeface="Trebuchet MS" pitchFamily="34" charset="0"/>
              </a:rPr>
              <a:t>Selection of cluster-head:</a:t>
            </a:r>
            <a:endParaRPr lang="en-US" sz="2400" b="1" dirty="0">
              <a:solidFill>
                <a:schemeClr val="tx2">
                  <a:lumMod val="60000"/>
                  <a:lumOff val="40000"/>
                </a:schemeClr>
              </a:solidFill>
              <a:effectLst>
                <a:outerShdw blurRad="38100" dist="38100" dir="2700000" algn="tl">
                  <a:srgbClr val="000000">
                    <a:alpha val="43137"/>
                  </a:srgbClr>
                </a:outerShdw>
              </a:effectLst>
              <a:latin typeface="Trebuchet MS" pitchFamily="34" charset="0"/>
            </a:endParaRPr>
          </a:p>
        </p:txBody>
      </p:sp>
      <p:sp>
        <p:nvSpPr>
          <p:cNvPr id="6" name="Title 1"/>
          <p:cNvSpPr txBox="1">
            <a:spLocks/>
          </p:cNvSpPr>
          <p:nvPr/>
        </p:nvSpPr>
        <p:spPr>
          <a:xfrm>
            <a:off x="607384" y="5373216"/>
            <a:ext cx="8229600"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r>
              <a:rPr lang="en-US" sz="2400" b="1" dirty="0" smtClean="0">
                <a:solidFill>
                  <a:schemeClr val="tx2">
                    <a:lumMod val="60000"/>
                    <a:lumOff val="40000"/>
                  </a:schemeClr>
                </a:solidFill>
                <a:effectLst>
                  <a:outerShdw blurRad="38100" dist="38100" dir="2700000" algn="tl">
                    <a:srgbClr val="000000">
                      <a:alpha val="43137"/>
                    </a:srgbClr>
                  </a:outerShdw>
                </a:effectLst>
                <a:latin typeface="Trebuchet MS" pitchFamily="34" charset="0"/>
              </a:rPr>
              <a:t>Selection of gateway-node:</a:t>
            </a:r>
            <a:endParaRPr lang="en-US" sz="2400" b="1" dirty="0">
              <a:solidFill>
                <a:schemeClr val="tx2">
                  <a:lumMod val="60000"/>
                  <a:lumOff val="40000"/>
                </a:schemeClr>
              </a:solidFill>
              <a:effectLst>
                <a:outerShdw blurRad="38100" dist="38100" dir="2700000" algn="tl">
                  <a:srgbClr val="000000">
                    <a:alpha val="43137"/>
                  </a:srgbClr>
                </a:outerShdw>
              </a:effectLst>
              <a:latin typeface="Trebuchet MS" pitchFamily="34" charset="0"/>
            </a:endParaRPr>
          </a:p>
        </p:txBody>
      </p:sp>
    </p:spTree>
    <p:extLst>
      <p:ext uri="{BB962C8B-B14F-4D97-AF65-F5344CB8AC3E}">
        <p14:creationId xmlns:p14="http://schemas.microsoft.com/office/powerpoint/2010/main" val="2966405526"/>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ProjectStatusReport</Template>
  <TotalTime>0</TotalTime>
  <Words>792</Words>
  <Application>Microsoft Office PowerPoint</Application>
  <PresentationFormat>On-screen Show (4:3)</PresentationFormat>
  <Paragraphs>143</Paragraphs>
  <Slides>19</Slides>
  <Notes>2</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Project Status Report</vt:lpstr>
      <vt:lpstr>Slipstream</vt:lpstr>
      <vt:lpstr>A Routing protocol for Distributed clustering in DTMNs</vt:lpstr>
      <vt:lpstr>Contents :</vt:lpstr>
      <vt:lpstr>Overview :</vt:lpstr>
      <vt:lpstr>Introduction :</vt:lpstr>
      <vt:lpstr>PowerPoint Presentation</vt:lpstr>
      <vt:lpstr>DTN Architecture :</vt:lpstr>
      <vt:lpstr>Existing Routing protocols:</vt:lpstr>
      <vt:lpstr> Clustering :</vt:lpstr>
      <vt:lpstr>Selection of cluster-head:</vt:lpstr>
      <vt:lpstr>Example : </vt:lpstr>
      <vt:lpstr>PowerPoint Presentation</vt:lpstr>
      <vt:lpstr>PowerPoint Presentation</vt:lpstr>
      <vt:lpstr>We represent the design of Inter-cluster routing as a Pseudo code as follows : (Direct Delivery Routing) </vt:lpstr>
      <vt:lpstr>Cluster-Based Routing : </vt:lpstr>
      <vt:lpstr>Some snapshots to give a clear idea:</vt:lpstr>
      <vt:lpstr>Contd.</vt:lpstr>
      <vt:lpstr>Conclusion : </vt:lpstr>
      <vt:lpstr>Future Work : </vt:lpstr>
      <vt:lpstr>References:</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2012-03-26T12:53:21Z</dcterms:created>
  <dcterms:modified xsi:type="dcterms:W3CDTF">2012-10-29T14:25:57Z</dcterms:modified>
</cp:coreProperties>
</file>