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Caveat"/>
      <p:regular r:id="rId23"/>
      <p:bold r:id="rId24"/>
    </p:embeddedFont>
    <p:embeddedFont>
      <p:font typeface="Amatic SC"/>
      <p:regular r:id="rId25"/>
      <p:bold r:id="rId26"/>
    </p:embeddedFont>
    <p:embeddedFont>
      <p:font typeface="Lat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Caveat-bold.fntdata"/><Relationship Id="rId23"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ec0c3569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ec0c3569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ec0c356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ec0c356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02ef5811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02ef5811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ec0c356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ec0c356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ec0c356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ec0c356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ec0c356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ec0c356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c0c356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c0c356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c0c356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c0c356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ec0c356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ec0c356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Amatic SC"/>
                <a:ea typeface="Amatic SC"/>
                <a:cs typeface="Amatic SC"/>
                <a:sym typeface="Amatic SC"/>
              </a:rPr>
              <a:t>Montreal Bakery</a:t>
            </a:r>
            <a:endParaRPr i="1">
              <a:latin typeface="Amatic SC"/>
              <a:ea typeface="Amatic SC"/>
              <a:cs typeface="Amatic SC"/>
              <a:sym typeface="Amatic SC"/>
            </a:endParaRPr>
          </a:p>
          <a:p>
            <a:pPr indent="0" lvl="0" marL="0" rtl="0" algn="l">
              <a:spcBef>
                <a:spcPts val="0"/>
              </a:spcBef>
              <a:spcAft>
                <a:spcPts val="0"/>
              </a:spcAft>
              <a:buNone/>
            </a:pPr>
            <a:r>
              <a:rPr i="1" lang="en">
                <a:latin typeface="Amatic SC"/>
                <a:ea typeface="Amatic SC"/>
                <a:cs typeface="Amatic SC"/>
                <a:sym typeface="Amatic SC"/>
              </a:rPr>
              <a:t>Store</a:t>
            </a:r>
            <a:endParaRPr i="1">
              <a:latin typeface="Amatic SC"/>
              <a:ea typeface="Amatic SC"/>
              <a:cs typeface="Amatic SC"/>
              <a:sym typeface="Amatic SC"/>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By:</a:t>
            </a:r>
            <a:endParaRPr sz="2400"/>
          </a:p>
          <a:p>
            <a:pPr indent="0" lvl="0" marL="0" rtl="0" algn="l">
              <a:spcBef>
                <a:spcPts val="0"/>
              </a:spcBef>
              <a:spcAft>
                <a:spcPts val="0"/>
              </a:spcAft>
              <a:buClr>
                <a:schemeClr val="dk2"/>
              </a:buClr>
              <a:buSzPts val="1100"/>
              <a:buFont typeface="Arial"/>
              <a:buNone/>
            </a:pPr>
            <a:r>
              <a:rPr lang="en" sz="2400"/>
              <a:t>Sai Sannith Kadavergu</a:t>
            </a:r>
            <a:endParaRPr sz="2400"/>
          </a:p>
          <a:p>
            <a:pPr indent="0" lvl="0" marL="0" rtl="0" algn="l">
              <a:spcBef>
                <a:spcPts val="0"/>
              </a:spcBef>
              <a:spcAft>
                <a:spcPts val="0"/>
              </a:spcAft>
              <a:buClr>
                <a:schemeClr val="dk2"/>
              </a:buClr>
              <a:buSzPts val="1100"/>
              <a:buFont typeface="Arial"/>
              <a:buNone/>
            </a:pPr>
            <a:r>
              <a:rPr lang="en" sz="2400"/>
              <a:t>Ankush Sharma</a:t>
            </a:r>
            <a:endParaRPr sz="2400"/>
          </a:p>
          <a:p>
            <a:pPr indent="0" lvl="0" marL="0" rtl="0" algn="l">
              <a:spcBef>
                <a:spcPts val="0"/>
              </a:spcBef>
              <a:spcAft>
                <a:spcPts val="0"/>
              </a:spcAft>
              <a:buClr>
                <a:schemeClr val="dk2"/>
              </a:buClr>
              <a:buSzPts val="1100"/>
              <a:buFont typeface="Arial"/>
              <a:buNone/>
            </a:pPr>
            <a:r>
              <a:rPr lang="en" sz="2400"/>
              <a:t>Raghav Sharma</a:t>
            </a:r>
            <a:endParaRPr sz="2400"/>
          </a:p>
          <a:p>
            <a:pPr indent="0" lvl="0" marL="0" rtl="0" algn="l">
              <a:spcBef>
                <a:spcPts val="0"/>
              </a:spcBef>
              <a:spcAft>
                <a:spcPts val="0"/>
              </a:spcAft>
              <a:buClr>
                <a:schemeClr val="dk2"/>
              </a:buClr>
              <a:buSzPts val="1100"/>
              <a:buFont typeface="Arial"/>
              <a:buNone/>
            </a:pPr>
            <a:r>
              <a:rPr lang="en" sz="2400"/>
              <a:t>Arun Jyoti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Decisions that we regret?</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We regret not learning node.js and express in a deeper and </a:t>
            </a:r>
            <a:endParaRPr sz="1900"/>
          </a:p>
          <a:p>
            <a:pPr indent="0" lvl="0" marL="0" rtl="0" algn="just">
              <a:spcBef>
                <a:spcPts val="0"/>
              </a:spcBef>
              <a:spcAft>
                <a:spcPts val="0"/>
              </a:spcAft>
              <a:buNone/>
            </a:pPr>
            <a:r>
              <a:rPr lang="en" sz="1900"/>
              <a:t>project oriented way.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27" name="Google Shape;127;p22"/>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Dealing with git conflicts?</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All of us had basic knowledge of Git (push,pull,remote add).</a:t>
            </a:r>
            <a:endParaRPr sz="1900"/>
          </a:p>
          <a:p>
            <a:pPr indent="0" lvl="0" marL="0" rtl="0" algn="just">
              <a:spcBef>
                <a:spcPts val="0"/>
              </a:spcBef>
              <a:spcAft>
                <a:spcPts val="0"/>
              </a:spcAft>
              <a:buNone/>
            </a:pPr>
            <a:r>
              <a:rPr lang="en" sz="1900"/>
              <a:t>Conflicts like merge</a:t>
            </a:r>
            <a:r>
              <a:rPr lang="en" sz="1900"/>
              <a:t>, </a:t>
            </a:r>
            <a:r>
              <a:rPr lang="en" sz="1900"/>
              <a:t>undo were new and these concepts were learnt using resources like Stackoverflow. Also, had to delete some files manually from  Github sometimes and reset the local repositories/folders at a new address/location on the PC. To avoid further </a:t>
            </a:r>
            <a:r>
              <a:rPr lang="en" sz="1900"/>
              <a:t>complications</a:t>
            </a:r>
            <a:r>
              <a:rPr lang="en" sz="1900"/>
              <a:t>, we avoided using different branches(Master,main etc) and rather used a single branch.</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33" name="Google Shape;133;p23"/>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How did we overcome ?</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Stackoverflow came to our rescue everytime the team was stuck.</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 sz="1900"/>
              <a:t>Dividing work among the team depending on which member is proficient in which technology.</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 sz="1900"/>
              <a:t>Keeping every team member updated in a whatsapp group and being open to feedbacks and constructive criticism.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39" name="Google Shape;139;p24"/>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pic>
        <p:nvPicPr>
          <p:cNvPr id="140" name="Google Shape;140;p24"/>
          <p:cNvPicPr preferRelativeResize="0"/>
          <p:nvPr/>
        </p:nvPicPr>
        <p:blipFill>
          <a:blip r:embed="rId3">
            <a:alphaModFix/>
          </a:blip>
          <a:stretch>
            <a:fillRect/>
          </a:stretch>
        </p:blipFill>
        <p:spPr>
          <a:xfrm>
            <a:off x="7533850" y="0"/>
            <a:ext cx="1610148" cy="1342048"/>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i="1" lang="en" sz="6000">
                <a:solidFill>
                  <a:srgbClr val="000000"/>
                </a:solidFill>
                <a:latin typeface="Caveat"/>
                <a:ea typeface="Caveat"/>
                <a:cs typeface="Caveat"/>
                <a:sym typeface="Caveat"/>
              </a:rPr>
              <a:t>Thanks</a:t>
            </a:r>
            <a:endParaRPr b="0" i="1" sz="6500">
              <a:latin typeface="Caveat"/>
              <a:ea typeface="Caveat"/>
              <a:cs typeface="Caveat"/>
              <a:sym typeface="Caveat"/>
            </a:endParaRPr>
          </a:p>
        </p:txBody>
      </p:sp>
      <p:sp>
        <p:nvSpPr>
          <p:cNvPr id="146" name="Google Shape;146;p25"/>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
        <p:nvSpPr>
          <p:cNvPr id="147" name="Google Shape;147;p25"/>
          <p:cNvSpPr txBox="1"/>
          <p:nvPr/>
        </p:nvSpPr>
        <p:spPr>
          <a:xfrm>
            <a:off x="1285875" y="13763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8" name="Google Shape;148;p25"/>
          <p:cNvPicPr preferRelativeResize="0"/>
          <p:nvPr/>
        </p:nvPicPr>
        <p:blipFill>
          <a:blip r:embed="rId3">
            <a:alphaModFix/>
          </a:blip>
          <a:stretch>
            <a:fillRect/>
          </a:stretch>
        </p:blipFill>
        <p:spPr>
          <a:xfrm>
            <a:off x="2883675" y="1776500"/>
            <a:ext cx="3500250" cy="261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About</a:t>
            </a:r>
            <a:endParaRPr sz="2400"/>
          </a:p>
        </p:txBody>
      </p:sp>
      <p:sp>
        <p:nvSpPr>
          <p:cNvPr id="79" name="Google Shape;79;p14"/>
          <p:cNvSpPr txBox="1"/>
          <p:nvPr>
            <p:ph idx="4294967295" type="title"/>
          </p:nvPr>
        </p:nvSpPr>
        <p:spPr>
          <a:xfrm>
            <a:off x="535775" y="1798225"/>
            <a:ext cx="5197200" cy="274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n" sz="1350">
                <a:solidFill>
                  <a:srgbClr val="4C4C4C"/>
                </a:solidFill>
                <a:highlight>
                  <a:srgbClr val="FFFFFF"/>
                </a:highlight>
                <a:latin typeface="Arial"/>
                <a:ea typeface="Arial"/>
                <a:cs typeface="Arial"/>
                <a:sym typeface="Arial"/>
              </a:rPr>
              <a:t>An online Bakery store that allows users to browse and book various bakery products available online. The project consists of list of bakery products displayed in various categories. The user may browse through these items as per categories but the customers must register before booking/buying a product. </a:t>
            </a:r>
            <a:endParaRPr b="0" sz="1350">
              <a:solidFill>
                <a:srgbClr val="4C4C4C"/>
              </a:solidFill>
              <a:highlight>
                <a:srgbClr val="FFFFFF"/>
              </a:highlight>
              <a:latin typeface="Arial"/>
              <a:ea typeface="Arial"/>
              <a:cs typeface="Arial"/>
              <a:sym typeface="Arial"/>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swald"/>
                <a:ea typeface="Oswald"/>
                <a:cs typeface="Oswald"/>
                <a:sym typeface="Oswald"/>
              </a:rPr>
              <a:t>How did we determine what features to include?</a:t>
            </a:r>
            <a:endParaRPr sz="1900">
              <a:latin typeface="Oswald"/>
              <a:ea typeface="Oswald"/>
              <a:cs typeface="Oswald"/>
              <a:sym typeface="Oswald"/>
            </a:endParaRPr>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B</a:t>
            </a:r>
            <a:r>
              <a:rPr lang="en" sz="1900"/>
              <a:t>ased on the structure of other online bakery stores and the timeline , we determined the ‘must have’ features for the platform. Features like including various categories that are available in offline bakery stores were included to make the website user friendly. Payment with cash option was also deemed to be important because it would have been time consuming to design a ‘Card only’ interface and also, some users still prefer paying cash for services like such.</a:t>
            </a:r>
            <a:endParaRPr sz="1900"/>
          </a:p>
          <a:p>
            <a:pPr indent="0" lvl="0" marL="0" rtl="0" algn="l">
              <a:spcBef>
                <a:spcPts val="0"/>
              </a:spcBef>
              <a:spcAft>
                <a:spcPts val="0"/>
              </a:spcAft>
              <a:buNone/>
            </a:pPr>
            <a:r>
              <a:t/>
            </a:r>
            <a:endParaRPr sz="1900"/>
          </a:p>
        </p:txBody>
      </p:sp>
      <p:sp>
        <p:nvSpPr>
          <p:cNvPr id="85" name="Google Shape;85;p15"/>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How did we determine what to exclude?</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 sz="1900"/>
              <a:t>Based on the fact that time was limited, some ‘not so important’ features that don’t affect the quality as well as the basic functionality of the website were excluded. Also, taking into consideration the teachers’ feedback, we got a better idea about if a  functionality is vital or not.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 sz="1900"/>
              <a:t>For example: Features like adding a profile picture is not necessary for the website to work in an efficient way, so we excluded features like such. </a:t>
            </a:r>
            <a:endParaRPr sz="1900"/>
          </a:p>
          <a:p>
            <a:pPr indent="0" lvl="0" marL="0" rtl="0" algn="l">
              <a:spcBef>
                <a:spcPts val="0"/>
              </a:spcBef>
              <a:spcAft>
                <a:spcPts val="0"/>
              </a:spcAft>
              <a:buNone/>
            </a:pPr>
            <a:r>
              <a:t/>
            </a:r>
            <a:endParaRPr sz="1900"/>
          </a:p>
        </p:txBody>
      </p:sp>
      <p:sp>
        <p:nvSpPr>
          <p:cNvPr id="91" name="Google Shape;91;p16"/>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408600" y="8064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Which technologies and why?</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We have been using Node.js and Express.Js in our course curriculum and are well versed with the structure of it. We also learnt the basics of Ajax and Bootstrap in our previous semester and they provide great functional and design features. For database, we used SQL because the structure/tables of the system was/were not to be changed and to ensure data integrity.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97" name="Google Shape;97;p17"/>
          <p:cNvSpPr txBox="1"/>
          <p:nvPr/>
        </p:nvSpPr>
        <p:spPr>
          <a:xfrm>
            <a:off x="7075313" y="29052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08600" y="8064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Who did what?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Sai Sannith- Mock-ups, Html, Nodejs, MySQL, Test Cases, Manual Testing.</a:t>
            </a:r>
            <a:endParaRPr sz="1900"/>
          </a:p>
          <a:p>
            <a:pPr indent="0" lvl="0" marL="0" rtl="0" algn="l">
              <a:spcBef>
                <a:spcPts val="0"/>
              </a:spcBef>
              <a:spcAft>
                <a:spcPts val="0"/>
              </a:spcAft>
              <a:buNone/>
            </a:pPr>
            <a:r>
              <a:rPr lang="en" sz="1900"/>
              <a:t>Ankush-Initial diagrams, HTML, JS , Bug report and Presentation.</a:t>
            </a:r>
            <a:endParaRPr sz="1900"/>
          </a:p>
          <a:p>
            <a:pPr indent="0" lvl="0" marL="0" rtl="0" algn="l">
              <a:spcBef>
                <a:spcPts val="0"/>
              </a:spcBef>
              <a:spcAft>
                <a:spcPts val="0"/>
              </a:spcAft>
              <a:buNone/>
            </a:pPr>
            <a:r>
              <a:rPr lang="en" sz="1900"/>
              <a:t>Raghav- Diagrams, Documentation, Unit Testing on each module, HTML, NodeJS, MYSQL, DB Schema.</a:t>
            </a:r>
            <a:endParaRPr sz="1900"/>
          </a:p>
          <a:p>
            <a:pPr indent="0" lvl="0" marL="0" rtl="0" algn="l">
              <a:spcBef>
                <a:spcPts val="0"/>
              </a:spcBef>
              <a:spcAft>
                <a:spcPts val="0"/>
              </a:spcAft>
              <a:buNone/>
            </a:pPr>
            <a:r>
              <a:rPr lang="en" sz="1900"/>
              <a:t>Arun Jyoti- Test case document, Test </a:t>
            </a:r>
            <a:r>
              <a:rPr lang="en" sz="1900"/>
              <a:t>Scenarios</a:t>
            </a:r>
            <a:r>
              <a:rPr lang="en" sz="1900"/>
              <a:t> , Specific requirement , </a:t>
            </a:r>
            <a:r>
              <a:rPr lang="en" sz="1900"/>
              <a:t>HTML , Mysql, Manual Testing.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03" name="Google Shape;103;p18"/>
          <p:cNvSpPr txBox="1"/>
          <p:nvPr/>
        </p:nvSpPr>
        <p:spPr>
          <a:xfrm>
            <a:off x="6801435" y="2878792"/>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Impact of Covid ?</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Since everyone was working remotely, it became important to create meetings on a regular basis. Arranging meetings at a time when every team </a:t>
            </a:r>
            <a:r>
              <a:rPr lang="en" sz="1900"/>
              <a:t>member</a:t>
            </a:r>
            <a:r>
              <a:rPr lang="en" sz="1900"/>
              <a:t> is </a:t>
            </a:r>
            <a:r>
              <a:rPr lang="en" sz="1900"/>
              <a:t>available</a:t>
            </a:r>
            <a:r>
              <a:rPr lang="en" sz="1900"/>
              <a:t> as well as not tired(impacts productivity) was challenging. However, it also helped us in getting used to some technologies like sharing a screen and giving access to some other </a:t>
            </a:r>
            <a:r>
              <a:rPr lang="en" sz="1900"/>
              <a:t>members. </a:t>
            </a:r>
            <a:endParaRPr sz="1900"/>
          </a:p>
          <a:p>
            <a:pPr indent="0" lvl="0" marL="0" rtl="0" algn="just">
              <a:spcBef>
                <a:spcPts val="0"/>
              </a:spcBef>
              <a:spcAft>
                <a:spcPts val="0"/>
              </a:spcAft>
              <a:buNone/>
            </a:pPr>
            <a:r>
              <a:rPr lang="en" sz="1900"/>
              <a:t>Also, since we didn’t get to interact in an in-person environment, it became  hard to convey ideas among other group-mates.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09" name="Google Shape;109;p19"/>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Major difficulties?</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Matching up the real product with the mockups designed in the first iteration took some time. </a:t>
            </a:r>
            <a:endParaRPr sz="1900"/>
          </a:p>
          <a:p>
            <a:pPr indent="0" lvl="0" marL="0" rtl="0" algn="just">
              <a:spcBef>
                <a:spcPts val="0"/>
              </a:spcBef>
              <a:spcAft>
                <a:spcPts val="0"/>
              </a:spcAft>
              <a:buNone/>
            </a:pPr>
            <a:r>
              <a:rPr lang="en" sz="1900"/>
              <a:t>Concepts like local browser storage/sessions were difficult to understand at first.</a:t>
            </a:r>
            <a:endParaRPr sz="1900"/>
          </a:p>
          <a:p>
            <a:pPr indent="0" lvl="0" marL="0" rtl="0" algn="just">
              <a:spcBef>
                <a:spcPts val="0"/>
              </a:spcBef>
              <a:spcAft>
                <a:spcPts val="0"/>
              </a:spcAft>
              <a:buNone/>
            </a:pPr>
            <a:r>
              <a:rPr lang="en" sz="1900"/>
              <a:t> Designing test cases that provide full coverage needed some </a:t>
            </a:r>
            <a:r>
              <a:rPr lang="en" sz="1900"/>
              <a:t>brainstorming</a:t>
            </a:r>
            <a:r>
              <a:rPr lang="en" sz="1900"/>
              <a:t> .</a:t>
            </a:r>
            <a:endParaRPr sz="1900"/>
          </a:p>
          <a:p>
            <a:pPr indent="0" lvl="0" marL="0" rtl="0" algn="just">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15" name="Google Shape;115;p20"/>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25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What went easier than expected</a:t>
            </a:r>
            <a:r>
              <a:rPr lang="en" sz="1900"/>
              <a:t>?</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Due to regular feedbacks and meetings, the team was able to concentrate on the important and desired outcomes only. </a:t>
            </a:r>
            <a:endParaRPr sz="1900"/>
          </a:p>
          <a:p>
            <a:pPr indent="0" lvl="0" marL="0" rtl="0" algn="just">
              <a:spcBef>
                <a:spcPts val="0"/>
              </a:spcBef>
              <a:spcAft>
                <a:spcPts val="0"/>
              </a:spcAft>
              <a:buNone/>
            </a:pPr>
            <a:r>
              <a:t/>
            </a:r>
            <a:endParaRPr sz="1900"/>
          </a:p>
          <a:p>
            <a:pPr indent="0" lvl="0" marL="0" rtl="0" algn="just">
              <a:spcBef>
                <a:spcPts val="0"/>
              </a:spcBef>
              <a:spcAft>
                <a:spcPts val="0"/>
              </a:spcAft>
              <a:buClr>
                <a:schemeClr val="dk2"/>
              </a:buClr>
              <a:buSzPts val="1100"/>
              <a:buFont typeface="Arial"/>
              <a:buNone/>
            </a:pPr>
            <a:r>
              <a:rPr lang="en" sz="1900"/>
              <a:t>It was also easier to contribute more time towards the project since we were not wasting time on things like travelling, getting ready for school.</a:t>
            </a:r>
            <a:endParaRPr sz="1900"/>
          </a:p>
          <a:p>
            <a:pPr indent="0" lvl="0" marL="0" rtl="0" algn="just">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21" name="Google Shape;121;p21"/>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