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2" r:id="rId2"/>
    <p:sldId id="258" r:id="rId3"/>
    <p:sldId id="260" r:id="rId4"/>
    <p:sldId id="261" r:id="rId5"/>
    <p:sldId id="263" r:id="rId6"/>
    <p:sldId id="264" r:id="rId7"/>
    <p:sldId id="265" r:id="rId8"/>
    <p:sldId id="271" r:id="rId9"/>
    <p:sldId id="272" r:id="rId10"/>
    <p:sldId id="266" r:id="rId11"/>
    <p:sldId id="267" r:id="rId12"/>
    <p:sldId id="268" r:id="rId13"/>
    <p:sldId id="269" r:id="rId14"/>
    <p:sldId id="270" r:id="rId15"/>
    <p:sldId id="273" r:id="rId16"/>
    <p:sldId id="274" r:id="rId17"/>
    <p:sldId id="275" r:id="rId18"/>
    <p:sldId id="276" r:id="rId19"/>
    <p:sldId id="279"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07E06A-4564-45EC-906C-CB22AE1D3179}" type="doc">
      <dgm:prSet loTypeId="urn:microsoft.com/office/officeart/2005/8/layout/process4" loCatId="process" qsTypeId="urn:microsoft.com/office/officeart/2005/8/quickstyle/simple1" qsCatId="simple" csTypeId="urn:microsoft.com/office/officeart/2005/8/colors/colorful2" csCatId="colorful" phldr="1"/>
      <dgm:spPr/>
    </dgm:pt>
    <dgm:pt modelId="{B93F49D7-2506-4813-AB89-C57C2B463515}">
      <dgm:prSet phldrT="[Text]" custT="1"/>
      <dgm:spPr/>
      <dgm:t>
        <a:bodyPr/>
        <a:lstStyle/>
        <a:p>
          <a:r>
            <a:rPr lang="en-IN" sz="2400" dirty="0"/>
            <a:t>Data Understanding</a:t>
          </a:r>
        </a:p>
      </dgm:t>
    </dgm:pt>
    <dgm:pt modelId="{59067ED0-1CCA-4599-A55B-BD9825BD5057}" type="parTrans" cxnId="{4B0DF93F-5F43-4B73-8B62-214D517C80FD}">
      <dgm:prSet/>
      <dgm:spPr/>
      <dgm:t>
        <a:bodyPr/>
        <a:lstStyle/>
        <a:p>
          <a:endParaRPr lang="en-IN" sz="2400"/>
        </a:p>
      </dgm:t>
    </dgm:pt>
    <dgm:pt modelId="{B3869B52-0502-4674-A356-D880F60ACCB3}" type="sibTrans" cxnId="{4B0DF93F-5F43-4B73-8B62-214D517C80FD}">
      <dgm:prSet/>
      <dgm:spPr/>
      <dgm:t>
        <a:bodyPr/>
        <a:lstStyle/>
        <a:p>
          <a:endParaRPr lang="en-IN" sz="2400"/>
        </a:p>
      </dgm:t>
    </dgm:pt>
    <dgm:pt modelId="{56A27F8A-93F2-433C-959D-05C466DF009B}">
      <dgm:prSet phldrT="[Text]" custT="1"/>
      <dgm:spPr/>
      <dgm:t>
        <a:bodyPr/>
        <a:lstStyle/>
        <a:p>
          <a:r>
            <a:rPr lang="en-IN" sz="2400" dirty="0"/>
            <a:t>Data Cleaning</a:t>
          </a:r>
        </a:p>
      </dgm:t>
    </dgm:pt>
    <dgm:pt modelId="{4798F85B-ADB9-4E25-BA8D-8D3A8A6C3003}" type="parTrans" cxnId="{20AA5FB4-ED3A-4350-8035-BF5E070EBD4F}">
      <dgm:prSet/>
      <dgm:spPr/>
      <dgm:t>
        <a:bodyPr/>
        <a:lstStyle/>
        <a:p>
          <a:endParaRPr lang="en-IN" sz="2400"/>
        </a:p>
      </dgm:t>
    </dgm:pt>
    <dgm:pt modelId="{91B66F7D-7AFD-4669-8ADE-F7311ECA5EB9}" type="sibTrans" cxnId="{20AA5FB4-ED3A-4350-8035-BF5E070EBD4F}">
      <dgm:prSet/>
      <dgm:spPr/>
      <dgm:t>
        <a:bodyPr/>
        <a:lstStyle/>
        <a:p>
          <a:endParaRPr lang="en-IN" sz="2400"/>
        </a:p>
      </dgm:t>
    </dgm:pt>
    <dgm:pt modelId="{A90C0EA9-D30B-4656-AB8C-D0BD43F74DDA}">
      <dgm:prSet phldrT="[Text]" custT="1"/>
      <dgm:spPr/>
      <dgm:t>
        <a:bodyPr/>
        <a:lstStyle/>
        <a:p>
          <a:r>
            <a:rPr lang="en-IN" sz="2400" dirty="0"/>
            <a:t>Recommendations</a:t>
          </a:r>
        </a:p>
      </dgm:t>
    </dgm:pt>
    <dgm:pt modelId="{2DE558FF-6ADF-48FB-B9BD-8CC342491185}" type="parTrans" cxnId="{852823DF-5956-47DB-81F5-1C36A41E0CF1}">
      <dgm:prSet/>
      <dgm:spPr/>
      <dgm:t>
        <a:bodyPr/>
        <a:lstStyle/>
        <a:p>
          <a:endParaRPr lang="en-IN" sz="2400"/>
        </a:p>
      </dgm:t>
    </dgm:pt>
    <dgm:pt modelId="{6E5A8707-43F5-4555-88BC-3B9D60A7F3C8}" type="sibTrans" cxnId="{852823DF-5956-47DB-81F5-1C36A41E0CF1}">
      <dgm:prSet/>
      <dgm:spPr/>
      <dgm:t>
        <a:bodyPr/>
        <a:lstStyle/>
        <a:p>
          <a:endParaRPr lang="en-IN" sz="2400"/>
        </a:p>
      </dgm:t>
    </dgm:pt>
    <dgm:pt modelId="{3D8CAF7D-CF08-4B3A-B781-C06779AF27D5}">
      <dgm:prSet phldrT="[Text]" custT="1"/>
      <dgm:spPr/>
      <dgm:t>
        <a:bodyPr/>
        <a:lstStyle/>
        <a:p>
          <a:r>
            <a:rPr lang="en-IN" sz="2400" dirty="0"/>
            <a:t>Multivariate Analysis</a:t>
          </a:r>
        </a:p>
      </dgm:t>
    </dgm:pt>
    <dgm:pt modelId="{29798775-69C9-4929-A2A3-9FAAB56BB5E7}" type="parTrans" cxnId="{0DD6128C-90B2-4348-93AA-DEC140FEB570}">
      <dgm:prSet/>
      <dgm:spPr/>
      <dgm:t>
        <a:bodyPr/>
        <a:lstStyle/>
        <a:p>
          <a:endParaRPr lang="en-IN" sz="2400"/>
        </a:p>
      </dgm:t>
    </dgm:pt>
    <dgm:pt modelId="{1000F81D-FD90-4BA1-8F6D-DE88D82A3BC1}" type="sibTrans" cxnId="{0DD6128C-90B2-4348-93AA-DEC140FEB570}">
      <dgm:prSet/>
      <dgm:spPr/>
      <dgm:t>
        <a:bodyPr/>
        <a:lstStyle/>
        <a:p>
          <a:endParaRPr lang="en-IN" sz="2400"/>
        </a:p>
      </dgm:t>
    </dgm:pt>
    <dgm:pt modelId="{2AF18F09-DB5A-415D-B97E-A2FC2D30CDFE}">
      <dgm:prSet phldrT="[Text]" custT="1"/>
      <dgm:spPr/>
      <dgm:t>
        <a:bodyPr/>
        <a:lstStyle/>
        <a:p>
          <a:r>
            <a:rPr lang="en-IN" sz="2400" dirty="0"/>
            <a:t>Univariate Analysis</a:t>
          </a:r>
        </a:p>
      </dgm:t>
    </dgm:pt>
    <dgm:pt modelId="{0116AAD3-A4E9-4BCE-A463-E77E24BB7061}" type="parTrans" cxnId="{31DBF3ED-1860-494C-9702-CAC4AA3BA3F9}">
      <dgm:prSet/>
      <dgm:spPr/>
      <dgm:t>
        <a:bodyPr/>
        <a:lstStyle/>
        <a:p>
          <a:endParaRPr lang="en-IN" sz="2400"/>
        </a:p>
      </dgm:t>
    </dgm:pt>
    <dgm:pt modelId="{DB08DD34-D022-4E52-90F0-60EE077FD0D2}" type="sibTrans" cxnId="{31DBF3ED-1860-494C-9702-CAC4AA3BA3F9}">
      <dgm:prSet/>
      <dgm:spPr/>
      <dgm:t>
        <a:bodyPr/>
        <a:lstStyle/>
        <a:p>
          <a:endParaRPr lang="en-IN" sz="2400"/>
        </a:p>
      </dgm:t>
    </dgm:pt>
    <dgm:pt modelId="{92141055-91D7-4D5B-BBCC-F58970D4CFEE}">
      <dgm:prSet phldrT="[Text]" custT="1"/>
      <dgm:spPr/>
      <dgm:t>
        <a:bodyPr/>
        <a:lstStyle/>
        <a:p>
          <a:r>
            <a:rPr lang="en-IN" sz="2400" dirty="0"/>
            <a:t>Bivariate Analysis</a:t>
          </a:r>
        </a:p>
      </dgm:t>
    </dgm:pt>
    <dgm:pt modelId="{57145784-4A26-430B-8324-E0BCB5470820}" type="parTrans" cxnId="{E14F6AEC-8F50-4DAB-B074-4E8368C6A078}">
      <dgm:prSet/>
      <dgm:spPr/>
      <dgm:t>
        <a:bodyPr/>
        <a:lstStyle/>
        <a:p>
          <a:endParaRPr lang="en-IN" sz="2400"/>
        </a:p>
      </dgm:t>
    </dgm:pt>
    <dgm:pt modelId="{33A98B7D-E578-4F5C-A2C0-180C226674DD}" type="sibTrans" cxnId="{E14F6AEC-8F50-4DAB-B074-4E8368C6A078}">
      <dgm:prSet/>
      <dgm:spPr/>
      <dgm:t>
        <a:bodyPr/>
        <a:lstStyle/>
        <a:p>
          <a:endParaRPr lang="en-IN" sz="2400"/>
        </a:p>
      </dgm:t>
    </dgm:pt>
    <dgm:pt modelId="{7664FD35-7383-47C7-AF59-887FD25606A4}" type="pres">
      <dgm:prSet presAssocID="{4407E06A-4564-45EC-906C-CB22AE1D3179}" presName="Name0" presStyleCnt="0">
        <dgm:presLayoutVars>
          <dgm:dir/>
          <dgm:animLvl val="lvl"/>
          <dgm:resizeHandles val="exact"/>
        </dgm:presLayoutVars>
      </dgm:prSet>
      <dgm:spPr/>
    </dgm:pt>
    <dgm:pt modelId="{32DC5ADD-2C57-4FDA-A0AD-0735855008B8}" type="pres">
      <dgm:prSet presAssocID="{A90C0EA9-D30B-4656-AB8C-D0BD43F74DDA}" presName="boxAndChildren" presStyleCnt="0"/>
      <dgm:spPr/>
    </dgm:pt>
    <dgm:pt modelId="{99690F65-E71B-40C7-B3D8-1E3462B6329F}" type="pres">
      <dgm:prSet presAssocID="{A90C0EA9-D30B-4656-AB8C-D0BD43F74DDA}" presName="parentTextBox" presStyleLbl="node1" presStyleIdx="0" presStyleCnt="6"/>
      <dgm:spPr/>
    </dgm:pt>
    <dgm:pt modelId="{E68AABE1-1C7E-47CD-9341-9A19D5843870}" type="pres">
      <dgm:prSet presAssocID="{1000F81D-FD90-4BA1-8F6D-DE88D82A3BC1}" presName="sp" presStyleCnt="0"/>
      <dgm:spPr/>
    </dgm:pt>
    <dgm:pt modelId="{DD9C7633-9C01-401B-8158-9158E8F46B6F}" type="pres">
      <dgm:prSet presAssocID="{3D8CAF7D-CF08-4B3A-B781-C06779AF27D5}" presName="arrowAndChildren" presStyleCnt="0"/>
      <dgm:spPr/>
    </dgm:pt>
    <dgm:pt modelId="{7657E99D-164F-4019-90CA-FF9DCB6C4B11}" type="pres">
      <dgm:prSet presAssocID="{3D8CAF7D-CF08-4B3A-B781-C06779AF27D5}" presName="parentTextArrow" presStyleLbl="node1" presStyleIdx="1" presStyleCnt="6"/>
      <dgm:spPr/>
    </dgm:pt>
    <dgm:pt modelId="{029332AB-2C68-4D8C-AA9E-EA022F43F904}" type="pres">
      <dgm:prSet presAssocID="{33A98B7D-E578-4F5C-A2C0-180C226674DD}" presName="sp" presStyleCnt="0"/>
      <dgm:spPr/>
    </dgm:pt>
    <dgm:pt modelId="{A278D1A4-86DD-4EAB-B76B-FA311B7E1F4D}" type="pres">
      <dgm:prSet presAssocID="{92141055-91D7-4D5B-BBCC-F58970D4CFEE}" presName="arrowAndChildren" presStyleCnt="0"/>
      <dgm:spPr/>
    </dgm:pt>
    <dgm:pt modelId="{36DB3C92-F1D7-4C36-BAE7-0D983D9823A5}" type="pres">
      <dgm:prSet presAssocID="{92141055-91D7-4D5B-BBCC-F58970D4CFEE}" presName="parentTextArrow" presStyleLbl="node1" presStyleIdx="2" presStyleCnt="6"/>
      <dgm:spPr/>
    </dgm:pt>
    <dgm:pt modelId="{6D76C7B9-2716-4B32-AD08-1EE04DE2D5EE}" type="pres">
      <dgm:prSet presAssocID="{DB08DD34-D022-4E52-90F0-60EE077FD0D2}" presName="sp" presStyleCnt="0"/>
      <dgm:spPr/>
    </dgm:pt>
    <dgm:pt modelId="{81063C3E-8BD2-443D-AAB8-2C19F67A260D}" type="pres">
      <dgm:prSet presAssocID="{2AF18F09-DB5A-415D-B97E-A2FC2D30CDFE}" presName="arrowAndChildren" presStyleCnt="0"/>
      <dgm:spPr/>
    </dgm:pt>
    <dgm:pt modelId="{1304020B-BE51-4E72-92E0-E9ADA94BD6D0}" type="pres">
      <dgm:prSet presAssocID="{2AF18F09-DB5A-415D-B97E-A2FC2D30CDFE}" presName="parentTextArrow" presStyleLbl="node1" presStyleIdx="3" presStyleCnt="6"/>
      <dgm:spPr/>
    </dgm:pt>
    <dgm:pt modelId="{A0E3D142-BA2C-406C-944E-B5CA92745403}" type="pres">
      <dgm:prSet presAssocID="{91B66F7D-7AFD-4669-8ADE-F7311ECA5EB9}" presName="sp" presStyleCnt="0"/>
      <dgm:spPr/>
    </dgm:pt>
    <dgm:pt modelId="{10EF6328-D296-4BE9-AE11-CDD47BDE4704}" type="pres">
      <dgm:prSet presAssocID="{56A27F8A-93F2-433C-959D-05C466DF009B}" presName="arrowAndChildren" presStyleCnt="0"/>
      <dgm:spPr/>
    </dgm:pt>
    <dgm:pt modelId="{4EAD8B24-3AF7-4848-B9FB-94D46DD68988}" type="pres">
      <dgm:prSet presAssocID="{56A27F8A-93F2-433C-959D-05C466DF009B}" presName="parentTextArrow" presStyleLbl="node1" presStyleIdx="4" presStyleCnt="6"/>
      <dgm:spPr/>
    </dgm:pt>
    <dgm:pt modelId="{A1011DFD-F76D-4FFF-B5DC-F63F44332336}" type="pres">
      <dgm:prSet presAssocID="{B3869B52-0502-4674-A356-D880F60ACCB3}" presName="sp" presStyleCnt="0"/>
      <dgm:spPr/>
    </dgm:pt>
    <dgm:pt modelId="{4151ABBA-F680-44F9-83E6-20E87BB1A875}" type="pres">
      <dgm:prSet presAssocID="{B93F49D7-2506-4813-AB89-C57C2B463515}" presName="arrowAndChildren" presStyleCnt="0"/>
      <dgm:spPr/>
    </dgm:pt>
    <dgm:pt modelId="{FBF712F6-9478-4B8D-88C6-5D08B0AC66EC}" type="pres">
      <dgm:prSet presAssocID="{B93F49D7-2506-4813-AB89-C57C2B463515}" presName="parentTextArrow" presStyleLbl="node1" presStyleIdx="5" presStyleCnt="6"/>
      <dgm:spPr/>
    </dgm:pt>
  </dgm:ptLst>
  <dgm:cxnLst>
    <dgm:cxn modelId="{32B0DB07-4BC5-400B-8978-83EBE6F48E89}" type="presOf" srcId="{92141055-91D7-4D5B-BBCC-F58970D4CFEE}" destId="{36DB3C92-F1D7-4C36-BAE7-0D983D9823A5}" srcOrd="0" destOrd="0" presId="urn:microsoft.com/office/officeart/2005/8/layout/process4"/>
    <dgm:cxn modelId="{F21EF334-89AA-4AF1-AA6E-F26586F86E7F}" type="presOf" srcId="{2AF18F09-DB5A-415D-B97E-A2FC2D30CDFE}" destId="{1304020B-BE51-4E72-92E0-E9ADA94BD6D0}" srcOrd="0" destOrd="0" presId="urn:microsoft.com/office/officeart/2005/8/layout/process4"/>
    <dgm:cxn modelId="{4B0DF93F-5F43-4B73-8B62-214D517C80FD}" srcId="{4407E06A-4564-45EC-906C-CB22AE1D3179}" destId="{B93F49D7-2506-4813-AB89-C57C2B463515}" srcOrd="0" destOrd="0" parTransId="{59067ED0-1CCA-4599-A55B-BD9825BD5057}" sibTransId="{B3869B52-0502-4674-A356-D880F60ACCB3}"/>
    <dgm:cxn modelId="{4C21A84E-D61F-45BD-A3C7-A58335142FDC}" type="presOf" srcId="{3D8CAF7D-CF08-4B3A-B781-C06779AF27D5}" destId="{7657E99D-164F-4019-90CA-FF9DCB6C4B11}" srcOrd="0" destOrd="0" presId="urn:microsoft.com/office/officeart/2005/8/layout/process4"/>
    <dgm:cxn modelId="{F4B42D53-6A63-4140-93E4-BBB8FA687564}" type="presOf" srcId="{4407E06A-4564-45EC-906C-CB22AE1D3179}" destId="{7664FD35-7383-47C7-AF59-887FD25606A4}" srcOrd="0" destOrd="0" presId="urn:microsoft.com/office/officeart/2005/8/layout/process4"/>
    <dgm:cxn modelId="{89A9105A-3DF3-42A7-8BB3-C6DCE93BCFC9}" type="presOf" srcId="{B93F49D7-2506-4813-AB89-C57C2B463515}" destId="{FBF712F6-9478-4B8D-88C6-5D08B0AC66EC}" srcOrd="0" destOrd="0" presId="urn:microsoft.com/office/officeart/2005/8/layout/process4"/>
    <dgm:cxn modelId="{0DD6128C-90B2-4348-93AA-DEC140FEB570}" srcId="{4407E06A-4564-45EC-906C-CB22AE1D3179}" destId="{3D8CAF7D-CF08-4B3A-B781-C06779AF27D5}" srcOrd="4" destOrd="0" parTransId="{29798775-69C9-4929-A2A3-9FAAB56BB5E7}" sibTransId="{1000F81D-FD90-4BA1-8F6D-DE88D82A3BC1}"/>
    <dgm:cxn modelId="{71A37D9D-A95D-4AEE-95C8-460E9563B469}" type="presOf" srcId="{56A27F8A-93F2-433C-959D-05C466DF009B}" destId="{4EAD8B24-3AF7-4848-B9FB-94D46DD68988}" srcOrd="0" destOrd="0" presId="urn:microsoft.com/office/officeart/2005/8/layout/process4"/>
    <dgm:cxn modelId="{20AA5FB4-ED3A-4350-8035-BF5E070EBD4F}" srcId="{4407E06A-4564-45EC-906C-CB22AE1D3179}" destId="{56A27F8A-93F2-433C-959D-05C466DF009B}" srcOrd="1" destOrd="0" parTransId="{4798F85B-ADB9-4E25-BA8D-8D3A8A6C3003}" sibTransId="{91B66F7D-7AFD-4669-8ADE-F7311ECA5EB9}"/>
    <dgm:cxn modelId="{852823DF-5956-47DB-81F5-1C36A41E0CF1}" srcId="{4407E06A-4564-45EC-906C-CB22AE1D3179}" destId="{A90C0EA9-D30B-4656-AB8C-D0BD43F74DDA}" srcOrd="5" destOrd="0" parTransId="{2DE558FF-6ADF-48FB-B9BD-8CC342491185}" sibTransId="{6E5A8707-43F5-4555-88BC-3B9D60A7F3C8}"/>
    <dgm:cxn modelId="{E14F6AEC-8F50-4DAB-B074-4E8368C6A078}" srcId="{4407E06A-4564-45EC-906C-CB22AE1D3179}" destId="{92141055-91D7-4D5B-BBCC-F58970D4CFEE}" srcOrd="3" destOrd="0" parTransId="{57145784-4A26-430B-8324-E0BCB5470820}" sibTransId="{33A98B7D-E578-4F5C-A2C0-180C226674DD}"/>
    <dgm:cxn modelId="{C77850EC-8052-49DD-A3DE-0B5F491E1016}" type="presOf" srcId="{A90C0EA9-D30B-4656-AB8C-D0BD43F74DDA}" destId="{99690F65-E71B-40C7-B3D8-1E3462B6329F}" srcOrd="0" destOrd="0" presId="urn:microsoft.com/office/officeart/2005/8/layout/process4"/>
    <dgm:cxn modelId="{31DBF3ED-1860-494C-9702-CAC4AA3BA3F9}" srcId="{4407E06A-4564-45EC-906C-CB22AE1D3179}" destId="{2AF18F09-DB5A-415D-B97E-A2FC2D30CDFE}" srcOrd="2" destOrd="0" parTransId="{0116AAD3-A4E9-4BCE-A463-E77E24BB7061}" sibTransId="{DB08DD34-D022-4E52-90F0-60EE077FD0D2}"/>
    <dgm:cxn modelId="{7917DECD-69AC-40FA-B6C2-24903F04A52C}" type="presParOf" srcId="{7664FD35-7383-47C7-AF59-887FD25606A4}" destId="{32DC5ADD-2C57-4FDA-A0AD-0735855008B8}" srcOrd="0" destOrd="0" presId="urn:microsoft.com/office/officeart/2005/8/layout/process4"/>
    <dgm:cxn modelId="{1D91404C-45B1-4DD8-91B1-E8E698A795E3}" type="presParOf" srcId="{32DC5ADD-2C57-4FDA-A0AD-0735855008B8}" destId="{99690F65-E71B-40C7-B3D8-1E3462B6329F}" srcOrd="0" destOrd="0" presId="urn:microsoft.com/office/officeart/2005/8/layout/process4"/>
    <dgm:cxn modelId="{67512D3C-291C-4B6A-8A11-12CB35C09162}" type="presParOf" srcId="{7664FD35-7383-47C7-AF59-887FD25606A4}" destId="{E68AABE1-1C7E-47CD-9341-9A19D5843870}" srcOrd="1" destOrd="0" presId="urn:microsoft.com/office/officeart/2005/8/layout/process4"/>
    <dgm:cxn modelId="{D6ED659A-80DB-46FD-B638-7986549BF4AE}" type="presParOf" srcId="{7664FD35-7383-47C7-AF59-887FD25606A4}" destId="{DD9C7633-9C01-401B-8158-9158E8F46B6F}" srcOrd="2" destOrd="0" presId="urn:microsoft.com/office/officeart/2005/8/layout/process4"/>
    <dgm:cxn modelId="{17EFEF7C-E125-48EB-9A30-5052C90BF2CF}" type="presParOf" srcId="{DD9C7633-9C01-401B-8158-9158E8F46B6F}" destId="{7657E99D-164F-4019-90CA-FF9DCB6C4B11}" srcOrd="0" destOrd="0" presId="urn:microsoft.com/office/officeart/2005/8/layout/process4"/>
    <dgm:cxn modelId="{68DF2695-5C42-4E6A-BC54-27F28B82D071}" type="presParOf" srcId="{7664FD35-7383-47C7-AF59-887FD25606A4}" destId="{029332AB-2C68-4D8C-AA9E-EA022F43F904}" srcOrd="3" destOrd="0" presId="urn:microsoft.com/office/officeart/2005/8/layout/process4"/>
    <dgm:cxn modelId="{7D315051-27FD-410A-9661-76C17701BE7A}" type="presParOf" srcId="{7664FD35-7383-47C7-AF59-887FD25606A4}" destId="{A278D1A4-86DD-4EAB-B76B-FA311B7E1F4D}" srcOrd="4" destOrd="0" presId="urn:microsoft.com/office/officeart/2005/8/layout/process4"/>
    <dgm:cxn modelId="{203C61FF-A17E-4E03-A6A1-8F8ED8D10CCD}" type="presParOf" srcId="{A278D1A4-86DD-4EAB-B76B-FA311B7E1F4D}" destId="{36DB3C92-F1D7-4C36-BAE7-0D983D9823A5}" srcOrd="0" destOrd="0" presId="urn:microsoft.com/office/officeart/2005/8/layout/process4"/>
    <dgm:cxn modelId="{BB0FADBB-8A9B-4FDB-991C-3BD96BA27292}" type="presParOf" srcId="{7664FD35-7383-47C7-AF59-887FD25606A4}" destId="{6D76C7B9-2716-4B32-AD08-1EE04DE2D5EE}" srcOrd="5" destOrd="0" presId="urn:microsoft.com/office/officeart/2005/8/layout/process4"/>
    <dgm:cxn modelId="{7235EC33-758D-4CE9-917D-2508A89B40AF}" type="presParOf" srcId="{7664FD35-7383-47C7-AF59-887FD25606A4}" destId="{81063C3E-8BD2-443D-AAB8-2C19F67A260D}" srcOrd="6" destOrd="0" presId="urn:microsoft.com/office/officeart/2005/8/layout/process4"/>
    <dgm:cxn modelId="{973EF5FE-9869-4A96-B86F-C5FD98847766}" type="presParOf" srcId="{81063C3E-8BD2-443D-AAB8-2C19F67A260D}" destId="{1304020B-BE51-4E72-92E0-E9ADA94BD6D0}" srcOrd="0" destOrd="0" presId="urn:microsoft.com/office/officeart/2005/8/layout/process4"/>
    <dgm:cxn modelId="{EDC46C9B-651B-48A0-AF12-D3FED74602F4}" type="presParOf" srcId="{7664FD35-7383-47C7-AF59-887FD25606A4}" destId="{A0E3D142-BA2C-406C-944E-B5CA92745403}" srcOrd="7" destOrd="0" presId="urn:microsoft.com/office/officeart/2005/8/layout/process4"/>
    <dgm:cxn modelId="{DAE6215F-5ABE-4BE6-9525-93E960751122}" type="presParOf" srcId="{7664FD35-7383-47C7-AF59-887FD25606A4}" destId="{10EF6328-D296-4BE9-AE11-CDD47BDE4704}" srcOrd="8" destOrd="0" presId="urn:microsoft.com/office/officeart/2005/8/layout/process4"/>
    <dgm:cxn modelId="{87B88895-7D14-4589-B085-069217774D3B}" type="presParOf" srcId="{10EF6328-D296-4BE9-AE11-CDD47BDE4704}" destId="{4EAD8B24-3AF7-4848-B9FB-94D46DD68988}" srcOrd="0" destOrd="0" presId="urn:microsoft.com/office/officeart/2005/8/layout/process4"/>
    <dgm:cxn modelId="{F2C24D02-5CBA-4387-A1D6-BDD43740BA0B}" type="presParOf" srcId="{7664FD35-7383-47C7-AF59-887FD25606A4}" destId="{A1011DFD-F76D-4FFF-B5DC-F63F44332336}" srcOrd="9" destOrd="0" presId="urn:microsoft.com/office/officeart/2005/8/layout/process4"/>
    <dgm:cxn modelId="{BF0B24C2-791A-4214-B146-C51BF1182006}" type="presParOf" srcId="{7664FD35-7383-47C7-AF59-887FD25606A4}" destId="{4151ABBA-F680-44F9-83E6-20E87BB1A875}" srcOrd="10" destOrd="0" presId="urn:microsoft.com/office/officeart/2005/8/layout/process4"/>
    <dgm:cxn modelId="{C0AA5365-4F50-4A8F-9467-17596920515A}" type="presParOf" srcId="{4151ABBA-F680-44F9-83E6-20E87BB1A875}" destId="{FBF712F6-9478-4B8D-88C6-5D08B0AC66EC}"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90F65-E71B-40C7-B3D8-1E3462B6329F}">
      <dsp:nvSpPr>
        <dsp:cNvPr id="0" name=""/>
        <dsp:cNvSpPr/>
      </dsp:nvSpPr>
      <dsp:spPr>
        <a:xfrm>
          <a:off x="0" y="4287227"/>
          <a:ext cx="9206271" cy="56269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t>Recommendations</a:t>
          </a:r>
        </a:p>
      </dsp:txBody>
      <dsp:txXfrm>
        <a:off x="0" y="4287227"/>
        <a:ext cx="9206271" cy="562696"/>
      </dsp:txXfrm>
    </dsp:sp>
    <dsp:sp modelId="{7657E99D-164F-4019-90CA-FF9DCB6C4B11}">
      <dsp:nvSpPr>
        <dsp:cNvPr id="0" name=""/>
        <dsp:cNvSpPr/>
      </dsp:nvSpPr>
      <dsp:spPr>
        <a:xfrm rot="10800000">
          <a:off x="0" y="3430241"/>
          <a:ext cx="9206271" cy="865426"/>
        </a:xfrm>
        <a:prstGeom prst="upArrowCallou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t>Multivariate Analysis</a:t>
          </a:r>
        </a:p>
      </dsp:txBody>
      <dsp:txXfrm rot="10800000">
        <a:off x="0" y="3430241"/>
        <a:ext cx="9206271" cy="562328"/>
      </dsp:txXfrm>
    </dsp:sp>
    <dsp:sp modelId="{36DB3C92-F1D7-4C36-BAE7-0D983D9823A5}">
      <dsp:nvSpPr>
        <dsp:cNvPr id="0" name=""/>
        <dsp:cNvSpPr/>
      </dsp:nvSpPr>
      <dsp:spPr>
        <a:xfrm rot="10800000">
          <a:off x="0" y="2573254"/>
          <a:ext cx="9206271" cy="865426"/>
        </a:xfrm>
        <a:prstGeom prst="upArrowCallou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t>Bivariate Analysis</a:t>
          </a:r>
        </a:p>
      </dsp:txBody>
      <dsp:txXfrm rot="10800000">
        <a:off x="0" y="2573254"/>
        <a:ext cx="9206271" cy="562328"/>
      </dsp:txXfrm>
    </dsp:sp>
    <dsp:sp modelId="{1304020B-BE51-4E72-92E0-E9ADA94BD6D0}">
      <dsp:nvSpPr>
        <dsp:cNvPr id="0" name=""/>
        <dsp:cNvSpPr/>
      </dsp:nvSpPr>
      <dsp:spPr>
        <a:xfrm rot="10800000">
          <a:off x="0" y="1716268"/>
          <a:ext cx="9206271" cy="865426"/>
        </a:xfrm>
        <a:prstGeom prst="upArrowCallou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t>Univariate Analysis</a:t>
          </a:r>
        </a:p>
      </dsp:txBody>
      <dsp:txXfrm rot="10800000">
        <a:off x="0" y="1716268"/>
        <a:ext cx="9206271" cy="562328"/>
      </dsp:txXfrm>
    </dsp:sp>
    <dsp:sp modelId="{4EAD8B24-3AF7-4848-B9FB-94D46DD68988}">
      <dsp:nvSpPr>
        <dsp:cNvPr id="0" name=""/>
        <dsp:cNvSpPr/>
      </dsp:nvSpPr>
      <dsp:spPr>
        <a:xfrm rot="10800000">
          <a:off x="0" y="859281"/>
          <a:ext cx="9206271" cy="865426"/>
        </a:xfrm>
        <a:prstGeom prst="upArrowCallou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t>Data Cleaning</a:t>
          </a:r>
        </a:p>
      </dsp:txBody>
      <dsp:txXfrm rot="10800000">
        <a:off x="0" y="859281"/>
        <a:ext cx="9206271" cy="562328"/>
      </dsp:txXfrm>
    </dsp:sp>
    <dsp:sp modelId="{FBF712F6-9478-4B8D-88C6-5D08B0AC66EC}">
      <dsp:nvSpPr>
        <dsp:cNvPr id="0" name=""/>
        <dsp:cNvSpPr/>
      </dsp:nvSpPr>
      <dsp:spPr>
        <a:xfrm rot="10800000">
          <a:off x="0" y="2295"/>
          <a:ext cx="9206271" cy="865426"/>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t>Data Understanding</a:t>
          </a:r>
        </a:p>
      </dsp:txBody>
      <dsp:txXfrm rot="10800000">
        <a:off x="0" y="2295"/>
        <a:ext cx="9206271" cy="56232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6456F-2CB5-FC12-4E1B-3904CB6E02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D5BD56-203F-3AD9-D470-89286762AD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7315AC9-7656-8D20-E50E-ECFF75529CDD}"/>
              </a:ext>
            </a:extLst>
          </p:cNvPr>
          <p:cNvSpPr>
            <a:spLocks noGrp="1"/>
          </p:cNvSpPr>
          <p:nvPr>
            <p:ph type="dt" sz="half" idx="10"/>
          </p:nvPr>
        </p:nvSpPr>
        <p:spPr/>
        <p:txBody>
          <a:bodyPr/>
          <a:lstStyle/>
          <a:p>
            <a:fld id="{FB643F68-FF7A-4205-8E00-71704AC88AE9}" type="datetimeFigureOut">
              <a:rPr lang="en-IN" smtClean="0"/>
              <a:t>08-02-2023</a:t>
            </a:fld>
            <a:endParaRPr lang="en-IN" dirty="0"/>
          </a:p>
        </p:txBody>
      </p:sp>
      <p:sp>
        <p:nvSpPr>
          <p:cNvPr id="5" name="Footer Placeholder 4">
            <a:extLst>
              <a:ext uri="{FF2B5EF4-FFF2-40B4-BE49-F238E27FC236}">
                <a16:creationId xmlns:a16="http://schemas.microsoft.com/office/drawing/2014/main" id="{DD318B29-05A3-620F-3DF5-144E871C246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F4B8ACF-0896-B343-32CD-45F7822FF8F9}"/>
              </a:ext>
            </a:extLst>
          </p:cNvPr>
          <p:cNvSpPr>
            <a:spLocks noGrp="1"/>
          </p:cNvSpPr>
          <p:nvPr>
            <p:ph type="sldNum" sz="quarter" idx="12"/>
          </p:nvPr>
        </p:nvSpPr>
        <p:spPr/>
        <p:txBody>
          <a:bodyPr/>
          <a:lstStyle/>
          <a:p>
            <a:fld id="{60694F2E-1D35-48A3-9CAA-FE0A888D122D}" type="slidenum">
              <a:rPr lang="en-IN" smtClean="0"/>
              <a:t>‹#›</a:t>
            </a:fld>
            <a:endParaRPr lang="en-IN" dirty="0"/>
          </a:p>
        </p:txBody>
      </p:sp>
    </p:spTree>
    <p:extLst>
      <p:ext uri="{BB962C8B-B14F-4D97-AF65-F5344CB8AC3E}">
        <p14:creationId xmlns:p14="http://schemas.microsoft.com/office/powerpoint/2010/main" val="2304493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2A7AF-6C9C-EF6F-0BCC-2D16351DFC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2CDA20-BD3D-80D2-8F40-737FA5C739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FB988B-BAA0-6932-A7F1-8B16865F94B8}"/>
              </a:ext>
            </a:extLst>
          </p:cNvPr>
          <p:cNvSpPr>
            <a:spLocks noGrp="1"/>
          </p:cNvSpPr>
          <p:nvPr>
            <p:ph type="dt" sz="half" idx="10"/>
          </p:nvPr>
        </p:nvSpPr>
        <p:spPr/>
        <p:txBody>
          <a:bodyPr/>
          <a:lstStyle/>
          <a:p>
            <a:fld id="{FB643F68-FF7A-4205-8E00-71704AC88AE9}" type="datetimeFigureOut">
              <a:rPr lang="en-IN" smtClean="0"/>
              <a:t>08-02-2023</a:t>
            </a:fld>
            <a:endParaRPr lang="en-IN" dirty="0"/>
          </a:p>
        </p:txBody>
      </p:sp>
      <p:sp>
        <p:nvSpPr>
          <p:cNvPr id="5" name="Footer Placeholder 4">
            <a:extLst>
              <a:ext uri="{FF2B5EF4-FFF2-40B4-BE49-F238E27FC236}">
                <a16:creationId xmlns:a16="http://schemas.microsoft.com/office/drawing/2014/main" id="{9F9D429A-53BB-87B6-32F4-0769F3498FD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C4022F5-3B26-F9FE-2726-B05C38BEFABB}"/>
              </a:ext>
            </a:extLst>
          </p:cNvPr>
          <p:cNvSpPr>
            <a:spLocks noGrp="1"/>
          </p:cNvSpPr>
          <p:nvPr>
            <p:ph type="sldNum" sz="quarter" idx="12"/>
          </p:nvPr>
        </p:nvSpPr>
        <p:spPr/>
        <p:txBody>
          <a:bodyPr/>
          <a:lstStyle/>
          <a:p>
            <a:fld id="{60694F2E-1D35-48A3-9CAA-FE0A888D122D}" type="slidenum">
              <a:rPr lang="en-IN" smtClean="0"/>
              <a:t>‹#›</a:t>
            </a:fld>
            <a:endParaRPr lang="en-IN" dirty="0"/>
          </a:p>
        </p:txBody>
      </p:sp>
    </p:spTree>
    <p:extLst>
      <p:ext uri="{BB962C8B-B14F-4D97-AF65-F5344CB8AC3E}">
        <p14:creationId xmlns:p14="http://schemas.microsoft.com/office/powerpoint/2010/main" val="920100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AE98A2-FE06-5118-D64E-05EEF60FF8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43844E-F854-8AB9-07BE-D4AB8306BA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F9810F-4617-91CA-A6F9-9955A7AA3A17}"/>
              </a:ext>
            </a:extLst>
          </p:cNvPr>
          <p:cNvSpPr>
            <a:spLocks noGrp="1"/>
          </p:cNvSpPr>
          <p:nvPr>
            <p:ph type="dt" sz="half" idx="10"/>
          </p:nvPr>
        </p:nvSpPr>
        <p:spPr/>
        <p:txBody>
          <a:bodyPr/>
          <a:lstStyle/>
          <a:p>
            <a:fld id="{FB643F68-FF7A-4205-8E00-71704AC88AE9}" type="datetimeFigureOut">
              <a:rPr lang="en-IN" smtClean="0"/>
              <a:t>08-02-2023</a:t>
            </a:fld>
            <a:endParaRPr lang="en-IN" dirty="0"/>
          </a:p>
        </p:txBody>
      </p:sp>
      <p:sp>
        <p:nvSpPr>
          <p:cNvPr id="5" name="Footer Placeholder 4">
            <a:extLst>
              <a:ext uri="{FF2B5EF4-FFF2-40B4-BE49-F238E27FC236}">
                <a16:creationId xmlns:a16="http://schemas.microsoft.com/office/drawing/2014/main" id="{F0393E2E-7CB2-38DB-CCE5-78E41264D7F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ADC8580-7197-C376-FF73-BEEDF7C969DB}"/>
              </a:ext>
            </a:extLst>
          </p:cNvPr>
          <p:cNvSpPr>
            <a:spLocks noGrp="1"/>
          </p:cNvSpPr>
          <p:nvPr>
            <p:ph type="sldNum" sz="quarter" idx="12"/>
          </p:nvPr>
        </p:nvSpPr>
        <p:spPr/>
        <p:txBody>
          <a:bodyPr/>
          <a:lstStyle/>
          <a:p>
            <a:fld id="{60694F2E-1D35-48A3-9CAA-FE0A888D122D}" type="slidenum">
              <a:rPr lang="en-IN" smtClean="0"/>
              <a:t>‹#›</a:t>
            </a:fld>
            <a:endParaRPr lang="en-IN" dirty="0"/>
          </a:p>
        </p:txBody>
      </p:sp>
    </p:spTree>
    <p:extLst>
      <p:ext uri="{BB962C8B-B14F-4D97-AF65-F5344CB8AC3E}">
        <p14:creationId xmlns:p14="http://schemas.microsoft.com/office/powerpoint/2010/main" val="276092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9DC3A-8552-8921-7457-2359633616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6D877B-8B04-A1EB-501C-1C9590778F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FFAD41-6318-924E-EEA0-008CCB716ACC}"/>
              </a:ext>
            </a:extLst>
          </p:cNvPr>
          <p:cNvSpPr>
            <a:spLocks noGrp="1"/>
          </p:cNvSpPr>
          <p:nvPr>
            <p:ph type="dt" sz="half" idx="10"/>
          </p:nvPr>
        </p:nvSpPr>
        <p:spPr/>
        <p:txBody>
          <a:bodyPr/>
          <a:lstStyle/>
          <a:p>
            <a:fld id="{FB643F68-FF7A-4205-8E00-71704AC88AE9}" type="datetimeFigureOut">
              <a:rPr lang="en-IN" smtClean="0"/>
              <a:t>08-02-2023</a:t>
            </a:fld>
            <a:endParaRPr lang="en-IN" dirty="0"/>
          </a:p>
        </p:txBody>
      </p:sp>
      <p:sp>
        <p:nvSpPr>
          <p:cNvPr id="5" name="Footer Placeholder 4">
            <a:extLst>
              <a:ext uri="{FF2B5EF4-FFF2-40B4-BE49-F238E27FC236}">
                <a16:creationId xmlns:a16="http://schemas.microsoft.com/office/drawing/2014/main" id="{45620C44-3DF5-CAA8-9CE8-1206AD617E7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45A3B8B-8E31-C4BC-7DA6-C71BAF4E4AA9}"/>
              </a:ext>
            </a:extLst>
          </p:cNvPr>
          <p:cNvSpPr>
            <a:spLocks noGrp="1"/>
          </p:cNvSpPr>
          <p:nvPr>
            <p:ph type="sldNum" sz="quarter" idx="12"/>
          </p:nvPr>
        </p:nvSpPr>
        <p:spPr/>
        <p:txBody>
          <a:bodyPr/>
          <a:lstStyle/>
          <a:p>
            <a:fld id="{60694F2E-1D35-48A3-9CAA-FE0A888D122D}" type="slidenum">
              <a:rPr lang="en-IN" smtClean="0"/>
              <a:t>‹#›</a:t>
            </a:fld>
            <a:endParaRPr lang="en-IN" dirty="0"/>
          </a:p>
        </p:txBody>
      </p:sp>
    </p:spTree>
    <p:extLst>
      <p:ext uri="{BB962C8B-B14F-4D97-AF65-F5344CB8AC3E}">
        <p14:creationId xmlns:p14="http://schemas.microsoft.com/office/powerpoint/2010/main" val="1730769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6EBD-92CD-6B8B-AAC2-DC6521BB56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DF226BD-F574-594D-C323-1A760F0C1F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ED72F8-7727-0254-85DB-29C5CA826E32}"/>
              </a:ext>
            </a:extLst>
          </p:cNvPr>
          <p:cNvSpPr>
            <a:spLocks noGrp="1"/>
          </p:cNvSpPr>
          <p:nvPr>
            <p:ph type="dt" sz="half" idx="10"/>
          </p:nvPr>
        </p:nvSpPr>
        <p:spPr/>
        <p:txBody>
          <a:bodyPr/>
          <a:lstStyle/>
          <a:p>
            <a:fld id="{FB643F68-FF7A-4205-8E00-71704AC88AE9}" type="datetimeFigureOut">
              <a:rPr lang="en-IN" smtClean="0"/>
              <a:t>08-02-2023</a:t>
            </a:fld>
            <a:endParaRPr lang="en-IN" dirty="0"/>
          </a:p>
        </p:txBody>
      </p:sp>
      <p:sp>
        <p:nvSpPr>
          <p:cNvPr id="5" name="Footer Placeholder 4">
            <a:extLst>
              <a:ext uri="{FF2B5EF4-FFF2-40B4-BE49-F238E27FC236}">
                <a16:creationId xmlns:a16="http://schemas.microsoft.com/office/drawing/2014/main" id="{4D60AA20-278C-A401-963C-16AEEB39425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45FC94A-8571-5945-D444-41A4688D7E94}"/>
              </a:ext>
            </a:extLst>
          </p:cNvPr>
          <p:cNvSpPr>
            <a:spLocks noGrp="1"/>
          </p:cNvSpPr>
          <p:nvPr>
            <p:ph type="sldNum" sz="quarter" idx="12"/>
          </p:nvPr>
        </p:nvSpPr>
        <p:spPr/>
        <p:txBody>
          <a:bodyPr/>
          <a:lstStyle/>
          <a:p>
            <a:fld id="{60694F2E-1D35-48A3-9CAA-FE0A888D122D}" type="slidenum">
              <a:rPr lang="en-IN" smtClean="0"/>
              <a:t>‹#›</a:t>
            </a:fld>
            <a:endParaRPr lang="en-IN" dirty="0"/>
          </a:p>
        </p:txBody>
      </p:sp>
    </p:spTree>
    <p:extLst>
      <p:ext uri="{BB962C8B-B14F-4D97-AF65-F5344CB8AC3E}">
        <p14:creationId xmlns:p14="http://schemas.microsoft.com/office/powerpoint/2010/main" val="1852144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0F709-085B-6B8E-55BC-265AB30A97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84FF9E-6FA2-987E-0EAF-C8E39FA9E7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F2C90CF-CBD0-5891-C812-811F23094E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396047-7D68-A305-50AD-438F1DDF6248}"/>
              </a:ext>
            </a:extLst>
          </p:cNvPr>
          <p:cNvSpPr>
            <a:spLocks noGrp="1"/>
          </p:cNvSpPr>
          <p:nvPr>
            <p:ph type="dt" sz="half" idx="10"/>
          </p:nvPr>
        </p:nvSpPr>
        <p:spPr/>
        <p:txBody>
          <a:bodyPr/>
          <a:lstStyle/>
          <a:p>
            <a:fld id="{FB643F68-FF7A-4205-8E00-71704AC88AE9}" type="datetimeFigureOut">
              <a:rPr lang="en-IN" smtClean="0"/>
              <a:t>08-02-2023</a:t>
            </a:fld>
            <a:endParaRPr lang="en-IN" dirty="0"/>
          </a:p>
        </p:txBody>
      </p:sp>
      <p:sp>
        <p:nvSpPr>
          <p:cNvPr id="6" name="Footer Placeholder 5">
            <a:extLst>
              <a:ext uri="{FF2B5EF4-FFF2-40B4-BE49-F238E27FC236}">
                <a16:creationId xmlns:a16="http://schemas.microsoft.com/office/drawing/2014/main" id="{EB20351B-7D1E-7BC9-D228-2F8DE452C97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9D6128F-4413-32E1-C644-43D91FD2DC24}"/>
              </a:ext>
            </a:extLst>
          </p:cNvPr>
          <p:cNvSpPr>
            <a:spLocks noGrp="1"/>
          </p:cNvSpPr>
          <p:nvPr>
            <p:ph type="sldNum" sz="quarter" idx="12"/>
          </p:nvPr>
        </p:nvSpPr>
        <p:spPr/>
        <p:txBody>
          <a:bodyPr/>
          <a:lstStyle/>
          <a:p>
            <a:fld id="{60694F2E-1D35-48A3-9CAA-FE0A888D122D}" type="slidenum">
              <a:rPr lang="en-IN" smtClean="0"/>
              <a:t>‹#›</a:t>
            </a:fld>
            <a:endParaRPr lang="en-IN" dirty="0"/>
          </a:p>
        </p:txBody>
      </p:sp>
    </p:spTree>
    <p:extLst>
      <p:ext uri="{BB962C8B-B14F-4D97-AF65-F5344CB8AC3E}">
        <p14:creationId xmlns:p14="http://schemas.microsoft.com/office/powerpoint/2010/main" val="3345443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0137-C676-7C63-4967-AC8AE7AEC73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505C66-B770-2F6C-61FC-72FFF66432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9CCB8A-5AB7-BE40-FC3D-F3F81F28BF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F6694A-A7F8-A4BC-EBDF-C9C09166FA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087646-3DEE-6BDB-626A-80CB326F20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94E4510-E7EB-97B0-DD74-4DC08041F8C3}"/>
              </a:ext>
            </a:extLst>
          </p:cNvPr>
          <p:cNvSpPr>
            <a:spLocks noGrp="1"/>
          </p:cNvSpPr>
          <p:nvPr>
            <p:ph type="dt" sz="half" idx="10"/>
          </p:nvPr>
        </p:nvSpPr>
        <p:spPr/>
        <p:txBody>
          <a:bodyPr/>
          <a:lstStyle/>
          <a:p>
            <a:fld id="{FB643F68-FF7A-4205-8E00-71704AC88AE9}" type="datetimeFigureOut">
              <a:rPr lang="en-IN" smtClean="0"/>
              <a:t>08-02-2023</a:t>
            </a:fld>
            <a:endParaRPr lang="en-IN" dirty="0"/>
          </a:p>
        </p:txBody>
      </p:sp>
      <p:sp>
        <p:nvSpPr>
          <p:cNvPr id="8" name="Footer Placeholder 7">
            <a:extLst>
              <a:ext uri="{FF2B5EF4-FFF2-40B4-BE49-F238E27FC236}">
                <a16:creationId xmlns:a16="http://schemas.microsoft.com/office/drawing/2014/main" id="{22700D81-B659-3423-F854-4195522E4D28}"/>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49D86D66-2217-F551-3D54-1A14718C02C6}"/>
              </a:ext>
            </a:extLst>
          </p:cNvPr>
          <p:cNvSpPr>
            <a:spLocks noGrp="1"/>
          </p:cNvSpPr>
          <p:nvPr>
            <p:ph type="sldNum" sz="quarter" idx="12"/>
          </p:nvPr>
        </p:nvSpPr>
        <p:spPr/>
        <p:txBody>
          <a:bodyPr/>
          <a:lstStyle/>
          <a:p>
            <a:fld id="{60694F2E-1D35-48A3-9CAA-FE0A888D122D}" type="slidenum">
              <a:rPr lang="en-IN" smtClean="0"/>
              <a:t>‹#›</a:t>
            </a:fld>
            <a:endParaRPr lang="en-IN" dirty="0"/>
          </a:p>
        </p:txBody>
      </p:sp>
    </p:spTree>
    <p:extLst>
      <p:ext uri="{BB962C8B-B14F-4D97-AF65-F5344CB8AC3E}">
        <p14:creationId xmlns:p14="http://schemas.microsoft.com/office/powerpoint/2010/main" val="1468364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68F20-7AD4-3E4E-0D85-45579A475FB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DFB470-6629-32AD-2243-8736BA8E8EDF}"/>
              </a:ext>
            </a:extLst>
          </p:cNvPr>
          <p:cNvSpPr>
            <a:spLocks noGrp="1"/>
          </p:cNvSpPr>
          <p:nvPr>
            <p:ph type="dt" sz="half" idx="10"/>
          </p:nvPr>
        </p:nvSpPr>
        <p:spPr/>
        <p:txBody>
          <a:bodyPr/>
          <a:lstStyle/>
          <a:p>
            <a:fld id="{FB643F68-FF7A-4205-8E00-71704AC88AE9}" type="datetimeFigureOut">
              <a:rPr lang="en-IN" smtClean="0"/>
              <a:t>08-02-2023</a:t>
            </a:fld>
            <a:endParaRPr lang="en-IN" dirty="0"/>
          </a:p>
        </p:txBody>
      </p:sp>
      <p:sp>
        <p:nvSpPr>
          <p:cNvPr id="4" name="Footer Placeholder 3">
            <a:extLst>
              <a:ext uri="{FF2B5EF4-FFF2-40B4-BE49-F238E27FC236}">
                <a16:creationId xmlns:a16="http://schemas.microsoft.com/office/drawing/2014/main" id="{D87BF156-9EF0-CB04-2125-166323A5085B}"/>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77308F65-2D22-C3D1-6111-48D9C7E0567A}"/>
              </a:ext>
            </a:extLst>
          </p:cNvPr>
          <p:cNvSpPr>
            <a:spLocks noGrp="1"/>
          </p:cNvSpPr>
          <p:nvPr>
            <p:ph type="sldNum" sz="quarter" idx="12"/>
          </p:nvPr>
        </p:nvSpPr>
        <p:spPr/>
        <p:txBody>
          <a:bodyPr/>
          <a:lstStyle/>
          <a:p>
            <a:fld id="{60694F2E-1D35-48A3-9CAA-FE0A888D122D}" type="slidenum">
              <a:rPr lang="en-IN" smtClean="0"/>
              <a:t>‹#›</a:t>
            </a:fld>
            <a:endParaRPr lang="en-IN" dirty="0"/>
          </a:p>
        </p:txBody>
      </p:sp>
    </p:spTree>
    <p:extLst>
      <p:ext uri="{BB962C8B-B14F-4D97-AF65-F5344CB8AC3E}">
        <p14:creationId xmlns:p14="http://schemas.microsoft.com/office/powerpoint/2010/main" val="1584857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D712A-B086-25D5-63FA-1FD623AF092E}"/>
              </a:ext>
            </a:extLst>
          </p:cNvPr>
          <p:cNvSpPr>
            <a:spLocks noGrp="1"/>
          </p:cNvSpPr>
          <p:nvPr>
            <p:ph type="dt" sz="half" idx="10"/>
          </p:nvPr>
        </p:nvSpPr>
        <p:spPr/>
        <p:txBody>
          <a:bodyPr/>
          <a:lstStyle/>
          <a:p>
            <a:fld id="{FB643F68-FF7A-4205-8E00-71704AC88AE9}" type="datetimeFigureOut">
              <a:rPr lang="en-IN" smtClean="0"/>
              <a:t>08-02-2023</a:t>
            </a:fld>
            <a:endParaRPr lang="en-IN" dirty="0"/>
          </a:p>
        </p:txBody>
      </p:sp>
      <p:sp>
        <p:nvSpPr>
          <p:cNvPr id="3" name="Footer Placeholder 2">
            <a:extLst>
              <a:ext uri="{FF2B5EF4-FFF2-40B4-BE49-F238E27FC236}">
                <a16:creationId xmlns:a16="http://schemas.microsoft.com/office/drawing/2014/main" id="{0C1BF28D-CCD9-CBE5-8426-C904E3106400}"/>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B2B29D4B-27DF-24B3-06BE-CA4A013DD7F0}"/>
              </a:ext>
            </a:extLst>
          </p:cNvPr>
          <p:cNvSpPr>
            <a:spLocks noGrp="1"/>
          </p:cNvSpPr>
          <p:nvPr>
            <p:ph type="sldNum" sz="quarter" idx="12"/>
          </p:nvPr>
        </p:nvSpPr>
        <p:spPr/>
        <p:txBody>
          <a:bodyPr/>
          <a:lstStyle/>
          <a:p>
            <a:fld id="{60694F2E-1D35-48A3-9CAA-FE0A888D122D}" type="slidenum">
              <a:rPr lang="en-IN" smtClean="0"/>
              <a:t>‹#›</a:t>
            </a:fld>
            <a:endParaRPr lang="en-IN" dirty="0"/>
          </a:p>
        </p:txBody>
      </p:sp>
    </p:spTree>
    <p:extLst>
      <p:ext uri="{BB962C8B-B14F-4D97-AF65-F5344CB8AC3E}">
        <p14:creationId xmlns:p14="http://schemas.microsoft.com/office/powerpoint/2010/main" val="4251778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520C9-E26D-0696-4F05-C84721BFE2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65A9163-BFB2-48A5-226B-A665E04A2F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A7E467-DC59-4DEC-D5A6-DD1ECFEF23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DCF3A0-3628-5ABF-662F-43885C31A51E}"/>
              </a:ext>
            </a:extLst>
          </p:cNvPr>
          <p:cNvSpPr>
            <a:spLocks noGrp="1"/>
          </p:cNvSpPr>
          <p:nvPr>
            <p:ph type="dt" sz="half" idx="10"/>
          </p:nvPr>
        </p:nvSpPr>
        <p:spPr/>
        <p:txBody>
          <a:bodyPr/>
          <a:lstStyle/>
          <a:p>
            <a:fld id="{FB643F68-FF7A-4205-8E00-71704AC88AE9}" type="datetimeFigureOut">
              <a:rPr lang="en-IN" smtClean="0"/>
              <a:t>08-02-2023</a:t>
            </a:fld>
            <a:endParaRPr lang="en-IN" dirty="0"/>
          </a:p>
        </p:txBody>
      </p:sp>
      <p:sp>
        <p:nvSpPr>
          <p:cNvPr id="6" name="Footer Placeholder 5">
            <a:extLst>
              <a:ext uri="{FF2B5EF4-FFF2-40B4-BE49-F238E27FC236}">
                <a16:creationId xmlns:a16="http://schemas.microsoft.com/office/drawing/2014/main" id="{56EF9FA0-9EA3-19E9-5788-DDEA181747E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C7205E4-9B09-402E-F6C9-2EDE438ED562}"/>
              </a:ext>
            </a:extLst>
          </p:cNvPr>
          <p:cNvSpPr>
            <a:spLocks noGrp="1"/>
          </p:cNvSpPr>
          <p:nvPr>
            <p:ph type="sldNum" sz="quarter" idx="12"/>
          </p:nvPr>
        </p:nvSpPr>
        <p:spPr/>
        <p:txBody>
          <a:bodyPr/>
          <a:lstStyle/>
          <a:p>
            <a:fld id="{60694F2E-1D35-48A3-9CAA-FE0A888D122D}" type="slidenum">
              <a:rPr lang="en-IN" smtClean="0"/>
              <a:t>‹#›</a:t>
            </a:fld>
            <a:endParaRPr lang="en-IN" dirty="0"/>
          </a:p>
        </p:txBody>
      </p:sp>
    </p:spTree>
    <p:extLst>
      <p:ext uri="{BB962C8B-B14F-4D97-AF65-F5344CB8AC3E}">
        <p14:creationId xmlns:p14="http://schemas.microsoft.com/office/powerpoint/2010/main" val="3761991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AF2AA-213D-9D5A-7B05-9C3CE1A1B1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82DF2C9-2BC6-9117-6AAF-14934CD34D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93A2D4D-19B4-F064-A787-59363DDE5C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E15C73-E783-9144-2F3E-0BA88F83B557}"/>
              </a:ext>
            </a:extLst>
          </p:cNvPr>
          <p:cNvSpPr>
            <a:spLocks noGrp="1"/>
          </p:cNvSpPr>
          <p:nvPr>
            <p:ph type="dt" sz="half" idx="10"/>
          </p:nvPr>
        </p:nvSpPr>
        <p:spPr/>
        <p:txBody>
          <a:bodyPr/>
          <a:lstStyle/>
          <a:p>
            <a:fld id="{FB643F68-FF7A-4205-8E00-71704AC88AE9}" type="datetimeFigureOut">
              <a:rPr lang="en-IN" smtClean="0"/>
              <a:t>08-02-2023</a:t>
            </a:fld>
            <a:endParaRPr lang="en-IN" dirty="0"/>
          </a:p>
        </p:txBody>
      </p:sp>
      <p:sp>
        <p:nvSpPr>
          <p:cNvPr id="6" name="Footer Placeholder 5">
            <a:extLst>
              <a:ext uri="{FF2B5EF4-FFF2-40B4-BE49-F238E27FC236}">
                <a16:creationId xmlns:a16="http://schemas.microsoft.com/office/drawing/2014/main" id="{33BB5E29-D57B-BD70-3E51-1F52B36D9EC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7C4E3C9-A4E8-DD24-4695-65DB610468A5}"/>
              </a:ext>
            </a:extLst>
          </p:cNvPr>
          <p:cNvSpPr>
            <a:spLocks noGrp="1"/>
          </p:cNvSpPr>
          <p:nvPr>
            <p:ph type="sldNum" sz="quarter" idx="12"/>
          </p:nvPr>
        </p:nvSpPr>
        <p:spPr/>
        <p:txBody>
          <a:bodyPr/>
          <a:lstStyle/>
          <a:p>
            <a:fld id="{60694F2E-1D35-48A3-9CAA-FE0A888D122D}" type="slidenum">
              <a:rPr lang="en-IN" smtClean="0"/>
              <a:t>‹#›</a:t>
            </a:fld>
            <a:endParaRPr lang="en-IN" dirty="0"/>
          </a:p>
        </p:txBody>
      </p:sp>
    </p:spTree>
    <p:extLst>
      <p:ext uri="{BB962C8B-B14F-4D97-AF65-F5344CB8AC3E}">
        <p14:creationId xmlns:p14="http://schemas.microsoft.com/office/powerpoint/2010/main" val="1005423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FB318A-384E-6AFE-1AC0-04FBB044D0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6A6C4B-CC26-B1EE-46C7-C006240FF3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75F5ED-B8ED-8021-82E5-86F98C187B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643F68-FF7A-4205-8E00-71704AC88AE9}" type="datetimeFigureOut">
              <a:rPr lang="en-IN" smtClean="0"/>
              <a:t>08-02-2023</a:t>
            </a:fld>
            <a:endParaRPr lang="en-IN" dirty="0"/>
          </a:p>
        </p:txBody>
      </p:sp>
      <p:sp>
        <p:nvSpPr>
          <p:cNvPr id="5" name="Footer Placeholder 4">
            <a:extLst>
              <a:ext uri="{FF2B5EF4-FFF2-40B4-BE49-F238E27FC236}">
                <a16:creationId xmlns:a16="http://schemas.microsoft.com/office/drawing/2014/main" id="{C0F173B0-780C-3BCE-02ED-1BC322CBE9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B32BF8DC-8FCD-D688-ADC9-B455D2FBF5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694F2E-1D35-48A3-9CAA-FE0A888D122D}" type="slidenum">
              <a:rPr lang="en-IN" smtClean="0"/>
              <a:t>‹#›</a:t>
            </a:fld>
            <a:endParaRPr lang="en-IN" dirty="0"/>
          </a:p>
        </p:txBody>
      </p:sp>
    </p:spTree>
    <p:extLst>
      <p:ext uri="{BB962C8B-B14F-4D97-AF65-F5344CB8AC3E}">
        <p14:creationId xmlns:p14="http://schemas.microsoft.com/office/powerpoint/2010/main" val="58301668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0">
            <a:extLst>
              <a:ext uri="{FF2B5EF4-FFF2-40B4-BE49-F238E27FC236}">
                <a16:creationId xmlns:a16="http://schemas.microsoft.com/office/drawing/2014/main" id="{F84E1707-A496-B200-C53A-D7F5235C7250}"/>
              </a:ext>
            </a:extLst>
          </p:cNvPr>
          <p:cNvSpPr/>
          <p:nvPr/>
        </p:nvSpPr>
        <p:spPr>
          <a:xfrm>
            <a:off x="729309" y="95865"/>
            <a:ext cx="981503" cy="649898"/>
          </a:xfrm>
          <a:prstGeom prst="rect">
            <a:avLst/>
          </a:prstGeom>
          <a:blipFill>
            <a:blip r:embed="rId2" cstate="print"/>
            <a:stretch>
              <a:fillRect/>
            </a:stretch>
          </a:blipFill>
        </p:spPr>
        <p:txBody>
          <a:bodyPr wrap="square" lIns="0" tIns="0" rIns="0" bIns="0" rtlCol="0"/>
          <a:lstStyle/>
          <a:p>
            <a:endParaRPr dirty="0"/>
          </a:p>
        </p:txBody>
      </p:sp>
      <p:sp>
        <p:nvSpPr>
          <p:cNvPr id="3" name="object 11">
            <a:extLst>
              <a:ext uri="{FF2B5EF4-FFF2-40B4-BE49-F238E27FC236}">
                <a16:creationId xmlns:a16="http://schemas.microsoft.com/office/drawing/2014/main" id="{55DA8BBB-AF20-7595-8D8D-2CE37703CAA6}"/>
              </a:ext>
            </a:extLst>
          </p:cNvPr>
          <p:cNvSpPr/>
          <p:nvPr/>
        </p:nvSpPr>
        <p:spPr>
          <a:xfrm>
            <a:off x="9773265" y="334297"/>
            <a:ext cx="1681622" cy="491613"/>
          </a:xfrm>
          <a:prstGeom prst="rect">
            <a:avLst/>
          </a:prstGeom>
          <a:blipFill>
            <a:blip r:embed="rId3" cstate="print"/>
            <a:stretch>
              <a:fillRect/>
            </a:stretch>
          </a:blipFill>
        </p:spPr>
        <p:txBody>
          <a:bodyPr wrap="square" lIns="0" tIns="0" rIns="0" bIns="0" rtlCol="0"/>
          <a:lstStyle/>
          <a:p>
            <a:endParaRPr dirty="0"/>
          </a:p>
        </p:txBody>
      </p:sp>
      <p:sp>
        <p:nvSpPr>
          <p:cNvPr id="5" name="Rectangle 4">
            <a:extLst>
              <a:ext uri="{FF2B5EF4-FFF2-40B4-BE49-F238E27FC236}">
                <a16:creationId xmlns:a16="http://schemas.microsoft.com/office/drawing/2014/main" id="{D5399091-0CA6-2FC4-A12C-5591A7A42A7F}"/>
              </a:ext>
            </a:extLst>
          </p:cNvPr>
          <p:cNvSpPr/>
          <p:nvPr/>
        </p:nvSpPr>
        <p:spPr>
          <a:xfrm>
            <a:off x="1710812" y="2732332"/>
            <a:ext cx="9030036" cy="923330"/>
          </a:xfrm>
          <a:prstGeom prst="rect">
            <a:avLst/>
          </a:prstGeom>
          <a:noFill/>
        </p:spPr>
        <p:txBody>
          <a:bodyPr wrap="none" lIns="91440" tIns="45720" rIns="91440" bIns="45720">
            <a:spAutoFit/>
          </a:bodyPr>
          <a:lstStyle/>
          <a:p>
            <a:pPr algn="ctr"/>
            <a:r>
              <a:rPr lang="en-IN" sz="5400" b="1" cap="none" spc="0" dirty="0">
                <a:ln w="22225">
                  <a:solidFill>
                    <a:schemeClr val="accent2"/>
                  </a:solidFill>
                  <a:prstDash val="solid"/>
                </a:ln>
                <a:solidFill>
                  <a:schemeClr val="accent2">
                    <a:lumMod val="40000"/>
                    <a:lumOff val="60000"/>
                  </a:schemeClr>
                </a:solidFill>
                <a:effectLst/>
                <a:latin typeface="Lucida Sans" panose="020B0602030504020204" pitchFamily="34" charset="0"/>
              </a:rPr>
              <a:t>Lending Club Case Study</a:t>
            </a:r>
            <a:endParaRPr lang="en-IN" sz="5400" b="1" cap="none" spc="0" dirty="0">
              <a:ln w="22225">
                <a:solidFill>
                  <a:schemeClr val="accent2"/>
                </a:solidFill>
                <a:prstDash val="solid"/>
              </a:ln>
              <a:solidFill>
                <a:schemeClr val="accent2">
                  <a:lumMod val="40000"/>
                  <a:lumOff val="60000"/>
                </a:schemeClr>
              </a:solidFill>
              <a:effectLst/>
            </a:endParaRPr>
          </a:p>
        </p:txBody>
      </p:sp>
      <p:sp>
        <p:nvSpPr>
          <p:cNvPr id="6" name="TextBox 5">
            <a:extLst>
              <a:ext uri="{FF2B5EF4-FFF2-40B4-BE49-F238E27FC236}">
                <a16:creationId xmlns:a16="http://schemas.microsoft.com/office/drawing/2014/main" id="{F76B1B9D-8830-5DB2-1C9A-8873D8F1DD14}"/>
              </a:ext>
            </a:extLst>
          </p:cNvPr>
          <p:cNvSpPr txBox="1"/>
          <p:nvPr/>
        </p:nvSpPr>
        <p:spPr>
          <a:xfrm>
            <a:off x="729309" y="4655576"/>
            <a:ext cx="7451130" cy="923330"/>
          </a:xfrm>
          <a:prstGeom prst="rect">
            <a:avLst/>
          </a:prstGeom>
          <a:noFill/>
        </p:spPr>
        <p:txBody>
          <a:bodyPr wrap="square" rtlCol="0">
            <a:spAutoFit/>
          </a:bodyPr>
          <a:lstStyle/>
          <a:p>
            <a:r>
              <a:rPr lang="en-IN" dirty="0">
                <a:ln w="0"/>
                <a:solidFill>
                  <a:schemeClr val="accent2">
                    <a:lumMod val="75000"/>
                  </a:schemeClr>
                </a:solidFill>
                <a:effectLst>
                  <a:outerShdw blurRad="38100" dist="25400" dir="5400000" algn="ctr" rotWithShape="0">
                    <a:srgbClr val="6E747A">
                      <a:alpha val="43000"/>
                    </a:srgbClr>
                  </a:outerShdw>
                </a:effectLst>
              </a:rPr>
              <a:t>Contributors:-</a:t>
            </a:r>
          </a:p>
          <a:p>
            <a:r>
              <a:rPr lang="en-IN" dirty="0">
                <a:ln w="0"/>
                <a:solidFill>
                  <a:schemeClr val="accent2">
                    <a:lumMod val="75000"/>
                  </a:schemeClr>
                </a:solidFill>
                <a:effectLst>
                  <a:outerShdw blurRad="38100" dist="25400" dir="5400000" algn="ctr" rotWithShape="0">
                    <a:srgbClr val="6E747A">
                      <a:alpha val="43000"/>
                    </a:srgbClr>
                  </a:outerShdw>
                </a:effectLst>
              </a:rPr>
              <a:t>Ankush Sharma</a:t>
            </a:r>
          </a:p>
          <a:p>
            <a:r>
              <a:rPr lang="en-IN" dirty="0">
                <a:ln w="0"/>
                <a:solidFill>
                  <a:schemeClr val="accent2">
                    <a:lumMod val="75000"/>
                  </a:schemeClr>
                </a:solidFill>
                <a:effectLst>
                  <a:outerShdw blurRad="38100" dist="25400" dir="5400000" algn="ctr" rotWithShape="0">
                    <a:srgbClr val="6E747A">
                      <a:alpha val="43000"/>
                    </a:srgbClr>
                  </a:outerShdw>
                </a:effectLst>
              </a:rPr>
              <a:t>Rakesh Kumar Reddy Mudda</a:t>
            </a:r>
          </a:p>
        </p:txBody>
      </p:sp>
      <p:sp>
        <p:nvSpPr>
          <p:cNvPr id="9" name="Rectangle 8">
            <a:extLst>
              <a:ext uri="{FF2B5EF4-FFF2-40B4-BE49-F238E27FC236}">
                <a16:creationId xmlns:a16="http://schemas.microsoft.com/office/drawing/2014/main" id="{A3DF7C73-5A56-27F4-2DDD-8EA4C1EE4C16}"/>
              </a:ext>
            </a:extLst>
          </p:cNvPr>
          <p:cNvSpPr/>
          <p:nvPr/>
        </p:nvSpPr>
        <p:spPr>
          <a:xfrm>
            <a:off x="4243207" y="1279094"/>
            <a:ext cx="3576620" cy="1384995"/>
          </a:xfrm>
          <a:prstGeom prst="rect">
            <a:avLst/>
          </a:prstGeom>
          <a:noFill/>
        </p:spPr>
        <p:txBody>
          <a:bodyPr wrap="none" lIns="91440" tIns="45720" rIns="91440" bIns="45720">
            <a:spAutoFit/>
          </a:bodyPr>
          <a:lstStyle/>
          <a:p>
            <a:pPr algn="ctr"/>
            <a:r>
              <a:rPr lang="en-IN" sz="2800" b="1" cap="none" spc="0" dirty="0">
                <a:ln w="22225">
                  <a:solidFill>
                    <a:schemeClr val="accent2"/>
                  </a:solidFill>
                  <a:prstDash val="solid"/>
                </a:ln>
                <a:solidFill>
                  <a:schemeClr val="accent2">
                    <a:lumMod val="40000"/>
                    <a:lumOff val="60000"/>
                  </a:schemeClr>
                </a:solidFill>
                <a:effectLst/>
              </a:rPr>
              <a:t>Masters of Science </a:t>
            </a:r>
          </a:p>
          <a:p>
            <a:pPr algn="ctr"/>
            <a:r>
              <a:rPr lang="en-IN" sz="2800" b="1" cap="none" spc="0" dirty="0">
                <a:ln w="22225">
                  <a:solidFill>
                    <a:schemeClr val="accent2"/>
                  </a:solidFill>
                  <a:prstDash val="solid"/>
                </a:ln>
                <a:solidFill>
                  <a:schemeClr val="accent2">
                    <a:lumMod val="40000"/>
                    <a:lumOff val="60000"/>
                  </a:schemeClr>
                </a:solidFill>
                <a:effectLst/>
              </a:rPr>
              <a:t>in </a:t>
            </a:r>
          </a:p>
          <a:p>
            <a:pPr algn="ctr"/>
            <a:r>
              <a:rPr lang="en-IN" sz="2800" b="1" cap="none" spc="0" dirty="0">
                <a:ln w="22225">
                  <a:solidFill>
                    <a:schemeClr val="accent2"/>
                  </a:solidFill>
                  <a:prstDash val="solid"/>
                </a:ln>
                <a:solidFill>
                  <a:schemeClr val="accent2">
                    <a:lumMod val="40000"/>
                    <a:lumOff val="60000"/>
                  </a:schemeClr>
                </a:solidFill>
                <a:effectLst/>
              </a:rPr>
              <a:t>Machine Learning &amp; AI</a:t>
            </a:r>
          </a:p>
        </p:txBody>
      </p:sp>
    </p:spTree>
    <p:extLst>
      <p:ext uri="{BB962C8B-B14F-4D97-AF65-F5344CB8AC3E}">
        <p14:creationId xmlns:p14="http://schemas.microsoft.com/office/powerpoint/2010/main" val="648884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0">
            <a:extLst>
              <a:ext uri="{FF2B5EF4-FFF2-40B4-BE49-F238E27FC236}">
                <a16:creationId xmlns:a16="http://schemas.microsoft.com/office/drawing/2014/main" id="{F84E1707-A496-B200-C53A-D7F5235C7250}"/>
              </a:ext>
            </a:extLst>
          </p:cNvPr>
          <p:cNvSpPr/>
          <p:nvPr/>
        </p:nvSpPr>
        <p:spPr>
          <a:xfrm>
            <a:off x="729309" y="95865"/>
            <a:ext cx="981503" cy="649898"/>
          </a:xfrm>
          <a:prstGeom prst="rect">
            <a:avLst/>
          </a:prstGeom>
          <a:blipFill>
            <a:blip r:embed="rId2" cstate="print"/>
            <a:stretch>
              <a:fillRect/>
            </a:stretch>
          </a:blipFill>
        </p:spPr>
        <p:txBody>
          <a:bodyPr wrap="square" lIns="0" tIns="0" rIns="0" bIns="0" rtlCol="0"/>
          <a:lstStyle/>
          <a:p>
            <a:endParaRPr dirty="0"/>
          </a:p>
        </p:txBody>
      </p:sp>
      <p:sp>
        <p:nvSpPr>
          <p:cNvPr id="3" name="object 11">
            <a:extLst>
              <a:ext uri="{FF2B5EF4-FFF2-40B4-BE49-F238E27FC236}">
                <a16:creationId xmlns:a16="http://schemas.microsoft.com/office/drawing/2014/main" id="{55DA8BBB-AF20-7595-8D8D-2CE37703CAA6}"/>
              </a:ext>
            </a:extLst>
          </p:cNvPr>
          <p:cNvSpPr/>
          <p:nvPr/>
        </p:nvSpPr>
        <p:spPr>
          <a:xfrm>
            <a:off x="9773265" y="334297"/>
            <a:ext cx="1681622" cy="491613"/>
          </a:xfrm>
          <a:prstGeom prst="rect">
            <a:avLst/>
          </a:prstGeom>
          <a:blipFill>
            <a:blip r:embed="rId3" cstate="print"/>
            <a:stretch>
              <a:fillRect/>
            </a:stretch>
          </a:blipFill>
        </p:spPr>
        <p:txBody>
          <a:bodyPr wrap="square" lIns="0" tIns="0" rIns="0" bIns="0" rtlCol="0"/>
          <a:lstStyle/>
          <a:p>
            <a:endParaRPr dirty="0"/>
          </a:p>
        </p:txBody>
      </p:sp>
      <p:pic>
        <p:nvPicPr>
          <p:cNvPr id="6" name="Picture 5">
            <a:extLst>
              <a:ext uri="{FF2B5EF4-FFF2-40B4-BE49-F238E27FC236}">
                <a16:creationId xmlns:a16="http://schemas.microsoft.com/office/drawing/2014/main" id="{634BF824-3BC6-C558-1083-E364AAEFC4A5}"/>
              </a:ext>
            </a:extLst>
          </p:cNvPr>
          <p:cNvPicPr>
            <a:picLocks noChangeAspect="1"/>
          </p:cNvPicPr>
          <p:nvPr/>
        </p:nvPicPr>
        <p:blipFill>
          <a:blip r:embed="rId4"/>
          <a:stretch>
            <a:fillRect/>
          </a:stretch>
        </p:blipFill>
        <p:spPr>
          <a:xfrm>
            <a:off x="966320" y="1367158"/>
            <a:ext cx="9647756" cy="3238781"/>
          </a:xfrm>
          <a:prstGeom prst="rect">
            <a:avLst/>
          </a:prstGeom>
        </p:spPr>
      </p:pic>
      <p:sp>
        <p:nvSpPr>
          <p:cNvPr id="7" name="TextBox 6">
            <a:extLst>
              <a:ext uri="{FF2B5EF4-FFF2-40B4-BE49-F238E27FC236}">
                <a16:creationId xmlns:a16="http://schemas.microsoft.com/office/drawing/2014/main" id="{0D88EBDA-9BEE-B7F7-2FD3-5DBC91DF048C}"/>
              </a:ext>
            </a:extLst>
          </p:cNvPr>
          <p:cNvSpPr txBox="1"/>
          <p:nvPr/>
        </p:nvSpPr>
        <p:spPr>
          <a:xfrm>
            <a:off x="1065389" y="5549685"/>
            <a:ext cx="9548687" cy="584775"/>
          </a:xfrm>
          <a:prstGeom prst="rect">
            <a:avLst/>
          </a:prstGeom>
          <a:noFill/>
        </p:spPr>
        <p:txBody>
          <a:bodyPr wrap="square" rtlCol="0">
            <a:spAutoFit/>
          </a:bodyPr>
          <a:lstStyle/>
          <a:p>
            <a:pPr algn="l"/>
            <a:r>
              <a:rPr lang="en-US" sz="1600" b="1" i="0" dirty="0">
                <a:solidFill>
                  <a:srgbClr val="000000"/>
                </a:solidFill>
                <a:effectLst/>
                <a:latin typeface="Helvetica Neue"/>
              </a:rPr>
              <a:t>Observations:</a:t>
            </a:r>
          </a:p>
          <a:p>
            <a:pPr algn="l"/>
            <a:r>
              <a:rPr lang="en-US" sz="1600" b="0" i="0" dirty="0">
                <a:solidFill>
                  <a:srgbClr val="000000"/>
                </a:solidFill>
                <a:effectLst/>
                <a:latin typeface="Helvetica Neue"/>
              </a:rPr>
              <a:t>85% of borrowers has paid the loan fully. whereas 15% are defaulted the loan.</a:t>
            </a:r>
          </a:p>
        </p:txBody>
      </p:sp>
    </p:spTree>
    <p:extLst>
      <p:ext uri="{BB962C8B-B14F-4D97-AF65-F5344CB8AC3E}">
        <p14:creationId xmlns:p14="http://schemas.microsoft.com/office/powerpoint/2010/main" val="2359604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0">
            <a:extLst>
              <a:ext uri="{FF2B5EF4-FFF2-40B4-BE49-F238E27FC236}">
                <a16:creationId xmlns:a16="http://schemas.microsoft.com/office/drawing/2014/main" id="{F84E1707-A496-B200-C53A-D7F5235C7250}"/>
              </a:ext>
            </a:extLst>
          </p:cNvPr>
          <p:cNvSpPr/>
          <p:nvPr/>
        </p:nvSpPr>
        <p:spPr>
          <a:xfrm>
            <a:off x="729309" y="95865"/>
            <a:ext cx="981503" cy="649898"/>
          </a:xfrm>
          <a:prstGeom prst="rect">
            <a:avLst/>
          </a:prstGeom>
          <a:blipFill>
            <a:blip r:embed="rId2" cstate="print"/>
            <a:stretch>
              <a:fillRect/>
            </a:stretch>
          </a:blipFill>
        </p:spPr>
        <p:txBody>
          <a:bodyPr wrap="square" lIns="0" tIns="0" rIns="0" bIns="0" rtlCol="0"/>
          <a:lstStyle/>
          <a:p>
            <a:endParaRPr dirty="0"/>
          </a:p>
        </p:txBody>
      </p:sp>
      <p:sp>
        <p:nvSpPr>
          <p:cNvPr id="3" name="object 11">
            <a:extLst>
              <a:ext uri="{FF2B5EF4-FFF2-40B4-BE49-F238E27FC236}">
                <a16:creationId xmlns:a16="http://schemas.microsoft.com/office/drawing/2014/main" id="{55DA8BBB-AF20-7595-8D8D-2CE37703CAA6}"/>
              </a:ext>
            </a:extLst>
          </p:cNvPr>
          <p:cNvSpPr/>
          <p:nvPr/>
        </p:nvSpPr>
        <p:spPr>
          <a:xfrm>
            <a:off x="9773265" y="334297"/>
            <a:ext cx="1681622" cy="491613"/>
          </a:xfrm>
          <a:prstGeom prst="rect">
            <a:avLst/>
          </a:prstGeom>
          <a:blipFill>
            <a:blip r:embed="rId3" cstate="print"/>
            <a:stretch>
              <a:fillRect/>
            </a:stretch>
          </a:blipFill>
        </p:spPr>
        <p:txBody>
          <a:bodyPr wrap="square" lIns="0" tIns="0" rIns="0" bIns="0" rtlCol="0"/>
          <a:lstStyle/>
          <a:p>
            <a:endParaRPr dirty="0"/>
          </a:p>
        </p:txBody>
      </p:sp>
      <p:pic>
        <p:nvPicPr>
          <p:cNvPr id="6" name="Picture 5">
            <a:extLst>
              <a:ext uri="{FF2B5EF4-FFF2-40B4-BE49-F238E27FC236}">
                <a16:creationId xmlns:a16="http://schemas.microsoft.com/office/drawing/2014/main" id="{5480B3A4-B3E5-148C-813F-EFDFA049E821}"/>
              </a:ext>
            </a:extLst>
          </p:cNvPr>
          <p:cNvPicPr>
            <a:picLocks noChangeAspect="1"/>
          </p:cNvPicPr>
          <p:nvPr/>
        </p:nvPicPr>
        <p:blipFill>
          <a:blip r:embed="rId4"/>
          <a:stretch>
            <a:fillRect/>
          </a:stretch>
        </p:blipFill>
        <p:spPr>
          <a:xfrm>
            <a:off x="252018" y="825909"/>
            <a:ext cx="11202870" cy="4867547"/>
          </a:xfrm>
          <a:prstGeom prst="rect">
            <a:avLst/>
          </a:prstGeom>
        </p:spPr>
      </p:pic>
      <p:sp>
        <p:nvSpPr>
          <p:cNvPr id="7" name="TextBox 6">
            <a:extLst>
              <a:ext uri="{FF2B5EF4-FFF2-40B4-BE49-F238E27FC236}">
                <a16:creationId xmlns:a16="http://schemas.microsoft.com/office/drawing/2014/main" id="{3FB73BB1-17ED-D21A-F092-BAE10B7F09C6}"/>
              </a:ext>
            </a:extLst>
          </p:cNvPr>
          <p:cNvSpPr txBox="1"/>
          <p:nvPr/>
        </p:nvSpPr>
        <p:spPr>
          <a:xfrm>
            <a:off x="252019" y="5599140"/>
            <a:ext cx="11687964" cy="1077218"/>
          </a:xfrm>
          <a:prstGeom prst="rect">
            <a:avLst/>
          </a:prstGeom>
          <a:noFill/>
        </p:spPr>
        <p:txBody>
          <a:bodyPr wrap="square" rtlCol="0">
            <a:spAutoFit/>
          </a:bodyPr>
          <a:lstStyle/>
          <a:p>
            <a:pPr algn="l"/>
            <a:r>
              <a:rPr lang="en-US" sz="1600" b="1" i="0" dirty="0">
                <a:solidFill>
                  <a:srgbClr val="000000"/>
                </a:solidFill>
                <a:effectLst/>
              </a:rPr>
              <a:t>Observations:</a:t>
            </a:r>
          </a:p>
          <a:p>
            <a:pPr algn="l"/>
            <a:r>
              <a:rPr lang="en-US" sz="1600" b="0" i="0" dirty="0">
                <a:solidFill>
                  <a:srgbClr val="000000"/>
                </a:solidFill>
                <a:effectLst/>
              </a:rPr>
              <a:t>Most of the Borrowers lie in A &amp; B grades.</a:t>
            </a:r>
          </a:p>
          <a:p>
            <a:r>
              <a:rPr lang="en-IN" sz="1600" b="0" i="0" u="none" strike="noStrike" baseline="0" dirty="0">
                <a:solidFill>
                  <a:srgbClr val="000000"/>
                </a:solidFill>
              </a:rPr>
              <a:t>As grades are decreasing, charged off proportion is increasing.</a:t>
            </a:r>
          </a:p>
          <a:p>
            <a:r>
              <a:rPr lang="en-IN" sz="1600" b="0" i="0" u="none" strike="noStrike" baseline="0" dirty="0">
                <a:solidFill>
                  <a:srgbClr val="000000"/>
                </a:solidFill>
              </a:rPr>
              <a:t>So, we can say that lower the grade more is the chance of getting defaulted due to high loan amount and high interest.</a:t>
            </a:r>
            <a:endParaRPr lang="en-US" sz="1600" b="0" i="0" dirty="0">
              <a:solidFill>
                <a:srgbClr val="000000"/>
              </a:solidFill>
              <a:effectLst/>
            </a:endParaRPr>
          </a:p>
        </p:txBody>
      </p:sp>
    </p:spTree>
    <p:extLst>
      <p:ext uri="{BB962C8B-B14F-4D97-AF65-F5344CB8AC3E}">
        <p14:creationId xmlns:p14="http://schemas.microsoft.com/office/powerpoint/2010/main" val="1428638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0">
            <a:extLst>
              <a:ext uri="{FF2B5EF4-FFF2-40B4-BE49-F238E27FC236}">
                <a16:creationId xmlns:a16="http://schemas.microsoft.com/office/drawing/2014/main" id="{F84E1707-A496-B200-C53A-D7F5235C7250}"/>
              </a:ext>
            </a:extLst>
          </p:cNvPr>
          <p:cNvSpPr/>
          <p:nvPr/>
        </p:nvSpPr>
        <p:spPr>
          <a:xfrm>
            <a:off x="729309" y="95865"/>
            <a:ext cx="981503" cy="649898"/>
          </a:xfrm>
          <a:prstGeom prst="rect">
            <a:avLst/>
          </a:prstGeom>
          <a:blipFill>
            <a:blip r:embed="rId2" cstate="print"/>
            <a:stretch>
              <a:fillRect/>
            </a:stretch>
          </a:blipFill>
        </p:spPr>
        <p:txBody>
          <a:bodyPr wrap="square" lIns="0" tIns="0" rIns="0" bIns="0" rtlCol="0"/>
          <a:lstStyle/>
          <a:p>
            <a:endParaRPr dirty="0"/>
          </a:p>
        </p:txBody>
      </p:sp>
      <p:sp>
        <p:nvSpPr>
          <p:cNvPr id="3" name="object 11">
            <a:extLst>
              <a:ext uri="{FF2B5EF4-FFF2-40B4-BE49-F238E27FC236}">
                <a16:creationId xmlns:a16="http://schemas.microsoft.com/office/drawing/2014/main" id="{55DA8BBB-AF20-7595-8D8D-2CE37703CAA6}"/>
              </a:ext>
            </a:extLst>
          </p:cNvPr>
          <p:cNvSpPr/>
          <p:nvPr/>
        </p:nvSpPr>
        <p:spPr>
          <a:xfrm>
            <a:off x="9773265" y="334297"/>
            <a:ext cx="1681622" cy="491613"/>
          </a:xfrm>
          <a:prstGeom prst="rect">
            <a:avLst/>
          </a:prstGeom>
          <a:blipFill>
            <a:blip r:embed="rId3" cstate="print"/>
            <a:stretch>
              <a:fillRect/>
            </a:stretch>
          </a:blipFill>
        </p:spPr>
        <p:txBody>
          <a:bodyPr wrap="square" lIns="0" tIns="0" rIns="0" bIns="0" rtlCol="0"/>
          <a:lstStyle/>
          <a:p>
            <a:endParaRPr dirty="0"/>
          </a:p>
        </p:txBody>
      </p:sp>
      <p:pic>
        <p:nvPicPr>
          <p:cNvPr id="6" name="Picture 5">
            <a:extLst>
              <a:ext uri="{FF2B5EF4-FFF2-40B4-BE49-F238E27FC236}">
                <a16:creationId xmlns:a16="http://schemas.microsoft.com/office/drawing/2014/main" id="{4D37BEFE-B07F-E2CA-43B3-0FADA83DBD5E}"/>
              </a:ext>
            </a:extLst>
          </p:cNvPr>
          <p:cNvPicPr>
            <a:picLocks noChangeAspect="1"/>
          </p:cNvPicPr>
          <p:nvPr/>
        </p:nvPicPr>
        <p:blipFill>
          <a:blip r:embed="rId4"/>
          <a:stretch>
            <a:fillRect/>
          </a:stretch>
        </p:blipFill>
        <p:spPr>
          <a:xfrm>
            <a:off x="0" y="1080397"/>
            <a:ext cx="5102942" cy="3167137"/>
          </a:xfrm>
          <a:prstGeom prst="rect">
            <a:avLst/>
          </a:prstGeom>
        </p:spPr>
      </p:pic>
      <p:sp>
        <p:nvSpPr>
          <p:cNvPr id="7" name="TextBox 6">
            <a:extLst>
              <a:ext uri="{FF2B5EF4-FFF2-40B4-BE49-F238E27FC236}">
                <a16:creationId xmlns:a16="http://schemas.microsoft.com/office/drawing/2014/main" id="{D4B3262F-1238-0053-7426-22D4FAB7F504}"/>
              </a:ext>
            </a:extLst>
          </p:cNvPr>
          <p:cNvSpPr txBox="1"/>
          <p:nvPr/>
        </p:nvSpPr>
        <p:spPr>
          <a:xfrm>
            <a:off x="521109" y="4454164"/>
            <a:ext cx="4060723" cy="1323439"/>
          </a:xfrm>
          <a:prstGeom prst="rect">
            <a:avLst/>
          </a:prstGeom>
          <a:noFill/>
        </p:spPr>
        <p:txBody>
          <a:bodyPr wrap="square" rtlCol="0">
            <a:spAutoFit/>
          </a:bodyPr>
          <a:lstStyle/>
          <a:p>
            <a:pPr algn="l"/>
            <a:r>
              <a:rPr lang="en-US" sz="1600" b="1" i="0" dirty="0">
                <a:solidFill>
                  <a:srgbClr val="000000"/>
                </a:solidFill>
                <a:effectLst/>
                <a:latin typeface="Helvetica Neue"/>
              </a:rPr>
              <a:t>Observations:</a:t>
            </a:r>
          </a:p>
          <a:p>
            <a:pPr algn="l"/>
            <a:r>
              <a:rPr lang="en-US" sz="1600" b="0" i="0" dirty="0">
                <a:solidFill>
                  <a:srgbClr val="000000"/>
                </a:solidFill>
                <a:effectLst/>
                <a:latin typeface="Helvetica Neue"/>
              </a:rPr>
              <a:t>The loan borrowers are more having rented and mortgage houses than owning their own house.</a:t>
            </a:r>
          </a:p>
          <a:p>
            <a:endParaRPr lang="en-IN" sz="1600" dirty="0"/>
          </a:p>
        </p:txBody>
      </p:sp>
      <p:pic>
        <p:nvPicPr>
          <p:cNvPr id="9" name="Picture 8">
            <a:extLst>
              <a:ext uri="{FF2B5EF4-FFF2-40B4-BE49-F238E27FC236}">
                <a16:creationId xmlns:a16="http://schemas.microsoft.com/office/drawing/2014/main" id="{9E98A9E5-237B-8EF3-1902-C64C10532091}"/>
              </a:ext>
            </a:extLst>
          </p:cNvPr>
          <p:cNvPicPr>
            <a:picLocks noChangeAspect="1"/>
          </p:cNvPicPr>
          <p:nvPr/>
        </p:nvPicPr>
        <p:blipFill>
          <a:blip r:embed="rId5"/>
          <a:stretch>
            <a:fillRect/>
          </a:stretch>
        </p:blipFill>
        <p:spPr>
          <a:xfrm>
            <a:off x="4581831" y="1080397"/>
            <a:ext cx="7551177" cy="3029487"/>
          </a:xfrm>
          <a:prstGeom prst="rect">
            <a:avLst/>
          </a:prstGeom>
        </p:spPr>
      </p:pic>
      <p:sp>
        <p:nvSpPr>
          <p:cNvPr id="10" name="TextBox 9">
            <a:extLst>
              <a:ext uri="{FF2B5EF4-FFF2-40B4-BE49-F238E27FC236}">
                <a16:creationId xmlns:a16="http://schemas.microsoft.com/office/drawing/2014/main" id="{37E258A7-73AA-090D-3C62-9822F646F3A7}"/>
              </a:ext>
            </a:extLst>
          </p:cNvPr>
          <p:cNvSpPr txBox="1"/>
          <p:nvPr/>
        </p:nvSpPr>
        <p:spPr>
          <a:xfrm>
            <a:off x="5102942" y="4454164"/>
            <a:ext cx="5810864" cy="830997"/>
          </a:xfrm>
          <a:prstGeom prst="rect">
            <a:avLst/>
          </a:prstGeom>
          <a:noFill/>
        </p:spPr>
        <p:txBody>
          <a:bodyPr wrap="square" rtlCol="0">
            <a:spAutoFit/>
          </a:bodyPr>
          <a:lstStyle/>
          <a:p>
            <a:pPr algn="l"/>
            <a:r>
              <a:rPr lang="en-US" sz="1600" b="1" i="0" dirty="0">
                <a:solidFill>
                  <a:srgbClr val="000000"/>
                </a:solidFill>
                <a:effectLst/>
                <a:latin typeface="Helvetica Neue"/>
              </a:rPr>
              <a:t>Observations:</a:t>
            </a:r>
          </a:p>
          <a:p>
            <a:pPr algn="l"/>
            <a:r>
              <a:rPr lang="en-US" sz="1600" b="0" i="0" dirty="0">
                <a:solidFill>
                  <a:srgbClr val="000000"/>
                </a:solidFill>
                <a:effectLst/>
                <a:latin typeface="Helvetica Neue"/>
              </a:rPr>
              <a:t>Borrowers are mostly 10+ year employment length.</a:t>
            </a:r>
          </a:p>
          <a:p>
            <a:endParaRPr lang="en-IN" sz="1600" dirty="0"/>
          </a:p>
        </p:txBody>
      </p:sp>
    </p:spTree>
    <p:extLst>
      <p:ext uri="{BB962C8B-B14F-4D97-AF65-F5344CB8AC3E}">
        <p14:creationId xmlns:p14="http://schemas.microsoft.com/office/powerpoint/2010/main" val="2793410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0">
            <a:extLst>
              <a:ext uri="{FF2B5EF4-FFF2-40B4-BE49-F238E27FC236}">
                <a16:creationId xmlns:a16="http://schemas.microsoft.com/office/drawing/2014/main" id="{F84E1707-A496-B200-C53A-D7F5235C7250}"/>
              </a:ext>
            </a:extLst>
          </p:cNvPr>
          <p:cNvSpPr/>
          <p:nvPr/>
        </p:nvSpPr>
        <p:spPr>
          <a:xfrm>
            <a:off x="729309" y="95865"/>
            <a:ext cx="981503" cy="649898"/>
          </a:xfrm>
          <a:prstGeom prst="rect">
            <a:avLst/>
          </a:prstGeom>
          <a:blipFill>
            <a:blip r:embed="rId2" cstate="print"/>
            <a:stretch>
              <a:fillRect/>
            </a:stretch>
          </a:blipFill>
        </p:spPr>
        <p:txBody>
          <a:bodyPr wrap="square" lIns="0" tIns="0" rIns="0" bIns="0" rtlCol="0"/>
          <a:lstStyle/>
          <a:p>
            <a:endParaRPr dirty="0"/>
          </a:p>
        </p:txBody>
      </p:sp>
      <p:sp>
        <p:nvSpPr>
          <p:cNvPr id="3" name="object 11">
            <a:extLst>
              <a:ext uri="{FF2B5EF4-FFF2-40B4-BE49-F238E27FC236}">
                <a16:creationId xmlns:a16="http://schemas.microsoft.com/office/drawing/2014/main" id="{55DA8BBB-AF20-7595-8D8D-2CE37703CAA6}"/>
              </a:ext>
            </a:extLst>
          </p:cNvPr>
          <p:cNvSpPr/>
          <p:nvPr/>
        </p:nvSpPr>
        <p:spPr>
          <a:xfrm>
            <a:off x="9773265" y="334297"/>
            <a:ext cx="1681622" cy="491613"/>
          </a:xfrm>
          <a:prstGeom prst="rect">
            <a:avLst/>
          </a:prstGeom>
          <a:blipFill>
            <a:blip r:embed="rId3" cstate="print"/>
            <a:stretch>
              <a:fillRect/>
            </a:stretch>
          </a:blipFill>
        </p:spPr>
        <p:txBody>
          <a:bodyPr wrap="square" lIns="0" tIns="0" rIns="0" bIns="0" rtlCol="0"/>
          <a:lstStyle/>
          <a:p>
            <a:endParaRPr dirty="0"/>
          </a:p>
        </p:txBody>
      </p:sp>
      <p:pic>
        <p:nvPicPr>
          <p:cNvPr id="6" name="Picture 5">
            <a:extLst>
              <a:ext uri="{FF2B5EF4-FFF2-40B4-BE49-F238E27FC236}">
                <a16:creationId xmlns:a16="http://schemas.microsoft.com/office/drawing/2014/main" id="{59926E26-1773-C02B-962B-52946ED286C6}"/>
              </a:ext>
            </a:extLst>
          </p:cNvPr>
          <p:cNvPicPr>
            <a:picLocks noChangeAspect="1"/>
          </p:cNvPicPr>
          <p:nvPr/>
        </p:nvPicPr>
        <p:blipFill>
          <a:blip r:embed="rId4"/>
          <a:stretch>
            <a:fillRect/>
          </a:stretch>
        </p:blipFill>
        <p:spPr>
          <a:xfrm>
            <a:off x="1" y="987857"/>
            <a:ext cx="3480618" cy="3370092"/>
          </a:xfrm>
          <a:prstGeom prst="rect">
            <a:avLst/>
          </a:prstGeom>
        </p:spPr>
      </p:pic>
      <p:pic>
        <p:nvPicPr>
          <p:cNvPr id="8" name="Picture 7">
            <a:extLst>
              <a:ext uri="{FF2B5EF4-FFF2-40B4-BE49-F238E27FC236}">
                <a16:creationId xmlns:a16="http://schemas.microsoft.com/office/drawing/2014/main" id="{E9521D92-DA85-C038-D24B-4A58D7E649AE}"/>
              </a:ext>
            </a:extLst>
          </p:cNvPr>
          <p:cNvPicPr>
            <a:picLocks noChangeAspect="1"/>
          </p:cNvPicPr>
          <p:nvPr/>
        </p:nvPicPr>
        <p:blipFill>
          <a:blip r:embed="rId5"/>
          <a:stretch>
            <a:fillRect/>
          </a:stretch>
        </p:blipFill>
        <p:spPr>
          <a:xfrm>
            <a:off x="3637936" y="1093881"/>
            <a:ext cx="8554064" cy="3158044"/>
          </a:xfrm>
          <a:prstGeom prst="rect">
            <a:avLst/>
          </a:prstGeom>
        </p:spPr>
      </p:pic>
      <p:sp>
        <p:nvSpPr>
          <p:cNvPr id="9" name="TextBox 8">
            <a:extLst>
              <a:ext uri="{FF2B5EF4-FFF2-40B4-BE49-F238E27FC236}">
                <a16:creationId xmlns:a16="http://schemas.microsoft.com/office/drawing/2014/main" id="{C981EB07-A95A-7A72-7F11-D7B09C306FC3}"/>
              </a:ext>
            </a:extLst>
          </p:cNvPr>
          <p:cNvSpPr txBox="1"/>
          <p:nvPr/>
        </p:nvSpPr>
        <p:spPr>
          <a:xfrm>
            <a:off x="255639" y="4670323"/>
            <a:ext cx="3382297" cy="1077218"/>
          </a:xfrm>
          <a:prstGeom prst="rect">
            <a:avLst/>
          </a:prstGeom>
          <a:noFill/>
        </p:spPr>
        <p:txBody>
          <a:bodyPr wrap="square" rtlCol="0">
            <a:spAutoFit/>
          </a:bodyPr>
          <a:lstStyle/>
          <a:p>
            <a:r>
              <a:rPr lang="en-US" sz="1600" b="1" i="0" dirty="0">
                <a:solidFill>
                  <a:srgbClr val="000000"/>
                </a:solidFill>
                <a:effectLst/>
              </a:rPr>
              <a:t>Observations:</a:t>
            </a:r>
            <a:endParaRPr lang="en-US" sz="1600" b="0" i="0" u="none" strike="noStrike" baseline="0" dirty="0"/>
          </a:p>
          <a:p>
            <a:r>
              <a:rPr lang="en-US" sz="1600" b="0" i="0" u="none" strike="noStrike" baseline="0" dirty="0"/>
              <a:t>There are only two loan terms 36 and 60 months. Around 75% borrowers took loans with 36 months term.</a:t>
            </a:r>
            <a:endParaRPr lang="en-IN" sz="1600" dirty="0"/>
          </a:p>
        </p:txBody>
      </p:sp>
      <p:sp>
        <p:nvSpPr>
          <p:cNvPr id="10" name="TextBox 9">
            <a:extLst>
              <a:ext uri="{FF2B5EF4-FFF2-40B4-BE49-F238E27FC236}">
                <a16:creationId xmlns:a16="http://schemas.microsoft.com/office/drawing/2014/main" id="{5093D106-2D81-2E98-C7BB-8B0B9DB2DF39}"/>
              </a:ext>
            </a:extLst>
          </p:cNvPr>
          <p:cNvSpPr txBox="1"/>
          <p:nvPr/>
        </p:nvSpPr>
        <p:spPr>
          <a:xfrm>
            <a:off x="4016477" y="4670323"/>
            <a:ext cx="7919884" cy="1077218"/>
          </a:xfrm>
          <a:prstGeom prst="rect">
            <a:avLst/>
          </a:prstGeom>
          <a:noFill/>
        </p:spPr>
        <p:txBody>
          <a:bodyPr wrap="square" rtlCol="0">
            <a:spAutoFit/>
          </a:bodyPr>
          <a:lstStyle/>
          <a:p>
            <a:r>
              <a:rPr lang="en-US" sz="1600" b="1" i="0" dirty="0">
                <a:solidFill>
                  <a:srgbClr val="000000"/>
                </a:solidFill>
                <a:effectLst/>
              </a:rPr>
              <a:t>Observations:</a:t>
            </a:r>
            <a:endParaRPr lang="en-US" sz="1600" b="0" i="0" u="none" strike="noStrike" baseline="0" dirty="0"/>
          </a:p>
          <a:p>
            <a:pPr algn="l"/>
            <a:r>
              <a:rPr lang="en-US" sz="1600" b="0" i="0" dirty="0">
                <a:solidFill>
                  <a:srgbClr val="000000"/>
                </a:solidFill>
                <a:effectLst/>
              </a:rPr>
              <a:t>The Lending Club has doubling up loan issue every year.</a:t>
            </a:r>
          </a:p>
          <a:p>
            <a:pPr algn="l"/>
            <a:r>
              <a:rPr lang="en-US" sz="1600" b="0" i="0" dirty="0">
                <a:solidFill>
                  <a:srgbClr val="000000"/>
                </a:solidFill>
                <a:effectLst/>
              </a:rPr>
              <a:t>Loan issue gradually increases month-wise. There are more issues of loan in last 3 months every end of the year.</a:t>
            </a:r>
          </a:p>
        </p:txBody>
      </p:sp>
    </p:spTree>
    <p:extLst>
      <p:ext uri="{BB962C8B-B14F-4D97-AF65-F5344CB8AC3E}">
        <p14:creationId xmlns:p14="http://schemas.microsoft.com/office/powerpoint/2010/main" val="2156261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0">
            <a:extLst>
              <a:ext uri="{FF2B5EF4-FFF2-40B4-BE49-F238E27FC236}">
                <a16:creationId xmlns:a16="http://schemas.microsoft.com/office/drawing/2014/main" id="{F84E1707-A496-B200-C53A-D7F5235C7250}"/>
              </a:ext>
            </a:extLst>
          </p:cNvPr>
          <p:cNvSpPr/>
          <p:nvPr/>
        </p:nvSpPr>
        <p:spPr>
          <a:xfrm>
            <a:off x="729309" y="95865"/>
            <a:ext cx="981503" cy="649898"/>
          </a:xfrm>
          <a:prstGeom prst="rect">
            <a:avLst/>
          </a:prstGeom>
          <a:blipFill>
            <a:blip r:embed="rId2" cstate="print"/>
            <a:stretch>
              <a:fillRect/>
            </a:stretch>
          </a:blipFill>
        </p:spPr>
        <p:txBody>
          <a:bodyPr wrap="square" lIns="0" tIns="0" rIns="0" bIns="0" rtlCol="0"/>
          <a:lstStyle/>
          <a:p>
            <a:endParaRPr dirty="0"/>
          </a:p>
        </p:txBody>
      </p:sp>
      <p:sp>
        <p:nvSpPr>
          <p:cNvPr id="3" name="object 11">
            <a:extLst>
              <a:ext uri="{FF2B5EF4-FFF2-40B4-BE49-F238E27FC236}">
                <a16:creationId xmlns:a16="http://schemas.microsoft.com/office/drawing/2014/main" id="{55DA8BBB-AF20-7595-8D8D-2CE37703CAA6}"/>
              </a:ext>
            </a:extLst>
          </p:cNvPr>
          <p:cNvSpPr/>
          <p:nvPr/>
        </p:nvSpPr>
        <p:spPr>
          <a:xfrm>
            <a:off x="9773265" y="334297"/>
            <a:ext cx="1681622" cy="491613"/>
          </a:xfrm>
          <a:prstGeom prst="rect">
            <a:avLst/>
          </a:prstGeom>
          <a:blipFill>
            <a:blip r:embed="rId3" cstate="print"/>
            <a:stretch>
              <a:fillRect/>
            </a:stretch>
          </a:blipFill>
        </p:spPr>
        <p:txBody>
          <a:bodyPr wrap="square" lIns="0" tIns="0" rIns="0" bIns="0" rtlCol="0"/>
          <a:lstStyle/>
          <a:p>
            <a:endParaRPr dirty="0"/>
          </a:p>
        </p:txBody>
      </p:sp>
      <p:pic>
        <p:nvPicPr>
          <p:cNvPr id="6" name="Picture 5">
            <a:extLst>
              <a:ext uri="{FF2B5EF4-FFF2-40B4-BE49-F238E27FC236}">
                <a16:creationId xmlns:a16="http://schemas.microsoft.com/office/drawing/2014/main" id="{E6A75079-F828-7906-80AC-746E83D33517}"/>
              </a:ext>
            </a:extLst>
          </p:cNvPr>
          <p:cNvPicPr>
            <a:picLocks noChangeAspect="1"/>
          </p:cNvPicPr>
          <p:nvPr/>
        </p:nvPicPr>
        <p:blipFill>
          <a:blip r:embed="rId4"/>
          <a:stretch>
            <a:fillRect/>
          </a:stretch>
        </p:blipFill>
        <p:spPr>
          <a:xfrm>
            <a:off x="0" y="995825"/>
            <a:ext cx="5852667" cy="3959634"/>
          </a:xfrm>
          <a:prstGeom prst="rect">
            <a:avLst/>
          </a:prstGeom>
        </p:spPr>
      </p:pic>
      <p:sp>
        <p:nvSpPr>
          <p:cNvPr id="7" name="TextBox 6">
            <a:extLst>
              <a:ext uri="{FF2B5EF4-FFF2-40B4-BE49-F238E27FC236}">
                <a16:creationId xmlns:a16="http://schemas.microsoft.com/office/drawing/2014/main" id="{5201A0B4-308E-1E12-5D9B-298ACBAC9E81}"/>
              </a:ext>
            </a:extLst>
          </p:cNvPr>
          <p:cNvSpPr txBox="1"/>
          <p:nvPr/>
        </p:nvSpPr>
        <p:spPr>
          <a:xfrm>
            <a:off x="167148" y="5378245"/>
            <a:ext cx="5368413" cy="861774"/>
          </a:xfrm>
          <a:prstGeom prst="rect">
            <a:avLst/>
          </a:prstGeom>
          <a:noFill/>
        </p:spPr>
        <p:txBody>
          <a:bodyPr wrap="square" rtlCol="0">
            <a:spAutoFit/>
          </a:bodyPr>
          <a:lstStyle/>
          <a:p>
            <a:pPr algn="l"/>
            <a:r>
              <a:rPr lang="en-US" sz="1600" b="1" i="0" dirty="0">
                <a:solidFill>
                  <a:srgbClr val="000000"/>
                </a:solidFill>
                <a:effectLst/>
              </a:rPr>
              <a:t>Observations:</a:t>
            </a:r>
          </a:p>
          <a:p>
            <a:pPr algn="l"/>
            <a:r>
              <a:rPr lang="en-US" sz="1600" b="0" i="0" dirty="0">
                <a:solidFill>
                  <a:srgbClr val="000000"/>
                </a:solidFill>
                <a:effectLst/>
              </a:rPr>
              <a:t>Around 99% doesn't have Public Record Bankruptcies.</a:t>
            </a:r>
          </a:p>
          <a:p>
            <a:endParaRPr lang="en-IN" dirty="0"/>
          </a:p>
        </p:txBody>
      </p:sp>
      <p:pic>
        <p:nvPicPr>
          <p:cNvPr id="9" name="Picture 8">
            <a:extLst>
              <a:ext uri="{FF2B5EF4-FFF2-40B4-BE49-F238E27FC236}">
                <a16:creationId xmlns:a16="http://schemas.microsoft.com/office/drawing/2014/main" id="{7F678E5D-ED3C-7984-4D2B-9C63986B89F5}"/>
              </a:ext>
            </a:extLst>
          </p:cNvPr>
          <p:cNvPicPr>
            <a:picLocks noChangeAspect="1"/>
          </p:cNvPicPr>
          <p:nvPr/>
        </p:nvPicPr>
        <p:blipFill>
          <a:blip r:embed="rId5"/>
          <a:stretch>
            <a:fillRect/>
          </a:stretch>
        </p:blipFill>
        <p:spPr>
          <a:xfrm>
            <a:off x="5852667" y="1075972"/>
            <a:ext cx="6302286" cy="3475021"/>
          </a:xfrm>
          <a:prstGeom prst="rect">
            <a:avLst/>
          </a:prstGeom>
        </p:spPr>
      </p:pic>
      <p:sp>
        <p:nvSpPr>
          <p:cNvPr id="10" name="TextBox 9">
            <a:extLst>
              <a:ext uri="{FF2B5EF4-FFF2-40B4-BE49-F238E27FC236}">
                <a16:creationId xmlns:a16="http://schemas.microsoft.com/office/drawing/2014/main" id="{6C7B8414-152A-21A1-E2FF-50BB2B1AC3A7}"/>
              </a:ext>
            </a:extLst>
          </p:cNvPr>
          <p:cNvSpPr txBox="1"/>
          <p:nvPr/>
        </p:nvSpPr>
        <p:spPr>
          <a:xfrm>
            <a:off x="5852667" y="5351141"/>
            <a:ext cx="5368413" cy="1107996"/>
          </a:xfrm>
          <a:prstGeom prst="rect">
            <a:avLst/>
          </a:prstGeom>
          <a:noFill/>
        </p:spPr>
        <p:txBody>
          <a:bodyPr wrap="square" rtlCol="0">
            <a:spAutoFit/>
          </a:bodyPr>
          <a:lstStyle/>
          <a:p>
            <a:pPr algn="l"/>
            <a:r>
              <a:rPr lang="en-US" sz="1600" b="1" i="0" dirty="0">
                <a:solidFill>
                  <a:srgbClr val="000000"/>
                </a:solidFill>
                <a:effectLst/>
              </a:rPr>
              <a:t>Observations:</a:t>
            </a:r>
          </a:p>
          <a:p>
            <a:pPr algn="l"/>
            <a:r>
              <a:rPr lang="en-US" sz="1600" b="0" i="0" dirty="0">
                <a:solidFill>
                  <a:srgbClr val="000000"/>
                </a:solidFill>
                <a:effectLst/>
              </a:rPr>
              <a:t>Around 95% borrower's are having no public derogatory records.</a:t>
            </a:r>
          </a:p>
          <a:p>
            <a:endParaRPr lang="en-IN" dirty="0"/>
          </a:p>
        </p:txBody>
      </p:sp>
    </p:spTree>
    <p:extLst>
      <p:ext uri="{BB962C8B-B14F-4D97-AF65-F5344CB8AC3E}">
        <p14:creationId xmlns:p14="http://schemas.microsoft.com/office/powerpoint/2010/main" val="2840454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0">
            <a:extLst>
              <a:ext uri="{FF2B5EF4-FFF2-40B4-BE49-F238E27FC236}">
                <a16:creationId xmlns:a16="http://schemas.microsoft.com/office/drawing/2014/main" id="{F84E1707-A496-B200-C53A-D7F5235C7250}"/>
              </a:ext>
            </a:extLst>
          </p:cNvPr>
          <p:cNvSpPr/>
          <p:nvPr/>
        </p:nvSpPr>
        <p:spPr>
          <a:xfrm>
            <a:off x="729309" y="95865"/>
            <a:ext cx="981503" cy="649898"/>
          </a:xfrm>
          <a:prstGeom prst="rect">
            <a:avLst/>
          </a:prstGeom>
          <a:blipFill>
            <a:blip r:embed="rId2" cstate="print"/>
            <a:stretch>
              <a:fillRect/>
            </a:stretch>
          </a:blipFill>
        </p:spPr>
        <p:txBody>
          <a:bodyPr wrap="square" lIns="0" tIns="0" rIns="0" bIns="0" rtlCol="0"/>
          <a:lstStyle/>
          <a:p>
            <a:endParaRPr dirty="0"/>
          </a:p>
        </p:txBody>
      </p:sp>
      <p:sp>
        <p:nvSpPr>
          <p:cNvPr id="3" name="object 11">
            <a:extLst>
              <a:ext uri="{FF2B5EF4-FFF2-40B4-BE49-F238E27FC236}">
                <a16:creationId xmlns:a16="http://schemas.microsoft.com/office/drawing/2014/main" id="{55DA8BBB-AF20-7595-8D8D-2CE37703CAA6}"/>
              </a:ext>
            </a:extLst>
          </p:cNvPr>
          <p:cNvSpPr/>
          <p:nvPr/>
        </p:nvSpPr>
        <p:spPr>
          <a:xfrm>
            <a:off x="9773265" y="334297"/>
            <a:ext cx="1681622" cy="491613"/>
          </a:xfrm>
          <a:prstGeom prst="rect">
            <a:avLst/>
          </a:prstGeom>
          <a:blipFill>
            <a:blip r:embed="rId3" cstate="print"/>
            <a:stretch>
              <a:fillRect/>
            </a:stretch>
          </a:blipFill>
        </p:spPr>
        <p:txBody>
          <a:bodyPr wrap="square" lIns="0" tIns="0" rIns="0" bIns="0" rtlCol="0"/>
          <a:lstStyle/>
          <a:p>
            <a:endParaRPr dirty="0"/>
          </a:p>
        </p:txBody>
      </p:sp>
      <p:sp>
        <p:nvSpPr>
          <p:cNvPr id="4" name="TextBox 3">
            <a:extLst>
              <a:ext uri="{FF2B5EF4-FFF2-40B4-BE49-F238E27FC236}">
                <a16:creationId xmlns:a16="http://schemas.microsoft.com/office/drawing/2014/main" id="{352842F7-C61B-91DE-F3B9-10424390E78E}"/>
              </a:ext>
            </a:extLst>
          </p:cNvPr>
          <p:cNvSpPr txBox="1"/>
          <p:nvPr/>
        </p:nvSpPr>
        <p:spPr>
          <a:xfrm>
            <a:off x="729309" y="938983"/>
            <a:ext cx="7451130" cy="369332"/>
          </a:xfrm>
          <a:prstGeom prst="rect">
            <a:avLst/>
          </a:prstGeom>
          <a:noFill/>
        </p:spPr>
        <p:txBody>
          <a:bodyPr wrap="square" rtlCol="0">
            <a:spAutoFit/>
          </a:bodyPr>
          <a:lstStyle/>
          <a:p>
            <a:r>
              <a:rPr lang="en-IN" b="1" dirty="0">
                <a:ln w="0"/>
                <a:solidFill>
                  <a:schemeClr val="accent2">
                    <a:lumMod val="75000"/>
                  </a:schemeClr>
                </a:solidFill>
                <a:effectLst>
                  <a:outerShdw blurRad="38100" dist="25400" dir="5400000" algn="ctr" rotWithShape="0">
                    <a:srgbClr val="6E747A">
                      <a:alpha val="43000"/>
                    </a:srgbClr>
                  </a:outerShdw>
                </a:effectLst>
              </a:rPr>
              <a:t>Bivariate Analysis :-</a:t>
            </a:r>
          </a:p>
        </p:txBody>
      </p:sp>
      <p:pic>
        <p:nvPicPr>
          <p:cNvPr id="8" name="Picture 7">
            <a:extLst>
              <a:ext uri="{FF2B5EF4-FFF2-40B4-BE49-F238E27FC236}">
                <a16:creationId xmlns:a16="http://schemas.microsoft.com/office/drawing/2014/main" id="{1B1516F0-39A0-F5FF-09E7-28423400BB7E}"/>
              </a:ext>
            </a:extLst>
          </p:cNvPr>
          <p:cNvPicPr>
            <a:picLocks noChangeAspect="1"/>
          </p:cNvPicPr>
          <p:nvPr/>
        </p:nvPicPr>
        <p:blipFill>
          <a:blip r:embed="rId4"/>
          <a:stretch>
            <a:fillRect/>
          </a:stretch>
        </p:blipFill>
        <p:spPr>
          <a:xfrm>
            <a:off x="0" y="1650854"/>
            <a:ext cx="5289755" cy="2415749"/>
          </a:xfrm>
          <a:prstGeom prst="rect">
            <a:avLst/>
          </a:prstGeom>
        </p:spPr>
      </p:pic>
      <p:sp>
        <p:nvSpPr>
          <p:cNvPr id="9" name="TextBox 8">
            <a:extLst>
              <a:ext uri="{FF2B5EF4-FFF2-40B4-BE49-F238E27FC236}">
                <a16:creationId xmlns:a16="http://schemas.microsoft.com/office/drawing/2014/main" id="{570A2209-4422-6EE2-5D12-95127E3723B7}"/>
              </a:ext>
            </a:extLst>
          </p:cNvPr>
          <p:cNvSpPr txBox="1"/>
          <p:nvPr/>
        </p:nvSpPr>
        <p:spPr>
          <a:xfrm>
            <a:off x="353961" y="4709652"/>
            <a:ext cx="4817807" cy="830997"/>
          </a:xfrm>
          <a:prstGeom prst="rect">
            <a:avLst/>
          </a:prstGeom>
          <a:noFill/>
        </p:spPr>
        <p:txBody>
          <a:bodyPr wrap="square" rtlCol="0">
            <a:spAutoFit/>
          </a:bodyPr>
          <a:lstStyle/>
          <a:p>
            <a:pPr algn="l"/>
            <a:r>
              <a:rPr lang="en-US" sz="1600" b="1" i="0" dirty="0">
                <a:solidFill>
                  <a:srgbClr val="000000"/>
                </a:solidFill>
                <a:effectLst/>
              </a:rPr>
              <a:t>Observations:</a:t>
            </a:r>
          </a:p>
          <a:p>
            <a:pPr algn="l"/>
            <a:r>
              <a:rPr lang="en-US" sz="1600" b="0" i="0" dirty="0">
                <a:solidFill>
                  <a:srgbClr val="000000"/>
                </a:solidFill>
                <a:effectLst/>
              </a:rPr>
              <a:t>36 month loan default is more compared to 60 month.</a:t>
            </a:r>
          </a:p>
          <a:p>
            <a:endParaRPr lang="en-IN" sz="1600" dirty="0"/>
          </a:p>
        </p:txBody>
      </p:sp>
      <p:pic>
        <p:nvPicPr>
          <p:cNvPr id="11" name="Picture 10">
            <a:extLst>
              <a:ext uri="{FF2B5EF4-FFF2-40B4-BE49-F238E27FC236}">
                <a16:creationId xmlns:a16="http://schemas.microsoft.com/office/drawing/2014/main" id="{11E26C86-F93B-D4A2-8E29-D8CE33939891}"/>
              </a:ext>
            </a:extLst>
          </p:cNvPr>
          <p:cNvPicPr>
            <a:picLocks noChangeAspect="1"/>
          </p:cNvPicPr>
          <p:nvPr/>
        </p:nvPicPr>
        <p:blipFill>
          <a:blip r:embed="rId5"/>
          <a:stretch>
            <a:fillRect/>
          </a:stretch>
        </p:blipFill>
        <p:spPr>
          <a:xfrm>
            <a:off x="5289755" y="1019130"/>
            <a:ext cx="6902245" cy="3318385"/>
          </a:xfrm>
          <a:prstGeom prst="rect">
            <a:avLst/>
          </a:prstGeom>
        </p:spPr>
      </p:pic>
      <p:sp>
        <p:nvSpPr>
          <p:cNvPr id="12" name="TextBox 11">
            <a:extLst>
              <a:ext uri="{FF2B5EF4-FFF2-40B4-BE49-F238E27FC236}">
                <a16:creationId xmlns:a16="http://schemas.microsoft.com/office/drawing/2014/main" id="{0060D2E2-A7A3-CC25-EC3B-1CC502235DA0}"/>
              </a:ext>
            </a:extLst>
          </p:cNvPr>
          <p:cNvSpPr txBox="1"/>
          <p:nvPr/>
        </p:nvSpPr>
        <p:spPr>
          <a:xfrm>
            <a:off x="5796269" y="4709652"/>
            <a:ext cx="4817807" cy="1077218"/>
          </a:xfrm>
          <a:prstGeom prst="rect">
            <a:avLst/>
          </a:prstGeom>
          <a:noFill/>
        </p:spPr>
        <p:txBody>
          <a:bodyPr wrap="square" rtlCol="0">
            <a:spAutoFit/>
          </a:bodyPr>
          <a:lstStyle/>
          <a:p>
            <a:pPr algn="l"/>
            <a:r>
              <a:rPr lang="en-US" sz="1600" b="1" i="0" dirty="0">
                <a:solidFill>
                  <a:srgbClr val="000000"/>
                </a:solidFill>
                <a:effectLst/>
              </a:rPr>
              <a:t>Observations:</a:t>
            </a:r>
          </a:p>
          <a:p>
            <a:r>
              <a:rPr lang="en-US" sz="1600" b="0" i="0" dirty="0">
                <a:solidFill>
                  <a:srgbClr val="000000"/>
                </a:solidFill>
                <a:effectLst/>
              </a:rPr>
              <a:t>Maximum loans are issued for category 10+ years and there are the maximum defaulters.</a:t>
            </a:r>
          </a:p>
          <a:p>
            <a:endParaRPr lang="en-IN" sz="1600" dirty="0"/>
          </a:p>
        </p:txBody>
      </p:sp>
    </p:spTree>
    <p:extLst>
      <p:ext uri="{BB962C8B-B14F-4D97-AF65-F5344CB8AC3E}">
        <p14:creationId xmlns:p14="http://schemas.microsoft.com/office/powerpoint/2010/main" val="3833147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0">
            <a:extLst>
              <a:ext uri="{FF2B5EF4-FFF2-40B4-BE49-F238E27FC236}">
                <a16:creationId xmlns:a16="http://schemas.microsoft.com/office/drawing/2014/main" id="{F84E1707-A496-B200-C53A-D7F5235C7250}"/>
              </a:ext>
            </a:extLst>
          </p:cNvPr>
          <p:cNvSpPr/>
          <p:nvPr/>
        </p:nvSpPr>
        <p:spPr>
          <a:xfrm>
            <a:off x="729309" y="95865"/>
            <a:ext cx="981503" cy="649898"/>
          </a:xfrm>
          <a:prstGeom prst="rect">
            <a:avLst/>
          </a:prstGeom>
          <a:blipFill>
            <a:blip r:embed="rId2" cstate="print"/>
            <a:stretch>
              <a:fillRect/>
            </a:stretch>
          </a:blipFill>
        </p:spPr>
        <p:txBody>
          <a:bodyPr wrap="square" lIns="0" tIns="0" rIns="0" bIns="0" rtlCol="0"/>
          <a:lstStyle/>
          <a:p>
            <a:endParaRPr dirty="0"/>
          </a:p>
        </p:txBody>
      </p:sp>
      <p:sp>
        <p:nvSpPr>
          <p:cNvPr id="3" name="object 11">
            <a:extLst>
              <a:ext uri="{FF2B5EF4-FFF2-40B4-BE49-F238E27FC236}">
                <a16:creationId xmlns:a16="http://schemas.microsoft.com/office/drawing/2014/main" id="{55DA8BBB-AF20-7595-8D8D-2CE37703CAA6}"/>
              </a:ext>
            </a:extLst>
          </p:cNvPr>
          <p:cNvSpPr/>
          <p:nvPr/>
        </p:nvSpPr>
        <p:spPr>
          <a:xfrm>
            <a:off x="9773265" y="334297"/>
            <a:ext cx="1681622" cy="491613"/>
          </a:xfrm>
          <a:prstGeom prst="rect">
            <a:avLst/>
          </a:prstGeom>
          <a:blipFill>
            <a:blip r:embed="rId3" cstate="print"/>
            <a:stretch>
              <a:fillRect/>
            </a:stretch>
          </a:blipFill>
        </p:spPr>
        <p:txBody>
          <a:bodyPr wrap="square" lIns="0" tIns="0" rIns="0" bIns="0" rtlCol="0"/>
          <a:lstStyle/>
          <a:p>
            <a:endParaRPr dirty="0"/>
          </a:p>
        </p:txBody>
      </p:sp>
      <p:pic>
        <p:nvPicPr>
          <p:cNvPr id="5" name="Picture 4">
            <a:extLst>
              <a:ext uri="{FF2B5EF4-FFF2-40B4-BE49-F238E27FC236}">
                <a16:creationId xmlns:a16="http://schemas.microsoft.com/office/drawing/2014/main" id="{107D83A2-96D7-1BE5-099F-6CC448952171}"/>
              </a:ext>
            </a:extLst>
          </p:cNvPr>
          <p:cNvPicPr>
            <a:picLocks noChangeAspect="1"/>
          </p:cNvPicPr>
          <p:nvPr/>
        </p:nvPicPr>
        <p:blipFill>
          <a:blip r:embed="rId4"/>
          <a:stretch>
            <a:fillRect/>
          </a:stretch>
        </p:blipFill>
        <p:spPr>
          <a:xfrm>
            <a:off x="0" y="745763"/>
            <a:ext cx="11995355" cy="5074934"/>
          </a:xfrm>
          <a:prstGeom prst="rect">
            <a:avLst/>
          </a:prstGeom>
        </p:spPr>
      </p:pic>
      <p:sp>
        <p:nvSpPr>
          <p:cNvPr id="6" name="TextBox 5">
            <a:extLst>
              <a:ext uri="{FF2B5EF4-FFF2-40B4-BE49-F238E27FC236}">
                <a16:creationId xmlns:a16="http://schemas.microsoft.com/office/drawing/2014/main" id="{7A241666-DDED-DFB0-1FCD-C6203447EF18}"/>
              </a:ext>
            </a:extLst>
          </p:cNvPr>
          <p:cNvSpPr txBox="1"/>
          <p:nvPr/>
        </p:nvSpPr>
        <p:spPr>
          <a:xfrm>
            <a:off x="462116" y="5681350"/>
            <a:ext cx="7285703" cy="830997"/>
          </a:xfrm>
          <a:prstGeom prst="rect">
            <a:avLst/>
          </a:prstGeom>
          <a:noFill/>
        </p:spPr>
        <p:txBody>
          <a:bodyPr wrap="square" rtlCol="0">
            <a:spAutoFit/>
          </a:bodyPr>
          <a:lstStyle/>
          <a:p>
            <a:pPr algn="l"/>
            <a:r>
              <a:rPr lang="en-US" sz="1600" b="1" i="0" dirty="0">
                <a:solidFill>
                  <a:srgbClr val="000000"/>
                </a:solidFill>
                <a:effectLst/>
              </a:rPr>
              <a:t>Observation:</a:t>
            </a:r>
          </a:p>
          <a:p>
            <a:pPr algn="l">
              <a:buFont typeface="Arial" panose="020B0604020202020204" pitchFamily="34" charset="0"/>
              <a:buChar char="•"/>
            </a:pPr>
            <a:r>
              <a:rPr lang="en-US" sz="1600" b="0" i="0" dirty="0">
                <a:solidFill>
                  <a:srgbClr val="000000"/>
                </a:solidFill>
                <a:effectLst/>
              </a:rPr>
              <a:t>Based on the counts, Grade B, C and D are top three in Charged Off</a:t>
            </a:r>
          </a:p>
          <a:p>
            <a:pPr algn="l">
              <a:buFont typeface="Arial" panose="020B0604020202020204" pitchFamily="34" charset="0"/>
              <a:buChar char="•"/>
            </a:pPr>
            <a:r>
              <a:rPr lang="en-US" sz="1600" b="0" i="0" dirty="0">
                <a:solidFill>
                  <a:srgbClr val="000000"/>
                </a:solidFill>
                <a:effectLst/>
              </a:rPr>
              <a:t>Based on the counts, Grade B3,B4,B5, C1,C2, D3, D4 top sub grades in Charged Off</a:t>
            </a:r>
          </a:p>
        </p:txBody>
      </p:sp>
    </p:spTree>
    <p:extLst>
      <p:ext uri="{BB962C8B-B14F-4D97-AF65-F5344CB8AC3E}">
        <p14:creationId xmlns:p14="http://schemas.microsoft.com/office/powerpoint/2010/main" val="2561798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0">
            <a:extLst>
              <a:ext uri="{FF2B5EF4-FFF2-40B4-BE49-F238E27FC236}">
                <a16:creationId xmlns:a16="http://schemas.microsoft.com/office/drawing/2014/main" id="{F84E1707-A496-B200-C53A-D7F5235C7250}"/>
              </a:ext>
            </a:extLst>
          </p:cNvPr>
          <p:cNvSpPr/>
          <p:nvPr/>
        </p:nvSpPr>
        <p:spPr>
          <a:xfrm>
            <a:off x="729309" y="95865"/>
            <a:ext cx="981503" cy="649898"/>
          </a:xfrm>
          <a:prstGeom prst="rect">
            <a:avLst/>
          </a:prstGeom>
          <a:blipFill>
            <a:blip r:embed="rId2" cstate="print"/>
            <a:stretch>
              <a:fillRect/>
            </a:stretch>
          </a:blipFill>
        </p:spPr>
        <p:txBody>
          <a:bodyPr wrap="square" lIns="0" tIns="0" rIns="0" bIns="0" rtlCol="0"/>
          <a:lstStyle/>
          <a:p>
            <a:endParaRPr dirty="0"/>
          </a:p>
        </p:txBody>
      </p:sp>
      <p:sp>
        <p:nvSpPr>
          <p:cNvPr id="3" name="object 11">
            <a:extLst>
              <a:ext uri="{FF2B5EF4-FFF2-40B4-BE49-F238E27FC236}">
                <a16:creationId xmlns:a16="http://schemas.microsoft.com/office/drawing/2014/main" id="{55DA8BBB-AF20-7595-8D8D-2CE37703CAA6}"/>
              </a:ext>
            </a:extLst>
          </p:cNvPr>
          <p:cNvSpPr/>
          <p:nvPr/>
        </p:nvSpPr>
        <p:spPr>
          <a:xfrm>
            <a:off x="9773265" y="334297"/>
            <a:ext cx="1681622" cy="491613"/>
          </a:xfrm>
          <a:prstGeom prst="rect">
            <a:avLst/>
          </a:prstGeom>
          <a:blipFill>
            <a:blip r:embed="rId3" cstate="print"/>
            <a:stretch>
              <a:fillRect/>
            </a:stretch>
          </a:blipFill>
        </p:spPr>
        <p:txBody>
          <a:bodyPr wrap="square" lIns="0" tIns="0" rIns="0" bIns="0" rtlCol="0"/>
          <a:lstStyle/>
          <a:p>
            <a:endParaRPr dirty="0"/>
          </a:p>
        </p:txBody>
      </p:sp>
      <p:pic>
        <p:nvPicPr>
          <p:cNvPr id="6" name="Picture 5">
            <a:extLst>
              <a:ext uri="{FF2B5EF4-FFF2-40B4-BE49-F238E27FC236}">
                <a16:creationId xmlns:a16="http://schemas.microsoft.com/office/drawing/2014/main" id="{0B89914D-CE36-B7F4-AD47-F03CA458CD6D}"/>
              </a:ext>
            </a:extLst>
          </p:cNvPr>
          <p:cNvPicPr>
            <a:picLocks noChangeAspect="1"/>
          </p:cNvPicPr>
          <p:nvPr/>
        </p:nvPicPr>
        <p:blipFill>
          <a:blip r:embed="rId4"/>
          <a:stretch>
            <a:fillRect/>
          </a:stretch>
        </p:blipFill>
        <p:spPr>
          <a:xfrm>
            <a:off x="0" y="967686"/>
            <a:ext cx="6027942" cy="4077053"/>
          </a:xfrm>
          <a:prstGeom prst="rect">
            <a:avLst/>
          </a:prstGeom>
        </p:spPr>
      </p:pic>
      <p:sp>
        <p:nvSpPr>
          <p:cNvPr id="7" name="TextBox 6">
            <a:extLst>
              <a:ext uri="{FF2B5EF4-FFF2-40B4-BE49-F238E27FC236}">
                <a16:creationId xmlns:a16="http://schemas.microsoft.com/office/drawing/2014/main" id="{FD4465F3-EE70-2613-5288-38AF417E42E5}"/>
              </a:ext>
            </a:extLst>
          </p:cNvPr>
          <p:cNvSpPr txBox="1"/>
          <p:nvPr/>
        </p:nvSpPr>
        <p:spPr>
          <a:xfrm>
            <a:off x="117988" y="5189737"/>
            <a:ext cx="5496232" cy="1077218"/>
          </a:xfrm>
          <a:prstGeom prst="rect">
            <a:avLst/>
          </a:prstGeom>
          <a:noFill/>
        </p:spPr>
        <p:txBody>
          <a:bodyPr wrap="square" rtlCol="0">
            <a:spAutoFit/>
          </a:bodyPr>
          <a:lstStyle/>
          <a:p>
            <a:pPr algn="l"/>
            <a:r>
              <a:rPr lang="en-US" sz="1600" b="1" i="0" dirty="0">
                <a:solidFill>
                  <a:srgbClr val="000000"/>
                </a:solidFill>
                <a:effectLst/>
              </a:rPr>
              <a:t>Observations:</a:t>
            </a:r>
          </a:p>
          <a:p>
            <a:pPr marL="285750" indent="-285750" algn="l">
              <a:buFont typeface="Arial" panose="020B0604020202020204" pitchFamily="34" charset="0"/>
              <a:buChar char="•"/>
            </a:pPr>
            <a:r>
              <a:rPr lang="en-US" sz="1600" b="0" i="0" dirty="0">
                <a:solidFill>
                  <a:srgbClr val="000000"/>
                </a:solidFill>
                <a:effectLst/>
              </a:rPr>
              <a:t>Plot of loan issue year shows maximum loans were taken in the year 2011</a:t>
            </a:r>
          </a:p>
          <a:p>
            <a:pPr marL="285750" indent="-285750" algn="l">
              <a:buFont typeface="Arial" panose="020B0604020202020204" pitchFamily="34" charset="0"/>
              <a:buChar char="•"/>
            </a:pPr>
            <a:r>
              <a:rPr lang="en-US" sz="1600" b="0" i="0" dirty="0">
                <a:solidFill>
                  <a:srgbClr val="000000"/>
                </a:solidFill>
                <a:effectLst/>
              </a:rPr>
              <a:t>Also high loans are being Charged Off in 2011</a:t>
            </a:r>
          </a:p>
        </p:txBody>
      </p:sp>
      <p:pic>
        <p:nvPicPr>
          <p:cNvPr id="9" name="Picture 8">
            <a:extLst>
              <a:ext uri="{FF2B5EF4-FFF2-40B4-BE49-F238E27FC236}">
                <a16:creationId xmlns:a16="http://schemas.microsoft.com/office/drawing/2014/main" id="{4EC18C0A-C0D6-C3B7-649E-866F6A33955F}"/>
              </a:ext>
            </a:extLst>
          </p:cNvPr>
          <p:cNvPicPr>
            <a:picLocks noChangeAspect="1"/>
          </p:cNvPicPr>
          <p:nvPr/>
        </p:nvPicPr>
        <p:blipFill>
          <a:blip r:embed="rId5"/>
          <a:stretch>
            <a:fillRect/>
          </a:stretch>
        </p:blipFill>
        <p:spPr>
          <a:xfrm>
            <a:off x="6027942" y="1047833"/>
            <a:ext cx="6020322" cy="4046571"/>
          </a:xfrm>
          <a:prstGeom prst="rect">
            <a:avLst/>
          </a:prstGeom>
        </p:spPr>
      </p:pic>
      <p:sp>
        <p:nvSpPr>
          <p:cNvPr id="10" name="TextBox 9">
            <a:extLst>
              <a:ext uri="{FF2B5EF4-FFF2-40B4-BE49-F238E27FC236}">
                <a16:creationId xmlns:a16="http://schemas.microsoft.com/office/drawing/2014/main" id="{A9A39B27-60DA-D85B-5A0F-12D2524F1DF3}"/>
              </a:ext>
            </a:extLst>
          </p:cNvPr>
          <p:cNvSpPr txBox="1"/>
          <p:nvPr/>
        </p:nvSpPr>
        <p:spPr>
          <a:xfrm>
            <a:off x="6096000" y="5189737"/>
            <a:ext cx="5496232" cy="1569660"/>
          </a:xfrm>
          <a:prstGeom prst="rect">
            <a:avLst/>
          </a:prstGeom>
          <a:noFill/>
        </p:spPr>
        <p:txBody>
          <a:bodyPr wrap="square" rtlCol="0">
            <a:spAutoFit/>
          </a:bodyPr>
          <a:lstStyle/>
          <a:p>
            <a:pPr algn="l"/>
            <a:r>
              <a:rPr lang="en-US" sz="1600" b="1" i="0" dirty="0">
                <a:solidFill>
                  <a:srgbClr val="000000"/>
                </a:solidFill>
                <a:effectLst/>
              </a:rPr>
              <a:t>Observations:</a:t>
            </a:r>
          </a:p>
          <a:p>
            <a:pPr marL="285750" indent="-285750" algn="l">
              <a:buFont typeface="Arial" panose="020B0604020202020204" pitchFamily="34" charset="0"/>
              <a:buChar char="•"/>
            </a:pPr>
            <a:r>
              <a:rPr lang="en-US" sz="1600" b="0" i="0" dirty="0">
                <a:solidFill>
                  <a:srgbClr val="000000"/>
                </a:solidFill>
                <a:effectLst/>
              </a:rPr>
              <a:t>Plot of the loan issue month shows maximum loans were given in the month of Oct, Nov, Dec.</a:t>
            </a:r>
          </a:p>
          <a:p>
            <a:pPr marL="285750" indent="-285750" algn="l">
              <a:buFont typeface="Arial" panose="020B0604020202020204" pitchFamily="34" charset="0"/>
              <a:buChar char="•"/>
            </a:pPr>
            <a:r>
              <a:rPr lang="en-US" sz="1600" b="0" i="0" dirty="0">
                <a:solidFill>
                  <a:srgbClr val="000000"/>
                </a:solidFill>
                <a:effectLst/>
              </a:rPr>
              <a:t>Also high loans are being Charged Off for the loans issued in Sep - Dec months</a:t>
            </a:r>
          </a:p>
          <a:p>
            <a:pPr marL="285750" indent="-285750" algn="l">
              <a:buFont typeface="Arial" panose="020B0604020202020204" pitchFamily="34" charset="0"/>
              <a:buChar char="•"/>
            </a:pPr>
            <a:endParaRPr lang="en-US" sz="1600" b="0" i="0" dirty="0">
              <a:solidFill>
                <a:srgbClr val="000000"/>
              </a:solidFill>
              <a:effectLst/>
            </a:endParaRPr>
          </a:p>
        </p:txBody>
      </p:sp>
    </p:spTree>
    <p:extLst>
      <p:ext uri="{BB962C8B-B14F-4D97-AF65-F5344CB8AC3E}">
        <p14:creationId xmlns:p14="http://schemas.microsoft.com/office/powerpoint/2010/main" val="2775429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0">
            <a:extLst>
              <a:ext uri="{FF2B5EF4-FFF2-40B4-BE49-F238E27FC236}">
                <a16:creationId xmlns:a16="http://schemas.microsoft.com/office/drawing/2014/main" id="{F84E1707-A496-B200-C53A-D7F5235C7250}"/>
              </a:ext>
            </a:extLst>
          </p:cNvPr>
          <p:cNvSpPr/>
          <p:nvPr/>
        </p:nvSpPr>
        <p:spPr>
          <a:xfrm>
            <a:off x="729309" y="95865"/>
            <a:ext cx="981503" cy="649898"/>
          </a:xfrm>
          <a:prstGeom prst="rect">
            <a:avLst/>
          </a:prstGeom>
          <a:blipFill>
            <a:blip r:embed="rId2" cstate="print"/>
            <a:stretch>
              <a:fillRect/>
            </a:stretch>
          </a:blipFill>
        </p:spPr>
        <p:txBody>
          <a:bodyPr wrap="square" lIns="0" tIns="0" rIns="0" bIns="0" rtlCol="0"/>
          <a:lstStyle/>
          <a:p>
            <a:endParaRPr dirty="0"/>
          </a:p>
        </p:txBody>
      </p:sp>
      <p:sp>
        <p:nvSpPr>
          <p:cNvPr id="3" name="object 11">
            <a:extLst>
              <a:ext uri="{FF2B5EF4-FFF2-40B4-BE49-F238E27FC236}">
                <a16:creationId xmlns:a16="http://schemas.microsoft.com/office/drawing/2014/main" id="{55DA8BBB-AF20-7595-8D8D-2CE37703CAA6}"/>
              </a:ext>
            </a:extLst>
          </p:cNvPr>
          <p:cNvSpPr/>
          <p:nvPr/>
        </p:nvSpPr>
        <p:spPr>
          <a:xfrm>
            <a:off x="9773265" y="334297"/>
            <a:ext cx="1681622" cy="491613"/>
          </a:xfrm>
          <a:prstGeom prst="rect">
            <a:avLst/>
          </a:prstGeom>
          <a:blipFill>
            <a:blip r:embed="rId3" cstate="print"/>
            <a:stretch>
              <a:fillRect/>
            </a:stretch>
          </a:blipFill>
        </p:spPr>
        <p:txBody>
          <a:bodyPr wrap="square" lIns="0" tIns="0" rIns="0" bIns="0" rtlCol="0"/>
          <a:lstStyle/>
          <a:p>
            <a:endParaRPr dirty="0"/>
          </a:p>
        </p:txBody>
      </p:sp>
      <p:pic>
        <p:nvPicPr>
          <p:cNvPr id="6" name="Picture 5">
            <a:extLst>
              <a:ext uri="{FF2B5EF4-FFF2-40B4-BE49-F238E27FC236}">
                <a16:creationId xmlns:a16="http://schemas.microsoft.com/office/drawing/2014/main" id="{ADA99C16-525F-29E3-B7D9-A1957E631D81}"/>
              </a:ext>
            </a:extLst>
          </p:cNvPr>
          <p:cNvPicPr>
            <a:picLocks noChangeAspect="1"/>
          </p:cNvPicPr>
          <p:nvPr/>
        </p:nvPicPr>
        <p:blipFill>
          <a:blip r:embed="rId4"/>
          <a:stretch>
            <a:fillRect/>
          </a:stretch>
        </p:blipFill>
        <p:spPr>
          <a:xfrm>
            <a:off x="210984" y="1224604"/>
            <a:ext cx="5442563" cy="2977320"/>
          </a:xfrm>
          <a:prstGeom prst="rect">
            <a:avLst/>
          </a:prstGeom>
        </p:spPr>
      </p:pic>
      <p:sp>
        <p:nvSpPr>
          <p:cNvPr id="7" name="TextBox 6">
            <a:extLst>
              <a:ext uri="{FF2B5EF4-FFF2-40B4-BE49-F238E27FC236}">
                <a16:creationId xmlns:a16="http://schemas.microsoft.com/office/drawing/2014/main" id="{95A2534E-DA24-0223-7BF3-C3BFEDE27444}"/>
              </a:ext>
            </a:extLst>
          </p:cNvPr>
          <p:cNvSpPr txBox="1"/>
          <p:nvPr/>
        </p:nvSpPr>
        <p:spPr>
          <a:xfrm flipH="1">
            <a:off x="153874" y="4739148"/>
            <a:ext cx="5774979" cy="1077218"/>
          </a:xfrm>
          <a:prstGeom prst="rect">
            <a:avLst/>
          </a:prstGeom>
          <a:noFill/>
        </p:spPr>
        <p:txBody>
          <a:bodyPr wrap="square" rtlCol="0">
            <a:spAutoFit/>
          </a:bodyPr>
          <a:lstStyle/>
          <a:p>
            <a:pPr algn="l"/>
            <a:r>
              <a:rPr lang="en-US" sz="1600" b="1" i="0" dirty="0">
                <a:solidFill>
                  <a:srgbClr val="000000"/>
                </a:solidFill>
                <a:effectLst/>
              </a:rPr>
              <a:t>Observations:</a:t>
            </a:r>
          </a:p>
          <a:p>
            <a:pPr algn="l"/>
            <a:r>
              <a:rPr lang="en-US" sz="1600" b="0" i="0" dirty="0">
                <a:solidFill>
                  <a:srgbClr val="000000"/>
                </a:solidFill>
                <a:effectLst/>
              </a:rPr>
              <a:t>People who are in Rent or Mortgage have failed to pay the loan compared with people in Own house</a:t>
            </a:r>
          </a:p>
          <a:p>
            <a:endParaRPr lang="en-IN" sz="1600" dirty="0"/>
          </a:p>
        </p:txBody>
      </p:sp>
      <p:pic>
        <p:nvPicPr>
          <p:cNvPr id="9" name="Picture 8">
            <a:extLst>
              <a:ext uri="{FF2B5EF4-FFF2-40B4-BE49-F238E27FC236}">
                <a16:creationId xmlns:a16="http://schemas.microsoft.com/office/drawing/2014/main" id="{EDB72671-AFC6-C987-B141-5E6405B0C841}"/>
              </a:ext>
            </a:extLst>
          </p:cNvPr>
          <p:cNvPicPr>
            <a:picLocks noChangeAspect="1"/>
          </p:cNvPicPr>
          <p:nvPr/>
        </p:nvPicPr>
        <p:blipFill>
          <a:blip r:embed="rId5"/>
          <a:stretch>
            <a:fillRect/>
          </a:stretch>
        </p:blipFill>
        <p:spPr>
          <a:xfrm>
            <a:off x="5791200" y="1224605"/>
            <a:ext cx="6400799" cy="2977320"/>
          </a:xfrm>
          <a:prstGeom prst="rect">
            <a:avLst/>
          </a:prstGeom>
        </p:spPr>
      </p:pic>
      <p:sp>
        <p:nvSpPr>
          <p:cNvPr id="10" name="TextBox 9">
            <a:extLst>
              <a:ext uri="{FF2B5EF4-FFF2-40B4-BE49-F238E27FC236}">
                <a16:creationId xmlns:a16="http://schemas.microsoft.com/office/drawing/2014/main" id="{B7EDC263-ADF1-8E1F-51C3-96A94F3E7491}"/>
              </a:ext>
            </a:extLst>
          </p:cNvPr>
          <p:cNvSpPr txBox="1"/>
          <p:nvPr/>
        </p:nvSpPr>
        <p:spPr>
          <a:xfrm flipH="1">
            <a:off x="6096000" y="4739148"/>
            <a:ext cx="5774979" cy="1077218"/>
          </a:xfrm>
          <a:prstGeom prst="rect">
            <a:avLst/>
          </a:prstGeom>
          <a:noFill/>
        </p:spPr>
        <p:txBody>
          <a:bodyPr wrap="square" rtlCol="0">
            <a:spAutoFit/>
          </a:bodyPr>
          <a:lstStyle/>
          <a:p>
            <a:pPr algn="l"/>
            <a:r>
              <a:rPr lang="en-US" sz="1600" b="1" i="0" dirty="0">
                <a:solidFill>
                  <a:srgbClr val="000000"/>
                </a:solidFill>
                <a:effectLst/>
              </a:rPr>
              <a:t>Observations:</a:t>
            </a:r>
          </a:p>
          <a:p>
            <a:r>
              <a:rPr lang="en-US" sz="1600" b="0" i="0" dirty="0">
                <a:solidFill>
                  <a:srgbClr val="000000"/>
                </a:solidFill>
                <a:effectLst/>
              </a:rPr>
              <a:t>Employment length of 10 years got more loans and they are the maximum defaulters</a:t>
            </a:r>
          </a:p>
          <a:p>
            <a:endParaRPr lang="en-IN" sz="1600" dirty="0"/>
          </a:p>
        </p:txBody>
      </p:sp>
    </p:spTree>
    <p:extLst>
      <p:ext uri="{BB962C8B-B14F-4D97-AF65-F5344CB8AC3E}">
        <p14:creationId xmlns:p14="http://schemas.microsoft.com/office/powerpoint/2010/main" val="411318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0">
            <a:extLst>
              <a:ext uri="{FF2B5EF4-FFF2-40B4-BE49-F238E27FC236}">
                <a16:creationId xmlns:a16="http://schemas.microsoft.com/office/drawing/2014/main" id="{F84E1707-A496-B200-C53A-D7F5235C7250}"/>
              </a:ext>
            </a:extLst>
          </p:cNvPr>
          <p:cNvSpPr/>
          <p:nvPr/>
        </p:nvSpPr>
        <p:spPr>
          <a:xfrm>
            <a:off x="729309" y="95865"/>
            <a:ext cx="981503" cy="649898"/>
          </a:xfrm>
          <a:prstGeom prst="rect">
            <a:avLst/>
          </a:prstGeom>
          <a:blipFill>
            <a:blip r:embed="rId2" cstate="print"/>
            <a:stretch>
              <a:fillRect/>
            </a:stretch>
          </a:blipFill>
        </p:spPr>
        <p:txBody>
          <a:bodyPr wrap="square" lIns="0" tIns="0" rIns="0" bIns="0" rtlCol="0"/>
          <a:lstStyle/>
          <a:p>
            <a:endParaRPr dirty="0"/>
          </a:p>
        </p:txBody>
      </p:sp>
      <p:sp>
        <p:nvSpPr>
          <p:cNvPr id="3" name="object 11">
            <a:extLst>
              <a:ext uri="{FF2B5EF4-FFF2-40B4-BE49-F238E27FC236}">
                <a16:creationId xmlns:a16="http://schemas.microsoft.com/office/drawing/2014/main" id="{55DA8BBB-AF20-7595-8D8D-2CE37703CAA6}"/>
              </a:ext>
            </a:extLst>
          </p:cNvPr>
          <p:cNvSpPr/>
          <p:nvPr/>
        </p:nvSpPr>
        <p:spPr>
          <a:xfrm>
            <a:off x="9773265" y="334297"/>
            <a:ext cx="1681622" cy="491613"/>
          </a:xfrm>
          <a:prstGeom prst="rect">
            <a:avLst/>
          </a:prstGeom>
          <a:blipFill>
            <a:blip r:embed="rId3" cstate="print"/>
            <a:stretch>
              <a:fillRect/>
            </a:stretch>
          </a:blipFill>
        </p:spPr>
        <p:txBody>
          <a:bodyPr wrap="square" lIns="0" tIns="0" rIns="0" bIns="0" rtlCol="0"/>
          <a:lstStyle/>
          <a:p>
            <a:endParaRPr dirty="0"/>
          </a:p>
        </p:txBody>
      </p:sp>
      <p:pic>
        <p:nvPicPr>
          <p:cNvPr id="5" name="Picture 4">
            <a:extLst>
              <a:ext uri="{FF2B5EF4-FFF2-40B4-BE49-F238E27FC236}">
                <a16:creationId xmlns:a16="http://schemas.microsoft.com/office/drawing/2014/main" id="{6D454334-D114-6A5F-B06D-6E8CE5757E30}"/>
              </a:ext>
            </a:extLst>
          </p:cNvPr>
          <p:cNvPicPr>
            <a:picLocks noChangeAspect="1"/>
          </p:cNvPicPr>
          <p:nvPr/>
        </p:nvPicPr>
        <p:blipFill>
          <a:blip r:embed="rId4"/>
          <a:stretch>
            <a:fillRect/>
          </a:stretch>
        </p:blipFill>
        <p:spPr>
          <a:xfrm>
            <a:off x="614720" y="1106483"/>
            <a:ext cx="9487722" cy="3170195"/>
          </a:xfrm>
          <a:prstGeom prst="rect">
            <a:avLst/>
          </a:prstGeom>
        </p:spPr>
      </p:pic>
      <p:sp>
        <p:nvSpPr>
          <p:cNvPr id="6" name="TextBox 5">
            <a:extLst>
              <a:ext uri="{FF2B5EF4-FFF2-40B4-BE49-F238E27FC236}">
                <a16:creationId xmlns:a16="http://schemas.microsoft.com/office/drawing/2014/main" id="{D74D0E8B-8917-86BB-E8F2-FE66ECE946F3}"/>
              </a:ext>
            </a:extLst>
          </p:cNvPr>
          <p:cNvSpPr txBox="1"/>
          <p:nvPr/>
        </p:nvSpPr>
        <p:spPr>
          <a:xfrm flipH="1">
            <a:off x="1019113" y="4857135"/>
            <a:ext cx="5774979" cy="2062103"/>
          </a:xfrm>
          <a:prstGeom prst="rect">
            <a:avLst/>
          </a:prstGeom>
          <a:noFill/>
        </p:spPr>
        <p:txBody>
          <a:bodyPr wrap="square" rtlCol="0">
            <a:spAutoFit/>
          </a:bodyPr>
          <a:lstStyle/>
          <a:p>
            <a:pPr algn="l"/>
            <a:r>
              <a:rPr lang="en-US" sz="1600" b="1" i="0" dirty="0">
                <a:solidFill>
                  <a:srgbClr val="000000"/>
                </a:solidFill>
                <a:effectLst/>
              </a:rPr>
              <a:t>Observations:</a:t>
            </a:r>
          </a:p>
          <a:p>
            <a:pPr marL="285750" indent="-285750" algn="l">
              <a:buFont typeface="Arial" panose="020B0604020202020204" pitchFamily="34" charset="0"/>
              <a:buChar char="•"/>
            </a:pPr>
            <a:r>
              <a:rPr lang="en-US" sz="1600" b="0" i="0" dirty="0">
                <a:solidFill>
                  <a:srgbClr val="000000"/>
                </a:solidFill>
                <a:effectLst/>
              </a:rPr>
              <a:t>Loans with purpose debt consolidation, other, credit card and home improvement categories have failed to pay the loan compared with education / renewable energy</a:t>
            </a:r>
          </a:p>
          <a:p>
            <a:pPr marL="285750" indent="-285750" algn="l">
              <a:buFont typeface="Arial" panose="020B0604020202020204" pitchFamily="34" charset="0"/>
              <a:buChar char="•"/>
            </a:pPr>
            <a:r>
              <a:rPr lang="en-US" sz="1600" b="0" i="0" dirty="0">
                <a:solidFill>
                  <a:srgbClr val="000000"/>
                </a:solidFill>
                <a:effectLst/>
              </a:rPr>
              <a:t>Also debt consolidation is the category where maximum loans are issued.</a:t>
            </a:r>
          </a:p>
          <a:p>
            <a:pPr marL="285750" indent="-285750" algn="l">
              <a:buFont typeface="Arial" panose="020B0604020202020204" pitchFamily="34" charset="0"/>
              <a:buChar char="•"/>
            </a:pPr>
            <a:endParaRPr lang="en-US" sz="1600" b="0" i="0" dirty="0">
              <a:solidFill>
                <a:srgbClr val="000000"/>
              </a:solidFill>
              <a:effectLst/>
            </a:endParaRPr>
          </a:p>
          <a:p>
            <a:endParaRPr lang="en-IN" sz="1600" dirty="0"/>
          </a:p>
        </p:txBody>
      </p:sp>
    </p:spTree>
    <p:extLst>
      <p:ext uri="{BB962C8B-B14F-4D97-AF65-F5344CB8AC3E}">
        <p14:creationId xmlns:p14="http://schemas.microsoft.com/office/powerpoint/2010/main" val="3516397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0">
            <a:extLst>
              <a:ext uri="{FF2B5EF4-FFF2-40B4-BE49-F238E27FC236}">
                <a16:creationId xmlns:a16="http://schemas.microsoft.com/office/drawing/2014/main" id="{F84E1707-A496-B200-C53A-D7F5235C7250}"/>
              </a:ext>
            </a:extLst>
          </p:cNvPr>
          <p:cNvSpPr/>
          <p:nvPr/>
        </p:nvSpPr>
        <p:spPr>
          <a:xfrm>
            <a:off x="729309" y="95865"/>
            <a:ext cx="981503" cy="649898"/>
          </a:xfrm>
          <a:prstGeom prst="rect">
            <a:avLst/>
          </a:prstGeom>
          <a:blipFill>
            <a:blip r:embed="rId2" cstate="print"/>
            <a:stretch>
              <a:fillRect/>
            </a:stretch>
          </a:blipFill>
        </p:spPr>
        <p:txBody>
          <a:bodyPr wrap="square" lIns="0" tIns="0" rIns="0" bIns="0" rtlCol="0"/>
          <a:lstStyle/>
          <a:p>
            <a:endParaRPr dirty="0"/>
          </a:p>
        </p:txBody>
      </p:sp>
      <p:sp>
        <p:nvSpPr>
          <p:cNvPr id="3" name="object 11">
            <a:extLst>
              <a:ext uri="{FF2B5EF4-FFF2-40B4-BE49-F238E27FC236}">
                <a16:creationId xmlns:a16="http://schemas.microsoft.com/office/drawing/2014/main" id="{55DA8BBB-AF20-7595-8D8D-2CE37703CAA6}"/>
              </a:ext>
            </a:extLst>
          </p:cNvPr>
          <p:cNvSpPr/>
          <p:nvPr/>
        </p:nvSpPr>
        <p:spPr>
          <a:xfrm>
            <a:off x="9773265" y="334297"/>
            <a:ext cx="1681622" cy="491613"/>
          </a:xfrm>
          <a:prstGeom prst="rect">
            <a:avLst/>
          </a:prstGeom>
          <a:blipFill>
            <a:blip r:embed="rId3" cstate="print"/>
            <a:stretch>
              <a:fillRect/>
            </a:stretch>
          </a:blipFill>
        </p:spPr>
        <p:txBody>
          <a:bodyPr wrap="square" lIns="0" tIns="0" rIns="0" bIns="0" rtlCol="0"/>
          <a:lstStyle/>
          <a:p>
            <a:endParaRPr dirty="0"/>
          </a:p>
        </p:txBody>
      </p:sp>
      <p:sp>
        <p:nvSpPr>
          <p:cNvPr id="4" name="TextBox 3">
            <a:extLst>
              <a:ext uri="{FF2B5EF4-FFF2-40B4-BE49-F238E27FC236}">
                <a16:creationId xmlns:a16="http://schemas.microsoft.com/office/drawing/2014/main" id="{1397EB25-82B1-E2ED-A35B-291C373C9A16}"/>
              </a:ext>
            </a:extLst>
          </p:cNvPr>
          <p:cNvSpPr txBox="1"/>
          <p:nvPr/>
        </p:nvSpPr>
        <p:spPr>
          <a:xfrm>
            <a:off x="729309" y="938983"/>
            <a:ext cx="7451130" cy="369332"/>
          </a:xfrm>
          <a:prstGeom prst="rect">
            <a:avLst/>
          </a:prstGeom>
          <a:noFill/>
        </p:spPr>
        <p:txBody>
          <a:bodyPr wrap="square" rtlCol="0">
            <a:spAutoFit/>
          </a:bodyPr>
          <a:lstStyle/>
          <a:p>
            <a:r>
              <a:rPr lang="en-IN" b="1" dirty="0">
                <a:ln w="0"/>
                <a:solidFill>
                  <a:schemeClr val="accent2">
                    <a:lumMod val="75000"/>
                  </a:schemeClr>
                </a:solidFill>
                <a:effectLst>
                  <a:outerShdw blurRad="38100" dist="25400" dir="5400000" algn="ctr" rotWithShape="0">
                    <a:srgbClr val="6E747A">
                      <a:alpha val="43000"/>
                    </a:srgbClr>
                  </a:outerShdw>
                </a:effectLst>
              </a:rPr>
              <a:t>Problem Statement :-</a:t>
            </a:r>
          </a:p>
        </p:txBody>
      </p:sp>
      <p:sp>
        <p:nvSpPr>
          <p:cNvPr id="5" name="TextBox 4">
            <a:extLst>
              <a:ext uri="{FF2B5EF4-FFF2-40B4-BE49-F238E27FC236}">
                <a16:creationId xmlns:a16="http://schemas.microsoft.com/office/drawing/2014/main" id="{572FF4FD-D3D7-5D6F-ADB8-136A9FC0B6F3}"/>
              </a:ext>
            </a:extLst>
          </p:cNvPr>
          <p:cNvSpPr txBox="1"/>
          <p:nvPr/>
        </p:nvSpPr>
        <p:spPr>
          <a:xfrm>
            <a:off x="796259" y="1308315"/>
            <a:ext cx="10599481" cy="4832092"/>
          </a:xfrm>
          <a:prstGeom prst="rect">
            <a:avLst/>
          </a:prstGeom>
          <a:noFill/>
        </p:spPr>
        <p:txBody>
          <a:bodyPr wrap="square" rtlCol="0">
            <a:spAutoFit/>
          </a:bodyPr>
          <a:lstStyle/>
          <a:p>
            <a:pPr algn="l" rtl="0"/>
            <a:r>
              <a:rPr lang="en-US" sz="1400" dirty="0">
                <a:solidFill>
                  <a:srgbClr val="000000"/>
                </a:solidFill>
                <a:effectLst/>
              </a:rPr>
              <a:t>Lending Club is the largest online loan marketplace, facilitating personal loans, business loans, and financing of medical procedures. Borrowers can easily access lower interest rate loans through a fast online interface.</a:t>
            </a:r>
          </a:p>
          <a:p>
            <a:pPr algn="l" rtl="0"/>
            <a:endParaRPr lang="en-US" sz="1400" dirty="0">
              <a:solidFill>
                <a:srgbClr val="000000"/>
              </a:solidFill>
              <a:effectLst/>
            </a:endParaRPr>
          </a:p>
          <a:p>
            <a:pPr algn="l" rtl="0"/>
            <a:r>
              <a:rPr lang="en-US" sz="1400" dirty="0">
                <a:solidFill>
                  <a:srgbClr val="000000"/>
                </a:solidFill>
                <a:effectLst/>
              </a:rPr>
              <a:t>Like most other lending companies, lending loans to ‘risky’ applicants is the largest source of financial loss (called credit loss). Credit loss is the amount of money lost by the lender when the borrower refuses to pay or runs away with the money owed. In other words, borrowers who default cause the largest amount of loss to the lenders. In this case, the customers labelled as 'charged-off' are the 'defaulters’.</a:t>
            </a:r>
          </a:p>
          <a:p>
            <a:pPr algn="l" rtl="0"/>
            <a:endParaRPr lang="en-US" sz="1400" dirty="0">
              <a:solidFill>
                <a:srgbClr val="000000"/>
              </a:solidFill>
              <a:effectLst/>
            </a:endParaRPr>
          </a:p>
          <a:p>
            <a:pPr algn="l" rtl="0"/>
            <a:r>
              <a:rPr lang="en-US" sz="1400" dirty="0">
                <a:solidFill>
                  <a:srgbClr val="000000"/>
                </a:solidFill>
                <a:effectLst/>
              </a:rPr>
              <a:t>When a person applies for a loan, there are two types of decisions that could be taken by the company:</a:t>
            </a:r>
          </a:p>
          <a:p>
            <a:pPr algn="l" rtl="0"/>
            <a:r>
              <a:rPr lang="en-US" sz="1400" dirty="0">
                <a:solidFill>
                  <a:srgbClr val="000000"/>
                </a:solidFill>
                <a:effectLst/>
              </a:rPr>
              <a:t>Loan accepted: If the company approves the loan, there are 3 possible scenarios described below:</a:t>
            </a:r>
          </a:p>
          <a:p>
            <a:pPr marL="285750" indent="-285750" algn="l" rtl="0">
              <a:buFont typeface="Arial" panose="020B0604020202020204" pitchFamily="34" charset="0"/>
              <a:buChar char="•"/>
            </a:pPr>
            <a:r>
              <a:rPr lang="en-US" sz="1400" b="1" dirty="0">
                <a:solidFill>
                  <a:srgbClr val="000000"/>
                </a:solidFill>
                <a:effectLst/>
              </a:rPr>
              <a:t>Fully paid</a:t>
            </a:r>
            <a:r>
              <a:rPr lang="en-US" sz="1400" dirty="0">
                <a:solidFill>
                  <a:srgbClr val="000000"/>
                </a:solidFill>
                <a:effectLst/>
              </a:rPr>
              <a:t>: Applicant has fully paid the loan (the principal and the interest rate)</a:t>
            </a:r>
          </a:p>
          <a:p>
            <a:pPr marL="285750" indent="-285750" algn="l" rtl="0">
              <a:buFont typeface="Arial" panose="020B0604020202020204" pitchFamily="34" charset="0"/>
              <a:buChar char="•"/>
            </a:pPr>
            <a:r>
              <a:rPr lang="en-US" sz="1400" b="1" dirty="0">
                <a:solidFill>
                  <a:srgbClr val="000000"/>
                </a:solidFill>
                <a:effectLst/>
              </a:rPr>
              <a:t>Current</a:t>
            </a:r>
            <a:r>
              <a:rPr lang="en-US" sz="1400" dirty="0">
                <a:solidFill>
                  <a:srgbClr val="000000"/>
                </a:solidFill>
                <a:effectLst/>
              </a:rPr>
              <a:t>: Applicant is in the process of paying the instalments, i.e. the tenure of the loan is not yet completed. These candidates are not labelled as 'defaulted’.</a:t>
            </a:r>
          </a:p>
          <a:p>
            <a:pPr marL="285750" indent="-285750" algn="l" rtl="0">
              <a:buFont typeface="Arial" panose="020B0604020202020204" pitchFamily="34" charset="0"/>
              <a:buChar char="•"/>
            </a:pPr>
            <a:r>
              <a:rPr lang="en-US" sz="1400" b="1" dirty="0">
                <a:solidFill>
                  <a:srgbClr val="000000"/>
                </a:solidFill>
                <a:effectLst/>
              </a:rPr>
              <a:t>Charged-off</a:t>
            </a:r>
            <a:r>
              <a:rPr lang="en-US" sz="1400" dirty="0">
                <a:solidFill>
                  <a:srgbClr val="000000"/>
                </a:solidFill>
                <a:effectLst/>
              </a:rPr>
              <a:t>: Applicant has not paid the instalments in due time for a long period of time, i.e. he/she has defaulted on the loan</a:t>
            </a:r>
          </a:p>
          <a:p>
            <a:pPr lvl="1"/>
            <a:endParaRPr lang="en-US" sz="1400" dirty="0">
              <a:solidFill>
                <a:srgbClr val="000000"/>
              </a:solidFill>
              <a:effectLst/>
            </a:endParaRPr>
          </a:p>
          <a:p>
            <a:pPr algn="l" rtl="0"/>
            <a:r>
              <a:rPr lang="en-US" sz="1400" dirty="0">
                <a:solidFill>
                  <a:srgbClr val="000000"/>
                </a:solidFill>
                <a:effectLst/>
              </a:rPr>
              <a:t>In other words, </a:t>
            </a:r>
            <a:r>
              <a:rPr lang="en-US" sz="1400" b="1" dirty="0">
                <a:solidFill>
                  <a:srgbClr val="000000"/>
                </a:solidFill>
                <a:effectLst/>
              </a:rPr>
              <a:t>borrowers</a:t>
            </a:r>
            <a:r>
              <a:rPr lang="en-US" sz="1400" dirty="0">
                <a:solidFill>
                  <a:srgbClr val="000000"/>
                </a:solidFill>
                <a:effectLst/>
              </a:rPr>
              <a:t> who </a:t>
            </a:r>
            <a:r>
              <a:rPr lang="en-US" sz="1400" b="1" dirty="0">
                <a:solidFill>
                  <a:srgbClr val="000000"/>
                </a:solidFill>
                <a:effectLst/>
              </a:rPr>
              <a:t>default</a:t>
            </a:r>
            <a:r>
              <a:rPr lang="en-US" sz="1400" dirty="0">
                <a:solidFill>
                  <a:srgbClr val="000000"/>
                </a:solidFill>
                <a:effectLst/>
              </a:rPr>
              <a:t> cause the largest amount of </a:t>
            </a:r>
            <a:r>
              <a:rPr lang="en-US" sz="1400" b="1" dirty="0">
                <a:solidFill>
                  <a:srgbClr val="000000"/>
                </a:solidFill>
                <a:effectLst/>
              </a:rPr>
              <a:t>loss to the lenders</a:t>
            </a:r>
            <a:r>
              <a:rPr lang="en-US" sz="1400" dirty="0">
                <a:solidFill>
                  <a:srgbClr val="000000"/>
                </a:solidFill>
                <a:effectLst/>
              </a:rPr>
              <a:t>. In this case, the customers labelled as </a:t>
            </a:r>
            <a:r>
              <a:rPr lang="en-US" sz="1400" i="1" dirty="0">
                <a:solidFill>
                  <a:srgbClr val="000000"/>
                </a:solidFill>
                <a:effectLst/>
              </a:rPr>
              <a:t>'charged-off' are the 'defaulters'</a:t>
            </a:r>
            <a:r>
              <a:rPr lang="en-US" sz="1400" dirty="0">
                <a:solidFill>
                  <a:srgbClr val="000000"/>
                </a:solidFill>
                <a:effectLst/>
              </a:rPr>
              <a:t>.</a:t>
            </a:r>
          </a:p>
          <a:p>
            <a:pPr algn="l" rtl="0"/>
            <a:r>
              <a:rPr lang="en-US" sz="1400" dirty="0">
                <a:solidFill>
                  <a:srgbClr val="000000"/>
                </a:solidFill>
                <a:effectLst/>
              </a:rPr>
              <a:t>The core objective of the excercise is to </a:t>
            </a:r>
            <a:r>
              <a:rPr lang="en-US" sz="1400" b="1" dirty="0">
                <a:solidFill>
                  <a:srgbClr val="000000"/>
                </a:solidFill>
                <a:effectLst/>
              </a:rPr>
              <a:t>help the company minimise the credit loss</a:t>
            </a:r>
            <a:r>
              <a:rPr lang="en-US" sz="1400" dirty="0">
                <a:solidFill>
                  <a:srgbClr val="000000"/>
                </a:solidFill>
                <a:effectLst/>
              </a:rPr>
              <a:t>. There are two potential sources of </a:t>
            </a:r>
            <a:r>
              <a:rPr lang="en-US" sz="1400" b="1" dirty="0">
                <a:solidFill>
                  <a:srgbClr val="000000"/>
                </a:solidFill>
                <a:effectLst/>
              </a:rPr>
              <a:t>credit loss</a:t>
            </a:r>
            <a:r>
              <a:rPr lang="en-US" sz="1400" dirty="0">
                <a:solidFill>
                  <a:srgbClr val="000000"/>
                </a:solidFill>
                <a:effectLst/>
              </a:rPr>
              <a:t> are:</a:t>
            </a:r>
          </a:p>
          <a:p>
            <a:pPr marL="285750" indent="-285750" rtl="0">
              <a:buFont typeface="Arial" panose="020B0604020202020204" pitchFamily="34" charset="0"/>
              <a:buChar char="•"/>
            </a:pPr>
            <a:r>
              <a:rPr lang="en-US" sz="1400" dirty="0">
                <a:solidFill>
                  <a:srgbClr val="000000"/>
                </a:solidFill>
                <a:effectLst/>
              </a:rPr>
              <a:t>Applicant </a:t>
            </a:r>
            <a:r>
              <a:rPr lang="en-US" sz="1400" b="1" dirty="0">
                <a:solidFill>
                  <a:srgbClr val="000000"/>
                </a:solidFill>
                <a:effectLst/>
              </a:rPr>
              <a:t>likely to repay the loan</a:t>
            </a:r>
            <a:r>
              <a:rPr lang="en-US" sz="1400" dirty="0">
                <a:solidFill>
                  <a:srgbClr val="000000"/>
                </a:solidFill>
                <a:effectLst/>
              </a:rPr>
              <a:t>, such an applicant will bring in profit to the company with interest rates.** Rejecting such applicants will result in loss of business**.</a:t>
            </a:r>
          </a:p>
          <a:p>
            <a:pPr marL="285750" indent="-285750" rtl="0">
              <a:buFont typeface="Arial" panose="020B0604020202020204" pitchFamily="34" charset="0"/>
              <a:buChar char="•"/>
            </a:pPr>
            <a:r>
              <a:rPr lang="en-US" sz="1400" dirty="0">
                <a:solidFill>
                  <a:srgbClr val="000000"/>
                </a:solidFill>
                <a:effectLst/>
              </a:rPr>
              <a:t>Applicant </a:t>
            </a:r>
            <a:r>
              <a:rPr lang="en-US" sz="1400" b="1" dirty="0">
                <a:solidFill>
                  <a:srgbClr val="000000"/>
                </a:solidFill>
                <a:effectLst/>
              </a:rPr>
              <a:t>not likely to repay</a:t>
            </a:r>
            <a:r>
              <a:rPr lang="en-US" sz="1400" dirty="0">
                <a:solidFill>
                  <a:srgbClr val="000000"/>
                </a:solidFill>
                <a:effectLst/>
              </a:rPr>
              <a:t> the loan, i.e. and will potentially default, then approving the loan may lead to a financial loss* for the company</a:t>
            </a:r>
          </a:p>
          <a:p>
            <a:br>
              <a:rPr lang="en-US" sz="1400" b="0" i="0" dirty="0">
                <a:solidFill>
                  <a:srgbClr val="000000"/>
                </a:solidFill>
                <a:effectLst/>
                <a:latin typeface="Helvetica Neue"/>
              </a:rPr>
            </a:br>
            <a:endParaRPr lang="en-IN" sz="1400" dirty="0"/>
          </a:p>
        </p:txBody>
      </p:sp>
    </p:spTree>
    <p:extLst>
      <p:ext uri="{BB962C8B-B14F-4D97-AF65-F5344CB8AC3E}">
        <p14:creationId xmlns:p14="http://schemas.microsoft.com/office/powerpoint/2010/main" val="2633331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0">
            <a:extLst>
              <a:ext uri="{FF2B5EF4-FFF2-40B4-BE49-F238E27FC236}">
                <a16:creationId xmlns:a16="http://schemas.microsoft.com/office/drawing/2014/main" id="{F84E1707-A496-B200-C53A-D7F5235C7250}"/>
              </a:ext>
            </a:extLst>
          </p:cNvPr>
          <p:cNvSpPr/>
          <p:nvPr/>
        </p:nvSpPr>
        <p:spPr>
          <a:xfrm>
            <a:off x="729309" y="95865"/>
            <a:ext cx="981503" cy="649898"/>
          </a:xfrm>
          <a:prstGeom prst="rect">
            <a:avLst/>
          </a:prstGeom>
          <a:blipFill>
            <a:blip r:embed="rId2" cstate="print"/>
            <a:stretch>
              <a:fillRect/>
            </a:stretch>
          </a:blipFill>
        </p:spPr>
        <p:txBody>
          <a:bodyPr wrap="square" lIns="0" tIns="0" rIns="0" bIns="0" rtlCol="0"/>
          <a:lstStyle/>
          <a:p>
            <a:endParaRPr dirty="0"/>
          </a:p>
        </p:txBody>
      </p:sp>
      <p:sp>
        <p:nvSpPr>
          <p:cNvPr id="3" name="object 11">
            <a:extLst>
              <a:ext uri="{FF2B5EF4-FFF2-40B4-BE49-F238E27FC236}">
                <a16:creationId xmlns:a16="http://schemas.microsoft.com/office/drawing/2014/main" id="{55DA8BBB-AF20-7595-8D8D-2CE37703CAA6}"/>
              </a:ext>
            </a:extLst>
          </p:cNvPr>
          <p:cNvSpPr/>
          <p:nvPr/>
        </p:nvSpPr>
        <p:spPr>
          <a:xfrm>
            <a:off x="9773265" y="334297"/>
            <a:ext cx="1681622" cy="491613"/>
          </a:xfrm>
          <a:prstGeom prst="rect">
            <a:avLst/>
          </a:prstGeom>
          <a:blipFill>
            <a:blip r:embed="rId3" cstate="print"/>
            <a:stretch>
              <a:fillRect/>
            </a:stretch>
          </a:blipFill>
        </p:spPr>
        <p:txBody>
          <a:bodyPr wrap="square" lIns="0" tIns="0" rIns="0" bIns="0" rtlCol="0"/>
          <a:lstStyle/>
          <a:p>
            <a:endParaRPr dirty="0"/>
          </a:p>
        </p:txBody>
      </p:sp>
      <p:sp>
        <p:nvSpPr>
          <p:cNvPr id="4" name="TextBox 3">
            <a:extLst>
              <a:ext uri="{FF2B5EF4-FFF2-40B4-BE49-F238E27FC236}">
                <a16:creationId xmlns:a16="http://schemas.microsoft.com/office/drawing/2014/main" id="{352842F7-C61B-91DE-F3B9-10424390E78E}"/>
              </a:ext>
            </a:extLst>
          </p:cNvPr>
          <p:cNvSpPr txBox="1"/>
          <p:nvPr/>
        </p:nvSpPr>
        <p:spPr>
          <a:xfrm>
            <a:off x="3619993" y="456578"/>
            <a:ext cx="7451130" cy="369332"/>
          </a:xfrm>
          <a:prstGeom prst="rect">
            <a:avLst/>
          </a:prstGeom>
          <a:noFill/>
        </p:spPr>
        <p:txBody>
          <a:bodyPr wrap="square" rtlCol="0">
            <a:spAutoFit/>
          </a:bodyPr>
          <a:lstStyle/>
          <a:p>
            <a:r>
              <a:rPr lang="en-IN" b="1" dirty="0">
                <a:ln w="0"/>
                <a:solidFill>
                  <a:schemeClr val="accent2">
                    <a:lumMod val="75000"/>
                  </a:schemeClr>
                </a:solidFill>
                <a:effectLst>
                  <a:outerShdw blurRad="38100" dist="25400" dir="5400000" algn="ctr" rotWithShape="0">
                    <a:srgbClr val="6E747A">
                      <a:alpha val="43000"/>
                    </a:srgbClr>
                  </a:outerShdw>
                </a:effectLst>
              </a:rPr>
              <a:t>Data Cleaning and Manipulation :-</a:t>
            </a:r>
          </a:p>
        </p:txBody>
      </p:sp>
      <p:pic>
        <p:nvPicPr>
          <p:cNvPr id="6" name="Picture 5">
            <a:extLst>
              <a:ext uri="{FF2B5EF4-FFF2-40B4-BE49-F238E27FC236}">
                <a16:creationId xmlns:a16="http://schemas.microsoft.com/office/drawing/2014/main" id="{A67825E7-7C68-151E-AFB7-7CD9A33203B0}"/>
              </a:ext>
            </a:extLst>
          </p:cNvPr>
          <p:cNvPicPr>
            <a:picLocks noChangeAspect="1"/>
          </p:cNvPicPr>
          <p:nvPr/>
        </p:nvPicPr>
        <p:blipFill>
          <a:blip r:embed="rId4"/>
          <a:stretch>
            <a:fillRect/>
          </a:stretch>
        </p:blipFill>
        <p:spPr>
          <a:xfrm>
            <a:off x="1" y="917088"/>
            <a:ext cx="8979798" cy="5484333"/>
          </a:xfrm>
          <a:prstGeom prst="rect">
            <a:avLst/>
          </a:prstGeom>
        </p:spPr>
      </p:pic>
      <p:sp>
        <p:nvSpPr>
          <p:cNvPr id="7" name="TextBox 6">
            <a:extLst>
              <a:ext uri="{FF2B5EF4-FFF2-40B4-BE49-F238E27FC236}">
                <a16:creationId xmlns:a16="http://schemas.microsoft.com/office/drawing/2014/main" id="{523E316C-7D63-4C2B-4623-70C5ECB446A9}"/>
              </a:ext>
            </a:extLst>
          </p:cNvPr>
          <p:cNvSpPr txBox="1"/>
          <p:nvPr/>
        </p:nvSpPr>
        <p:spPr>
          <a:xfrm flipH="1">
            <a:off x="8979799" y="1243208"/>
            <a:ext cx="3074549" cy="4832092"/>
          </a:xfrm>
          <a:prstGeom prst="rect">
            <a:avLst/>
          </a:prstGeom>
          <a:noFill/>
        </p:spPr>
        <p:txBody>
          <a:bodyPr wrap="square" rtlCol="0">
            <a:spAutoFit/>
          </a:bodyPr>
          <a:lstStyle/>
          <a:p>
            <a:pPr algn="l"/>
            <a:r>
              <a:rPr lang="en-US" sz="1400" b="1" i="0" dirty="0">
                <a:solidFill>
                  <a:srgbClr val="000000"/>
                </a:solidFill>
                <a:effectLst/>
              </a:rPr>
              <a:t>Observations:</a:t>
            </a:r>
          </a:p>
          <a:p>
            <a:pPr marL="285750" indent="-285750" algn="l">
              <a:buFont typeface="Arial" panose="020B0604020202020204" pitchFamily="34" charset="0"/>
              <a:buChar char="•"/>
            </a:pPr>
            <a:r>
              <a:rPr lang="en-US" sz="1400" b="0" i="0" dirty="0">
                <a:solidFill>
                  <a:srgbClr val="000000"/>
                </a:solidFill>
                <a:effectLst/>
              </a:rPr>
              <a:t>Correlation graph shows variables </a:t>
            </a:r>
            <a:r>
              <a:rPr lang="en-US" sz="1400" b="0" i="0" dirty="0" err="1">
                <a:solidFill>
                  <a:srgbClr val="000000"/>
                </a:solidFill>
                <a:effectLst/>
              </a:rPr>
              <a:t>annual_inc</a:t>
            </a:r>
            <a:r>
              <a:rPr lang="en-US" sz="1400" b="0" i="0" dirty="0">
                <a:solidFill>
                  <a:srgbClr val="000000"/>
                </a:solidFill>
                <a:effectLst/>
              </a:rPr>
              <a:t>, installment, month, </a:t>
            </a:r>
            <a:r>
              <a:rPr lang="en-US" sz="1400" b="0" i="0" dirty="0" err="1">
                <a:solidFill>
                  <a:srgbClr val="000000"/>
                </a:solidFill>
                <a:effectLst/>
              </a:rPr>
              <a:t>loan_amt</a:t>
            </a:r>
            <a:r>
              <a:rPr lang="en-US" sz="1400" b="0" i="0" dirty="0">
                <a:solidFill>
                  <a:srgbClr val="000000"/>
                </a:solidFill>
                <a:effectLst/>
              </a:rPr>
              <a:t>, </a:t>
            </a:r>
            <a:r>
              <a:rPr lang="en-US" sz="1400" b="0" i="0" dirty="0" err="1">
                <a:solidFill>
                  <a:srgbClr val="000000"/>
                </a:solidFill>
                <a:effectLst/>
              </a:rPr>
              <a:t>funded_amt</a:t>
            </a:r>
            <a:r>
              <a:rPr lang="en-US" sz="1400" b="0" i="0" dirty="0">
                <a:solidFill>
                  <a:srgbClr val="000000"/>
                </a:solidFill>
                <a:effectLst/>
              </a:rPr>
              <a:t>, year have negative impact on the </a:t>
            </a:r>
            <a:r>
              <a:rPr lang="en-US" sz="1400" b="0" i="0" dirty="0" err="1">
                <a:solidFill>
                  <a:srgbClr val="000000"/>
                </a:solidFill>
                <a:effectLst/>
              </a:rPr>
              <a:t>loan_status</a:t>
            </a:r>
            <a:r>
              <a:rPr lang="en-US" sz="1400" b="0" i="0" dirty="0">
                <a:solidFill>
                  <a:srgbClr val="000000"/>
                </a:solidFill>
                <a:effectLst/>
              </a:rPr>
              <a:t> variable</a:t>
            </a:r>
          </a:p>
          <a:p>
            <a:pPr algn="l"/>
            <a:r>
              <a:rPr lang="en-US" sz="1400" b="1" i="0" dirty="0">
                <a:solidFill>
                  <a:srgbClr val="000000"/>
                </a:solidFill>
                <a:effectLst/>
              </a:rPr>
              <a:t>Negative Correlation</a:t>
            </a:r>
            <a:endParaRPr lang="en-US" sz="1400" b="0" i="0" dirty="0">
              <a:solidFill>
                <a:srgbClr val="000000"/>
              </a:solidFill>
              <a:effectLst/>
            </a:endParaRPr>
          </a:p>
          <a:p>
            <a:pPr marL="285750" indent="-285750" algn="l">
              <a:buFont typeface="Arial" panose="020B0604020202020204" pitchFamily="34" charset="0"/>
              <a:buChar char="•"/>
            </a:pPr>
            <a:r>
              <a:rPr lang="en-US" sz="1400" b="0" i="0" dirty="0" err="1">
                <a:solidFill>
                  <a:srgbClr val="000000"/>
                </a:solidFill>
                <a:effectLst/>
              </a:rPr>
              <a:t>loan_amnt</a:t>
            </a:r>
            <a:r>
              <a:rPr lang="en-US" sz="1400" b="0" i="0" dirty="0">
                <a:solidFill>
                  <a:srgbClr val="000000"/>
                </a:solidFill>
                <a:effectLst/>
              </a:rPr>
              <a:t> has negative correlation with </a:t>
            </a:r>
            <a:r>
              <a:rPr lang="en-US" sz="1400" b="0" i="0" dirty="0" err="1">
                <a:solidFill>
                  <a:srgbClr val="000000"/>
                </a:solidFill>
                <a:effectLst/>
              </a:rPr>
              <a:t>pub_rec_bankrupticies</a:t>
            </a:r>
            <a:endParaRPr lang="en-US" sz="1400" b="0" i="0" dirty="0">
              <a:solidFill>
                <a:srgbClr val="000000"/>
              </a:solidFill>
              <a:effectLst/>
            </a:endParaRPr>
          </a:p>
          <a:p>
            <a:pPr marL="285750" indent="-285750" algn="l">
              <a:buFont typeface="Arial" panose="020B0604020202020204" pitchFamily="34" charset="0"/>
              <a:buChar char="•"/>
            </a:pPr>
            <a:r>
              <a:rPr lang="en-US" sz="1400" b="0" i="0" dirty="0">
                <a:solidFill>
                  <a:srgbClr val="000000"/>
                </a:solidFill>
                <a:effectLst/>
              </a:rPr>
              <a:t>annual income has a negative correlation with </a:t>
            </a:r>
            <a:r>
              <a:rPr lang="en-US" sz="1400" b="0" i="0" dirty="0" err="1">
                <a:solidFill>
                  <a:srgbClr val="000000"/>
                </a:solidFill>
                <a:effectLst/>
              </a:rPr>
              <a:t>dti</a:t>
            </a:r>
            <a:endParaRPr lang="en-US" sz="1400" b="0" i="0" dirty="0">
              <a:solidFill>
                <a:srgbClr val="000000"/>
              </a:solidFill>
              <a:effectLst/>
            </a:endParaRPr>
          </a:p>
          <a:p>
            <a:pPr algn="l"/>
            <a:r>
              <a:rPr lang="en-US" sz="1400" b="1" i="0" dirty="0">
                <a:solidFill>
                  <a:srgbClr val="000000"/>
                </a:solidFill>
                <a:effectLst/>
              </a:rPr>
              <a:t>Strong Correlation</a:t>
            </a:r>
            <a:endParaRPr lang="en-US" sz="1400" b="0" i="0" dirty="0">
              <a:solidFill>
                <a:srgbClr val="000000"/>
              </a:solidFill>
              <a:effectLst/>
            </a:endParaRPr>
          </a:p>
          <a:p>
            <a:pPr marL="285750" indent="-285750" algn="l">
              <a:buFont typeface="Arial" panose="020B0604020202020204" pitchFamily="34" charset="0"/>
              <a:buChar char="•"/>
            </a:pPr>
            <a:r>
              <a:rPr lang="en-US" sz="1400" b="0" i="0" dirty="0">
                <a:solidFill>
                  <a:srgbClr val="000000"/>
                </a:solidFill>
                <a:effectLst/>
              </a:rPr>
              <a:t>term has a strong correlation with loan amount</a:t>
            </a:r>
          </a:p>
          <a:p>
            <a:pPr marL="285750" indent="-285750" algn="l">
              <a:buFont typeface="Arial" panose="020B0604020202020204" pitchFamily="34" charset="0"/>
              <a:buChar char="•"/>
            </a:pPr>
            <a:r>
              <a:rPr lang="en-US" sz="1400" b="0" i="0" dirty="0">
                <a:solidFill>
                  <a:srgbClr val="000000"/>
                </a:solidFill>
                <a:effectLst/>
              </a:rPr>
              <a:t>term has a strong correlation with interest rate</a:t>
            </a:r>
          </a:p>
          <a:p>
            <a:pPr marL="285750" indent="-285750" algn="l">
              <a:buFont typeface="Arial" panose="020B0604020202020204" pitchFamily="34" charset="0"/>
              <a:buChar char="•"/>
            </a:pPr>
            <a:r>
              <a:rPr lang="en-US" sz="1400" b="0" i="0" dirty="0">
                <a:solidFill>
                  <a:srgbClr val="000000"/>
                </a:solidFill>
                <a:effectLst/>
              </a:rPr>
              <a:t>annual income has a strong correlation with </a:t>
            </a:r>
            <a:r>
              <a:rPr lang="en-US" sz="1400" b="0" i="0" dirty="0" err="1">
                <a:solidFill>
                  <a:srgbClr val="000000"/>
                </a:solidFill>
                <a:effectLst/>
              </a:rPr>
              <a:t>loan_amount</a:t>
            </a:r>
            <a:endParaRPr lang="en-US" sz="1400" b="0" i="0" dirty="0">
              <a:solidFill>
                <a:srgbClr val="000000"/>
              </a:solidFill>
              <a:effectLst/>
            </a:endParaRPr>
          </a:p>
          <a:p>
            <a:pPr algn="l"/>
            <a:r>
              <a:rPr lang="en-US" sz="1400" b="1" i="0" dirty="0">
                <a:solidFill>
                  <a:srgbClr val="000000"/>
                </a:solidFill>
                <a:effectLst/>
              </a:rPr>
              <a:t>Weak Correlation</a:t>
            </a:r>
            <a:endParaRPr lang="en-US" sz="1400" b="0" i="0" dirty="0">
              <a:solidFill>
                <a:srgbClr val="000000"/>
              </a:solidFill>
              <a:effectLst/>
            </a:endParaRPr>
          </a:p>
          <a:p>
            <a:pPr marL="285750" indent="-285750" algn="l">
              <a:buFont typeface="Arial" panose="020B0604020202020204" pitchFamily="34" charset="0"/>
              <a:buChar char="•"/>
            </a:pPr>
            <a:r>
              <a:rPr lang="en-US" sz="1400" b="0" i="0" dirty="0" err="1">
                <a:solidFill>
                  <a:srgbClr val="000000"/>
                </a:solidFill>
                <a:effectLst/>
              </a:rPr>
              <a:t>pub_rec_bankruptcies</a:t>
            </a:r>
            <a:r>
              <a:rPr lang="en-US" sz="1400" b="0" i="0" dirty="0">
                <a:solidFill>
                  <a:srgbClr val="000000"/>
                </a:solidFill>
                <a:effectLst/>
              </a:rPr>
              <a:t> has weak correlation with most of the fields</a:t>
            </a:r>
          </a:p>
          <a:p>
            <a:endParaRPr lang="en-IN" sz="1400" dirty="0"/>
          </a:p>
        </p:txBody>
      </p:sp>
    </p:spTree>
    <p:extLst>
      <p:ext uri="{BB962C8B-B14F-4D97-AF65-F5344CB8AC3E}">
        <p14:creationId xmlns:p14="http://schemas.microsoft.com/office/powerpoint/2010/main" val="883522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0">
            <a:extLst>
              <a:ext uri="{FF2B5EF4-FFF2-40B4-BE49-F238E27FC236}">
                <a16:creationId xmlns:a16="http://schemas.microsoft.com/office/drawing/2014/main" id="{F84E1707-A496-B200-C53A-D7F5235C7250}"/>
              </a:ext>
            </a:extLst>
          </p:cNvPr>
          <p:cNvSpPr/>
          <p:nvPr/>
        </p:nvSpPr>
        <p:spPr>
          <a:xfrm>
            <a:off x="729309" y="95865"/>
            <a:ext cx="981503" cy="649898"/>
          </a:xfrm>
          <a:prstGeom prst="rect">
            <a:avLst/>
          </a:prstGeom>
          <a:blipFill>
            <a:blip r:embed="rId2" cstate="print"/>
            <a:stretch>
              <a:fillRect/>
            </a:stretch>
          </a:blipFill>
        </p:spPr>
        <p:txBody>
          <a:bodyPr wrap="square" lIns="0" tIns="0" rIns="0" bIns="0" rtlCol="0"/>
          <a:lstStyle/>
          <a:p>
            <a:endParaRPr dirty="0"/>
          </a:p>
        </p:txBody>
      </p:sp>
      <p:sp>
        <p:nvSpPr>
          <p:cNvPr id="3" name="object 11">
            <a:extLst>
              <a:ext uri="{FF2B5EF4-FFF2-40B4-BE49-F238E27FC236}">
                <a16:creationId xmlns:a16="http://schemas.microsoft.com/office/drawing/2014/main" id="{55DA8BBB-AF20-7595-8D8D-2CE37703CAA6}"/>
              </a:ext>
            </a:extLst>
          </p:cNvPr>
          <p:cNvSpPr/>
          <p:nvPr/>
        </p:nvSpPr>
        <p:spPr>
          <a:xfrm>
            <a:off x="9773265" y="334297"/>
            <a:ext cx="1681622" cy="491613"/>
          </a:xfrm>
          <a:prstGeom prst="rect">
            <a:avLst/>
          </a:prstGeom>
          <a:blipFill>
            <a:blip r:embed="rId3" cstate="print"/>
            <a:stretch>
              <a:fillRect/>
            </a:stretch>
          </a:blipFill>
        </p:spPr>
        <p:txBody>
          <a:bodyPr wrap="square" lIns="0" tIns="0" rIns="0" bIns="0" rtlCol="0"/>
          <a:lstStyle/>
          <a:p>
            <a:endParaRPr dirty="0"/>
          </a:p>
        </p:txBody>
      </p:sp>
      <p:sp>
        <p:nvSpPr>
          <p:cNvPr id="5" name="TextBox 4">
            <a:extLst>
              <a:ext uri="{FF2B5EF4-FFF2-40B4-BE49-F238E27FC236}">
                <a16:creationId xmlns:a16="http://schemas.microsoft.com/office/drawing/2014/main" id="{AC520A4C-1337-A00A-C81A-BD76F51EB982}"/>
              </a:ext>
            </a:extLst>
          </p:cNvPr>
          <p:cNvSpPr txBox="1"/>
          <p:nvPr/>
        </p:nvSpPr>
        <p:spPr>
          <a:xfrm>
            <a:off x="3413515" y="528969"/>
            <a:ext cx="4324472" cy="461665"/>
          </a:xfrm>
          <a:prstGeom prst="rect">
            <a:avLst/>
          </a:prstGeom>
          <a:noFill/>
        </p:spPr>
        <p:txBody>
          <a:bodyPr wrap="square" rtlCol="0">
            <a:spAutoFit/>
          </a:bodyPr>
          <a:lstStyle/>
          <a:p>
            <a:pPr algn="ctr"/>
            <a:r>
              <a:rPr lang="en-IN" sz="2400" b="1" dirty="0">
                <a:ln w="0"/>
                <a:solidFill>
                  <a:schemeClr val="accent2">
                    <a:lumMod val="75000"/>
                  </a:schemeClr>
                </a:solidFill>
                <a:effectLst>
                  <a:outerShdw blurRad="38100" dist="25400" dir="5400000" algn="ctr" rotWithShape="0">
                    <a:srgbClr val="6E747A">
                      <a:alpha val="43000"/>
                    </a:srgbClr>
                  </a:outerShdw>
                </a:effectLst>
              </a:rPr>
              <a:t>Recommendations</a:t>
            </a:r>
          </a:p>
        </p:txBody>
      </p:sp>
      <p:sp>
        <p:nvSpPr>
          <p:cNvPr id="6" name="TextBox 5">
            <a:extLst>
              <a:ext uri="{FF2B5EF4-FFF2-40B4-BE49-F238E27FC236}">
                <a16:creationId xmlns:a16="http://schemas.microsoft.com/office/drawing/2014/main" id="{6E4930E8-7667-D29B-D249-7F562E5F5DDD}"/>
              </a:ext>
            </a:extLst>
          </p:cNvPr>
          <p:cNvSpPr txBox="1"/>
          <p:nvPr/>
        </p:nvSpPr>
        <p:spPr>
          <a:xfrm>
            <a:off x="462116" y="1524000"/>
            <a:ext cx="11493910" cy="4247317"/>
          </a:xfrm>
          <a:prstGeom prst="rect">
            <a:avLst/>
          </a:prstGeom>
          <a:noFill/>
        </p:spPr>
        <p:txBody>
          <a:bodyPr wrap="square" rtlCol="0">
            <a:spAutoFit/>
          </a:bodyPr>
          <a:lstStyle/>
          <a:p>
            <a:pPr marL="285750" indent="-285750" algn="l">
              <a:buFont typeface="Arial" panose="020B0604020202020204" pitchFamily="34" charset="0"/>
              <a:buChar char="•"/>
            </a:pPr>
            <a:r>
              <a:rPr lang="en-US" i="0" u="none" strike="noStrike" baseline="0" dirty="0"/>
              <a:t>Lending club should reduce the high interest loans for 60 months tenure, they are prone to loan </a:t>
            </a:r>
            <a:r>
              <a:rPr lang="en-IN" i="0" u="none" strike="noStrike" baseline="0" dirty="0"/>
              <a:t>defaulted.</a:t>
            </a:r>
          </a:p>
          <a:p>
            <a:pPr marL="285750" indent="-285750" algn="l">
              <a:buFont typeface="Arial" panose="020B0604020202020204" pitchFamily="34" charset="0"/>
              <a:buChar char="•"/>
            </a:pPr>
            <a:r>
              <a:rPr lang="en-US" i="0" u="none" strike="noStrike" baseline="0" dirty="0"/>
              <a:t>Grades are good metric for detecting defaulters. Lending club should examine more information from borrowers before issuing loans to Low grade (G to A).</a:t>
            </a:r>
          </a:p>
          <a:p>
            <a:pPr marL="285750" indent="-285750" algn="l">
              <a:buFont typeface="Arial" panose="020B0604020202020204" pitchFamily="34" charset="0"/>
              <a:buChar char="•"/>
            </a:pPr>
            <a:r>
              <a:rPr lang="en-US" i="0" u="none" strike="noStrike" baseline="0" dirty="0"/>
              <a:t>Borrowers with mortgage home ownership are taking higher loans and defaulting the approved loans. Lending club should stop giving loans to this category when loan amount requested is more </a:t>
            </a:r>
            <a:r>
              <a:rPr lang="en-IN" i="0" u="none" strike="noStrike" baseline="0" dirty="0"/>
              <a:t>than 12000.</a:t>
            </a:r>
          </a:p>
          <a:p>
            <a:pPr marL="285750" indent="-285750" algn="l">
              <a:buFont typeface="Arial" panose="020B0604020202020204" pitchFamily="34" charset="0"/>
              <a:buChar char="•"/>
            </a:pPr>
            <a:r>
              <a:rPr lang="en-US" i="0" u="none" strike="noStrike" baseline="0" dirty="0"/>
              <a:t>People with more number of public derogatory records are having more chance of filing a </a:t>
            </a:r>
            <a:r>
              <a:rPr lang="en-IN" i="0" u="none" strike="noStrike" baseline="0" dirty="0"/>
              <a:t>bankruptcy.</a:t>
            </a:r>
          </a:p>
          <a:p>
            <a:pPr marL="285750" indent="-285750" algn="l">
              <a:buFont typeface="Arial" panose="020B0604020202020204" pitchFamily="34" charset="0"/>
              <a:buChar char="•"/>
            </a:pPr>
            <a:r>
              <a:rPr lang="en-US" i="0" u="none" strike="noStrike" baseline="0" dirty="0"/>
              <a:t>When the purpose is debt consolidation check applicant thoroughly as it has high tendency to</a:t>
            </a:r>
            <a:r>
              <a:rPr lang="en-IN" i="0" u="none" strike="noStrike" baseline="0" dirty="0"/>
              <a:t>default.</a:t>
            </a:r>
          </a:p>
          <a:p>
            <a:pPr marL="285750" indent="-285750" algn="l">
              <a:buFont typeface="Arial" panose="020B0604020202020204" pitchFamily="34" charset="0"/>
              <a:buChar char="•"/>
            </a:pPr>
            <a:r>
              <a:rPr lang="en-US" i="0" u="none" strike="noStrike" baseline="0" dirty="0"/>
              <a:t>Lending Club before approving loan should take a look at the DTI(Debt to Income ratio) of the applicants. As DTI of borrowers increases their tendency of defaults also increases.</a:t>
            </a:r>
          </a:p>
          <a:p>
            <a:pPr marL="285750" indent="-285750" algn="l">
              <a:buFont typeface="Arial" panose="020B0604020202020204" pitchFamily="34" charset="0"/>
              <a:buChar char="•"/>
            </a:pPr>
            <a:r>
              <a:rPr lang="en-US" b="0" i="0" u="none" strike="noStrike" baseline="0" dirty="0"/>
              <a:t>Applicants with more revolving utilization rate tends to default more</a:t>
            </a:r>
            <a:r>
              <a:rPr lang="en-US" b="0" dirty="0"/>
              <a:t>.</a:t>
            </a:r>
          </a:p>
          <a:p>
            <a:pPr marL="285750" indent="-285750" algn="l">
              <a:buFont typeface="Arial" panose="020B0604020202020204" pitchFamily="34" charset="0"/>
              <a:buChar char="•"/>
            </a:pPr>
            <a:r>
              <a:rPr lang="en-US" b="0" i="0" u="none" strike="noStrike" baseline="0" dirty="0"/>
              <a:t>Lending club should be more alert when approving loans for applicants in the lower annual income </a:t>
            </a:r>
            <a:r>
              <a:rPr lang="en-IN" dirty="0"/>
              <a:t>s</a:t>
            </a:r>
            <a:r>
              <a:rPr lang="en-IN" b="0" i="0" u="none" strike="noStrike" baseline="0" dirty="0"/>
              <a:t>egment.</a:t>
            </a:r>
          </a:p>
          <a:p>
            <a:pPr marL="285750" indent="-285750" algn="l">
              <a:buFont typeface="Arial" panose="020B0604020202020204" pitchFamily="34" charset="0"/>
              <a:buChar char="•"/>
            </a:pPr>
            <a:r>
              <a:rPr lang="en-US" b="0" i="0" u="none" strike="noStrike" baseline="0" dirty="0"/>
              <a:t>High loan amounts has more chances of Charge-offs.</a:t>
            </a:r>
            <a:r>
              <a:rPr lang="en-US" dirty="0"/>
              <a:t> </a:t>
            </a:r>
            <a:r>
              <a:rPr lang="en-US" b="0" i="0" u="none" strike="noStrike" baseline="0" dirty="0"/>
              <a:t>Lending club should properly analyze the applicants demanding higher loan.</a:t>
            </a:r>
          </a:p>
          <a:p>
            <a:pPr marL="285750" indent="-285750" algn="l">
              <a:buFont typeface="Arial" panose="020B0604020202020204" pitchFamily="34" charset="0"/>
              <a:buChar char="•"/>
            </a:pPr>
            <a:endParaRPr lang="en-IN" i="0" u="none" strike="noStrike" baseline="0" dirty="0"/>
          </a:p>
          <a:p>
            <a:pPr algn="l"/>
            <a:endParaRPr lang="en-IN" dirty="0"/>
          </a:p>
        </p:txBody>
      </p:sp>
    </p:spTree>
    <p:extLst>
      <p:ext uri="{BB962C8B-B14F-4D97-AF65-F5344CB8AC3E}">
        <p14:creationId xmlns:p14="http://schemas.microsoft.com/office/powerpoint/2010/main" val="3231844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0">
            <a:extLst>
              <a:ext uri="{FF2B5EF4-FFF2-40B4-BE49-F238E27FC236}">
                <a16:creationId xmlns:a16="http://schemas.microsoft.com/office/drawing/2014/main" id="{F84E1707-A496-B200-C53A-D7F5235C7250}"/>
              </a:ext>
            </a:extLst>
          </p:cNvPr>
          <p:cNvSpPr/>
          <p:nvPr/>
        </p:nvSpPr>
        <p:spPr>
          <a:xfrm>
            <a:off x="729309" y="95865"/>
            <a:ext cx="981503" cy="649898"/>
          </a:xfrm>
          <a:prstGeom prst="rect">
            <a:avLst/>
          </a:prstGeom>
          <a:blipFill>
            <a:blip r:embed="rId2" cstate="print"/>
            <a:stretch>
              <a:fillRect/>
            </a:stretch>
          </a:blipFill>
        </p:spPr>
        <p:txBody>
          <a:bodyPr wrap="square" lIns="0" tIns="0" rIns="0" bIns="0" rtlCol="0"/>
          <a:lstStyle/>
          <a:p>
            <a:endParaRPr dirty="0"/>
          </a:p>
        </p:txBody>
      </p:sp>
      <p:sp>
        <p:nvSpPr>
          <p:cNvPr id="3" name="object 11">
            <a:extLst>
              <a:ext uri="{FF2B5EF4-FFF2-40B4-BE49-F238E27FC236}">
                <a16:creationId xmlns:a16="http://schemas.microsoft.com/office/drawing/2014/main" id="{55DA8BBB-AF20-7595-8D8D-2CE37703CAA6}"/>
              </a:ext>
            </a:extLst>
          </p:cNvPr>
          <p:cNvSpPr/>
          <p:nvPr/>
        </p:nvSpPr>
        <p:spPr>
          <a:xfrm>
            <a:off x="9773265" y="334297"/>
            <a:ext cx="1681622" cy="491613"/>
          </a:xfrm>
          <a:prstGeom prst="rect">
            <a:avLst/>
          </a:prstGeom>
          <a:blipFill>
            <a:blip r:embed="rId3" cstate="print"/>
            <a:stretch>
              <a:fillRect/>
            </a:stretch>
          </a:blipFill>
        </p:spPr>
        <p:txBody>
          <a:bodyPr wrap="square" lIns="0" tIns="0" rIns="0" bIns="0" rtlCol="0"/>
          <a:lstStyle/>
          <a:p>
            <a:endParaRPr dirty="0"/>
          </a:p>
        </p:txBody>
      </p:sp>
      <p:graphicFrame>
        <p:nvGraphicFramePr>
          <p:cNvPr id="4" name="Diagram 3">
            <a:extLst>
              <a:ext uri="{FF2B5EF4-FFF2-40B4-BE49-F238E27FC236}">
                <a16:creationId xmlns:a16="http://schemas.microsoft.com/office/drawing/2014/main" id="{9D7AC69F-2868-271E-CAD8-ACA17BED2DFA}"/>
              </a:ext>
            </a:extLst>
          </p:cNvPr>
          <p:cNvGraphicFramePr/>
          <p:nvPr>
            <p:extLst>
              <p:ext uri="{D42A27DB-BD31-4B8C-83A1-F6EECF244321}">
                <p14:modId xmlns:p14="http://schemas.microsoft.com/office/powerpoint/2010/main" val="1699619357"/>
              </p:ext>
            </p:extLst>
          </p:nvPr>
        </p:nvGraphicFramePr>
        <p:xfrm>
          <a:off x="2031999" y="1671484"/>
          <a:ext cx="9206271" cy="48522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extBox 4">
            <a:extLst>
              <a:ext uri="{FF2B5EF4-FFF2-40B4-BE49-F238E27FC236}">
                <a16:creationId xmlns:a16="http://schemas.microsoft.com/office/drawing/2014/main" id="{BE252CBD-B8CB-A31A-8DED-FB89D8D6704E}"/>
              </a:ext>
            </a:extLst>
          </p:cNvPr>
          <p:cNvSpPr txBox="1"/>
          <p:nvPr/>
        </p:nvSpPr>
        <p:spPr>
          <a:xfrm>
            <a:off x="729309" y="938983"/>
            <a:ext cx="7451130" cy="369332"/>
          </a:xfrm>
          <a:prstGeom prst="rect">
            <a:avLst/>
          </a:prstGeom>
          <a:noFill/>
        </p:spPr>
        <p:txBody>
          <a:bodyPr wrap="square" rtlCol="0">
            <a:spAutoFit/>
          </a:bodyPr>
          <a:lstStyle/>
          <a:p>
            <a:r>
              <a:rPr lang="en-IN" b="1" dirty="0">
                <a:ln w="0"/>
                <a:solidFill>
                  <a:schemeClr val="accent2">
                    <a:lumMod val="75000"/>
                  </a:schemeClr>
                </a:solidFill>
                <a:effectLst>
                  <a:outerShdw blurRad="38100" dist="25400" dir="5400000" algn="ctr" rotWithShape="0">
                    <a:srgbClr val="6E747A">
                      <a:alpha val="43000"/>
                    </a:srgbClr>
                  </a:outerShdw>
                </a:effectLst>
              </a:rPr>
              <a:t>Problem Solving Methodology :-</a:t>
            </a:r>
          </a:p>
        </p:txBody>
      </p:sp>
    </p:spTree>
    <p:extLst>
      <p:ext uri="{BB962C8B-B14F-4D97-AF65-F5344CB8AC3E}">
        <p14:creationId xmlns:p14="http://schemas.microsoft.com/office/powerpoint/2010/main" val="326840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0">
            <a:extLst>
              <a:ext uri="{FF2B5EF4-FFF2-40B4-BE49-F238E27FC236}">
                <a16:creationId xmlns:a16="http://schemas.microsoft.com/office/drawing/2014/main" id="{F84E1707-A496-B200-C53A-D7F5235C7250}"/>
              </a:ext>
            </a:extLst>
          </p:cNvPr>
          <p:cNvSpPr/>
          <p:nvPr/>
        </p:nvSpPr>
        <p:spPr>
          <a:xfrm>
            <a:off x="729309" y="95865"/>
            <a:ext cx="981503" cy="649898"/>
          </a:xfrm>
          <a:prstGeom prst="rect">
            <a:avLst/>
          </a:prstGeom>
          <a:blipFill>
            <a:blip r:embed="rId2" cstate="print"/>
            <a:stretch>
              <a:fillRect/>
            </a:stretch>
          </a:blipFill>
        </p:spPr>
        <p:txBody>
          <a:bodyPr wrap="square" lIns="0" tIns="0" rIns="0" bIns="0" rtlCol="0"/>
          <a:lstStyle/>
          <a:p>
            <a:endParaRPr dirty="0"/>
          </a:p>
        </p:txBody>
      </p:sp>
      <p:sp>
        <p:nvSpPr>
          <p:cNvPr id="3" name="object 11">
            <a:extLst>
              <a:ext uri="{FF2B5EF4-FFF2-40B4-BE49-F238E27FC236}">
                <a16:creationId xmlns:a16="http://schemas.microsoft.com/office/drawing/2014/main" id="{55DA8BBB-AF20-7595-8D8D-2CE37703CAA6}"/>
              </a:ext>
            </a:extLst>
          </p:cNvPr>
          <p:cNvSpPr/>
          <p:nvPr/>
        </p:nvSpPr>
        <p:spPr>
          <a:xfrm>
            <a:off x="9773265" y="334297"/>
            <a:ext cx="1681622" cy="491613"/>
          </a:xfrm>
          <a:prstGeom prst="rect">
            <a:avLst/>
          </a:prstGeom>
          <a:blipFill>
            <a:blip r:embed="rId3" cstate="print"/>
            <a:stretch>
              <a:fillRect/>
            </a:stretch>
          </a:blipFill>
        </p:spPr>
        <p:txBody>
          <a:bodyPr wrap="square" lIns="0" tIns="0" rIns="0" bIns="0" rtlCol="0"/>
          <a:lstStyle/>
          <a:p>
            <a:endParaRPr dirty="0"/>
          </a:p>
        </p:txBody>
      </p:sp>
      <p:sp>
        <p:nvSpPr>
          <p:cNvPr id="4" name="TextBox 3">
            <a:extLst>
              <a:ext uri="{FF2B5EF4-FFF2-40B4-BE49-F238E27FC236}">
                <a16:creationId xmlns:a16="http://schemas.microsoft.com/office/drawing/2014/main" id="{352842F7-C61B-91DE-F3B9-10424390E78E}"/>
              </a:ext>
            </a:extLst>
          </p:cNvPr>
          <p:cNvSpPr txBox="1"/>
          <p:nvPr/>
        </p:nvSpPr>
        <p:spPr>
          <a:xfrm>
            <a:off x="729309" y="938983"/>
            <a:ext cx="7451130" cy="369332"/>
          </a:xfrm>
          <a:prstGeom prst="rect">
            <a:avLst/>
          </a:prstGeom>
          <a:noFill/>
        </p:spPr>
        <p:txBody>
          <a:bodyPr wrap="square" rtlCol="0">
            <a:spAutoFit/>
          </a:bodyPr>
          <a:lstStyle/>
          <a:p>
            <a:r>
              <a:rPr lang="en-IN" b="1" dirty="0">
                <a:ln w="0"/>
                <a:solidFill>
                  <a:schemeClr val="accent2">
                    <a:lumMod val="75000"/>
                  </a:schemeClr>
                </a:solidFill>
                <a:effectLst>
                  <a:outerShdw blurRad="38100" dist="25400" dir="5400000" algn="ctr" rotWithShape="0">
                    <a:srgbClr val="6E747A">
                      <a:alpha val="43000"/>
                    </a:srgbClr>
                  </a:outerShdw>
                </a:effectLst>
              </a:rPr>
              <a:t>Data Cleaning and Manipulation :-</a:t>
            </a:r>
          </a:p>
        </p:txBody>
      </p:sp>
      <p:sp>
        <p:nvSpPr>
          <p:cNvPr id="5" name="TextBox 4">
            <a:extLst>
              <a:ext uri="{FF2B5EF4-FFF2-40B4-BE49-F238E27FC236}">
                <a16:creationId xmlns:a16="http://schemas.microsoft.com/office/drawing/2014/main" id="{48F3011E-D206-6E57-EA87-5A49374701D8}"/>
              </a:ext>
            </a:extLst>
          </p:cNvPr>
          <p:cNvSpPr txBox="1"/>
          <p:nvPr/>
        </p:nvSpPr>
        <p:spPr>
          <a:xfrm>
            <a:off x="894735" y="1573161"/>
            <a:ext cx="10726994" cy="4524315"/>
          </a:xfrm>
          <a:prstGeom prst="rect">
            <a:avLst/>
          </a:prstGeom>
          <a:noFill/>
        </p:spPr>
        <p:txBody>
          <a:bodyPr wrap="square" rtlCol="0">
            <a:spAutoFit/>
          </a:bodyPr>
          <a:lstStyle/>
          <a:p>
            <a:pPr algn="l"/>
            <a:r>
              <a:rPr lang="en-US" sz="1600" b="0" i="0" dirty="0">
                <a:solidFill>
                  <a:srgbClr val="000000"/>
                </a:solidFill>
                <a:effectLst/>
                <a:latin typeface="Helvetica Neue"/>
              </a:rPr>
              <a:t>Data Quality Issues can be treated by</a:t>
            </a:r>
          </a:p>
          <a:p>
            <a:pPr algn="l">
              <a:buFont typeface="Arial" panose="020B0604020202020204" pitchFamily="34" charset="0"/>
              <a:buChar char="•"/>
            </a:pPr>
            <a:r>
              <a:rPr lang="en-US" sz="1600" b="0" i="0" dirty="0">
                <a:solidFill>
                  <a:srgbClr val="000000"/>
                </a:solidFill>
                <a:effectLst/>
                <a:latin typeface="Helvetica Neue"/>
              </a:rPr>
              <a:t>For Missing Values in the Columns:</a:t>
            </a:r>
          </a:p>
          <a:p>
            <a:pPr marL="742950" lvl="1" indent="-285750" algn="l">
              <a:buFont typeface="Arial" panose="020B0604020202020204" pitchFamily="34" charset="0"/>
              <a:buChar char="•"/>
            </a:pPr>
            <a:r>
              <a:rPr lang="en-US" sz="1600" b="0" i="0" dirty="0">
                <a:solidFill>
                  <a:srgbClr val="000000"/>
                </a:solidFill>
                <a:effectLst/>
                <a:latin typeface="Helvetica Neue"/>
              </a:rPr>
              <a:t>Dropping the columns containing maximum null values</a:t>
            </a:r>
          </a:p>
          <a:p>
            <a:pPr marL="742950" lvl="1" indent="-285750" algn="l">
              <a:buFont typeface="Arial" panose="020B0604020202020204" pitchFamily="34" charset="0"/>
              <a:buChar char="•"/>
            </a:pPr>
            <a:r>
              <a:rPr lang="en-US" sz="1600" b="0" i="0" dirty="0">
                <a:solidFill>
                  <a:srgbClr val="000000"/>
                </a:solidFill>
                <a:effectLst/>
                <a:latin typeface="Helvetica Neue"/>
              </a:rPr>
              <a:t>Dropping the columns which are not required for the analysis</a:t>
            </a:r>
          </a:p>
          <a:p>
            <a:pPr marL="742950" lvl="1" indent="-285750" algn="l">
              <a:buFont typeface="Arial" panose="020B0604020202020204" pitchFamily="34" charset="0"/>
              <a:buChar char="•"/>
            </a:pPr>
            <a:r>
              <a:rPr lang="en-US" sz="1600" b="0" i="0" dirty="0">
                <a:solidFill>
                  <a:srgbClr val="000000"/>
                </a:solidFill>
                <a:effectLst/>
                <a:latin typeface="Helvetica Neue"/>
              </a:rPr>
              <a:t>Drop columns with just a single value</a:t>
            </a:r>
          </a:p>
          <a:p>
            <a:pPr marL="742950" lvl="1" indent="-285750" algn="l">
              <a:buFont typeface="Arial" panose="020B0604020202020204" pitchFamily="34" charset="0"/>
              <a:buChar char="•"/>
            </a:pPr>
            <a:r>
              <a:rPr lang="en-US" sz="1600" b="0" i="0" dirty="0">
                <a:solidFill>
                  <a:srgbClr val="000000"/>
                </a:solidFill>
                <a:effectLst/>
                <a:latin typeface="Helvetica Neue"/>
              </a:rPr>
              <a:t>Drop columns which does not add any value to analysis.</a:t>
            </a:r>
          </a:p>
          <a:p>
            <a:pPr algn="l">
              <a:buFont typeface="Arial" panose="020B0604020202020204" pitchFamily="34" charset="0"/>
              <a:buChar char="•"/>
            </a:pPr>
            <a:r>
              <a:rPr lang="en-US" sz="1600" b="0" i="0" dirty="0">
                <a:solidFill>
                  <a:srgbClr val="000000"/>
                </a:solidFill>
                <a:effectLst/>
                <a:latin typeface="Helvetica Neue"/>
              </a:rPr>
              <a:t>For Missing Values in the Rows</a:t>
            </a:r>
          </a:p>
          <a:p>
            <a:pPr marL="742950" lvl="1" indent="-285750" algn="l">
              <a:buFont typeface="Arial" panose="020B0604020202020204" pitchFamily="34" charset="0"/>
              <a:buChar char="•"/>
            </a:pPr>
            <a:r>
              <a:rPr lang="en-US" sz="1600" b="0" i="0" dirty="0">
                <a:solidFill>
                  <a:srgbClr val="000000"/>
                </a:solidFill>
                <a:effectLst/>
                <a:latin typeface="Helvetica Neue"/>
              </a:rPr>
              <a:t>Filter rows to perform targeted analysis</a:t>
            </a:r>
          </a:p>
          <a:p>
            <a:pPr marL="742950" lvl="1" indent="-285750" algn="l">
              <a:buFont typeface="Arial" panose="020B0604020202020204" pitchFamily="34" charset="0"/>
              <a:buChar char="•"/>
            </a:pPr>
            <a:r>
              <a:rPr lang="en-US" sz="1600" b="0" i="0" dirty="0">
                <a:solidFill>
                  <a:srgbClr val="000000"/>
                </a:solidFill>
                <a:effectLst/>
                <a:latin typeface="Helvetica Neue"/>
              </a:rPr>
              <a:t>Dropping the rows containing the missing values</a:t>
            </a:r>
          </a:p>
          <a:p>
            <a:pPr marL="742950" lvl="1" indent="-285750" algn="l">
              <a:buFont typeface="Arial" panose="020B0604020202020204" pitchFamily="34" charset="0"/>
              <a:buChar char="•"/>
            </a:pPr>
            <a:r>
              <a:rPr lang="en-US" sz="1600" b="0" i="0" dirty="0">
                <a:solidFill>
                  <a:srgbClr val="000000"/>
                </a:solidFill>
                <a:effectLst/>
                <a:latin typeface="Helvetica Neue"/>
              </a:rPr>
              <a:t>Check for data inconsistencies</a:t>
            </a:r>
          </a:p>
          <a:p>
            <a:pPr algn="l">
              <a:buFont typeface="Arial" panose="020B0604020202020204" pitchFamily="34" charset="0"/>
              <a:buChar char="•"/>
            </a:pPr>
            <a:r>
              <a:rPr lang="en-US" sz="1600" b="0" i="0" dirty="0">
                <a:solidFill>
                  <a:srgbClr val="000000"/>
                </a:solidFill>
                <a:effectLst/>
                <a:latin typeface="Helvetica Neue"/>
              </a:rPr>
              <a:t>Missing Value Imputation</a:t>
            </a:r>
          </a:p>
          <a:p>
            <a:pPr algn="l">
              <a:buFont typeface="Arial" panose="020B0604020202020204" pitchFamily="34" charset="0"/>
              <a:buChar char="•"/>
            </a:pPr>
            <a:r>
              <a:rPr lang="en-US" sz="1600" b="0" i="0" dirty="0">
                <a:solidFill>
                  <a:srgbClr val="000000"/>
                </a:solidFill>
                <a:effectLst/>
                <a:latin typeface="Helvetica Neue"/>
              </a:rPr>
              <a:t>Removing Duplicate Entries</a:t>
            </a:r>
          </a:p>
          <a:p>
            <a:pPr algn="l">
              <a:buFont typeface="Arial" panose="020B0604020202020204" pitchFamily="34" charset="0"/>
              <a:buChar char="•"/>
            </a:pPr>
            <a:r>
              <a:rPr lang="en-US" sz="1600" b="0" i="0" dirty="0">
                <a:solidFill>
                  <a:srgbClr val="000000"/>
                </a:solidFill>
                <a:effectLst/>
                <a:latin typeface="Helvetica Neue"/>
              </a:rPr>
              <a:t>Incorrect Data Types:</a:t>
            </a:r>
          </a:p>
          <a:p>
            <a:pPr marL="742950" lvl="1" indent="-285750" algn="l">
              <a:buFont typeface="Arial" panose="020B0604020202020204" pitchFamily="34" charset="0"/>
              <a:buChar char="•"/>
            </a:pPr>
            <a:r>
              <a:rPr lang="en-US" sz="1600" b="0" i="0" dirty="0">
                <a:solidFill>
                  <a:srgbClr val="000000"/>
                </a:solidFill>
                <a:effectLst/>
                <a:latin typeface="Helvetica Neue"/>
              </a:rPr>
              <a:t>Clean certain values/Manipulation of strings</a:t>
            </a:r>
          </a:p>
          <a:p>
            <a:pPr marL="742950" lvl="1" indent="-285750" algn="l">
              <a:buFont typeface="Arial" panose="020B0604020202020204" pitchFamily="34" charset="0"/>
              <a:buChar char="•"/>
            </a:pPr>
            <a:r>
              <a:rPr lang="en-US" sz="1600" b="0" i="0" dirty="0">
                <a:solidFill>
                  <a:srgbClr val="000000"/>
                </a:solidFill>
                <a:effectLst/>
                <a:latin typeface="Helvetica Neue"/>
              </a:rPr>
              <a:t>Clean and convert an entire column to correct data type </a:t>
            </a:r>
            <a:r>
              <a:rPr lang="en-US" sz="1600" b="0" i="0" dirty="0" err="1">
                <a:solidFill>
                  <a:srgbClr val="000000"/>
                </a:solidFill>
                <a:effectLst/>
                <a:latin typeface="Helvetica Neue"/>
              </a:rPr>
              <a:t>e.g</a:t>
            </a:r>
            <a:r>
              <a:rPr lang="en-US" sz="1600" b="0" i="0" dirty="0">
                <a:solidFill>
                  <a:srgbClr val="000000"/>
                </a:solidFill>
                <a:effectLst/>
                <a:latin typeface="Helvetica Neue"/>
              </a:rPr>
              <a:t> date, int64 etc.</a:t>
            </a:r>
          </a:p>
          <a:p>
            <a:pPr marL="742950" lvl="1" indent="-285750" algn="l">
              <a:buFont typeface="Arial" panose="020B0604020202020204" pitchFamily="34" charset="0"/>
              <a:buChar char="•"/>
            </a:pPr>
            <a:r>
              <a:rPr lang="en-US" sz="1600" b="0" i="0" dirty="0">
                <a:solidFill>
                  <a:srgbClr val="000000"/>
                </a:solidFill>
                <a:effectLst/>
                <a:latin typeface="Helvetica Neue"/>
              </a:rPr>
              <a:t>Converting the columns to numeric variables in order to perform more analysis.</a:t>
            </a:r>
          </a:p>
          <a:p>
            <a:pPr algn="l">
              <a:buFont typeface="Arial" panose="020B0604020202020204" pitchFamily="34" charset="0"/>
              <a:buChar char="•"/>
            </a:pPr>
            <a:r>
              <a:rPr lang="en-US" sz="1600" b="0" i="0" dirty="0">
                <a:solidFill>
                  <a:srgbClr val="000000"/>
                </a:solidFill>
                <a:effectLst/>
                <a:latin typeface="Helvetica Neue"/>
              </a:rPr>
              <a:t>Treating outliers</a:t>
            </a:r>
          </a:p>
          <a:p>
            <a:endParaRPr lang="en-IN" sz="1600" dirty="0"/>
          </a:p>
        </p:txBody>
      </p:sp>
    </p:spTree>
    <p:extLst>
      <p:ext uri="{BB962C8B-B14F-4D97-AF65-F5344CB8AC3E}">
        <p14:creationId xmlns:p14="http://schemas.microsoft.com/office/powerpoint/2010/main" val="2010605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0">
            <a:extLst>
              <a:ext uri="{FF2B5EF4-FFF2-40B4-BE49-F238E27FC236}">
                <a16:creationId xmlns:a16="http://schemas.microsoft.com/office/drawing/2014/main" id="{F84E1707-A496-B200-C53A-D7F5235C7250}"/>
              </a:ext>
            </a:extLst>
          </p:cNvPr>
          <p:cNvSpPr/>
          <p:nvPr/>
        </p:nvSpPr>
        <p:spPr>
          <a:xfrm>
            <a:off x="729309" y="95865"/>
            <a:ext cx="981503" cy="649898"/>
          </a:xfrm>
          <a:prstGeom prst="rect">
            <a:avLst/>
          </a:prstGeom>
          <a:blipFill>
            <a:blip r:embed="rId2" cstate="print"/>
            <a:stretch>
              <a:fillRect/>
            </a:stretch>
          </a:blipFill>
        </p:spPr>
        <p:txBody>
          <a:bodyPr wrap="square" lIns="0" tIns="0" rIns="0" bIns="0" rtlCol="0"/>
          <a:lstStyle/>
          <a:p>
            <a:endParaRPr dirty="0"/>
          </a:p>
        </p:txBody>
      </p:sp>
      <p:sp>
        <p:nvSpPr>
          <p:cNvPr id="3" name="object 11">
            <a:extLst>
              <a:ext uri="{FF2B5EF4-FFF2-40B4-BE49-F238E27FC236}">
                <a16:creationId xmlns:a16="http://schemas.microsoft.com/office/drawing/2014/main" id="{55DA8BBB-AF20-7595-8D8D-2CE37703CAA6}"/>
              </a:ext>
            </a:extLst>
          </p:cNvPr>
          <p:cNvSpPr/>
          <p:nvPr/>
        </p:nvSpPr>
        <p:spPr>
          <a:xfrm>
            <a:off x="9773265" y="334297"/>
            <a:ext cx="1681622" cy="491613"/>
          </a:xfrm>
          <a:prstGeom prst="rect">
            <a:avLst/>
          </a:prstGeom>
          <a:blipFill>
            <a:blip r:embed="rId3" cstate="print"/>
            <a:stretch>
              <a:fillRect/>
            </a:stretch>
          </a:blipFill>
        </p:spPr>
        <p:txBody>
          <a:bodyPr wrap="square" lIns="0" tIns="0" rIns="0" bIns="0" rtlCol="0"/>
          <a:lstStyle/>
          <a:p>
            <a:endParaRPr dirty="0"/>
          </a:p>
        </p:txBody>
      </p:sp>
      <p:sp>
        <p:nvSpPr>
          <p:cNvPr id="4" name="TextBox 3">
            <a:extLst>
              <a:ext uri="{FF2B5EF4-FFF2-40B4-BE49-F238E27FC236}">
                <a16:creationId xmlns:a16="http://schemas.microsoft.com/office/drawing/2014/main" id="{352842F7-C61B-91DE-F3B9-10424390E78E}"/>
              </a:ext>
            </a:extLst>
          </p:cNvPr>
          <p:cNvSpPr txBox="1"/>
          <p:nvPr/>
        </p:nvSpPr>
        <p:spPr>
          <a:xfrm>
            <a:off x="729309" y="938983"/>
            <a:ext cx="7451130" cy="369332"/>
          </a:xfrm>
          <a:prstGeom prst="rect">
            <a:avLst/>
          </a:prstGeom>
          <a:noFill/>
        </p:spPr>
        <p:txBody>
          <a:bodyPr wrap="square" rtlCol="0">
            <a:spAutoFit/>
          </a:bodyPr>
          <a:lstStyle/>
          <a:p>
            <a:r>
              <a:rPr lang="en-IN" b="1" dirty="0">
                <a:ln w="0"/>
                <a:solidFill>
                  <a:schemeClr val="accent2">
                    <a:lumMod val="75000"/>
                  </a:schemeClr>
                </a:solidFill>
                <a:effectLst>
                  <a:outerShdw blurRad="38100" dist="25400" dir="5400000" algn="ctr" rotWithShape="0">
                    <a:srgbClr val="6E747A">
                      <a:alpha val="43000"/>
                    </a:srgbClr>
                  </a:outerShdw>
                </a:effectLst>
              </a:rPr>
              <a:t>Univariate Analysis:-</a:t>
            </a:r>
          </a:p>
        </p:txBody>
      </p:sp>
      <p:pic>
        <p:nvPicPr>
          <p:cNvPr id="7" name="Picture 6">
            <a:extLst>
              <a:ext uri="{FF2B5EF4-FFF2-40B4-BE49-F238E27FC236}">
                <a16:creationId xmlns:a16="http://schemas.microsoft.com/office/drawing/2014/main" id="{B97B248A-EFCE-7D22-D972-4D27564A308C}"/>
              </a:ext>
            </a:extLst>
          </p:cNvPr>
          <p:cNvPicPr>
            <a:picLocks noChangeAspect="1"/>
          </p:cNvPicPr>
          <p:nvPr/>
        </p:nvPicPr>
        <p:blipFill>
          <a:blip r:embed="rId4"/>
          <a:stretch>
            <a:fillRect/>
          </a:stretch>
        </p:blipFill>
        <p:spPr>
          <a:xfrm>
            <a:off x="837464" y="1626714"/>
            <a:ext cx="9548687" cy="3604572"/>
          </a:xfrm>
          <a:prstGeom prst="rect">
            <a:avLst/>
          </a:prstGeom>
        </p:spPr>
      </p:pic>
      <p:sp>
        <p:nvSpPr>
          <p:cNvPr id="8" name="TextBox 7">
            <a:extLst>
              <a:ext uri="{FF2B5EF4-FFF2-40B4-BE49-F238E27FC236}">
                <a16:creationId xmlns:a16="http://schemas.microsoft.com/office/drawing/2014/main" id="{6A91090D-DD1C-796D-36E4-B8A4988664BB}"/>
              </a:ext>
            </a:extLst>
          </p:cNvPr>
          <p:cNvSpPr txBox="1"/>
          <p:nvPr/>
        </p:nvSpPr>
        <p:spPr>
          <a:xfrm>
            <a:off x="1065389" y="5549685"/>
            <a:ext cx="9548687" cy="1077218"/>
          </a:xfrm>
          <a:prstGeom prst="rect">
            <a:avLst/>
          </a:prstGeom>
          <a:noFill/>
        </p:spPr>
        <p:txBody>
          <a:bodyPr wrap="square" rtlCol="0">
            <a:spAutoFit/>
          </a:bodyPr>
          <a:lstStyle/>
          <a:p>
            <a:pPr algn="l"/>
            <a:r>
              <a:rPr lang="en-US" sz="1600" b="1" i="0" dirty="0">
                <a:solidFill>
                  <a:srgbClr val="000000"/>
                </a:solidFill>
                <a:effectLst/>
              </a:rPr>
              <a:t>Observations:</a:t>
            </a:r>
          </a:p>
          <a:p>
            <a:pPr algn="l"/>
            <a:r>
              <a:rPr lang="en-US" sz="1600" b="0" i="0" dirty="0">
                <a:solidFill>
                  <a:srgbClr val="000000"/>
                </a:solidFill>
                <a:effectLst/>
              </a:rPr>
              <a:t>From the above plots, more number of people took loan amount of 10000, and also median of distribution is 10000. And very few people took more than 30000 loan amount.</a:t>
            </a:r>
          </a:p>
          <a:p>
            <a:endParaRPr lang="en-IN" sz="1600" dirty="0"/>
          </a:p>
        </p:txBody>
      </p:sp>
    </p:spTree>
    <p:extLst>
      <p:ext uri="{BB962C8B-B14F-4D97-AF65-F5344CB8AC3E}">
        <p14:creationId xmlns:p14="http://schemas.microsoft.com/office/powerpoint/2010/main" val="1882355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0">
            <a:extLst>
              <a:ext uri="{FF2B5EF4-FFF2-40B4-BE49-F238E27FC236}">
                <a16:creationId xmlns:a16="http://schemas.microsoft.com/office/drawing/2014/main" id="{F84E1707-A496-B200-C53A-D7F5235C7250}"/>
              </a:ext>
            </a:extLst>
          </p:cNvPr>
          <p:cNvSpPr/>
          <p:nvPr/>
        </p:nvSpPr>
        <p:spPr>
          <a:xfrm>
            <a:off x="729309" y="95865"/>
            <a:ext cx="981503" cy="649898"/>
          </a:xfrm>
          <a:prstGeom prst="rect">
            <a:avLst/>
          </a:prstGeom>
          <a:blipFill>
            <a:blip r:embed="rId2" cstate="print"/>
            <a:stretch>
              <a:fillRect/>
            </a:stretch>
          </a:blipFill>
        </p:spPr>
        <p:txBody>
          <a:bodyPr wrap="square" lIns="0" tIns="0" rIns="0" bIns="0" rtlCol="0"/>
          <a:lstStyle/>
          <a:p>
            <a:endParaRPr dirty="0"/>
          </a:p>
        </p:txBody>
      </p:sp>
      <p:sp>
        <p:nvSpPr>
          <p:cNvPr id="3" name="object 11">
            <a:extLst>
              <a:ext uri="{FF2B5EF4-FFF2-40B4-BE49-F238E27FC236}">
                <a16:creationId xmlns:a16="http://schemas.microsoft.com/office/drawing/2014/main" id="{55DA8BBB-AF20-7595-8D8D-2CE37703CAA6}"/>
              </a:ext>
            </a:extLst>
          </p:cNvPr>
          <p:cNvSpPr/>
          <p:nvPr/>
        </p:nvSpPr>
        <p:spPr>
          <a:xfrm>
            <a:off x="9773265" y="334297"/>
            <a:ext cx="1681622" cy="491613"/>
          </a:xfrm>
          <a:prstGeom prst="rect">
            <a:avLst/>
          </a:prstGeom>
          <a:blipFill>
            <a:blip r:embed="rId3" cstate="print"/>
            <a:stretch>
              <a:fillRect/>
            </a:stretch>
          </a:blipFill>
        </p:spPr>
        <p:txBody>
          <a:bodyPr wrap="square" lIns="0" tIns="0" rIns="0" bIns="0" rtlCol="0"/>
          <a:lstStyle/>
          <a:p>
            <a:endParaRPr dirty="0"/>
          </a:p>
        </p:txBody>
      </p:sp>
      <p:pic>
        <p:nvPicPr>
          <p:cNvPr id="6" name="Picture 5">
            <a:extLst>
              <a:ext uri="{FF2B5EF4-FFF2-40B4-BE49-F238E27FC236}">
                <a16:creationId xmlns:a16="http://schemas.microsoft.com/office/drawing/2014/main" id="{6B562FE2-014E-B194-5773-CF571E53EC5B}"/>
              </a:ext>
            </a:extLst>
          </p:cNvPr>
          <p:cNvPicPr>
            <a:picLocks noChangeAspect="1"/>
          </p:cNvPicPr>
          <p:nvPr/>
        </p:nvPicPr>
        <p:blipFill>
          <a:blip r:embed="rId4"/>
          <a:stretch>
            <a:fillRect/>
          </a:stretch>
        </p:blipFill>
        <p:spPr>
          <a:xfrm>
            <a:off x="868999" y="1130917"/>
            <a:ext cx="9307387" cy="3711262"/>
          </a:xfrm>
          <a:prstGeom prst="rect">
            <a:avLst/>
          </a:prstGeom>
        </p:spPr>
      </p:pic>
      <p:sp>
        <p:nvSpPr>
          <p:cNvPr id="7" name="TextBox 6">
            <a:extLst>
              <a:ext uri="{FF2B5EF4-FFF2-40B4-BE49-F238E27FC236}">
                <a16:creationId xmlns:a16="http://schemas.microsoft.com/office/drawing/2014/main" id="{FF3DEC53-35F9-4587-4A2C-0A0266884F82}"/>
              </a:ext>
            </a:extLst>
          </p:cNvPr>
          <p:cNvSpPr txBox="1"/>
          <p:nvPr/>
        </p:nvSpPr>
        <p:spPr>
          <a:xfrm>
            <a:off x="1065389" y="5549685"/>
            <a:ext cx="9548687" cy="1077218"/>
          </a:xfrm>
          <a:prstGeom prst="rect">
            <a:avLst/>
          </a:prstGeom>
          <a:noFill/>
        </p:spPr>
        <p:txBody>
          <a:bodyPr wrap="square" rtlCol="0">
            <a:spAutoFit/>
          </a:bodyPr>
          <a:lstStyle/>
          <a:p>
            <a:pPr algn="l"/>
            <a:r>
              <a:rPr lang="en-US" sz="1600" b="1" i="0" dirty="0">
                <a:solidFill>
                  <a:srgbClr val="000000"/>
                </a:solidFill>
                <a:effectLst/>
              </a:rPr>
              <a:t>Observations:</a:t>
            </a:r>
          </a:p>
          <a:p>
            <a:pPr algn="l"/>
            <a:r>
              <a:rPr lang="en-US" sz="1600" b="0" i="0" dirty="0">
                <a:solidFill>
                  <a:srgbClr val="000000"/>
                </a:solidFill>
                <a:effectLst/>
                <a:latin typeface="Helvetica Neue"/>
              </a:rPr>
              <a:t>Funded amount data behaves similar to loan Amount. It tells us that Lending club approved most of Applied loan amount.</a:t>
            </a:r>
            <a:endParaRPr lang="en-US" sz="1600" b="0" i="0" dirty="0">
              <a:solidFill>
                <a:srgbClr val="000000"/>
              </a:solidFill>
              <a:effectLst/>
            </a:endParaRPr>
          </a:p>
          <a:p>
            <a:endParaRPr lang="en-IN" sz="1600" dirty="0"/>
          </a:p>
        </p:txBody>
      </p:sp>
    </p:spTree>
    <p:extLst>
      <p:ext uri="{BB962C8B-B14F-4D97-AF65-F5344CB8AC3E}">
        <p14:creationId xmlns:p14="http://schemas.microsoft.com/office/powerpoint/2010/main" val="795267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0">
            <a:extLst>
              <a:ext uri="{FF2B5EF4-FFF2-40B4-BE49-F238E27FC236}">
                <a16:creationId xmlns:a16="http://schemas.microsoft.com/office/drawing/2014/main" id="{F84E1707-A496-B200-C53A-D7F5235C7250}"/>
              </a:ext>
            </a:extLst>
          </p:cNvPr>
          <p:cNvSpPr/>
          <p:nvPr/>
        </p:nvSpPr>
        <p:spPr>
          <a:xfrm>
            <a:off x="729309" y="95865"/>
            <a:ext cx="981503" cy="649898"/>
          </a:xfrm>
          <a:prstGeom prst="rect">
            <a:avLst/>
          </a:prstGeom>
          <a:blipFill>
            <a:blip r:embed="rId2" cstate="print"/>
            <a:stretch>
              <a:fillRect/>
            </a:stretch>
          </a:blipFill>
        </p:spPr>
        <p:txBody>
          <a:bodyPr wrap="square" lIns="0" tIns="0" rIns="0" bIns="0" rtlCol="0"/>
          <a:lstStyle/>
          <a:p>
            <a:endParaRPr dirty="0"/>
          </a:p>
        </p:txBody>
      </p:sp>
      <p:sp>
        <p:nvSpPr>
          <p:cNvPr id="3" name="object 11">
            <a:extLst>
              <a:ext uri="{FF2B5EF4-FFF2-40B4-BE49-F238E27FC236}">
                <a16:creationId xmlns:a16="http://schemas.microsoft.com/office/drawing/2014/main" id="{55DA8BBB-AF20-7595-8D8D-2CE37703CAA6}"/>
              </a:ext>
            </a:extLst>
          </p:cNvPr>
          <p:cNvSpPr/>
          <p:nvPr/>
        </p:nvSpPr>
        <p:spPr>
          <a:xfrm>
            <a:off x="9773265" y="334297"/>
            <a:ext cx="1681622" cy="491613"/>
          </a:xfrm>
          <a:prstGeom prst="rect">
            <a:avLst/>
          </a:prstGeom>
          <a:blipFill>
            <a:blip r:embed="rId3" cstate="print"/>
            <a:stretch>
              <a:fillRect/>
            </a:stretch>
          </a:blipFill>
        </p:spPr>
        <p:txBody>
          <a:bodyPr wrap="square" lIns="0" tIns="0" rIns="0" bIns="0" rtlCol="0"/>
          <a:lstStyle/>
          <a:p>
            <a:endParaRPr dirty="0"/>
          </a:p>
        </p:txBody>
      </p:sp>
      <p:pic>
        <p:nvPicPr>
          <p:cNvPr id="6" name="Picture 5">
            <a:extLst>
              <a:ext uri="{FF2B5EF4-FFF2-40B4-BE49-F238E27FC236}">
                <a16:creationId xmlns:a16="http://schemas.microsoft.com/office/drawing/2014/main" id="{18A41DEB-29EF-5BF8-A9C5-6954DE4B21EC}"/>
              </a:ext>
            </a:extLst>
          </p:cNvPr>
          <p:cNvPicPr>
            <a:picLocks noChangeAspect="1"/>
          </p:cNvPicPr>
          <p:nvPr/>
        </p:nvPicPr>
        <p:blipFill>
          <a:blip r:embed="rId4"/>
          <a:stretch>
            <a:fillRect/>
          </a:stretch>
        </p:blipFill>
        <p:spPr>
          <a:xfrm>
            <a:off x="1091330" y="1221859"/>
            <a:ext cx="9655377" cy="3863675"/>
          </a:xfrm>
          <a:prstGeom prst="rect">
            <a:avLst/>
          </a:prstGeom>
        </p:spPr>
      </p:pic>
      <p:sp>
        <p:nvSpPr>
          <p:cNvPr id="7" name="TextBox 6">
            <a:extLst>
              <a:ext uri="{FF2B5EF4-FFF2-40B4-BE49-F238E27FC236}">
                <a16:creationId xmlns:a16="http://schemas.microsoft.com/office/drawing/2014/main" id="{5FD21D29-3F98-26C9-F86D-F79E67539128}"/>
              </a:ext>
            </a:extLst>
          </p:cNvPr>
          <p:cNvSpPr txBox="1"/>
          <p:nvPr/>
        </p:nvSpPr>
        <p:spPr>
          <a:xfrm>
            <a:off x="1065389" y="5549685"/>
            <a:ext cx="9548687" cy="830997"/>
          </a:xfrm>
          <a:prstGeom prst="rect">
            <a:avLst/>
          </a:prstGeom>
          <a:noFill/>
        </p:spPr>
        <p:txBody>
          <a:bodyPr wrap="square" rtlCol="0">
            <a:spAutoFit/>
          </a:bodyPr>
          <a:lstStyle/>
          <a:p>
            <a:pPr algn="l"/>
            <a:r>
              <a:rPr lang="en-US" sz="1600" b="1" i="0" dirty="0">
                <a:solidFill>
                  <a:srgbClr val="000000"/>
                </a:solidFill>
                <a:effectLst/>
                <a:latin typeface="Helvetica Neue"/>
              </a:rPr>
              <a:t>Observations:</a:t>
            </a:r>
          </a:p>
          <a:p>
            <a:pPr algn="l"/>
            <a:r>
              <a:rPr lang="en-US" sz="1600" b="0" i="0" dirty="0">
                <a:solidFill>
                  <a:srgbClr val="000000"/>
                </a:solidFill>
                <a:effectLst/>
                <a:latin typeface="Helvetica Neue"/>
              </a:rPr>
              <a:t>Funded amount investment data behaves similar to loan Amount, which tells us that investors in Lending club approved almost of Applied loan amount</a:t>
            </a:r>
          </a:p>
        </p:txBody>
      </p:sp>
    </p:spTree>
    <p:extLst>
      <p:ext uri="{BB962C8B-B14F-4D97-AF65-F5344CB8AC3E}">
        <p14:creationId xmlns:p14="http://schemas.microsoft.com/office/powerpoint/2010/main" val="1229646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0">
            <a:extLst>
              <a:ext uri="{FF2B5EF4-FFF2-40B4-BE49-F238E27FC236}">
                <a16:creationId xmlns:a16="http://schemas.microsoft.com/office/drawing/2014/main" id="{F84E1707-A496-B200-C53A-D7F5235C7250}"/>
              </a:ext>
            </a:extLst>
          </p:cNvPr>
          <p:cNvSpPr/>
          <p:nvPr/>
        </p:nvSpPr>
        <p:spPr>
          <a:xfrm>
            <a:off x="729309" y="95865"/>
            <a:ext cx="981503" cy="649898"/>
          </a:xfrm>
          <a:prstGeom prst="rect">
            <a:avLst/>
          </a:prstGeom>
          <a:blipFill>
            <a:blip r:embed="rId2" cstate="print"/>
            <a:stretch>
              <a:fillRect/>
            </a:stretch>
          </a:blipFill>
        </p:spPr>
        <p:txBody>
          <a:bodyPr wrap="square" lIns="0" tIns="0" rIns="0" bIns="0" rtlCol="0"/>
          <a:lstStyle/>
          <a:p>
            <a:endParaRPr dirty="0"/>
          </a:p>
        </p:txBody>
      </p:sp>
      <p:sp>
        <p:nvSpPr>
          <p:cNvPr id="3" name="object 11">
            <a:extLst>
              <a:ext uri="{FF2B5EF4-FFF2-40B4-BE49-F238E27FC236}">
                <a16:creationId xmlns:a16="http://schemas.microsoft.com/office/drawing/2014/main" id="{55DA8BBB-AF20-7595-8D8D-2CE37703CAA6}"/>
              </a:ext>
            </a:extLst>
          </p:cNvPr>
          <p:cNvSpPr/>
          <p:nvPr/>
        </p:nvSpPr>
        <p:spPr>
          <a:xfrm>
            <a:off x="9773265" y="334297"/>
            <a:ext cx="1681622" cy="491613"/>
          </a:xfrm>
          <a:prstGeom prst="rect">
            <a:avLst/>
          </a:prstGeom>
          <a:blipFill>
            <a:blip r:embed="rId3" cstate="print"/>
            <a:stretch>
              <a:fillRect/>
            </a:stretch>
          </a:blipFill>
        </p:spPr>
        <p:txBody>
          <a:bodyPr wrap="square" lIns="0" tIns="0" rIns="0" bIns="0" rtlCol="0"/>
          <a:lstStyle/>
          <a:p>
            <a:endParaRPr dirty="0"/>
          </a:p>
        </p:txBody>
      </p:sp>
      <p:pic>
        <p:nvPicPr>
          <p:cNvPr id="6" name="Picture 5">
            <a:extLst>
              <a:ext uri="{FF2B5EF4-FFF2-40B4-BE49-F238E27FC236}">
                <a16:creationId xmlns:a16="http://schemas.microsoft.com/office/drawing/2014/main" id="{BEFDCE38-714D-8A72-5C9E-90F8E600C277}"/>
              </a:ext>
            </a:extLst>
          </p:cNvPr>
          <p:cNvPicPr>
            <a:picLocks noChangeAspect="1"/>
          </p:cNvPicPr>
          <p:nvPr/>
        </p:nvPicPr>
        <p:blipFill>
          <a:blip r:embed="rId4"/>
          <a:stretch>
            <a:fillRect/>
          </a:stretch>
        </p:blipFill>
        <p:spPr>
          <a:xfrm>
            <a:off x="729309" y="944104"/>
            <a:ext cx="9464860" cy="3711262"/>
          </a:xfrm>
          <a:prstGeom prst="rect">
            <a:avLst/>
          </a:prstGeom>
        </p:spPr>
      </p:pic>
      <p:sp>
        <p:nvSpPr>
          <p:cNvPr id="7" name="TextBox 6">
            <a:extLst>
              <a:ext uri="{FF2B5EF4-FFF2-40B4-BE49-F238E27FC236}">
                <a16:creationId xmlns:a16="http://schemas.microsoft.com/office/drawing/2014/main" id="{9A2C4CF6-3996-C485-B9B3-63552DEEBE7A}"/>
              </a:ext>
            </a:extLst>
          </p:cNvPr>
          <p:cNvSpPr txBox="1"/>
          <p:nvPr/>
        </p:nvSpPr>
        <p:spPr>
          <a:xfrm>
            <a:off x="1220060" y="4984955"/>
            <a:ext cx="8974109" cy="1077218"/>
          </a:xfrm>
          <a:prstGeom prst="rect">
            <a:avLst/>
          </a:prstGeom>
          <a:noFill/>
        </p:spPr>
        <p:txBody>
          <a:bodyPr wrap="square" rtlCol="0">
            <a:spAutoFit/>
          </a:bodyPr>
          <a:lstStyle/>
          <a:p>
            <a:pPr algn="l"/>
            <a:r>
              <a:rPr lang="en-US" sz="1600" b="1" i="0" dirty="0">
                <a:solidFill>
                  <a:srgbClr val="000000"/>
                </a:solidFill>
                <a:effectLst/>
              </a:rPr>
              <a:t>Observations:</a:t>
            </a:r>
          </a:p>
          <a:p>
            <a:pPr algn="l"/>
            <a:r>
              <a:rPr lang="en-US" sz="1600" b="0" i="0" dirty="0">
                <a:solidFill>
                  <a:srgbClr val="000000"/>
                </a:solidFill>
                <a:effectLst/>
              </a:rPr>
              <a:t>From the above 2 plots and statistics of interest rates we can conclude that most of the interest rates lies between 9% to 14.5%. Some people took loan at higher rates of interest i.e., 22.5%</a:t>
            </a:r>
          </a:p>
          <a:p>
            <a:endParaRPr lang="en-IN" sz="1600" dirty="0"/>
          </a:p>
        </p:txBody>
      </p:sp>
    </p:spTree>
    <p:extLst>
      <p:ext uri="{BB962C8B-B14F-4D97-AF65-F5344CB8AC3E}">
        <p14:creationId xmlns:p14="http://schemas.microsoft.com/office/powerpoint/2010/main" val="1069400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0">
            <a:extLst>
              <a:ext uri="{FF2B5EF4-FFF2-40B4-BE49-F238E27FC236}">
                <a16:creationId xmlns:a16="http://schemas.microsoft.com/office/drawing/2014/main" id="{F84E1707-A496-B200-C53A-D7F5235C7250}"/>
              </a:ext>
            </a:extLst>
          </p:cNvPr>
          <p:cNvSpPr/>
          <p:nvPr/>
        </p:nvSpPr>
        <p:spPr>
          <a:xfrm>
            <a:off x="729309" y="95865"/>
            <a:ext cx="981503" cy="649898"/>
          </a:xfrm>
          <a:prstGeom prst="rect">
            <a:avLst/>
          </a:prstGeom>
          <a:blipFill>
            <a:blip r:embed="rId2" cstate="print"/>
            <a:stretch>
              <a:fillRect/>
            </a:stretch>
          </a:blipFill>
        </p:spPr>
        <p:txBody>
          <a:bodyPr wrap="square" lIns="0" tIns="0" rIns="0" bIns="0" rtlCol="0"/>
          <a:lstStyle/>
          <a:p>
            <a:endParaRPr dirty="0"/>
          </a:p>
        </p:txBody>
      </p:sp>
      <p:sp>
        <p:nvSpPr>
          <p:cNvPr id="3" name="object 11">
            <a:extLst>
              <a:ext uri="{FF2B5EF4-FFF2-40B4-BE49-F238E27FC236}">
                <a16:creationId xmlns:a16="http://schemas.microsoft.com/office/drawing/2014/main" id="{55DA8BBB-AF20-7595-8D8D-2CE37703CAA6}"/>
              </a:ext>
            </a:extLst>
          </p:cNvPr>
          <p:cNvSpPr/>
          <p:nvPr/>
        </p:nvSpPr>
        <p:spPr>
          <a:xfrm>
            <a:off x="9773265" y="334297"/>
            <a:ext cx="1681622" cy="491613"/>
          </a:xfrm>
          <a:prstGeom prst="rect">
            <a:avLst/>
          </a:prstGeom>
          <a:blipFill>
            <a:blip r:embed="rId3" cstate="print"/>
            <a:stretch>
              <a:fillRect/>
            </a:stretch>
          </a:blipFill>
        </p:spPr>
        <p:txBody>
          <a:bodyPr wrap="square" lIns="0" tIns="0" rIns="0" bIns="0" rtlCol="0"/>
          <a:lstStyle/>
          <a:p>
            <a:endParaRPr dirty="0"/>
          </a:p>
        </p:txBody>
      </p:sp>
      <p:pic>
        <p:nvPicPr>
          <p:cNvPr id="6" name="Picture 5">
            <a:extLst>
              <a:ext uri="{FF2B5EF4-FFF2-40B4-BE49-F238E27FC236}">
                <a16:creationId xmlns:a16="http://schemas.microsoft.com/office/drawing/2014/main" id="{BE412A01-606D-369F-DE49-C2D095BF1F86}"/>
              </a:ext>
            </a:extLst>
          </p:cNvPr>
          <p:cNvPicPr>
            <a:picLocks noChangeAspect="1"/>
          </p:cNvPicPr>
          <p:nvPr/>
        </p:nvPicPr>
        <p:blipFill>
          <a:blip r:embed="rId4"/>
          <a:stretch>
            <a:fillRect/>
          </a:stretch>
        </p:blipFill>
        <p:spPr>
          <a:xfrm>
            <a:off x="0" y="745763"/>
            <a:ext cx="11454887" cy="3886537"/>
          </a:xfrm>
          <a:prstGeom prst="rect">
            <a:avLst/>
          </a:prstGeom>
        </p:spPr>
      </p:pic>
      <p:sp>
        <p:nvSpPr>
          <p:cNvPr id="7" name="TextBox 6">
            <a:extLst>
              <a:ext uri="{FF2B5EF4-FFF2-40B4-BE49-F238E27FC236}">
                <a16:creationId xmlns:a16="http://schemas.microsoft.com/office/drawing/2014/main" id="{16DD0847-94AB-CFDC-56A8-3E00F9EB6B5C}"/>
              </a:ext>
            </a:extLst>
          </p:cNvPr>
          <p:cNvSpPr txBox="1"/>
          <p:nvPr/>
        </p:nvSpPr>
        <p:spPr>
          <a:xfrm>
            <a:off x="953099" y="5043766"/>
            <a:ext cx="9548687" cy="830997"/>
          </a:xfrm>
          <a:prstGeom prst="rect">
            <a:avLst/>
          </a:prstGeom>
          <a:noFill/>
        </p:spPr>
        <p:txBody>
          <a:bodyPr wrap="square" rtlCol="0">
            <a:spAutoFit/>
          </a:bodyPr>
          <a:lstStyle/>
          <a:p>
            <a:pPr algn="l"/>
            <a:r>
              <a:rPr lang="en-US" sz="1600" b="1" i="0" dirty="0">
                <a:solidFill>
                  <a:srgbClr val="000000"/>
                </a:solidFill>
                <a:effectLst/>
                <a:latin typeface="Helvetica Neue"/>
              </a:rPr>
              <a:t>Observations:</a:t>
            </a:r>
          </a:p>
          <a:p>
            <a:pPr algn="l"/>
            <a:r>
              <a:rPr lang="en-US" sz="1600" b="0" i="0" dirty="0">
                <a:solidFill>
                  <a:srgbClr val="000000"/>
                </a:solidFill>
                <a:effectLst/>
                <a:latin typeface="Helvetica Neue"/>
              </a:rPr>
              <a:t>There are no outliers, which means that all the loans are given to borrowers who have Debt to Income ration less than 30.</a:t>
            </a:r>
          </a:p>
        </p:txBody>
      </p:sp>
    </p:spTree>
    <p:extLst>
      <p:ext uri="{BB962C8B-B14F-4D97-AF65-F5344CB8AC3E}">
        <p14:creationId xmlns:p14="http://schemas.microsoft.com/office/powerpoint/2010/main" val="1455996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185</TotalTime>
  <Words>1382</Words>
  <Application>Microsoft Office PowerPoint</Application>
  <PresentationFormat>Widescreen</PresentationFormat>
  <Paragraphs>121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Helvetica Neue</vt:lpstr>
      <vt:lpstr>Lucida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Ankush Sharma</dc:creator>
  <cp:lastModifiedBy>Ankush Sharma</cp:lastModifiedBy>
  <cp:revision>9</cp:revision>
  <dcterms:created xsi:type="dcterms:W3CDTF">2023-02-08T10:00:05Z</dcterms:created>
  <dcterms:modified xsi:type="dcterms:W3CDTF">2023-02-08T13:05:50Z</dcterms:modified>
</cp:coreProperties>
</file>