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5" r:id="rId1"/>
  </p:sldMasterIdLst>
  <p:notesMasterIdLst>
    <p:notesMasterId r:id="rId13"/>
  </p:notesMasterIdLst>
  <p:handoutMasterIdLst>
    <p:handoutMasterId r:id="rId14"/>
  </p:handoutMasterIdLst>
  <p:sldIdLst>
    <p:sldId id="259" r:id="rId2"/>
    <p:sldId id="258" r:id="rId3"/>
    <p:sldId id="260" r:id="rId4"/>
    <p:sldId id="261" r:id="rId5"/>
    <p:sldId id="264" r:id="rId6"/>
    <p:sldId id="266" r:id="rId7"/>
    <p:sldId id="267" r:id="rId8"/>
    <p:sldId id="269" r:id="rId9"/>
    <p:sldId id="268" r:id="rId10"/>
    <p:sldId id="270"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A7110"/>
    <a:srgbClr val="4D2C06"/>
    <a:srgbClr val="933F25"/>
    <a:srgbClr val="B54C2D"/>
    <a:srgbClr val="DF985C"/>
    <a:srgbClr val="B66952"/>
    <a:srgbClr val="DDA147"/>
    <a:srgbClr val="B56D4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C:\Codebasics\Excel%20Projects\Coffee%20Shop%20Sales\coffee%20shop%20sale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1" Type="http://schemas.openxmlformats.org/officeDocument/2006/relationships/oleObject" Target="file:///C:\Codebasics\Excel%20Projects\Coffee%20Shop%20Sales\coffee%20shop%20sales.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Codebasics\Excel%20Projects\Coffee%20Shop%20Sales\coffee%20shop%20sales.xlsx" TargetMode="External"/></Relationships>
</file>

<file path=ppt/charts/_rels/chart4.xml.rels><?xml version="1.0" encoding="UTF-8" standalone="yes"?>
<Relationships xmlns="http://schemas.openxmlformats.org/package/2006/relationships"><Relationship Id="rId1" Type="http://schemas.openxmlformats.org/officeDocument/2006/relationships/oleObject" Target="file:///C:\Codebasics\Excel%20Projects\Coffee%20Shop%20Sales\coffee%20shop%20sales.xlsx" TargetMode="External"/></Relationships>
</file>

<file path=ppt/charts/_rels/chart5.xml.rels><?xml version="1.0" encoding="UTF-8" standalone="yes"?>
<Relationships xmlns="http://schemas.openxmlformats.org/package/2006/relationships"><Relationship Id="rId1" Type="http://schemas.openxmlformats.org/officeDocument/2006/relationships/oleObject" Target="file:///C:\Codebasics\Excel%20Projects\Coffee%20Shop%20Sales\coffee%20shop%20sales.xlsx" TargetMode="External"/></Relationships>
</file>

<file path=ppt/charts/_rels/chart6.xml.rels><?xml version="1.0" encoding="UTF-8" standalone="yes"?>
<Relationships xmlns="http://schemas.openxmlformats.org/package/2006/relationships"><Relationship Id="rId1" Type="http://schemas.openxmlformats.org/officeDocument/2006/relationships/oleObject" Target="file:///C:\Codebasics\Excel%20Projects\Coffee%20Shop%20Sales\coffee%20shop%20sales.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tables!PivotTable1</c:name>
    <c:fmtId val="15"/>
  </c:pivotSource>
  <c:chart>
    <c:title>
      <c:tx>
        <c:rich>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r>
              <a:rPr lang="en-IN" sz="2000" b="1" dirty="0">
                <a:solidFill>
                  <a:srgbClr val="38220F"/>
                </a:solidFill>
              </a:rPr>
              <a:t>Order Quantity by Hours</a:t>
            </a:r>
          </a:p>
        </c:rich>
      </c:tx>
      <c:layout>
        <c:manualLayout>
          <c:xMode val="edge"/>
          <c:yMode val="edge"/>
          <c:x val="0.37916028538169116"/>
          <c:y val="1.5123455025940893E-2"/>
        </c:manualLayout>
      </c:layout>
      <c:overlay val="0"/>
      <c:spPr>
        <a:noFill/>
        <a:ln>
          <a:noFill/>
        </a:ln>
        <a:effectLst/>
      </c:spPr>
      <c:txPr>
        <a:bodyPr rot="0" spcFirstLastPara="1" vertOverflow="ellipsis" vert="horz" wrap="square" anchor="ctr" anchorCtr="1"/>
        <a:lstStyle/>
        <a:p>
          <a:pPr>
            <a:defRPr sz="20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810800700935519"/>
          <c:y val="0.15425376347773731"/>
          <c:w val="0.77663391249647518"/>
          <c:h val="0.64619561199216291"/>
        </c:manualLayout>
      </c:layout>
      <c:lineChart>
        <c:grouping val="standard"/>
        <c:varyColors val="0"/>
        <c:ser>
          <c:idx val="0"/>
          <c:order val="0"/>
          <c:tx>
            <c:strRef>
              <c:f>'Pivot tables'!$B$4</c:f>
              <c:strCache>
                <c:ptCount val="1"/>
                <c:pt idx="0">
                  <c:v>Total</c:v>
                </c:pt>
              </c:strCache>
            </c:strRef>
          </c:tx>
          <c:spPr>
            <a:ln w="22225" cap="rnd">
              <a:solidFill>
                <a:srgbClr val="38220F"/>
              </a:solidFill>
              <a:round/>
            </a:ln>
            <a:effectLst/>
          </c:spPr>
          <c:marker>
            <c:symbol val="circle"/>
            <c:size val="6"/>
            <c:spPr>
              <a:solidFill>
                <a:srgbClr val="634832"/>
              </a:solidFill>
              <a:ln w="9525">
                <a:solidFill>
                  <a:srgbClr val="38220F"/>
                </a:solidFill>
              </a:ln>
              <a:effectLst/>
            </c:spPr>
          </c:marker>
          <c:cat>
            <c:strRef>
              <c:f>'Pivot tables'!$A$5:$A$20</c:f>
              <c:strCache>
                <c:ptCount val="15"/>
                <c:pt idx="0">
                  <c:v>6</c:v>
                </c:pt>
                <c:pt idx="1">
                  <c:v>7</c:v>
                </c:pt>
                <c:pt idx="2">
                  <c:v>8</c:v>
                </c:pt>
                <c:pt idx="3">
                  <c:v>9</c:v>
                </c:pt>
                <c:pt idx="4">
                  <c:v>10</c:v>
                </c:pt>
                <c:pt idx="5">
                  <c:v>11</c:v>
                </c:pt>
                <c:pt idx="6">
                  <c:v>12</c:v>
                </c:pt>
                <c:pt idx="7">
                  <c:v>13</c:v>
                </c:pt>
                <c:pt idx="8">
                  <c:v>14</c:v>
                </c:pt>
                <c:pt idx="9">
                  <c:v>15</c:v>
                </c:pt>
                <c:pt idx="10">
                  <c:v>16</c:v>
                </c:pt>
                <c:pt idx="11">
                  <c:v>17</c:v>
                </c:pt>
                <c:pt idx="12">
                  <c:v>18</c:v>
                </c:pt>
                <c:pt idx="13">
                  <c:v>19</c:v>
                </c:pt>
                <c:pt idx="14">
                  <c:v>20</c:v>
                </c:pt>
              </c:strCache>
            </c:strRef>
          </c:cat>
          <c:val>
            <c:numRef>
              <c:f>'Pivot tables'!$B$5:$B$20</c:f>
              <c:numCache>
                <c:formatCode>##,##0.0,\ "K"</c:formatCode>
                <c:ptCount val="15"/>
                <c:pt idx="0">
                  <c:v>6865</c:v>
                </c:pt>
                <c:pt idx="1">
                  <c:v>19449</c:v>
                </c:pt>
                <c:pt idx="2">
                  <c:v>25197</c:v>
                </c:pt>
                <c:pt idx="3">
                  <c:v>25370</c:v>
                </c:pt>
                <c:pt idx="4">
                  <c:v>26713</c:v>
                </c:pt>
                <c:pt idx="5">
                  <c:v>14035</c:v>
                </c:pt>
                <c:pt idx="6">
                  <c:v>12690</c:v>
                </c:pt>
                <c:pt idx="7">
                  <c:v>12439</c:v>
                </c:pt>
                <c:pt idx="8">
                  <c:v>12907</c:v>
                </c:pt>
                <c:pt idx="9">
                  <c:v>12923</c:v>
                </c:pt>
                <c:pt idx="10">
                  <c:v>12881</c:v>
                </c:pt>
                <c:pt idx="11">
                  <c:v>12700</c:v>
                </c:pt>
                <c:pt idx="12">
                  <c:v>10826</c:v>
                </c:pt>
                <c:pt idx="13">
                  <c:v>8595</c:v>
                </c:pt>
                <c:pt idx="14">
                  <c:v>880</c:v>
                </c:pt>
              </c:numCache>
            </c:numRef>
          </c:val>
          <c:smooth val="0"/>
          <c:extLst>
            <c:ext xmlns:c16="http://schemas.microsoft.com/office/drawing/2014/chart" uri="{C3380CC4-5D6E-409C-BE32-E72D297353CC}">
              <c16:uniqueId val="{00000000-D48C-409B-BF9E-0638AD8F2368}"/>
            </c:ext>
          </c:extLst>
        </c:ser>
        <c:dLbls>
          <c:showLegendKey val="0"/>
          <c:showVal val="0"/>
          <c:showCatName val="0"/>
          <c:showSerName val="0"/>
          <c:showPercent val="0"/>
          <c:showBubbleSize val="0"/>
        </c:dLbls>
        <c:marker val="1"/>
        <c:smooth val="0"/>
        <c:axId val="501022175"/>
        <c:axId val="501021215"/>
      </c:lineChart>
      <c:catAx>
        <c:axId val="501022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bg1"/>
                </a:solidFill>
                <a:latin typeface="+mn-lt"/>
                <a:ea typeface="+mn-ea"/>
                <a:cs typeface="+mn-cs"/>
              </a:defRPr>
            </a:pPr>
            <a:endParaRPr lang="en-US"/>
          </a:p>
        </c:txPr>
        <c:crossAx val="501021215"/>
        <c:crosses val="autoZero"/>
        <c:auto val="1"/>
        <c:lblAlgn val="ctr"/>
        <c:lblOffset val="100"/>
        <c:noMultiLvlLbl val="0"/>
      </c:catAx>
      <c:valAx>
        <c:axId val="501021215"/>
        <c:scaling>
          <c:orientation val="minMax"/>
        </c:scaling>
        <c:delete val="0"/>
        <c:axPos val="l"/>
        <c:majorGridlines>
          <c:spPr>
            <a:ln w="9525" cap="flat" cmpd="sng" algn="ctr">
              <a:solidFill>
                <a:srgbClr val="38220F"/>
              </a:solidFill>
              <a:round/>
            </a:ln>
            <a:effectLst/>
          </c:spPr>
        </c:majorGridlines>
        <c:numFmt formatCode="##,##0.0,\ &quot;K&quot;"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bg1"/>
                </a:solidFill>
                <a:latin typeface="+mn-lt"/>
                <a:ea typeface="+mn-ea"/>
                <a:cs typeface="+mn-cs"/>
              </a:defRPr>
            </a:pPr>
            <a:endParaRPr lang="en-US"/>
          </a:p>
        </c:txPr>
        <c:crossAx val="5010221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DBC1AC"/>
    </a:solidFill>
    <a:ln w="9525" cap="rnd" cmpd="sng" algn="ctr">
      <a:noFill/>
      <a:round/>
    </a:ln>
    <a:effectLst/>
  </c:spPr>
  <c:txPr>
    <a:bodyPr/>
    <a:lstStyle/>
    <a:p>
      <a:pPr algn="just">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tables!PivotTable10</c:name>
    <c:fmtId val="12"/>
  </c:pivotSource>
  <c:chart>
    <c:title>
      <c:tx>
        <c:rich>
          <a:bodyPr rot="0" spcFirstLastPara="1" vertOverflow="ellipsis" vert="horz" wrap="square" anchor="ctr" anchorCtr="1"/>
          <a:lstStyle/>
          <a:p>
            <a:pPr algn="ctr" rtl="0">
              <a:defRPr lang="en-IN" sz="2000" b="1" i="0" u="none" strike="noStrike" kern="1200" spc="0" baseline="0">
                <a:solidFill>
                  <a:srgbClr val="38220F"/>
                </a:solidFill>
                <a:latin typeface="+mn-lt"/>
                <a:ea typeface="+mn-ea"/>
                <a:cs typeface="+mn-cs"/>
              </a:defRPr>
            </a:pPr>
            <a:r>
              <a:rPr lang="en-IN" sz="2000" b="1" i="0" u="none" strike="noStrike" kern="1200" spc="0" baseline="0">
                <a:solidFill>
                  <a:srgbClr val="38220F"/>
                </a:solidFill>
                <a:latin typeface="+mn-lt"/>
                <a:ea typeface="+mn-ea"/>
                <a:cs typeface="+mn-cs"/>
              </a:rPr>
              <a:t>Orders by Weekdays</a:t>
            </a:r>
          </a:p>
        </c:rich>
      </c:tx>
      <c:layout>
        <c:manualLayout>
          <c:xMode val="edge"/>
          <c:yMode val="edge"/>
          <c:x val="0.40079465521355284"/>
          <c:y val="1.2970052078446816E-2"/>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5"/>
        <c:spPr>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6"/>
        <c:spPr>
          <a:solidFill>
            <a:srgbClr val="38220F"/>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7"/>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8"/>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9"/>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10"/>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11"/>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12"/>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1.9310060018721435E-2"/>
          <c:y val="0.16095101963026492"/>
          <c:w val="0.97237349264908313"/>
          <c:h val="0.62804245283018867"/>
        </c:manualLayout>
      </c:layout>
      <c:barChart>
        <c:barDir val="col"/>
        <c:grouping val="clustered"/>
        <c:varyColors val="0"/>
        <c:ser>
          <c:idx val="0"/>
          <c:order val="0"/>
          <c:tx>
            <c:strRef>
              <c:f>'Pivot tables'!$E$24</c:f>
              <c:strCache>
                <c:ptCount val="1"/>
                <c:pt idx="0">
                  <c:v>Total</c:v>
                </c:pt>
              </c:strCache>
            </c:strRef>
          </c:tx>
          <c:spPr>
            <a:solidFill>
              <a:srgbClr val="38220F"/>
            </a:solidFill>
            <a:ln w="22225" cap="rnd">
              <a:solidFill>
                <a:srgbClr val="38220F"/>
              </a:solidFill>
              <a:round/>
            </a:ln>
            <a:effectLst/>
          </c:spPr>
          <c:invertIfNegative val="0"/>
          <c:dLbls>
            <c:spPr>
              <a:noFill/>
              <a:ln>
                <a:noFill/>
              </a:ln>
              <a:effectLst/>
            </c:spPr>
            <c:txPr>
              <a:bodyPr wrap="square" lIns="38100" tIns="19050" rIns="38100" bIns="19050" anchor="ctr">
                <a:spAutoFit/>
              </a:bodyPr>
              <a:lstStyle/>
              <a:p>
                <a:pPr>
                  <a:defRPr sz="1400">
                    <a:solidFill>
                      <a:schemeClr val="bg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'Pivot tables'!$D$25:$D$32</c:f>
              <c:strCache>
                <c:ptCount val="7"/>
                <c:pt idx="0">
                  <c:v>Sunday</c:v>
                </c:pt>
                <c:pt idx="1">
                  <c:v>Monday</c:v>
                </c:pt>
                <c:pt idx="2">
                  <c:v>Tuesday</c:v>
                </c:pt>
                <c:pt idx="3">
                  <c:v>Wednesday</c:v>
                </c:pt>
                <c:pt idx="4">
                  <c:v>Thursday</c:v>
                </c:pt>
                <c:pt idx="5">
                  <c:v>Friday</c:v>
                </c:pt>
                <c:pt idx="6">
                  <c:v>Saturday</c:v>
                </c:pt>
              </c:strCache>
            </c:strRef>
          </c:cat>
          <c:val>
            <c:numRef>
              <c:f>'Pivot tables'!$E$25:$E$32</c:f>
              <c:numCache>
                <c:formatCode>##,##0.0,\ "K"</c:formatCode>
                <c:ptCount val="7"/>
                <c:pt idx="0">
                  <c:v>21096</c:v>
                </c:pt>
                <c:pt idx="1">
                  <c:v>21643</c:v>
                </c:pt>
                <c:pt idx="2">
                  <c:v>21202</c:v>
                </c:pt>
                <c:pt idx="3">
                  <c:v>21310</c:v>
                </c:pt>
                <c:pt idx="4">
                  <c:v>21654</c:v>
                </c:pt>
                <c:pt idx="5">
                  <c:v>21701</c:v>
                </c:pt>
                <c:pt idx="6">
                  <c:v>20510</c:v>
                </c:pt>
              </c:numCache>
            </c:numRef>
          </c:val>
          <c:extLst>
            <c:ext xmlns:c16="http://schemas.microsoft.com/office/drawing/2014/chart" uri="{C3380CC4-5D6E-409C-BE32-E72D297353CC}">
              <c16:uniqueId val="{00000000-3E48-47CB-BAB8-562E4B4C9688}"/>
            </c:ext>
          </c:extLst>
        </c:ser>
        <c:dLbls>
          <c:dLblPos val="outEnd"/>
          <c:showLegendKey val="0"/>
          <c:showVal val="1"/>
          <c:showCatName val="0"/>
          <c:showSerName val="0"/>
          <c:showPercent val="0"/>
          <c:showBubbleSize val="0"/>
        </c:dLbls>
        <c:gapWidth val="150"/>
        <c:axId val="501022175"/>
        <c:axId val="501021215"/>
      </c:barChart>
      <c:catAx>
        <c:axId val="501022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501021215"/>
        <c:crosses val="autoZero"/>
        <c:auto val="1"/>
        <c:lblAlgn val="ctr"/>
        <c:lblOffset val="100"/>
        <c:noMultiLvlLbl val="0"/>
      </c:catAx>
      <c:valAx>
        <c:axId val="501021215"/>
        <c:scaling>
          <c:orientation val="minMax"/>
        </c:scaling>
        <c:delete val="1"/>
        <c:axPos val="l"/>
        <c:numFmt formatCode="##,##0.0,\ &quot;K&quot;" sourceLinked="1"/>
        <c:majorTickMark val="none"/>
        <c:minorTickMark val="none"/>
        <c:tickLblPos val="nextTo"/>
        <c:crossAx val="501022175"/>
        <c:crosses val="autoZero"/>
        <c:crossBetween val="between"/>
      </c:valAx>
      <c:spPr>
        <a:noFill/>
      </c:spPr>
    </c:plotArea>
    <c:plotVisOnly val="1"/>
    <c:dispBlanksAs val="gap"/>
    <c:showDLblsOverMax val="0"/>
    <c:extLst/>
  </c:chart>
  <c:spPr>
    <a:solidFill>
      <a:srgbClr val="DBC1AC"/>
    </a:solidFill>
    <a:ln w="9525" cap="rnd" cmpd="sng" algn="ctr">
      <a:no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tables!top_5</c:name>
    <c:fmtId val="27"/>
  </c:pivotSource>
  <c:chart>
    <c:title>
      <c:tx>
        <c:rich>
          <a:bodyPr rot="0" vert="horz"/>
          <a:lstStyle/>
          <a:p>
            <a:pPr algn="ctr" rtl="0">
              <a:defRPr lang="en-IN" sz="2000" b="1" i="0" u="none" strike="noStrike" kern="1200" spc="0" baseline="0">
                <a:solidFill>
                  <a:srgbClr val="38220F"/>
                </a:solidFill>
                <a:latin typeface="+mn-lt"/>
                <a:ea typeface="+mn-ea"/>
                <a:cs typeface="+mn-cs"/>
              </a:defRPr>
            </a:pPr>
            <a:r>
              <a:rPr lang="en-IN" sz="2000" b="1" i="0" u="none" strike="noStrike" kern="1200" spc="0" baseline="0">
                <a:solidFill>
                  <a:srgbClr val="38220F"/>
                </a:solidFill>
                <a:latin typeface="+mn-lt"/>
                <a:ea typeface="+mn-ea"/>
                <a:cs typeface="+mn-cs"/>
              </a:rPr>
              <a:t>Top 5 Product Type by Sales</a:t>
            </a:r>
          </a:p>
        </c:rich>
      </c:tx>
      <c:layout>
        <c:manualLayout>
          <c:xMode val="edge"/>
          <c:yMode val="edge"/>
          <c:x val="0.33379592256850249"/>
          <c:y val="1.3566292569917815E-2"/>
        </c:manualLayout>
      </c:layout>
      <c:overlay val="0"/>
      <c:spPr>
        <a:noFill/>
        <a:ln>
          <a:noFill/>
        </a:ln>
        <a:effectLst/>
      </c:spPr>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5"/>
        <c:spPr>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6"/>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6.8248891459122621E-2"/>
          <c:y val="0.15079424605104769"/>
          <c:w val="0.86875287210129659"/>
          <c:h val="0.64619561199216291"/>
        </c:manualLayout>
      </c:layout>
      <c:barChart>
        <c:barDir val="col"/>
        <c:grouping val="clustered"/>
        <c:varyColors val="0"/>
        <c:ser>
          <c:idx val="0"/>
          <c:order val="0"/>
          <c:tx>
            <c:strRef>
              <c:f>'Pivot tables'!$B$62</c:f>
              <c:strCache>
                <c:ptCount val="1"/>
                <c:pt idx="0">
                  <c:v>Total</c:v>
                </c:pt>
              </c:strCache>
            </c:strRef>
          </c:tx>
          <c:spPr>
            <a:solidFill>
              <a:srgbClr val="38220F"/>
            </a:solidFill>
            <a:ln w="22225" cap="rnd">
              <a:solidFill>
                <a:srgbClr val="38220F"/>
              </a:solidFill>
              <a:round/>
            </a:ln>
            <a:effectLst/>
          </c:spPr>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'Pivot tables'!$A$63:$A$68</c:f>
              <c:strCache>
                <c:ptCount val="5"/>
                <c:pt idx="0">
                  <c:v>Barista Espresso</c:v>
                </c:pt>
                <c:pt idx="1">
                  <c:v>Brewed Chai tea</c:v>
                </c:pt>
                <c:pt idx="2">
                  <c:v>Hot chocolate</c:v>
                </c:pt>
                <c:pt idx="3">
                  <c:v>Gourmet brewed coffee</c:v>
                </c:pt>
                <c:pt idx="4">
                  <c:v>Brewed Black tea</c:v>
                </c:pt>
              </c:strCache>
            </c:strRef>
          </c:cat>
          <c:val>
            <c:numRef>
              <c:f>'Pivot tables'!$B$63:$B$68</c:f>
              <c:numCache>
                <c:formatCode>##,##0.0,\ "K"</c:formatCode>
                <c:ptCount val="5"/>
                <c:pt idx="0">
                  <c:v>91406.2</c:v>
                </c:pt>
                <c:pt idx="1">
                  <c:v>77081.950000000012</c:v>
                </c:pt>
                <c:pt idx="2">
                  <c:v>72416</c:v>
                </c:pt>
                <c:pt idx="3">
                  <c:v>70034.600000000006</c:v>
                </c:pt>
                <c:pt idx="4">
                  <c:v>47932</c:v>
                </c:pt>
              </c:numCache>
            </c:numRef>
          </c:val>
          <c:extLst>
            <c:ext xmlns:c16="http://schemas.microsoft.com/office/drawing/2014/chart" uri="{C3380CC4-5D6E-409C-BE32-E72D297353CC}">
              <c16:uniqueId val="{00000000-B856-4085-9621-15D2B1E38034}"/>
            </c:ext>
          </c:extLst>
        </c:ser>
        <c:dLbls>
          <c:dLblPos val="outEnd"/>
          <c:showLegendKey val="0"/>
          <c:showVal val="1"/>
          <c:showCatName val="0"/>
          <c:showSerName val="0"/>
          <c:showPercent val="0"/>
          <c:showBubbleSize val="0"/>
        </c:dLbls>
        <c:gapWidth val="150"/>
        <c:axId val="501022175"/>
        <c:axId val="501021215"/>
      </c:barChart>
      <c:catAx>
        <c:axId val="501022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sz="1200"/>
            </a:pPr>
            <a:endParaRPr lang="en-US"/>
          </a:p>
        </c:txPr>
        <c:crossAx val="501021215"/>
        <c:crosses val="autoZero"/>
        <c:auto val="1"/>
        <c:lblAlgn val="ctr"/>
        <c:lblOffset val="100"/>
        <c:noMultiLvlLbl val="0"/>
      </c:catAx>
      <c:valAx>
        <c:axId val="501021215"/>
        <c:scaling>
          <c:orientation val="minMax"/>
        </c:scaling>
        <c:delete val="1"/>
        <c:axPos val="l"/>
        <c:numFmt formatCode="##,##0.0,\ &quot;K&quot;" sourceLinked="1"/>
        <c:majorTickMark val="none"/>
        <c:minorTickMark val="none"/>
        <c:tickLblPos val="nextTo"/>
        <c:crossAx val="501022175"/>
        <c:crosses val="autoZero"/>
        <c:crossBetween val="between"/>
      </c:valAx>
      <c:spPr>
        <a:noFill/>
      </c:spPr>
    </c:plotArea>
    <c:plotVisOnly val="1"/>
    <c:dispBlanksAs val="gap"/>
    <c:showDLblsOverMax val="0"/>
    <c:extLst/>
  </c:chart>
  <c:spPr>
    <a:solidFill>
      <a:srgbClr val="DBC1AC"/>
    </a:solidFill>
    <a:ln w="9525" cap="rnd" cmpd="sng" algn="ctr">
      <a:noFill/>
      <a:round/>
    </a:ln>
    <a:effectLst/>
  </c:spPr>
  <c:txPr>
    <a:bodyPr/>
    <a:lstStyle/>
    <a:p>
      <a:pPr>
        <a:defRPr lang="en-US" sz="1000" b="0" i="0" u="none" strike="noStrike" kern="1200" baseline="0">
          <a:solidFill>
            <a:schemeClr val="bg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tables!PivotTable6</c:name>
    <c:fmtId val="19"/>
  </c:pivotSource>
  <c:chart>
    <c:title>
      <c:tx>
        <c:rich>
          <a:bodyPr/>
          <a:lstStyle/>
          <a:p>
            <a:pPr algn="ctr" rtl="0">
              <a:defRPr lang="en-IN" sz="2000" b="1" i="0" u="none" strike="noStrike" kern="1200" spc="0" baseline="0">
                <a:solidFill>
                  <a:srgbClr val="38220F"/>
                </a:solidFill>
                <a:latin typeface="+mn-lt"/>
                <a:ea typeface="+mn-ea"/>
                <a:cs typeface="+mn-cs"/>
              </a:defRPr>
            </a:pPr>
            <a:r>
              <a:rPr lang="en-IN" sz="2000" b="1" i="0" u="none" strike="noStrike" kern="1200" spc="0" baseline="0" dirty="0">
                <a:solidFill>
                  <a:srgbClr val="38220F"/>
                </a:solidFill>
                <a:latin typeface="+mn-lt"/>
                <a:ea typeface="+mn-ea"/>
                <a:cs typeface="+mn-cs"/>
              </a:rPr>
              <a:t>Sales &amp; Footfall by Stores</a:t>
            </a:r>
          </a:p>
        </c:rich>
      </c:tx>
      <c:layout>
        <c:manualLayout>
          <c:xMode val="edge"/>
          <c:yMode val="edge"/>
          <c:x val="0.36926371592056545"/>
          <c:y val="1.5432151705736611E-2"/>
        </c:manualLayout>
      </c:layout>
      <c:overlay val="0"/>
      <c:spPr>
        <a:noFill/>
        <a:ln>
          <a:noFill/>
        </a:ln>
      </c:spPr>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5"/>
        <c:spPr>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6"/>
        <c:spPr>
          <a:solidFill>
            <a:srgbClr val="38220F"/>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7"/>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8"/>
        <c:spPr>
          <a:solidFill>
            <a:srgbClr val="38220F"/>
          </a:solidFill>
          <a:ln w="22225" cap="rnd">
            <a:solidFill>
              <a:srgbClr val="38220F"/>
            </a:solidFill>
            <a:round/>
          </a:ln>
          <a:effectLst/>
        </c:spPr>
        <c:marker>
          <c:symbol val="none"/>
        </c:marker>
        <c:dLbl>
          <c:idx val="0"/>
          <c:delete val="1"/>
          <c:extLst>
            <c:ext xmlns:c15="http://schemas.microsoft.com/office/drawing/2012/chart" uri="{CE6537A1-D6FC-4f65-9D91-7224C49458BB}"/>
          </c:extLst>
        </c:dLbl>
      </c:pivotFmt>
      <c:pivotFmt>
        <c:idx val="9"/>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rgbClr val="38220F"/>
          </a:solidFill>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marker>
          <c:symbol val="none"/>
        </c:marker>
        <c:dLbl>
          <c:idx val="0"/>
          <c:spPr>
            <a:noFill/>
            <a:ln>
              <a:noFill/>
            </a:ln>
            <a:effectLst/>
          </c:spPr>
          <c:txPr>
            <a:bodyPr wrap="square" lIns="38100" tIns="19050" rIns="38100" bIns="19050" anchor="ctr">
              <a:sp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0114611482006924E-2"/>
          <c:y val="0.22581392620040142"/>
          <c:w val="0.86875287210129659"/>
          <c:h val="0.56462708043847465"/>
        </c:manualLayout>
      </c:layout>
      <c:barChart>
        <c:barDir val="col"/>
        <c:grouping val="clustered"/>
        <c:varyColors val="0"/>
        <c:ser>
          <c:idx val="0"/>
          <c:order val="0"/>
          <c:tx>
            <c:strRef>
              <c:f>'Pivot tables'!$B$72</c:f>
              <c:strCache>
                <c:ptCount val="1"/>
                <c:pt idx="0">
                  <c:v>Sum of total_bill</c:v>
                </c:pt>
              </c:strCache>
            </c:strRef>
          </c:tx>
          <c:spPr>
            <a:solidFill>
              <a:srgbClr val="38220F"/>
            </a:solidFill>
            <a:ln w="22225" cap="rnd">
              <a:solidFill>
                <a:srgbClr val="38220F"/>
              </a:solidFill>
              <a:round/>
            </a:ln>
            <a:effectLst/>
          </c:spPr>
          <c:invertIfNegative val="0"/>
          <c:dLbls>
            <c:spPr>
              <a:noFill/>
              <a:ln>
                <a:noFill/>
              </a:ln>
              <a:effectLst/>
            </c:spPr>
            <c:txPr>
              <a:bodyPr wrap="square" lIns="38100" tIns="19050" rIns="38100" bIns="19050" anchor="ctr">
                <a:spAutoFit/>
              </a:bodyPr>
              <a:lstStyle/>
              <a:p>
                <a:pPr>
                  <a:defRPr sz="1600">
                    <a:solidFill>
                      <a:schemeClr val="bg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'Pivot tables'!$A$73:$A$76</c:f>
              <c:strCache>
                <c:ptCount val="3"/>
                <c:pt idx="0">
                  <c:v>Astoria</c:v>
                </c:pt>
                <c:pt idx="1">
                  <c:v>Hell's Kitchen</c:v>
                </c:pt>
                <c:pt idx="2">
                  <c:v>Lower Manhattan</c:v>
                </c:pt>
              </c:strCache>
            </c:strRef>
          </c:cat>
          <c:val>
            <c:numRef>
              <c:f>'Pivot tables'!$B$73:$B$76</c:f>
              <c:numCache>
                <c:formatCode>##,##0.0,\ "K"</c:formatCode>
                <c:ptCount val="3"/>
                <c:pt idx="0">
                  <c:v>232243.91</c:v>
                </c:pt>
                <c:pt idx="1">
                  <c:v>236511.17</c:v>
                </c:pt>
                <c:pt idx="2">
                  <c:v>230057.2500000002</c:v>
                </c:pt>
              </c:numCache>
            </c:numRef>
          </c:val>
          <c:extLst>
            <c:ext xmlns:c16="http://schemas.microsoft.com/office/drawing/2014/chart" uri="{C3380CC4-5D6E-409C-BE32-E72D297353CC}">
              <c16:uniqueId val="{00000000-8EE9-4BC3-8A7E-793DCD69C07D}"/>
            </c:ext>
          </c:extLst>
        </c:ser>
        <c:ser>
          <c:idx val="1"/>
          <c:order val="1"/>
          <c:tx>
            <c:strRef>
              <c:f>'Pivot tables'!$C$72</c:f>
              <c:strCache>
                <c:ptCount val="1"/>
                <c:pt idx="0">
                  <c:v>Count of transaction_id</c:v>
                </c:pt>
              </c:strCache>
            </c:strRef>
          </c:tx>
          <c:spPr>
            <a:solidFill>
              <a:srgbClr val="CA7110"/>
            </a:solidFill>
          </c:spPr>
          <c:invertIfNegative val="0"/>
          <c:dLbls>
            <c:spPr>
              <a:noFill/>
              <a:ln>
                <a:noFill/>
              </a:ln>
              <a:effectLst/>
            </c:spPr>
            <c:txPr>
              <a:bodyPr wrap="square" lIns="38100" tIns="19050" rIns="38100" bIns="19050" anchor="ctr">
                <a:spAutoFit/>
              </a:bodyPr>
              <a:lstStyle/>
              <a:p>
                <a:pPr>
                  <a:defRPr sz="1600">
                    <a:solidFill>
                      <a:schemeClr val="bg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'Pivot tables'!$A$73:$A$76</c:f>
              <c:strCache>
                <c:ptCount val="3"/>
                <c:pt idx="0">
                  <c:v>Astoria</c:v>
                </c:pt>
                <c:pt idx="1">
                  <c:v>Hell's Kitchen</c:v>
                </c:pt>
                <c:pt idx="2">
                  <c:v>Lower Manhattan</c:v>
                </c:pt>
              </c:strCache>
            </c:strRef>
          </c:cat>
          <c:val>
            <c:numRef>
              <c:f>'Pivot tables'!$C$73:$C$76</c:f>
              <c:numCache>
                <c:formatCode>##,##0.0,\ "K"</c:formatCode>
                <c:ptCount val="3"/>
                <c:pt idx="0">
                  <c:v>50599</c:v>
                </c:pt>
                <c:pt idx="1">
                  <c:v>50735</c:v>
                </c:pt>
                <c:pt idx="2">
                  <c:v>47782</c:v>
                </c:pt>
              </c:numCache>
            </c:numRef>
          </c:val>
          <c:extLst>
            <c:ext xmlns:c16="http://schemas.microsoft.com/office/drawing/2014/chart" uri="{C3380CC4-5D6E-409C-BE32-E72D297353CC}">
              <c16:uniqueId val="{00000001-8EE9-4BC3-8A7E-793DCD69C07D}"/>
            </c:ext>
          </c:extLst>
        </c:ser>
        <c:dLbls>
          <c:dLblPos val="outEnd"/>
          <c:showLegendKey val="0"/>
          <c:showVal val="1"/>
          <c:showCatName val="0"/>
          <c:showSerName val="0"/>
          <c:showPercent val="0"/>
          <c:showBubbleSize val="0"/>
        </c:dLbls>
        <c:gapWidth val="150"/>
        <c:axId val="501022175"/>
        <c:axId val="501021215"/>
      </c:barChart>
      <c:catAx>
        <c:axId val="5010221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bg1"/>
                </a:solidFill>
                <a:latin typeface="+mn-lt"/>
                <a:ea typeface="+mn-ea"/>
                <a:cs typeface="+mn-cs"/>
              </a:defRPr>
            </a:pPr>
            <a:endParaRPr lang="en-US"/>
          </a:p>
        </c:txPr>
        <c:crossAx val="501021215"/>
        <c:crosses val="autoZero"/>
        <c:auto val="1"/>
        <c:lblAlgn val="ctr"/>
        <c:lblOffset val="100"/>
        <c:noMultiLvlLbl val="0"/>
      </c:catAx>
      <c:valAx>
        <c:axId val="501021215"/>
        <c:scaling>
          <c:orientation val="minMax"/>
        </c:scaling>
        <c:delete val="1"/>
        <c:axPos val="l"/>
        <c:numFmt formatCode="##,##0.0,\ &quot;K&quot;" sourceLinked="1"/>
        <c:majorTickMark val="none"/>
        <c:minorTickMark val="none"/>
        <c:tickLblPos val="nextTo"/>
        <c:crossAx val="501022175"/>
        <c:crosses val="autoZero"/>
        <c:crossBetween val="between"/>
      </c:valAx>
      <c:spPr>
        <a:noFill/>
      </c:spPr>
    </c:plotArea>
    <c:legend>
      <c:legendPos val="b"/>
      <c:layout>
        <c:manualLayout>
          <c:xMode val="edge"/>
          <c:yMode val="edge"/>
          <c:x val="0.30138624828759153"/>
          <c:y val="0.89775184343294334"/>
          <c:w val="0.3573893459396007"/>
          <c:h val="8.2374134172230204E-2"/>
        </c:manualLayout>
      </c:layout>
      <c:overlay val="0"/>
      <c:txPr>
        <a:bodyPr/>
        <a:lstStyle/>
        <a:p>
          <a:pPr>
            <a:defRPr sz="1400">
              <a:solidFill>
                <a:schemeClr val="bg1"/>
              </a:solidFill>
            </a:defRPr>
          </a:pPr>
          <a:endParaRPr lang="en-US"/>
        </a:p>
      </c:txPr>
    </c:legend>
    <c:plotVisOnly val="1"/>
    <c:dispBlanksAs val="gap"/>
    <c:showDLblsOverMax val="0"/>
    <c:extLst/>
  </c:chart>
  <c:spPr>
    <a:solidFill>
      <a:srgbClr val="DBC1AC"/>
    </a:solidFill>
    <a:ln w="9525" cap="rnd" cmpd="sng" algn="ctr">
      <a:no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tables!PivotTable4</c:name>
    <c:fmtId val="41"/>
  </c:pivotSource>
  <c:chart>
    <c:title>
      <c:tx>
        <c:rich>
          <a:bodyPr/>
          <a:lstStyle/>
          <a:p>
            <a:pPr algn="ctr" rtl="0">
              <a:defRPr lang="en-US" sz="2000" b="1" i="0" u="none" strike="noStrike" kern="1200" spc="0" baseline="0">
                <a:solidFill>
                  <a:srgbClr val="38220F"/>
                </a:solidFill>
                <a:latin typeface="+mn-lt"/>
                <a:ea typeface="+mn-ea"/>
                <a:cs typeface="+mn-cs"/>
              </a:defRPr>
            </a:pPr>
            <a:r>
              <a:rPr lang="en-US" sz="2000" b="1" i="0" u="none" strike="noStrike" kern="1200" spc="0" baseline="0">
                <a:solidFill>
                  <a:srgbClr val="38220F"/>
                </a:solidFill>
                <a:latin typeface="+mn-lt"/>
                <a:ea typeface="+mn-ea"/>
                <a:cs typeface="+mn-cs"/>
              </a:rPr>
              <a:t>Sales Distribution By Product</a:t>
            </a:r>
          </a:p>
        </c:rich>
      </c:tx>
      <c:layout>
        <c:manualLayout>
          <c:xMode val="edge"/>
          <c:yMode val="edge"/>
          <c:x val="0.36452279019173117"/>
          <c:y val="7.2399531398308591E-3"/>
        </c:manualLayout>
      </c:layout>
      <c:overlay val="0"/>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5"/>
        <c:spPr>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6"/>
        <c:spPr>
          <a:solidFill>
            <a:srgbClr val="38220F"/>
          </a:solidFill>
          <a:ln w="22225" cap="rnd">
            <a:noFill/>
            <a:round/>
          </a:ln>
          <a:effectLst/>
        </c:spPr>
        <c:marker>
          <c:symbol val="none"/>
        </c:marker>
        <c:dLbl>
          <c:idx val="0"/>
          <c:numFmt formatCode="##,##0.0,\ &quot;K&quot;" sourceLinked="0"/>
          <c:spPr>
            <a:noFill/>
            <a:ln>
              <a:noFill/>
            </a:ln>
            <a:effectLst/>
          </c:spPr>
          <c:txPr>
            <a:bodyPr wrap="square" lIns="38100" tIns="19050" rIns="38100" bIns="19050" anchor="ctr">
              <a:spAutoFit/>
            </a:bodyPr>
            <a:lstStyle/>
            <a:p>
              <a:pPr>
                <a:defRPr b="0"/>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7"/>
        <c:spPr>
          <a:solidFill>
            <a:srgbClr val="38220F"/>
          </a:solidFill>
          <a:ln w="22225" cap="rnd">
            <a:noFill/>
            <a:round/>
          </a:ln>
          <a:effectLst/>
        </c:spPr>
        <c:marker>
          <c:symbol val="none"/>
        </c:marker>
        <c:dLbl>
          <c:idx val="0"/>
          <c:numFmt formatCode="##,##0.0,\ &quot;K&quot;" sourceLinked="0"/>
          <c:spPr>
            <a:noFill/>
            <a:ln>
              <a:noFill/>
            </a:ln>
            <a:effectLst/>
          </c:spPr>
          <c:txPr>
            <a:bodyPr wrap="square" lIns="38100" tIns="19050" rIns="38100" bIns="19050" anchor="ctr">
              <a:spAutoFit/>
            </a:bodyPr>
            <a:lstStyle/>
            <a:p>
              <a:pPr>
                <a:defRPr b="0"/>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8"/>
        <c:spPr>
          <a:solidFill>
            <a:srgbClr val="38220F"/>
          </a:solidFill>
          <a:ln w="22225" cap="rnd">
            <a:noFill/>
            <a:round/>
          </a:ln>
          <a:effectLst/>
        </c:spPr>
        <c:marker>
          <c:symbol val="none"/>
        </c:marker>
        <c:dLbl>
          <c:idx val="0"/>
          <c:numFmt formatCode="##,##0.0,\ &quot;K&quot;" sourceLinked="0"/>
          <c:spPr>
            <a:noFill/>
            <a:ln>
              <a:noFill/>
            </a:ln>
            <a:effectLst/>
          </c:spPr>
          <c:txPr>
            <a:bodyPr wrap="square" lIns="38100" tIns="19050" rIns="38100" bIns="19050" anchor="ctr">
              <a:spAutoFit/>
            </a:bodyPr>
            <a:lstStyle/>
            <a:p>
              <a:pPr>
                <a:defRPr b="0"/>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24759124735695068"/>
          <c:y val="0.20514492732968295"/>
          <c:w val="0.67424441034734672"/>
          <c:h val="0.74546149000515916"/>
        </c:manualLayout>
      </c:layout>
      <c:barChart>
        <c:barDir val="bar"/>
        <c:grouping val="clustered"/>
        <c:varyColors val="0"/>
        <c:ser>
          <c:idx val="0"/>
          <c:order val="0"/>
          <c:tx>
            <c:strRef>
              <c:f>'Pivot tables'!$B$48</c:f>
              <c:strCache>
                <c:ptCount val="1"/>
                <c:pt idx="0">
                  <c:v>Total</c:v>
                </c:pt>
              </c:strCache>
            </c:strRef>
          </c:tx>
          <c:spPr>
            <a:solidFill>
              <a:srgbClr val="38220F"/>
            </a:solidFill>
            <a:ln w="22225" cap="rnd">
              <a:noFill/>
              <a:round/>
            </a:ln>
            <a:effectLst/>
          </c:spPr>
          <c:invertIfNegative val="0"/>
          <c:dLbls>
            <c:numFmt formatCode="##,##0.0,\ &quot;K&quot;" sourceLinked="0"/>
            <c:spPr>
              <a:noFill/>
              <a:ln>
                <a:noFill/>
              </a:ln>
              <a:effectLst/>
            </c:spPr>
            <c:txPr>
              <a:bodyPr wrap="square" lIns="38100" tIns="19050" rIns="38100" bIns="19050" anchor="ctr" anchorCtr="0">
                <a:spAutoFit/>
              </a:bodyPr>
              <a:lstStyle/>
              <a:p>
                <a:pPr algn="ctr">
                  <a:defRPr lang="en-US" sz="10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'Pivot tables'!$A$49:$A$58</c:f>
              <c:strCache>
                <c:ptCount val="9"/>
                <c:pt idx="0">
                  <c:v>Coffee</c:v>
                </c:pt>
                <c:pt idx="1">
                  <c:v>Tea</c:v>
                </c:pt>
                <c:pt idx="2">
                  <c:v>Bakery</c:v>
                </c:pt>
                <c:pt idx="3">
                  <c:v>Drinking Chocolate</c:v>
                </c:pt>
                <c:pt idx="4">
                  <c:v>Coffee beans</c:v>
                </c:pt>
                <c:pt idx="5">
                  <c:v>Branded</c:v>
                </c:pt>
                <c:pt idx="6">
                  <c:v>Loose Tea</c:v>
                </c:pt>
                <c:pt idx="7">
                  <c:v>Flavours</c:v>
                </c:pt>
                <c:pt idx="8">
                  <c:v>Packaged Chocolate</c:v>
                </c:pt>
              </c:strCache>
            </c:strRef>
          </c:cat>
          <c:val>
            <c:numRef>
              <c:f>'Pivot tables'!$B$49:$B$58</c:f>
              <c:numCache>
                <c:formatCode>\$#,##0.00;\(\$#,##0.00\);\$#,##0.00</c:formatCode>
                <c:ptCount val="9"/>
                <c:pt idx="0">
                  <c:v>269952.45</c:v>
                </c:pt>
                <c:pt idx="1">
                  <c:v>196405.95</c:v>
                </c:pt>
                <c:pt idx="2">
                  <c:v>82315.639999999912</c:v>
                </c:pt>
                <c:pt idx="3">
                  <c:v>72416</c:v>
                </c:pt>
                <c:pt idx="4">
                  <c:v>40085.25</c:v>
                </c:pt>
                <c:pt idx="5">
                  <c:v>13607</c:v>
                </c:pt>
                <c:pt idx="6">
                  <c:v>11213.6</c:v>
                </c:pt>
                <c:pt idx="7">
                  <c:v>8408.800000000012</c:v>
                </c:pt>
                <c:pt idx="8">
                  <c:v>4407.6399999999994</c:v>
                </c:pt>
              </c:numCache>
            </c:numRef>
          </c:val>
          <c:extLst>
            <c:ext xmlns:c16="http://schemas.microsoft.com/office/drawing/2014/chart" uri="{C3380CC4-5D6E-409C-BE32-E72D297353CC}">
              <c16:uniqueId val="{00000000-B9A5-4EB8-A558-AB7F7BB7BF11}"/>
            </c:ext>
          </c:extLst>
        </c:ser>
        <c:dLbls>
          <c:dLblPos val="outEnd"/>
          <c:showLegendKey val="0"/>
          <c:showVal val="1"/>
          <c:showCatName val="0"/>
          <c:showSerName val="0"/>
          <c:showPercent val="0"/>
          <c:showBubbleSize val="0"/>
        </c:dLbls>
        <c:gapWidth val="100"/>
        <c:axId val="1625814223"/>
        <c:axId val="1625814703"/>
      </c:barChart>
      <c:catAx>
        <c:axId val="1625814223"/>
        <c:scaling>
          <c:orientation val="minMax"/>
        </c:scaling>
        <c:delete val="0"/>
        <c:axPos val="l"/>
        <c:numFmt formatCode="General" sourceLinked="1"/>
        <c:majorTickMark val="out"/>
        <c:minorTickMark val="none"/>
        <c:tickLblPos val="nextTo"/>
        <c:spPr>
          <a:noFill/>
          <a:ln>
            <a:noFill/>
          </a:ln>
        </c:spPr>
        <c:txPr>
          <a:bodyPr/>
          <a:lstStyle/>
          <a:p>
            <a:pPr algn="ctr">
              <a:defRPr lang="en-US" sz="1200" b="1" i="0" u="none" strike="noStrike" kern="1200" baseline="0">
                <a:solidFill>
                  <a:schemeClr val="bg1"/>
                </a:solidFill>
                <a:latin typeface="+mn-lt"/>
                <a:ea typeface="+mn-ea"/>
                <a:cs typeface="+mn-cs"/>
              </a:defRPr>
            </a:pPr>
            <a:endParaRPr lang="en-US"/>
          </a:p>
        </c:txPr>
        <c:crossAx val="1625814703"/>
        <c:crosses val="autoZero"/>
        <c:auto val="1"/>
        <c:lblAlgn val="ctr"/>
        <c:lblOffset val="100"/>
        <c:noMultiLvlLbl val="0"/>
      </c:catAx>
      <c:valAx>
        <c:axId val="1625814703"/>
        <c:scaling>
          <c:orientation val="minMax"/>
        </c:scaling>
        <c:delete val="1"/>
        <c:axPos val="b"/>
        <c:numFmt formatCode="\$#,##0.00;\(\$#,##0.00\);\$#,##0.00" sourceLinked="1"/>
        <c:majorTickMark val="out"/>
        <c:minorTickMark val="none"/>
        <c:tickLblPos val="nextTo"/>
        <c:crossAx val="1625814223"/>
        <c:crosses val="autoZero"/>
        <c:crossBetween val="between"/>
      </c:valAx>
      <c:spPr>
        <a:noFill/>
      </c:spPr>
    </c:plotArea>
    <c:plotVisOnly val="1"/>
    <c:dispBlanksAs val="gap"/>
    <c:showDLblsOverMax val="0"/>
    <c:extLst/>
  </c:chart>
  <c:spPr>
    <a:solidFill>
      <a:srgbClr val="DBC1AC"/>
    </a:solidFill>
    <a:ln w="9525" cap="rnd" cmpd="sng" algn="ctr">
      <a:noFill/>
      <a:round/>
    </a:ln>
    <a:effectLst/>
  </c:spPr>
  <c:txPr>
    <a:bodyPr/>
    <a:lstStyle/>
    <a:p>
      <a:pPr>
        <a:defRPr lang="en-US" sz="1000" b="0" i="0" u="none" strike="noStrike" kern="1200" baseline="0">
          <a:solidFill>
            <a:schemeClr val="tx1"/>
          </a:solidFill>
          <a:latin typeface="+mn-lt"/>
          <a:ea typeface="+mn-ea"/>
          <a:cs typeface="+mn-cs"/>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mc:AlternateContent xmlns:mc="http://schemas.openxmlformats.org/markup-compatibility/2006">
    <mc:Choice xmlns:c14="http://schemas.microsoft.com/office/drawing/2007/8/2/chart" Requires="c14">
      <c14:style val="102"/>
    </mc:Choice>
    <mc:Fallback>
      <c:style val="2"/>
    </mc:Fallback>
  </mc:AlternateContent>
  <c:pivotSource>
    <c:name>[coffee shop sales.xlsx]Pivot tables!PivotTable9</c:name>
    <c:fmtId val="25"/>
  </c:pivotSource>
  <c:chart>
    <c:title>
      <c:tx>
        <c:rich>
          <a:bodyPr/>
          <a:lstStyle/>
          <a:p>
            <a:pPr algn="ctr" rtl="0">
              <a:defRPr lang="en-IN" sz="2000" b="1" i="0" u="none" strike="noStrike" kern="1200" spc="0" baseline="0">
                <a:solidFill>
                  <a:srgbClr val="38220F"/>
                </a:solidFill>
                <a:latin typeface="+mn-lt"/>
                <a:ea typeface="+mn-ea"/>
                <a:cs typeface="+mn-cs"/>
              </a:defRPr>
            </a:pPr>
            <a:r>
              <a:rPr lang="en-IN" sz="2000" b="1" i="0" u="none" strike="noStrike" kern="1200" spc="0" baseline="0">
                <a:solidFill>
                  <a:srgbClr val="38220F"/>
                </a:solidFill>
                <a:latin typeface="+mn-lt"/>
                <a:ea typeface="+mn-ea"/>
                <a:cs typeface="+mn-cs"/>
              </a:rPr>
              <a:t>Size Distribution by Orders</a:t>
            </a:r>
          </a:p>
        </c:rich>
      </c:tx>
      <c:layout>
        <c:manualLayout>
          <c:xMode val="edge"/>
          <c:yMode val="edge"/>
          <c:x val="0.60818547118259247"/>
          <c:y val="1.1425804777297649E-2"/>
        </c:manualLayout>
      </c:layout>
      <c:overlay val="0"/>
    </c:title>
    <c:autoTitleDeleted val="0"/>
    <c:pivotFmts>
      <c:pivotFmt>
        <c:idx val="0"/>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3"/>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pivotFmt>
      <c:pivotFmt>
        <c:idx val="4"/>
        <c:spPr>
          <a:solidFill>
            <a:schemeClr val="accent1"/>
          </a:solidFill>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5"/>
        <c:spPr>
          <a:ln w="22225" cap="rnd">
            <a:solidFill>
              <a:srgbClr val="38220F"/>
            </a:solidFill>
            <a:round/>
          </a:ln>
          <a:effectLst/>
        </c:spPr>
        <c:marker>
          <c:symbol val="circle"/>
          <c:size val="6"/>
          <c:spPr>
            <a:solidFill>
              <a:srgbClr val="634832"/>
            </a:solidFill>
            <a:ln w="9525">
              <a:solidFill>
                <a:srgbClr val="38220F"/>
              </a:solidFill>
            </a:ln>
            <a:effectLst/>
          </c:spPr>
        </c:marker>
        <c:dLbl>
          <c:idx val="0"/>
          <c:delete val="1"/>
          <c:extLst>
            <c:ext xmlns:c15="http://schemas.microsoft.com/office/drawing/2012/chart" uri="{CE6537A1-D6FC-4f65-9D91-7224C49458BB}"/>
          </c:extLst>
        </c:dLbl>
      </c:pivotFmt>
      <c:pivotFmt>
        <c:idx val="6"/>
        <c:spPr>
          <a:ln w="22225" cap="rnd">
            <a:solidFill>
              <a:srgbClr val="38220F"/>
            </a:solidFill>
            <a:round/>
          </a:ln>
          <a:effectLst/>
        </c:spPr>
        <c:marker>
          <c:symbol val="circle"/>
          <c:size val="6"/>
          <c:spPr>
            <a:solidFill>
              <a:srgbClr val="634832"/>
            </a:solidFill>
            <a:ln w="9525">
              <a:solidFill>
                <a:srgbClr val="38220F"/>
              </a:solidFill>
            </a:ln>
            <a:effectLst/>
          </c:spPr>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7"/>
        <c:spPr>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8"/>
        <c:spPr>
          <a:ln w="22225" cap="rnd">
            <a:solidFill>
              <a:srgbClr val="38220F"/>
            </a:solid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9"/>
        <c:spPr>
          <a:solidFill>
            <a:srgbClr val="38220F"/>
          </a:solidFill>
          <a:ln w="22225" cap="rnd">
            <a:no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0"/>
        <c:spPr>
          <a:solidFill>
            <a:srgbClr val="825F42"/>
          </a:solidFill>
          <a:ln w="22225" cap="rnd">
            <a:noFill/>
            <a:round/>
          </a:ln>
          <a:effectLst/>
        </c:spPr>
      </c:pivotFmt>
      <c:pivotFmt>
        <c:idx val="11"/>
        <c:spPr>
          <a:solidFill>
            <a:srgbClr val="ECE0D1"/>
          </a:solidFill>
          <a:ln w="22225" cap="rnd">
            <a:noFill/>
            <a:round/>
          </a:ln>
          <a:effectLst/>
        </c:spPr>
      </c:pivotFmt>
      <c:pivotFmt>
        <c:idx val="12"/>
        <c:spPr>
          <a:solidFill>
            <a:srgbClr val="844F24"/>
          </a:solidFill>
          <a:ln w="22225" cap="rnd">
            <a:noFill/>
            <a:round/>
          </a:ln>
          <a:effectLst/>
        </c:spPr>
      </c:pivotFmt>
      <c:pivotFmt>
        <c:idx val="13"/>
        <c:spPr>
          <a:solidFill>
            <a:srgbClr val="553317"/>
          </a:solidFill>
          <a:ln w="22225" cap="rnd">
            <a:noFill/>
            <a:round/>
          </a:ln>
          <a:effectLst/>
        </c:spPr>
      </c:pivotFmt>
      <c:pivotFmt>
        <c:idx val="14"/>
        <c:spPr>
          <a:solidFill>
            <a:srgbClr val="38220F"/>
          </a:solidFill>
          <a:ln w="22225" cap="rnd">
            <a:no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15"/>
        <c:spPr>
          <a:solidFill>
            <a:srgbClr val="844F24"/>
          </a:solidFill>
          <a:ln w="22225" cap="rnd">
            <a:noFill/>
            <a:round/>
          </a:ln>
          <a:effectLst/>
        </c:spPr>
      </c:pivotFmt>
      <c:pivotFmt>
        <c:idx val="16"/>
        <c:spPr>
          <a:solidFill>
            <a:srgbClr val="ECE0D1"/>
          </a:solidFill>
          <a:ln w="22225" cap="rnd">
            <a:noFill/>
            <a:round/>
          </a:ln>
          <a:effectLst/>
        </c:spPr>
      </c:pivotFmt>
      <c:pivotFmt>
        <c:idx val="17"/>
        <c:spPr>
          <a:solidFill>
            <a:srgbClr val="553317"/>
          </a:solidFill>
          <a:ln w="22225" cap="rnd">
            <a:noFill/>
            <a:round/>
          </a:ln>
          <a:effectLst/>
        </c:spPr>
      </c:pivotFmt>
      <c:pivotFmt>
        <c:idx val="18"/>
        <c:spPr>
          <a:solidFill>
            <a:srgbClr val="825F42"/>
          </a:solidFill>
          <a:ln w="22225" cap="rnd">
            <a:noFill/>
            <a:round/>
          </a:ln>
          <a:effectLst/>
        </c:spPr>
      </c:pivotFmt>
      <c:pivotFmt>
        <c:idx val="19"/>
        <c:spPr>
          <a:solidFill>
            <a:srgbClr val="38220F"/>
          </a:solidFill>
          <a:ln w="22225" cap="rnd">
            <a:noFill/>
            <a:round/>
          </a:ln>
          <a:effectLst/>
        </c:spPr>
        <c:marker>
          <c:symbol val="none"/>
        </c:marker>
        <c:dLbl>
          <c:idx val="0"/>
          <c:spPr>
            <a:noFill/>
            <a:ln>
              <a:noFill/>
            </a:ln>
            <a:effectLst/>
          </c:spPr>
          <c:txPr>
            <a:bodyPr wrap="square" lIns="38100" tIns="19050" rIns="38100" bIns="19050" anchor="ctr">
              <a:spAutoFit/>
            </a:bodyPr>
            <a:lstStyle/>
            <a:p>
              <a:pPr>
                <a:defRPr/>
              </a:pPr>
              <a:endParaRPr lang="en-US"/>
            </a:p>
          </c:txPr>
          <c:dLblPos val="bestFit"/>
          <c:showLegendKey val="0"/>
          <c:showVal val="0"/>
          <c:showCatName val="0"/>
          <c:showSerName val="0"/>
          <c:showPercent val="1"/>
          <c:showBubbleSize val="0"/>
          <c:extLst>
            <c:ext xmlns:c15="http://schemas.microsoft.com/office/drawing/2012/chart" uri="{CE6537A1-D6FC-4f65-9D91-7224C49458BB}"/>
          </c:extLst>
        </c:dLbl>
      </c:pivotFmt>
      <c:pivotFmt>
        <c:idx val="20"/>
        <c:spPr>
          <a:solidFill>
            <a:srgbClr val="844F24"/>
          </a:solidFill>
          <a:ln w="22225" cap="rnd">
            <a:noFill/>
            <a:round/>
          </a:ln>
          <a:effectLst/>
        </c:spPr>
      </c:pivotFmt>
      <c:pivotFmt>
        <c:idx val="21"/>
        <c:spPr>
          <a:solidFill>
            <a:srgbClr val="ECE0D1"/>
          </a:solidFill>
          <a:ln w="22225" cap="rnd">
            <a:noFill/>
            <a:round/>
          </a:ln>
          <a:effectLst/>
        </c:spPr>
      </c:pivotFmt>
      <c:pivotFmt>
        <c:idx val="22"/>
        <c:spPr>
          <a:solidFill>
            <a:srgbClr val="553317"/>
          </a:solidFill>
          <a:ln w="22225" cap="rnd">
            <a:noFill/>
            <a:round/>
          </a:ln>
          <a:effectLst/>
        </c:spPr>
      </c:pivotFmt>
      <c:pivotFmt>
        <c:idx val="23"/>
        <c:spPr>
          <a:solidFill>
            <a:srgbClr val="825F42"/>
          </a:solidFill>
          <a:ln w="22225" cap="rnd">
            <a:noFill/>
            <a:round/>
          </a:ln>
          <a:effectLst/>
        </c:spPr>
      </c:pivotFmt>
    </c:pivotFmts>
    <c:plotArea>
      <c:layout>
        <c:manualLayout>
          <c:layoutTarget val="inner"/>
          <c:xMode val="edge"/>
          <c:yMode val="edge"/>
          <c:x val="7.8829926762369704E-2"/>
          <c:y val="0.11699516804371696"/>
          <c:w val="0.59664833322762156"/>
          <c:h val="0.84079029146730244"/>
        </c:manualLayout>
      </c:layout>
      <c:pieChart>
        <c:varyColors val="1"/>
        <c:ser>
          <c:idx val="0"/>
          <c:order val="0"/>
          <c:tx>
            <c:strRef>
              <c:f>'Pivot tables'!$B$98</c:f>
              <c:strCache>
                <c:ptCount val="1"/>
                <c:pt idx="0">
                  <c:v>Total</c:v>
                </c:pt>
              </c:strCache>
            </c:strRef>
          </c:tx>
          <c:spPr>
            <a:solidFill>
              <a:srgbClr val="38220F"/>
            </a:solidFill>
            <a:ln w="22225" cap="rnd">
              <a:noFill/>
              <a:round/>
            </a:ln>
            <a:effectLst/>
          </c:spPr>
          <c:dPt>
            <c:idx val="0"/>
            <c:bubble3D val="0"/>
            <c:spPr>
              <a:solidFill>
                <a:srgbClr val="844F24"/>
              </a:solidFill>
              <a:ln w="22225" cap="rnd">
                <a:noFill/>
                <a:round/>
              </a:ln>
              <a:effectLst/>
            </c:spPr>
            <c:extLst>
              <c:ext xmlns:c16="http://schemas.microsoft.com/office/drawing/2014/chart" uri="{C3380CC4-5D6E-409C-BE32-E72D297353CC}">
                <c16:uniqueId val="{00000001-8378-4611-BD7D-E79097E7A1F3}"/>
              </c:ext>
            </c:extLst>
          </c:dPt>
          <c:dPt>
            <c:idx val="1"/>
            <c:bubble3D val="0"/>
            <c:spPr>
              <a:solidFill>
                <a:srgbClr val="ECE0D1"/>
              </a:solidFill>
              <a:ln w="22225" cap="rnd">
                <a:noFill/>
                <a:round/>
              </a:ln>
              <a:effectLst/>
            </c:spPr>
            <c:extLst>
              <c:ext xmlns:c16="http://schemas.microsoft.com/office/drawing/2014/chart" uri="{C3380CC4-5D6E-409C-BE32-E72D297353CC}">
                <c16:uniqueId val="{00000003-8378-4611-BD7D-E79097E7A1F3}"/>
              </c:ext>
            </c:extLst>
          </c:dPt>
          <c:dPt>
            <c:idx val="2"/>
            <c:bubble3D val="0"/>
            <c:spPr>
              <a:solidFill>
                <a:srgbClr val="553317"/>
              </a:solidFill>
              <a:ln w="22225" cap="rnd">
                <a:noFill/>
                <a:round/>
              </a:ln>
              <a:effectLst/>
            </c:spPr>
            <c:extLst>
              <c:ext xmlns:c16="http://schemas.microsoft.com/office/drawing/2014/chart" uri="{C3380CC4-5D6E-409C-BE32-E72D297353CC}">
                <c16:uniqueId val="{00000005-8378-4611-BD7D-E79097E7A1F3}"/>
              </c:ext>
            </c:extLst>
          </c:dPt>
          <c:dPt>
            <c:idx val="3"/>
            <c:bubble3D val="0"/>
            <c:spPr>
              <a:solidFill>
                <a:srgbClr val="825F42"/>
              </a:solidFill>
              <a:ln w="22225" cap="rnd">
                <a:noFill/>
                <a:round/>
              </a:ln>
              <a:effectLst/>
            </c:spPr>
            <c:extLst>
              <c:ext xmlns:c16="http://schemas.microsoft.com/office/drawing/2014/chart" uri="{C3380CC4-5D6E-409C-BE32-E72D297353CC}">
                <c16:uniqueId val="{00000007-8378-4611-BD7D-E79097E7A1F3}"/>
              </c:ext>
            </c:extLst>
          </c:dPt>
          <c:dLbls>
            <c:spPr>
              <a:noFill/>
              <a:ln>
                <a:noFill/>
              </a:ln>
              <a:effectLst/>
            </c:spPr>
            <c:txPr>
              <a:bodyPr wrap="square" lIns="38100" tIns="19050" rIns="38100" bIns="19050" anchor="ctr">
                <a:spAutoFit/>
              </a:bodyPr>
              <a:lstStyle/>
              <a:p>
                <a:pPr>
                  <a:defRPr sz="2000">
                    <a:solidFill>
                      <a:schemeClr val="bg1"/>
                    </a:solidFill>
                  </a:defRPr>
                </a:pPr>
                <a:endParaRPr lang="en-US"/>
              </a:p>
            </c:txPr>
            <c:dLblPos val="bestFit"/>
            <c:showLegendKey val="0"/>
            <c:showVal val="0"/>
            <c:showCatName val="0"/>
            <c:showSerName val="0"/>
            <c:showPercent val="1"/>
            <c:showBubbleSize val="0"/>
            <c:showLeaderLines val="1"/>
            <c:extLst>
              <c:ext xmlns:c15="http://schemas.microsoft.com/office/drawing/2012/chart" uri="{CE6537A1-D6FC-4f65-9D91-7224C49458BB}"/>
            </c:extLst>
          </c:dLbls>
          <c:cat>
            <c:strRef>
              <c:f>'Pivot tables'!$A$99:$A$103</c:f>
              <c:strCache>
                <c:ptCount val="4"/>
                <c:pt idx="0">
                  <c:v>Large</c:v>
                </c:pt>
                <c:pt idx="1">
                  <c:v>Not Defined</c:v>
                </c:pt>
                <c:pt idx="2">
                  <c:v>Regular</c:v>
                </c:pt>
                <c:pt idx="3">
                  <c:v>Small</c:v>
                </c:pt>
              </c:strCache>
            </c:strRef>
          </c:cat>
          <c:val>
            <c:numRef>
              <c:f>'Pivot tables'!$B$99:$B$103</c:f>
              <c:numCache>
                <c:formatCode>General</c:formatCode>
                <c:ptCount val="4"/>
                <c:pt idx="0">
                  <c:v>44885</c:v>
                </c:pt>
                <c:pt idx="1">
                  <c:v>44518</c:v>
                </c:pt>
                <c:pt idx="2">
                  <c:v>45789</c:v>
                </c:pt>
                <c:pt idx="3">
                  <c:v>13924</c:v>
                </c:pt>
              </c:numCache>
            </c:numRef>
          </c:val>
          <c:extLst>
            <c:ext xmlns:c16="http://schemas.microsoft.com/office/drawing/2014/chart" uri="{C3380CC4-5D6E-409C-BE32-E72D297353CC}">
              <c16:uniqueId val="{00000008-8378-4611-BD7D-E79097E7A1F3}"/>
            </c:ext>
          </c:extLst>
        </c:ser>
        <c:dLbls>
          <c:dLblPos val="bestFit"/>
          <c:showLegendKey val="0"/>
          <c:showVal val="1"/>
          <c:showCatName val="0"/>
          <c:showSerName val="0"/>
          <c:showPercent val="0"/>
          <c:showBubbleSize val="0"/>
          <c:showLeaderLines val="1"/>
        </c:dLbls>
        <c:firstSliceAng val="0"/>
      </c:pieChart>
    </c:plotArea>
    <c:legend>
      <c:legendPos val="r"/>
      <c:layout>
        <c:manualLayout>
          <c:xMode val="edge"/>
          <c:yMode val="edge"/>
          <c:x val="0.61115631112295599"/>
          <c:y val="0.15987437310791713"/>
          <c:w val="0.27966578570642003"/>
          <c:h val="0.76427433247200693"/>
        </c:manualLayout>
      </c:layout>
      <c:overlay val="0"/>
      <c:spPr>
        <a:noFill/>
      </c:spPr>
      <c:txPr>
        <a:bodyPr/>
        <a:lstStyle/>
        <a:p>
          <a:pPr>
            <a:defRPr sz="1600">
              <a:solidFill>
                <a:schemeClr val="bg1"/>
              </a:solidFill>
            </a:defRPr>
          </a:pPr>
          <a:endParaRPr lang="en-US"/>
        </a:p>
      </c:txPr>
    </c:legend>
    <c:plotVisOnly val="1"/>
    <c:dispBlanksAs val="gap"/>
    <c:showDLblsOverMax val="0"/>
    <c:extLst/>
  </c:chart>
  <c:spPr>
    <a:solidFill>
      <a:srgbClr val="DBC1AC"/>
    </a:solidFill>
    <a:ln w="9525" cap="rnd" cmpd="sng" algn="ctr">
      <a:no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1AB53C6-A894-A384-3E8A-B29B1F49C95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30508792-A669-7411-80F0-1A3523C2DD5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B7EC31A-4E2A-4590-94B9-6E9B62A5DB2F}" type="datetimeFigureOut">
              <a:rPr lang="en-IN" smtClean="0"/>
              <a:t>27-08-2024</a:t>
            </a:fld>
            <a:endParaRPr lang="en-IN"/>
          </a:p>
        </p:txBody>
      </p:sp>
      <p:sp>
        <p:nvSpPr>
          <p:cNvPr id="4" name="Footer Placeholder 3">
            <a:extLst>
              <a:ext uri="{FF2B5EF4-FFF2-40B4-BE49-F238E27FC236}">
                <a16:creationId xmlns:a16="http://schemas.microsoft.com/office/drawing/2014/main" id="{E1E3FC01-C5B1-AD6A-1CCC-4B7E09D3BB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5FB4ACB9-53FF-C737-54A3-0D32CE5AC78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634E239-C647-4BCD-8FDF-9DB53C19EA99}" type="slidenum">
              <a:rPr lang="en-IN" smtClean="0"/>
              <a:t>‹#›</a:t>
            </a:fld>
            <a:endParaRPr lang="en-IN"/>
          </a:p>
        </p:txBody>
      </p:sp>
    </p:spTree>
    <p:extLst>
      <p:ext uri="{BB962C8B-B14F-4D97-AF65-F5344CB8AC3E}">
        <p14:creationId xmlns:p14="http://schemas.microsoft.com/office/powerpoint/2010/main" val="128789652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C238AB-CD21-44FC-910C-08A923DFB637}" type="datetimeFigureOut">
              <a:rPr lang="en-IN" smtClean="0"/>
              <a:t>27-08-2024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E97CD1-8AD2-47AD-830E-630088841A1B}" type="slidenum">
              <a:rPr lang="en-IN" smtClean="0"/>
              <a:t>‹#›</a:t>
            </a:fld>
            <a:endParaRPr lang="en-IN"/>
          </a:p>
        </p:txBody>
      </p:sp>
    </p:spTree>
    <p:extLst>
      <p:ext uri="{BB962C8B-B14F-4D97-AF65-F5344CB8AC3E}">
        <p14:creationId xmlns:p14="http://schemas.microsoft.com/office/powerpoint/2010/main" val="381016272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6225C5E-C0B5-48F4-9E9E-8AE853A98066}"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8525254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22E784-5A1A-409A-B7D8-15336AD208A6}"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14665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03E5B61-1A94-457E-B785-E67BD5389468}"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812055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F4D4F04-8674-4CD5-A1CD-ED5AAB24D1EE}"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4805943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70D833A-0292-4641-A358-16AF005A5B8E}"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88362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5C4C31-6F02-4090-8ED3-48D5AC979C90}" type="datetime1">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874069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E24C5E8E-817B-4737-8C79-1B80D0FFE7EA}" type="datetime1">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62302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E8A434-7826-44F4-AB32-8D62293BA130}"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0941586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E0267F8-2B93-4D3F-818B-89CF824CD1FC}"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34527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A78CDD-4A1C-4881-9464-0297F2DBEC76}"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85865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53CD0D-7BB7-4337-96FB-3B86E6C682EC}" type="datetime1">
              <a:rPr lang="en-US" smtClean="0"/>
              <a:t>8/27/2024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2648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E3EB82C-4C2A-4864-B573-21B7AD54D936}"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751756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FBB9975-196F-4023-8E17-35F0CD919E54}" type="datetime1">
              <a:rPr lang="en-US" smtClean="0"/>
              <a:t>8/27/2024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08887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30FD142-D285-40A3-B527-5E21489B049B}" type="datetime1">
              <a:rPr lang="en-US" smtClean="0"/>
              <a:t>8/27/2024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64888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043C963-3EFE-46FE-BC22-BEA18446C293}" type="datetime1">
              <a:rPr lang="en-US" smtClean="0"/>
              <a:t>8/27/2024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6591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98928F1-C082-4C80-8CC6-489E225B9C98}" type="datetime1">
              <a:rPr lang="en-US" smtClean="0"/>
              <a:t>8/27/2024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5964791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2412A0A-8883-45BB-8B9C-FCC774B1398F}" type="datetime1">
              <a:rPr lang="en-US" smtClean="0"/>
              <a:t>8/27/2024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4263787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412181ED-6E0C-4CC1-8A96-00B5CD439633}" type="datetime1">
              <a:rPr lang="en-US" smtClean="0"/>
              <a:t>8/27/2024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069802776"/>
      </p:ext>
    </p:extLst>
  </p:cSld>
  <p:clrMap bg1="dk1" tx1="lt1" bg2="dk2" tx2="lt2" accent1="accent1" accent2="accent2" accent3="accent3" accent4="accent4" accent5="accent5" accent6="accent6" hlink="hlink" folHlink="folHlink"/>
  <p:sldLayoutIdLst>
    <p:sldLayoutId id="2147483713" r:id="rId1"/>
    <p:sldLayoutId id="2147483715" r:id="rId2"/>
    <p:sldLayoutId id="2147483716" r:id="rId3"/>
    <p:sldLayoutId id="2147483714" r:id="rId4"/>
    <p:sldLayoutId id="2147483710" r:id="rId5"/>
    <p:sldLayoutId id="2147483694" r:id="rId6"/>
    <p:sldLayoutId id="2147483695" r:id="rId7"/>
    <p:sldLayoutId id="2147483696" r:id="rId8"/>
    <p:sldLayoutId id="2147483697" r:id="rId9"/>
    <p:sldLayoutId id="2147483699" r:id="rId10"/>
    <p:sldLayoutId id="2147483693" r:id="rId11"/>
    <p:sldLayoutId id="2147483700" r:id="rId12"/>
    <p:sldLayoutId id="2147483701" r:id="rId13"/>
    <p:sldLayoutId id="2147483703" r:id="rId14"/>
    <p:sldLayoutId id="2147483704" r:id="rId15"/>
    <p:sldLayoutId id="2147483702" r:id="rId16"/>
    <p:sldLayoutId id="2147483698" r:id="rId17"/>
  </p:sldLayoutIdLst>
  <p:hf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hyperlink" Target="https://www.linkedin.com/in/ankush-shukla-514851226/" TargetMode="External"/><Relationship Id="rId2" Type="http://schemas.openxmlformats.org/officeDocument/2006/relationships/slide" Target="slide11.xml"/><Relationship Id="rId1" Type="http://schemas.openxmlformats.org/officeDocument/2006/relationships/slideLayout" Target="../slideLayouts/slideLayout7.xml"/><Relationship Id="rId4" Type="http://schemas.openxmlformats.org/officeDocument/2006/relationships/hyperlink" Target="https://github.com/ankush0699"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descr="A picture containing cup, coffee, food, beverage&#10;&#10;Description automatically generated">
            <a:extLst>
              <a:ext uri="{FF2B5EF4-FFF2-40B4-BE49-F238E27FC236}">
                <a16:creationId xmlns:a16="http://schemas.microsoft.com/office/drawing/2014/main" id="{91BC5572-FC33-4C1C-8DEE-C2CF75A75641}"/>
              </a:ext>
            </a:extLst>
          </p:cNvPr>
          <p:cNvPicPr>
            <a:picLocks noChangeAspect="1"/>
          </p:cNvPicPr>
          <p:nvPr/>
        </p:nvPicPr>
        <p:blipFill rotWithShape="1">
          <a:blip r:embed="rId3">
            <a:alphaModFix amt="35000"/>
            <a:extLst>
              <a:ext uri="{28A0092B-C50C-407E-A947-70E740481C1C}">
                <a14:useLocalDpi xmlns:a14="http://schemas.microsoft.com/office/drawing/2010/main" val="0"/>
              </a:ext>
            </a:extLst>
          </a:blip>
          <a:srcRect/>
          <a:stretch/>
        </p:blipFill>
        <p:spPr>
          <a:xfrm>
            <a:off x="0" y="0"/>
            <a:ext cx="12191980" cy="6857990"/>
          </a:xfrm>
          <a:prstGeom prst="rect">
            <a:avLst/>
          </a:prstGeom>
        </p:spPr>
      </p:pic>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1132567" y="561975"/>
            <a:ext cx="10268857" cy="1887651"/>
          </a:xfrm>
        </p:spPr>
        <p:txBody>
          <a:bodyPr>
            <a:normAutofit/>
          </a:bodyPr>
          <a:lstStyle/>
          <a:p>
            <a:pPr>
              <a:lnSpc>
                <a:spcPct val="100000"/>
              </a:lnSpc>
            </a:pPr>
            <a:r>
              <a:rPr lang="en-US" sz="7200" dirty="0">
                <a:latin typeface="Goudy Old Style" panose="02020502050305020303" pitchFamily="18" charset="0"/>
              </a:rPr>
              <a:t>Coffee</a:t>
            </a:r>
            <a:r>
              <a:rPr lang="en-US" sz="7200" dirty="0"/>
              <a:t> Shop Sales Analysis</a:t>
            </a:r>
          </a:p>
        </p:txBody>
      </p:sp>
      <p:sp>
        <p:nvSpPr>
          <p:cNvPr id="3" name="Subtitle 2">
            <a:extLst>
              <a:ext uri="{FF2B5EF4-FFF2-40B4-BE49-F238E27FC236}">
                <a16:creationId xmlns:a16="http://schemas.microsoft.com/office/drawing/2014/main" id="{DB93FB3F-A8D4-46D3-A1C6-C79C64563729}"/>
              </a:ext>
            </a:extLst>
          </p:cNvPr>
          <p:cNvSpPr>
            <a:spLocks noGrp="1"/>
          </p:cNvSpPr>
          <p:nvPr>
            <p:ph type="subTitle" idx="1"/>
          </p:nvPr>
        </p:nvSpPr>
        <p:spPr>
          <a:xfrm>
            <a:off x="1494518" y="2700974"/>
            <a:ext cx="9440034" cy="1397951"/>
          </a:xfrm>
        </p:spPr>
        <p:txBody>
          <a:bodyPr>
            <a:normAutofit/>
          </a:bodyPr>
          <a:lstStyle/>
          <a:p>
            <a:r>
              <a:rPr lang="en-US" sz="2800" dirty="0"/>
              <a:t>Ankush Shukla	</a:t>
            </a:r>
          </a:p>
        </p:txBody>
      </p:sp>
      <p:sp>
        <p:nvSpPr>
          <p:cNvPr id="4" name="Google Shape;330;p48">
            <a:extLst>
              <a:ext uri="{FF2B5EF4-FFF2-40B4-BE49-F238E27FC236}">
                <a16:creationId xmlns:a16="http://schemas.microsoft.com/office/drawing/2014/main" id="{01EDC4FD-D863-8D5D-D361-FF649D718B1D}"/>
              </a:ext>
            </a:extLst>
          </p:cNvPr>
          <p:cNvSpPr txBox="1">
            <a:spLocks/>
          </p:cNvSpPr>
          <p:nvPr/>
        </p:nvSpPr>
        <p:spPr>
          <a:xfrm>
            <a:off x="356235" y="4754564"/>
            <a:ext cx="6461760" cy="640080"/>
          </a:xfrm>
          <a:prstGeom prst="rect">
            <a:avLst/>
          </a:prstGeom>
          <a:noFill/>
          <a:ln>
            <a:noFill/>
          </a:ln>
        </p:spPr>
        <p:txBody>
          <a:bodyPr spcFirstLastPara="1" wrap="square" lIns="0" tIns="0" rIns="91425" bIns="45700" anchor="t" anchorCtr="0">
            <a:noAutofit/>
          </a:bodyPr>
          <a:lst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pPr marL="0" indent="0">
              <a:lnSpc>
                <a:spcPct val="100000"/>
              </a:lnSpc>
              <a:spcBef>
                <a:spcPts val="0"/>
              </a:spcBef>
              <a:spcAft>
                <a:spcPts val="0"/>
              </a:spcAft>
              <a:buClr>
                <a:schemeClr val="dk1"/>
              </a:buClr>
              <a:buSzPts val="1800"/>
              <a:buFont typeface="Wingdings 2" charset="2"/>
              <a:buNone/>
            </a:pPr>
            <a:r>
              <a:rPr lang="en-US" dirty="0">
                <a:latin typeface="+mj-lt"/>
              </a:rPr>
              <a:t>September |  2024</a:t>
            </a:r>
          </a:p>
        </p:txBody>
      </p:sp>
    </p:spTree>
    <p:extLst>
      <p:ext uri="{BB962C8B-B14F-4D97-AF65-F5344CB8AC3E}">
        <p14:creationId xmlns:p14="http://schemas.microsoft.com/office/powerpoint/2010/main" val="6337383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4AFC5E9-35B1-3C22-8122-07306078FCA2}"/>
              </a:ext>
            </a:extLst>
          </p:cNvPr>
          <p:cNvSpPr>
            <a:spLocks noGrp="1"/>
          </p:cNvSpPr>
          <p:nvPr>
            <p:ph type="sldNum" sz="quarter" idx="12"/>
          </p:nvPr>
        </p:nvSpPr>
        <p:spPr/>
        <p:txBody>
          <a:bodyPr/>
          <a:lstStyle/>
          <a:p>
            <a:fld id="{3A98EE3D-8CD1-4C3F-BD1C-C98C9596463C}" type="slidenum">
              <a:rPr lang="en-US" smtClean="0"/>
              <a:t>10</a:t>
            </a:fld>
            <a:endParaRPr lang="en-US" dirty="0"/>
          </a:p>
        </p:txBody>
      </p:sp>
      <p:sp>
        <p:nvSpPr>
          <p:cNvPr id="5" name="TextBox 4">
            <a:extLst>
              <a:ext uri="{FF2B5EF4-FFF2-40B4-BE49-F238E27FC236}">
                <a16:creationId xmlns:a16="http://schemas.microsoft.com/office/drawing/2014/main" id="{58158802-801F-93FF-4119-E9420265603B}"/>
              </a:ext>
            </a:extLst>
          </p:cNvPr>
          <p:cNvSpPr txBox="1"/>
          <p:nvPr/>
        </p:nvSpPr>
        <p:spPr>
          <a:xfrm>
            <a:off x="494522" y="223933"/>
            <a:ext cx="6746033" cy="800219"/>
          </a:xfrm>
          <a:prstGeom prst="rect">
            <a:avLst/>
          </a:prstGeom>
          <a:noFill/>
        </p:spPr>
        <p:txBody>
          <a:bodyPr wrap="square" rtlCol="0">
            <a:spAutoFit/>
          </a:bodyPr>
          <a:lstStyle/>
          <a:p>
            <a:r>
              <a:rPr lang="en-IN" sz="3200" dirty="0"/>
              <a:t>Executive Summary</a:t>
            </a:r>
          </a:p>
          <a:p>
            <a:r>
              <a:rPr lang="en-IN" sz="1400" dirty="0"/>
              <a:t> Key Insights &amp; Recommendations</a:t>
            </a:r>
          </a:p>
        </p:txBody>
      </p:sp>
      <p:graphicFrame>
        <p:nvGraphicFramePr>
          <p:cNvPr id="6" name="Table 5">
            <a:extLst>
              <a:ext uri="{FF2B5EF4-FFF2-40B4-BE49-F238E27FC236}">
                <a16:creationId xmlns:a16="http://schemas.microsoft.com/office/drawing/2014/main" id="{A8068FF2-3C7B-A39D-BDAE-AC3CAE8E3B17}"/>
              </a:ext>
            </a:extLst>
          </p:cNvPr>
          <p:cNvGraphicFramePr>
            <a:graphicFrameLocks noGrp="1"/>
          </p:cNvGraphicFramePr>
          <p:nvPr>
            <p:extLst>
              <p:ext uri="{D42A27DB-BD31-4B8C-83A1-F6EECF244321}">
                <p14:modId xmlns:p14="http://schemas.microsoft.com/office/powerpoint/2010/main" val="3120882581"/>
              </p:ext>
            </p:extLst>
          </p:nvPr>
        </p:nvGraphicFramePr>
        <p:xfrm>
          <a:off x="625152" y="1810138"/>
          <a:ext cx="10935476" cy="4205486"/>
        </p:xfrm>
        <a:graphic>
          <a:graphicData uri="http://schemas.openxmlformats.org/drawingml/2006/table">
            <a:tbl>
              <a:tblPr firstRow="1" bandRow="1">
                <a:tableStyleId>{C083E6E3-FA7D-4D7B-A595-EF9225AFEA82}</a:tableStyleId>
              </a:tblPr>
              <a:tblGrid>
                <a:gridCol w="494522">
                  <a:extLst>
                    <a:ext uri="{9D8B030D-6E8A-4147-A177-3AD203B41FA5}">
                      <a16:colId xmlns:a16="http://schemas.microsoft.com/office/drawing/2014/main" val="3893043438"/>
                    </a:ext>
                  </a:extLst>
                </a:gridCol>
                <a:gridCol w="4978904">
                  <a:extLst>
                    <a:ext uri="{9D8B030D-6E8A-4147-A177-3AD203B41FA5}">
                      <a16:colId xmlns:a16="http://schemas.microsoft.com/office/drawing/2014/main" val="3788074217"/>
                    </a:ext>
                  </a:extLst>
                </a:gridCol>
                <a:gridCol w="5462050">
                  <a:extLst>
                    <a:ext uri="{9D8B030D-6E8A-4147-A177-3AD203B41FA5}">
                      <a16:colId xmlns:a16="http://schemas.microsoft.com/office/drawing/2014/main" val="912679412"/>
                    </a:ext>
                  </a:extLst>
                </a:gridCol>
              </a:tblGrid>
              <a:tr h="429209">
                <a:tc>
                  <a:txBody>
                    <a:bodyPr/>
                    <a:lstStyle/>
                    <a:p>
                      <a:pPr algn="ctr"/>
                      <a:endParaRPr lang="en-IN" sz="3200" dirty="0"/>
                    </a:p>
                  </a:txBody>
                  <a:tcPr>
                    <a:lnR w="12700" cap="flat" cmpd="sng" algn="ctr">
                      <a:solidFill>
                        <a:schemeClr val="tx1"/>
                      </a:solidFill>
                      <a:prstDash val="solid"/>
                      <a:round/>
                      <a:headEnd type="none" w="med" len="med"/>
                      <a:tailEnd type="none" w="med" len="med"/>
                    </a:lnR>
                  </a:tcPr>
                </a:tc>
                <a:tc>
                  <a:txBody>
                    <a:bodyPr/>
                    <a:lstStyle/>
                    <a:p>
                      <a:pPr algn="ctr"/>
                      <a:r>
                        <a:rPr lang="en-IN" sz="2400" dirty="0"/>
                        <a:t>Insights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algn="ctr"/>
                      <a:r>
                        <a:rPr lang="en-IN" sz="2400" dirty="0"/>
                        <a:t>Recommendations</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2932737655"/>
                  </a:ext>
                </a:extLst>
              </a:tr>
              <a:tr h="1288174">
                <a:tc>
                  <a:txBody>
                    <a:bodyPr/>
                    <a:lstStyle/>
                    <a:p>
                      <a:pPr algn="ctr"/>
                      <a:r>
                        <a:rPr lang="en-IN" dirty="0"/>
                        <a:t>1.</a:t>
                      </a:r>
                    </a:p>
                  </a:txBody>
                  <a:tcPr>
                    <a:lnR w="12700" cap="flat" cmpd="sng" algn="ctr">
                      <a:solidFill>
                        <a:schemeClr val="tx1"/>
                      </a:solidFill>
                      <a:prstDash val="solid"/>
                      <a:round/>
                      <a:headEnd type="none" w="med" len="med"/>
                      <a:tailEnd type="none" w="med" len="med"/>
                    </a:lnR>
                  </a:tcPr>
                </a:tc>
                <a:tc>
                  <a:txBody>
                    <a:bodyPr/>
                    <a:lstStyle/>
                    <a:p>
                      <a:r>
                        <a:rPr lang="en-IN" sz="1600" dirty="0">
                          <a:latin typeface="LibreBaskerville-Regular"/>
                        </a:rPr>
                        <a:t>The majority of the revenue is generated in the first five hours out of a total of 14 hours of business.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r>
                        <a:rPr lang="en-IN" sz="1600" kern="1200" dirty="0">
                          <a:solidFill>
                            <a:schemeClr val="tx1"/>
                          </a:solidFill>
                          <a:latin typeface="LibreBaskerville-Regular"/>
                          <a:ea typeface="+mn-ea"/>
                          <a:cs typeface="+mn-cs"/>
                        </a:rPr>
                        <a:t>Let’s focus on maintaining this sale with the continued efforts we are putting in now. Check out whether we are short in employees at the counter in comparison to the footfall of orders</a:t>
                      </a:r>
                      <a:r>
                        <a:rPr lang="en-IN" sz="1600" dirty="0"/>
                        <a:t>.</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403897956"/>
                  </a:ext>
                </a:extLst>
              </a:tr>
              <a:tr h="1050018">
                <a:tc>
                  <a:txBody>
                    <a:bodyPr/>
                    <a:lstStyle/>
                    <a:p>
                      <a:pPr algn="ctr"/>
                      <a:r>
                        <a:rPr lang="en-IN" dirty="0"/>
                        <a:t>2.</a:t>
                      </a:r>
                    </a:p>
                  </a:txBody>
                  <a:tcPr>
                    <a:lnR w="12700" cap="flat" cmpd="sng" algn="ctr">
                      <a:solidFill>
                        <a:schemeClr val="tx1"/>
                      </a:solidFill>
                      <a:prstDash val="solid"/>
                      <a:round/>
                      <a:headEnd type="none" w="med" len="med"/>
                      <a:tailEnd type="none" w="med" len="med"/>
                    </a:lnR>
                  </a:tcPr>
                </a:tc>
                <a:tc>
                  <a:txBody>
                    <a:bodyPr/>
                    <a:lstStyle/>
                    <a:p>
                      <a:pPr marL="0" algn="l" defTabSz="457200" rtl="0" eaLnBrk="1" latinLnBrk="0" hangingPunct="1"/>
                      <a:r>
                        <a:rPr lang="en-IN" sz="1600" kern="1200" dirty="0">
                          <a:solidFill>
                            <a:schemeClr val="tx1"/>
                          </a:solidFill>
                          <a:latin typeface="LibreBaskerville-Regular"/>
                          <a:ea typeface="+mn-ea"/>
                          <a:cs typeface="+mn-cs"/>
                        </a:rPr>
                        <a:t>Coffee &amp; Tea products are generating 66% of total revenue followed by bakery, drinking chocolate, and Coffee beans products with 28% in revenue.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l" defTabSz="457200" rtl="0" eaLnBrk="1" latinLnBrk="0" hangingPunct="1"/>
                      <a:r>
                        <a:rPr lang="en-IN" sz="1600" kern="1200" dirty="0">
                          <a:solidFill>
                            <a:schemeClr val="tx1"/>
                          </a:solidFill>
                          <a:latin typeface="LibreBaskerville-Regular"/>
                          <a:ea typeface="+mn-ea"/>
                          <a:cs typeface="+mn-cs"/>
                        </a:rPr>
                        <a:t>Let’s make bakery products more compatible with Tea &amp; Coffee which will increase its purchase along with these. We can create some combo products here.</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1345775406"/>
                  </a:ext>
                </a:extLst>
              </a:tr>
              <a:tr h="1288174">
                <a:tc>
                  <a:txBody>
                    <a:bodyPr/>
                    <a:lstStyle/>
                    <a:p>
                      <a:pPr algn="ctr"/>
                      <a:r>
                        <a:rPr lang="en-IN" dirty="0"/>
                        <a:t>3.</a:t>
                      </a:r>
                    </a:p>
                  </a:txBody>
                  <a:tcPr>
                    <a:lnR w="12700" cap="flat" cmpd="sng" algn="ctr">
                      <a:solidFill>
                        <a:schemeClr val="tx1"/>
                      </a:solidFill>
                      <a:prstDash val="solid"/>
                      <a:round/>
                      <a:headEnd type="none" w="med" len="med"/>
                      <a:tailEnd type="none" w="med" len="med"/>
                    </a:lnR>
                  </a:tcPr>
                </a:tc>
                <a:tc>
                  <a:txBody>
                    <a:bodyPr/>
                    <a:lstStyle/>
                    <a:p>
                      <a:pPr marL="0" algn="l" defTabSz="457200" rtl="0" eaLnBrk="1" latinLnBrk="0" hangingPunct="1"/>
                      <a:r>
                        <a:rPr lang="en-IN" sz="1600" kern="1200" dirty="0">
                          <a:solidFill>
                            <a:schemeClr val="tx1"/>
                          </a:solidFill>
                          <a:latin typeface="LibreBaskerville-Regular"/>
                          <a:ea typeface="+mn-ea"/>
                          <a:cs typeface="+mn-cs"/>
                        </a:rPr>
                        <a:t>Orders of customized products whose size is “Not defined” contribute 30% of orders.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tcPr>
                </a:tc>
                <a:tc>
                  <a:txBody>
                    <a:bodyPr/>
                    <a:lstStyle/>
                    <a:p>
                      <a:pPr marL="0" algn="l" defTabSz="457200" rtl="0" eaLnBrk="1" latinLnBrk="0" hangingPunct="1"/>
                      <a:r>
                        <a:rPr lang="en-IN" sz="1600" kern="1200" dirty="0">
                          <a:solidFill>
                            <a:schemeClr val="tx1"/>
                          </a:solidFill>
                          <a:latin typeface="LibreBaskerville-Regular"/>
                          <a:ea typeface="+mn-ea"/>
                          <a:cs typeface="+mn-cs"/>
                        </a:rPr>
                        <a:t>Let’s find out what type of customization here is done by customers and how can we make new products from this data. This will reduce the amount of time customers spend on the  counter and can increase footfall.</a:t>
                      </a:r>
                    </a:p>
                  </a:txBody>
                  <a:tcP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773340910"/>
                  </a:ext>
                </a:extLst>
              </a:tr>
            </a:tbl>
          </a:graphicData>
        </a:graphic>
      </p:graphicFrame>
    </p:spTree>
    <p:extLst>
      <p:ext uri="{BB962C8B-B14F-4D97-AF65-F5344CB8AC3E}">
        <p14:creationId xmlns:p14="http://schemas.microsoft.com/office/powerpoint/2010/main" val="6692185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56E765-4A05-E314-C670-9E687A660EE6}"/>
              </a:ext>
            </a:extLst>
          </p:cNvPr>
          <p:cNvSpPr txBox="1">
            <a:spLocks/>
          </p:cNvSpPr>
          <p:nvPr/>
        </p:nvSpPr>
        <p:spPr>
          <a:xfrm>
            <a:off x="3971018" y="1457326"/>
            <a:ext cx="4125232" cy="1219200"/>
          </a:xfrm>
          <a:prstGeom prst="rect">
            <a:avLst/>
          </a:prstGeom>
        </p:spPr>
        <p:txBody>
          <a:bodyPr>
            <a:normAutofit fontScale="92500"/>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nSpc>
                <a:spcPct val="110000"/>
              </a:lnSpc>
            </a:pPr>
            <a:r>
              <a:rPr lang="en-US" sz="7200" dirty="0">
                <a:latin typeface="Goudy Old Style" panose="02020502050305020303" pitchFamily="18" charset="0"/>
              </a:rPr>
              <a:t>Thank You</a:t>
            </a:r>
          </a:p>
          <a:p>
            <a:pPr>
              <a:lnSpc>
                <a:spcPct val="110000"/>
              </a:lnSpc>
            </a:pPr>
            <a:endParaRPr lang="en-US" sz="7200" dirty="0"/>
          </a:p>
        </p:txBody>
      </p:sp>
      <p:sp>
        <p:nvSpPr>
          <p:cNvPr id="3" name="TextBox 2">
            <a:hlinkClick r:id="rId2" action="ppaction://hlinksldjump"/>
            <a:extLst>
              <a:ext uri="{FF2B5EF4-FFF2-40B4-BE49-F238E27FC236}">
                <a16:creationId xmlns:a16="http://schemas.microsoft.com/office/drawing/2014/main" id="{BB6C70DE-05BF-FABA-5130-14F4F371607C}"/>
              </a:ext>
            </a:extLst>
          </p:cNvPr>
          <p:cNvSpPr txBox="1"/>
          <p:nvPr/>
        </p:nvSpPr>
        <p:spPr>
          <a:xfrm>
            <a:off x="2209800" y="3619500"/>
            <a:ext cx="7734300" cy="369332"/>
          </a:xfrm>
          <a:prstGeom prst="rect">
            <a:avLst/>
          </a:prstGeom>
          <a:noFill/>
        </p:spPr>
        <p:txBody>
          <a:bodyPr wrap="square" rtlCol="0">
            <a:spAutoFit/>
          </a:bodyPr>
          <a:lstStyle/>
          <a:p>
            <a:pPr algn="ctr"/>
            <a:r>
              <a:rPr lang="en-IN" dirty="0">
                <a:hlinkClick r:id="rId3">
                  <a:extLst>
                    <a:ext uri="{A12FA001-AC4F-418D-AE19-62706E023703}">
                      <ahyp:hlinkClr xmlns:ahyp="http://schemas.microsoft.com/office/drawing/2018/hyperlinkcolor" val="tx"/>
                    </a:ext>
                  </a:extLst>
                </a:hlinkClick>
              </a:rPr>
              <a:t>Ankush Shukla | LinkedIn</a:t>
            </a:r>
            <a:endParaRPr lang="en-IN" dirty="0"/>
          </a:p>
        </p:txBody>
      </p:sp>
      <p:sp>
        <p:nvSpPr>
          <p:cNvPr id="4" name="TextBox 3">
            <a:hlinkClick r:id="rId2" action="ppaction://hlinksldjump"/>
            <a:extLst>
              <a:ext uri="{FF2B5EF4-FFF2-40B4-BE49-F238E27FC236}">
                <a16:creationId xmlns:a16="http://schemas.microsoft.com/office/drawing/2014/main" id="{0BFD6AF5-ED40-EB89-3677-84041159EC11}"/>
              </a:ext>
            </a:extLst>
          </p:cNvPr>
          <p:cNvSpPr txBox="1"/>
          <p:nvPr/>
        </p:nvSpPr>
        <p:spPr>
          <a:xfrm>
            <a:off x="3086099" y="4276725"/>
            <a:ext cx="5972175" cy="369332"/>
          </a:xfrm>
          <a:prstGeom prst="rect">
            <a:avLst/>
          </a:prstGeom>
          <a:noFill/>
        </p:spPr>
        <p:txBody>
          <a:bodyPr wrap="square" rtlCol="0">
            <a:spAutoFit/>
          </a:bodyPr>
          <a:lstStyle/>
          <a:p>
            <a:pPr algn="ctr"/>
            <a:r>
              <a:rPr lang="en-IN" dirty="0">
                <a:hlinkClick r:id="rId4">
                  <a:extLst>
                    <a:ext uri="{A12FA001-AC4F-418D-AE19-62706E023703}">
                      <ahyp:hlinkClr xmlns:ahyp="http://schemas.microsoft.com/office/drawing/2018/hyperlinkcolor" val="tx"/>
                    </a:ext>
                  </a:extLst>
                </a:hlinkClick>
              </a:rPr>
              <a:t>ankush0699 (github.com)</a:t>
            </a:r>
            <a:endParaRPr lang="en-IN" dirty="0"/>
          </a:p>
        </p:txBody>
      </p:sp>
      <p:sp>
        <p:nvSpPr>
          <p:cNvPr id="5" name="Slide Number Placeholder 4">
            <a:extLst>
              <a:ext uri="{FF2B5EF4-FFF2-40B4-BE49-F238E27FC236}">
                <a16:creationId xmlns:a16="http://schemas.microsoft.com/office/drawing/2014/main" id="{47033A3F-E712-8FAA-3B2B-D32FE6FBA8C5}"/>
              </a:ext>
            </a:extLst>
          </p:cNvPr>
          <p:cNvSpPr>
            <a:spLocks noGrp="1"/>
          </p:cNvSpPr>
          <p:nvPr>
            <p:ph type="sldNum" sz="quarter" idx="12"/>
          </p:nvPr>
        </p:nvSpPr>
        <p:spPr/>
        <p:txBody>
          <a:bodyPr/>
          <a:lstStyle/>
          <a:p>
            <a:fld id="{3A98EE3D-8CD1-4C3F-BD1C-C98C9596463C}" type="slidenum">
              <a:rPr lang="en-US" smtClean="0"/>
              <a:t>11</a:t>
            </a:fld>
            <a:endParaRPr lang="en-US" dirty="0"/>
          </a:p>
        </p:txBody>
      </p:sp>
    </p:spTree>
    <p:extLst>
      <p:ext uri="{BB962C8B-B14F-4D97-AF65-F5344CB8AC3E}">
        <p14:creationId xmlns:p14="http://schemas.microsoft.com/office/powerpoint/2010/main" val="3813984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A748D-BEEC-43A4-BFF3-B31C0275A5D9}"/>
              </a:ext>
            </a:extLst>
          </p:cNvPr>
          <p:cNvSpPr>
            <a:spLocks noGrp="1"/>
          </p:cNvSpPr>
          <p:nvPr>
            <p:ph type="title"/>
          </p:nvPr>
        </p:nvSpPr>
        <p:spPr>
          <a:xfrm>
            <a:off x="913795" y="609600"/>
            <a:ext cx="2443546" cy="1257300"/>
          </a:xfrm>
        </p:spPr>
        <p:txBody>
          <a:bodyPr>
            <a:normAutofit/>
          </a:bodyPr>
          <a:lstStyle/>
          <a:p>
            <a:r>
              <a:rPr lang="en-US" dirty="0"/>
              <a:t>Objective</a:t>
            </a:r>
          </a:p>
        </p:txBody>
      </p:sp>
      <p:sp>
        <p:nvSpPr>
          <p:cNvPr id="6" name="TextBox 5">
            <a:extLst>
              <a:ext uri="{FF2B5EF4-FFF2-40B4-BE49-F238E27FC236}">
                <a16:creationId xmlns:a16="http://schemas.microsoft.com/office/drawing/2014/main" id="{689DAC0E-641A-90D9-CD67-B36A3E941A15}"/>
              </a:ext>
            </a:extLst>
          </p:cNvPr>
          <p:cNvSpPr txBox="1"/>
          <p:nvPr/>
        </p:nvSpPr>
        <p:spPr>
          <a:xfrm>
            <a:off x="913795" y="2108719"/>
            <a:ext cx="4311348" cy="1477328"/>
          </a:xfrm>
          <a:prstGeom prst="rect">
            <a:avLst/>
          </a:prstGeom>
          <a:noFill/>
        </p:spPr>
        <p:txBody>
          <a:bodyPr wrap="square" rtlCol="0">
            <a:spAutoFit/>
          </a:bodyPr>
          <a:lstStyle/>
          <a:p>
            <a:r>
              <a:rPr lang="en-US" dirty="0">
                <a:latin typeface="Goudy Old Style" panose="02020502050305020303" pitchFamily="18" charset="0"/>
              </a:rPr>
              <a:t>The objective of this project is to perform a detailed analysis and create a dashboard of retail sales of a coffee shop to gain actionable insights so that stakeholders can take required actions based on generated insights. </a:t>
            </a:r>
            <a:endParaRPr lang="en-IN" dirty="0">
              <a:latin typeface="Goudy Old Style" panose="02020502050305020303" pitchFamily="18" charset="0"/>
            </a:endParaRPr>
          </a:p>
        </p:txBody>
      </p:sp>
      <p:sp>
        <p:nvSpPr>
          <p:cNvPr id="7" name="TextBox 6">
            <a:extLst>
              <a:ext uri="{FF2B5EF4-FFF2-40B4-BE49-F238E27FC236}">
                <a16:creationId xmlns:a16="http://schemas.microsoft.com/office/drawing/2014/main" id="{F13094BB-3079-6BD5-F9C9-8AD6C763FEE1}"/>
              </a:ext>
            </a:extLst>
          </p:cNvPr>
          <p:cNvSpPr txBox="1"/>
          <p:nvPr/>
        </p:nvSpPr>
        <p:spPr>
          <a:xfrm>
            <a:off x="7482546" y="4413380"/>
            <a:ext cx="3452327" cy="646331"/>
          </a:xfrm>
          <a:prstGeom prst="rect">
            <a:avLst/>
          </a:prstGeom>
          <a:noFill/>
        </p:spPr>
        <p:txBody>
          <a:bodyPr wrap="square" rtlCol="0">
            <a:spAutoFit/>
          </a:bodyPr>
          <a:lstStyle/>
          <a:p>
            <a:r>
              <a:rPr lang="en-US" dirty="0"/>
              <a:t>Sample Size Rows: 1,49,116</a:t>
            </a:r>
          </a:p>
          <a:p>
            <a:r>
              <a:rPr lang="en-IN" dirty="0"/>
              <a:t>Sample Size Columns: 18</a:t>
            </a:r>
          </a:p>
        </p:txBody>
      </p:sp>
      <p:sp>
        <p:nvSpPr>
          <p:cNvPr id="3" name="Slide Number Placeholder 2">
            <a:extLst>
              <a:ext uri="{FF2B5EF4-FFF2-40B4-BE49-F238E27FC236}">
                <a16:creationId xmlns:a16="http://schemas.microsoft.com/office/drawing/2014/main" id="{30DD2818-C54D-F0F2-3676-4E46046F9298}"/>
              </a:ext>
            </a:extLst>
          </p:cNvPr>
          <p:cNvSpPr>
            <a:spLocks noGrp="1"/>
          </p:cNvSpPr>
          <p:nvPr>
            <p:ph type="sldNum" sz="quarter" idx="12"/>
          </p:nvPr>
        </p:nvSpPr>
        <p:spPr/>
        <p:txBody>
          <a:bodyPr/>
          <a:lstStyle/>
          <a:p>
            <a:fld id="{3A98EE3D-8CD1-4C3F-BD1C-C98C9596463C}" type="slidenum">
              <a:rPr lang="en-US" smtClean="0"/>
              <a:t>2</a:t>
            </a:fld>
            <a:endParaRPr lang="en-US" dirty="0"/>
          </a:p>
        </p:txBody>
      </p:sp>
    </p:spTree>
    <p:extLst>
      <p:ext uri="{BB962C8B-B14F-4D97-AF65-F5344CB8AC3E}">
        <p14:creationId xmlns:p14="http://schemas.microsoft.com/office/powerpoint/2010/main" val="2689089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CBDFD-511F-A886-2D61-0C642FB5360D}"/>
              </a:ext>
            </a:extLst>
          </p:cNvPr>
          <p:cNvSpPr txBox="1">
            <a:spLocks/>
          </p:cNvSpPr>
          <p:nvPr/>
        </p:nvSpPr>
        <p:spPr>
          <a:xfrm>
            <a:off x="635907" y="3064089"/>
            <a:ext cx="7373257" cy="1379855"/>
          </a:xfrm>
          <a:prstGeom prst="rect">
            <a:avLst/>
          </a:prstGeom>
        </p:spPr>
        <p:txBody>
          <a:bodyPr>
            <a:normAutofit/>
          </a:bodyPr>
          <a:lst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7200" dirty="0">
                <a:latin typeface="Goudy Old Style" panose="02020502050305020303" pitchFamily="18" charset="0"/>
              </a:rPr>
              <a:t>Detailed </a:t>
            </a:r>
            <a:r>
              <a:rPr lang="en-US" sz="7200" dirty="0"/>
              <a:t>Insights</a:t>
            </a:r>
          </a:p>
        </p:txBody>
      </p:sp>
      <p:pic>
        <p:nvPicPr>
          <p:cNvPr id="4" name="Graphic 3" descr="Coffee with solid fill">
            <a:extLst>
              <a:ext uri="{FF2B5EF4-FFF2-40B4-BE49-F238E27FC236}">
                <a16:creationId xmlns:a16="http://schemas.microsoft.com/office/drawing/2014/main" id="{2D568E42-03D4-FECC-CB5D-DB5177B72C5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438442" y="986518"/>
            <a:ext cx="4210050" cy="4210050"/>
          </a:xfrm>
          <a:prstGeom prst="rect">
            <a:avLst/>
          </a:prstGeom>
        </p:spPr>
      </p:pic>
      <p:sp>
        <p:nvSpPr>
          <p:cNvPr id="3" name="Slide Number Placeholder 2">
            <a:extLst>
              <a:ext uri="{FF2B5EF4-FFF2-40B4-BE49-F238E27FC236}">
                <a16:creationId xmlns:a16="http://schemas.microsoft.com/office/drawing/2014/main" id="{1FB04939-392A-506F-10F9-B2C3A729E212}"/>
              </a:ext>
            </a:extLst>
          </p:cNvPr>
          <p:cNvSpPr>
            <a:spLocks noGrp="1"/>
          </p:cNvSpPr>
          <p:nvPr>
            <p:ph type="sldNum" sz="quarter" idx="12"/>
          </p:nvPr>
        </p:nvSpPr>
        <p:spPr/>
        <p:txBody>
          <a:bodyPr/>
          <a:lstStyle/>
          <a:p>
            <a:fld id="{3A98EE3D-8CD1-4C3F-BD1C-C98C9596463C}" type="slidenum">
              <a:rPr lang="en-US" smtClean="0"/>
              <a:t>3</a:t>
            </a:fld>
            <a:endParaRPr lang="en-US" dirty="0"/>
          </a:p>
        </p:txBody>
      </p:sp>
    </p:spTree>
    <p:extLst>
      <p:ext uri="{BB962C8B-B14F-4D97-AF65-F5344CB8AC3E}">
        <p14:creationId xmlns:p14="http://schemas.microsoft.com/office/powerpoint/2010/main" val="1032948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935588" y="346982"/>
            <a:ext cx="10503938" cy="1477328"/>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Q1. How do sales vary by </a:t>
            </a:r>
            <a:r>
              <a:rPr lang="en-US" dirty="0">
                <a:solidFill>
                  <a:schemeClr val="tx1">
                    <a:lumMod val="95000"/>
                  </a:schemeClr>
                </a:solidFill>
                <a:latin typeface="LibreBaskerville-Regular"/>
              </a:rPr>
              <a:t>hour </a:t>
            </a:r>
            <a:r>
              <a:rPr lang="en-US" sz="1800" b="0" i="0" u="none" strike="noStrike" baseline="0" dirty="0">
                <a:solidFill>
                  <a:schemeClr val="tx1">
                    <a:lumMod val="95000"/>
                  </a:schemeClr>
                </a:solidFill>
                <a:latin typeface="LibreBaskerville-Regular"/>
              </a:rPr>
              <a:t>of the day and </a:t>
            </a:r>
            <a:r>
              <a:rPr lang="en-US" dirty="0">
                <a:solidFill>
                  <a:schemeClr val="tx1">
                    <a:lumMod val="95000"/>
                  </a:schemeClr>
                </a:solidFill>
                <a:latin typeface="LibreBaskerville-Regular"/>
              </a:rPr>
              <a:t>a</a:t>
            </a:r>
            <a:r>
              <a:rPr lang="en-US" sz="1800" b="0" i="0" u="none" strike="noStrike" baseline="0" dirty="0">
                <a:solidFill>
                  <a:schemeClr val="tx1">
                    <a:lumMod val="95000"/>
                  </a:schemeClr>
                </a:solidFill>
                <a:latin typeface="LibreBaskerville-Regular"/>
              </a:rPr>
              <a:t>re there any peak times for sales activity?</a:t>
            </a:r>
          </a:p>
          <a:p>
            <a:pPr algn="l"/>
            <a:endParaRPr lang="en-US" dirty="0">
              <a:solidFill>
                <a:schemeClr val="tx1">
                  <a:lumMod val="95000"/>
                </a:schemeClr>
              </a:solidFill>
              <a:latin typeface="LibreBaskerville-Regular"/>
            </a:endParaRPr>
          </a:p>
          <a:p>
            <a:pPr marL="285750" indent="-285750" algn="l">
              <a:buFont typeface="Arial" panose="020B0604020202020204" pitchFamily="34" charset="0"/>
              <a:buChar char="•"/>
            </a:pPr>
            <a:r>
              <a:rPr lang="en-US" dirty="0">
                <a:latin typeface="LibreBaskerville-Regular"/>
              </a:rPr>
              <a:t>Sales activity peaks between 8 AM and 10 AM.</a:t>
            </a:r>
          </a:p>
          <a:p>
            <a:pPr marL="285750" indent="-285750" algn="l">
              <a:buFont typeface="Arial" panose="020B0604020202020204" pitchFamily="34" charset="0"/>
              <a:buChar char="•"/>
            </a:pPr>
            <a:r>
              <a:rPr lang="en-US" dirty="0">
                <a:latin typeface="LibreBaskerville-Regular"/>
              </a:rPr>
              <a:t>The lowest sales activity is observed in the late evening, around 8 PM.</a:t>
            </a:r>
          </a:p>
          <a:p>
            <a:pPr marL="285750" indent="-285750" algn="l">
              <a:buFont typeface="Arial" panose="020B0604020202020204" pitchFamily="34" charset="0"/>
              <a:buChar char="•"/>
            </a:pPr>
            <a:r>
              <a:rPr lang="en-US" dirty="0">
                <a:solidFill>
                  <a:schemeClr val="tx1">
                    <a:lumMod val="95000"/>
                  </a:schemeClr>
                </a:solidFill>
                <a:latin typeface="LibreBaskerville-Regular"/>
              </a:rPr>
              <a:t>Constant sales are observed in non-peak hours with orders of 10-15K.</a:t>
            </a:r>
            <a:endParaRPr lang="en-IN" dirty="0">
              <a:solidFill>
                <a:schemeClr val="tx1">
                  <a:lumMod val="95000"/>
                </a:schemeClr>
              </a:solidFill>
              <a:latin typeface="LibreBaskerville-Regular"/>
            </a:endParaRPr>
          </a:p>
        </p:txBody>
      </p:sp>
      <p:graphicFrame>
        <p:nvGraphicFramePr>
          <p:cNvPr id="3" name="Chart 2">
            <a:extLst>
              <a:ext uri="{FF2B5EF4-FFF2-40B4-BE49-F238E27FC236}">
                <a16:creationId xmlns:a16="http://schemas.microsoft.com/office/drawing/2014/main" id="{9FD33FE6-C22A-4B85-9734-C0720BA4BDC8}"/>
              </a:ext>
            </a:extLst>
          </p:cNvPr>
          <p:cNvGraphicFramePr>
            <a:graphicFrameLocks/>
          </p:cNvGraphicFramePr>
          <p:nvPr>
            <p:extLst>
              <p:ext uri="{D42A27DB-BD31-4B8C-83A1-F6EECF244321}">
                <p14:modId xmlns:p14="http://schemas.microsoft.com/office/powerpoint/2010/main" val="3753061757"/>
              </p:ext>
            </p:extLst>
          </p:nvPr>
        </p:nvGraphicFramePr>
        <p:xfrm>
          <a:off x="990600" y="2568835"/>
          <a:ext cx="10220326" cy="3374765"/>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0F9D616B-3DA8-660D-EE86-B41C5FEC2B44}"/>
              </a:ext>
            </a:extLst>
          </p:cNvPr>
          <p:cNvSpPr>
            <a:spLocks noGrp="1"/>
          </p:cNvSpPr>
          <p:nvPr>
            <p:ph type="sldNum" sz="quarter" idx="12"/>
          </p:nvPr>
        </p:nvSpPr>
        <p:spPr>
          <a:xfrm>
            <a:off x="10543105" y="6016625"/>
            <a:ext cx="753545" cy="365125"/>
          </a:xfrm>
        </p:spPr>
        <p:txBody>
          <a:bodyPr/>
          <a:lstStyle/>
          <a:p>
            <a:fld id="{3A98EE3D-8CD1-4C3F-BD1C-C98C9596463C}" type="slidenum">
              <a:rPr lang="en-US" smtClean="0"/>
              <a:t>4</a:t>
            </a:fld>
            <a:endParaRPr lang="en-US" dirty="0"/>
          </a:p>
        </p:txBody>
      </p:sp>
    </p:spTree>
    <p:extLst>
      <p:ext uri="{BB962C8B-B14F-4D97-AF65-F5344CB8AC3E}">
        <p14:creationId xmlns:p14="http://schemas.microsoft.com/office/powerpoint/2010/main" val="1265123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859387" y="375557"/>
            <a:ext cx="10561087" cy="1200329"/>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Q2. How do </a:t>
            </a:r>
            <a:r>
              <a:rPr lang="en-US" dirty="0">
                <a:solidFill>
                  <a:schemeClr val="tx1">
                    <a:lumMod val="95000"/>
                  </a:schemeClr>
                </a:solidFill>
                <a:latin typeface="LibreBaskerville-Regular"/>
              </a:rPr>
              <a:t>orders</a:t>
            </a:r>
            <a:r>
              <a:rPr lang="en-US" sz="1800" b="0" i="0" u="none" strike="noStrike" baseline="0" dirty="0">
                <a:solidFill>
                  <a:schemeClr val="tx1">
                    <a:lumMod val="95000"/>
                  </a:schemeClr>
                </a:solidFill>
                <a:latin typeface="LibreBaskerville-Regular"/>
              </a:rPr>
              <a:t> vary by day of the week?</a:t>
            </a:r>
          </a:p>
          <a:p>
            <a:pPr algn="l"/>
            <a:endParaRPr lang="en-US" dirty="0">
              <a:solidFill>
                <a:schemeClr val="tx1">
                  <a:lumMod val="95000"/>
                </a:schemeClr>
              </a:solidFill>
              <a:latin typeface="LibreBaskerville-Regular"/>
            </a:endParaRPr>
          </a:p>
          <a:p>
            <a:pPr marL="285750" indent="-285750" algn="l">
              <a:buFont typeface="Arial" panose="020B0604020202020204" pitchFamily="34" charset="0"/>
              <a:buChar char="•"/>
            </a:pPr>
            <a:r>
              <a:rPr lang="en-US" dirty="0">
                <a:latin typeface="LibreBaskerville-Regular"/>
              </a:rPr>
              <a:t>Orders are relatively consistent throughout the week, with Monday, Thursday, and Friday performing best. </a:t>
            </a:r>
          </a:p>
          <a:p>
            <a:pPr marL="285750" indent="-285750" algn="l">
              <a:buFont typeface="Arial" panose="020B0604020202020204" pitchFamily="34" charset="0"/>
              <a:buChar char="•"/>
            </a:pPr>
            <a:r>
              <a:rPr lang="en-US" dirty="0">
                <a:latin typeface="LibreBaskerville-Regular"/>
              </a:rPr>
              <a:t>The Lowest sales are on Saturday with a decrease in a few hundred orders.</a:t>
            </a:r>
            <a:endParaRPr lang="en-IN" dirty="0">
              <a:solidFill>
                <a:schemeClr val="tx1">
                  <a:lumMod val="95000"/>
                </a:schemeClr>
              </a:solidFill>
              <a:latin typeface="LibreBaskerville-Regular"/>
            </a:endParaRPr>
          </a:p>
        </p:txBody>
      </p:sp>
      <p:graphicFrame>
        <p:nvGraphicFramePr>
          <p:cNvPr id="4" name="Chart 3">
            <a:extLst>
              <a:ext uri="{FF2B5EF4-FFF2-40B4-BE49-F238E27FC236}">
                <a16:creationId xmlns:a16="http://schemas.microsoft.com/office/drawing/2014/main" id="{3E7D13EA-8782-4CA7-A7C4-5F17CA626E7D}"/>
              </a:ext>
            </a:extLst>
          </p:cNvPr>
          <p:cNvGraphicFramePr>
            <a:graphicFrameLocks/>
          </p:cNvGraphicFramePr>
          <p:nvPr>
            <p:extLst>
              <p:ext uri="{D42A27DB-BD31-4B8C-83A1-F6EECF244321}">
                <p14:modId xmlns:p14="http://schemas.microsoft.com/office/powerpoint/2010/main" val="1755584494"/>
              </p:ext>
            </p:extLst>
          </p:nvPr>
        </p:nvGraphicFramePr>
        <p:xfrm>
          <a:off x="933450" y="2581275"/>
          <a:ext cx="10220400" cy="3373200"/>
        </p:xfrm>
        <a:graphic>
          <a:graphicData uri="http://schemas.openxmlformats.org/drawingml/2006/chart">
            <c:chart xmlns:c="http://schemas.openxmlformats.org/drawingml/2006/chart" xmlns:r="http://schemas.openxmlformats.org/officeDocument/2006/relationships" r:id="rId2"/>
          </a:graphicData>
        </a:graphic>
      </p:graphicFrame>
      <p:sp>
        <p:nvSpPr>
          <p:cNvPr id="3" name="Slide Number Placeholder 2">
            <a:extLst>
              <a:ext uri="{FF2B5EF4-FFF2-40B4-BE49-F238E27FC236}">
                <a16:creationId xmlns:a16="http://schemas.microsoft.com/office/drawing/2014/main" id="{FDA5DC22-4FBA-F7C2-8CF5-CCAD967F1E86}"/>
              </a:ext>
            </a:extLst>
          </p:cNvPr>
          <p:cNvSpPr>
            <a:spLocks noGrp="1"/>
          </p:cNvSpPr>
          <p:nvPr>
            <p:ph type="sldNum" sz="quarter" idx="12"/>
          </p:nvPr>
        </p:nvSpPr>
        <p:spPr/>
        <p:txBody>
          <a:bodyPr/>
          <a:lstStyle/>
          <a:p>
            <a:fld id="{3A98EE3D-8CD1-4C3F-BD1C-C98C9596463C}" type="slidenum">
              <a:rPr lang="en-US" smtClean="0"/>
              <a:t>5</a:t>
            </a:fld>
            <a:endParaRPr lang="en-US" dirty="0"/>
          </a:p>
        </p:txBody>
      </p:sp>
    </p:spTree>
    <p:extLst>
      <p:ext uri="{BB962C8B-B14F-4D97-AF65-F5344CB8AC3E}">
        <p14:creationId xmlns:p14="http://schemas.microsoft.com/office/powerpoint/2010/main" val="25771774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840338" y="327932"/>
            <a:ext cx="10646812" cy="1200329"/>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Q3. Which products are the top 5 best-selling products in terms of revenue?</a:t>
            </a:r>
          </a:p>
          <a:p>
            <a:pPr algn="l"/>
            <a:endParaRPr lang="en-US" dirty="0">
              <a:solidFill>
                <a:schemeClr val="tx1">
                  <a:lumMod val="95000"/>
                </a:schemeClr>
              </a:solidFill>
              <a:latin typeface="LibreBaskerville-Regular"/>
            </a:endParaRPr>
          </a:p>
          <a:p>
            <a:pPr marL="285750" indent="-285750" algn="l">
              <a:buFont typeface="Arial" panose="020B0604020202020204" pitchFamily="34" charset="0"/>
              <a:buChar char="•"/>
            </a:pPr>
            <a:r>
              <a:rPr lang="en-US" dirty="0">
                <a:latin typeface="LibreBaskerville-Regular"/>
              </a:rPr>
              <a:t>These figures highlight a strong preference for both coffee and tea products, with Barista Espresso being the highest </a:t>
            </a:r>
            <a:r>
              <a:rPr lang="en-US" dirty="0">
                <a:solidFill>
                  <a:schemeClr val="tx1">
                    <a:lumMod val="95000"/>
                  </a:schemeClr>
                </a:solidFill>
                <a:latin typeface="LibreBaskerville-Regular"/>
              </a:rPr>
              <a:t>revenue</a:t>
            </a:r>
            <a:r>
              <a:rPr lang="en-US" dirty="0">
                <a:latin typeface="LibreBaskerville-Regular"/>
              </a:rPr>
              <a:t> generator.</a:t>
            </a:r>
            <a:endParaRPr lang="en-IN" dirty="0">
              <a:solidFill>
                <a:schemeClr val="tx1">
                  <a:lumMod val="95000"/>
                </a:schemeClr>
              </a:solidFill>
              <a:latin typeface="LibreBaskerville-Regular"/>
            </a:endParaRPr>
          </a:p>
        </p:txBody>
      </p:sp>
      <p:sp>
        <p:nvSpPr>
          <p:cNvPr id="4" name="Slide Number Placeholder 3">
            <a:extLst>
              <a:ext uri="{FF2B5EF4-FFF2-40B4-BE49-F238E27FC236}">
                <a16:creationId xmlns:a16="http://schemas.microsoft.com/office/drawing/2014/main" id="{264E971C-0F2C-1BF4-4CBF-0A593B07514C}"/>
              </a:ext>
            </a:extLst>
          </p:cNvPr>
          <p:cNvSpPr>
            <a:spLocks noGrp="1"/>
          </p:cNvSpPr>
          <p:nvPr>
            <p:ph type="sldNum" sz="quarter" idx="12"/>
          </p:nvPr>
        </p:nvSpPr>
        <p:spPr/>
        <p:txBody>
          <a:bodyPr/>
          <a:lstStyle/>
          <a:p>
            <a:fld id="{3A98EE3D-8CD1-4C3F-BD1C-C98C9596463C}" type="slidenum">
              <a:rPr lang="en-US" smtClean="0"/>
              <a:t>6</a:t>
            </a:fld>
            <a:endParaRPr lang="en-US" dirty="0"/>
          </a:p>
        </p:txBody>
      </p:sp>
      <p:graphicFrame>
        <p:nvGraphicFramePr>
          <p:cNvPr id="6" name="Chart 5">
            <a:extLst>
              <a:ext uri="{FF2B5EF4-FFF2-40B4-BE49-F238E27FC236}">
                <a16:creationId xmlns:a16="http://schemas.microsoft.com/office/drawing/2014/main" id="{35814620-3CA1-4FC4-86AF-C65A4958B6B2}"/>
              </a:ext>
            </a:extLst>
          </p:cNvPr>
          <p:cNvGraphicFramePr>
            <a:graphicFrameLocks/>
          </p:cNvGraphicFramePr>
          <p:nvPr>
            <p:extLst>
              <p:ext uri="{D42A27DB-BD31-4B8C-83A1-F6EECF244321}">
                <p14:modId xmlns:p14="http://schemas.microsoft.com/office/powerpoint/2010/main" val="60941909"/>
              </p:ext>
            </p:extLst>
          </p:nvPr>
        </p:nvGraphicFramePr>
        <p:xfrm>
          <a:off x="943557" y="2628039"/>
          <a:ext cx="10220400" cy="337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820096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859387" y="299357"/>
            <a:ext cx="10637287" cy="1477328"/>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Q4. How do sales vary across different store locations?</a:t>
            </a:r>
          </a:p>
          <a:p>
            <a:pPr algn="l"/>
            <a:endParaRPr lang="en-US" dirty="0">
              <a:solidFill>
                <a:schemeClr val="tx1">
                  <a:lumMod val="95000"/>
                </a:schemeClr>
              </a:solidFill>
              <a:latin typeface="LibreBaskerville-Regular"/>
            </a:endParaRPr>
          </a:p>
          <a:p>
            <a:pPr marL="285750" indent="-285750">
              <a:buFont typeface="Arial" panose="020B0604020202020204" pitchFamily="34" charset="0"/>
              <a:buChar char="•"/>
            </a:pPr>
            <a:r>
              <a:rPr lang="en-US" dirty="0">
                <a:latin typeface="LibreBaskerville-Regular"/>
              </a:rPr>
              <a:t>The Hell's Kitchen location has the highest sales and transaction count, followed closely by Astoria and Lower Manhattan.</a:t>
            </a:r>
            <a:endParaRPr lang="en-IN" dirty="0">
              <a:solidFill>
                <a:schemeClr val="tx1">
                  <a:lumMod val="95000"/>
                </a:schemeClr>
              </a:solidFill>
              <a:latin typeface="LibreBaskerville-Regular"/>
            </a:endParaRPr>
          </a:p>
          <a:p>
            <a:endParaRPr lang="en-US" dirty="0">
              <a:latin typeface="LibreBaskerville-Regular"/>
            </a:endParaRPr>
          </a:p>
        </p:txBody>
      </p:sp>
      <p:graphicFrame>
        <p:nvGraphicFramePr>
          <p:cNvPr id="3" name="Chart 2">
            <a:extLst>
              <a:ext uri="{FF2B5EF4-FFF2-40B4-BE49-F238E27FC236}">
                <a16:creationId xmlns:a16="http://schemas.microsoft.com/office/drawing/2014/main" id="{20A17EEE-5A2C-4D88-A17B-1041DFE8F899}"/>
              </a:ext>
            </a:extLst>
          </p:cNvPr>
          <p:cNvGraphicFramePr>
            <a:graphicFrameLocks/>
          </p:cNvGraphicFramePr>
          <p:nvPr>
            <p:extLst>
              <p:ext uri="{D42A27DB-BD31-4B8C-83A1-F6EECF244321}">
                <p14:modId xmlns:p14="http://schemas.microsoft.com/office/powerpoint/2010/main" val="2146146019"/>
              </p:ext>
            </p:extLst>
          </p:nvPr>
        </p:nvGraphicFramePr>
        <p:xfrm>
          <a:off x="962025" y="2600324"/>
          <a:ext cx="10220400" cy="33732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5ADB102A-0B1F-EE57-E28E-513769BDE75A}"/>
              </a:ext>
            </a:extLst>
          </p:cNvPr>
          <p:cNvSpPr>
            <a:spLocks noGrp="1"/>
          </p:cNvSpPr>
          <p:nvPr>
            <p:ph type="sldNum" sz="quarter" idx="12"/>
          </p:nvPr>
        </p:nvSpPr>
        <p:spPr/>
        <p:txBody>
          <a:bodyPr/>
          <a:lstStyle/>
          <a:p>
            <a:fld id="{3A98EE3D-8CD1-4C3F-BD1C-C98C9596463C}" type="slidenum">
              <a:rPr lang="en-US" smtClean="0"/>
              <a:t>7</a:t>
            </a:fld>
            <a:endParaRPr lang="en-US" dirty="0"/>
          </a:p>
        </p:txBody>
      </p:sp>
    </p:spTree>
    <p:extLst>
      <p:ext uri="{BB962C8B-B14F-4D97-AF65-F5344CB8AC3E}">
        <p14:creationId xmlns:p14="http://schemas.microsoft.com/office/powerpoint/2010/main" val="94197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828675" y="299357"/>
            <a:ext cx="11363325" cy="1754326"/>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Q5. How do sales vary by product category?</a:t>
            </a:r>
          </a:p>
          <a:p>
            <a:pPr algn="l"/>
            <a:endParaRPr lang="en-US" dirty="0">
              <a:solidFill>
                <a:schemeClr val="tx1">
                  <a:lumMod val="95000"/>
                </a:schemeClr>
              </a:solidFill>
            </a:endParaRPr>
          </a:p>
          <a:p>
            <a:pPr marL="342900" indent="-342900" algn="l">
              <a:buFont typeface="Arial" panose="020B0604020202020204" pitchFamily="34" charset="0"/>
              <a:buChar char="•"/>
            </a:pPr>
            <a:r>
              <a:rPr lang="en-US" dirty="0">
                <a:solidFill>
                  <a:schemeClr val="tx1">
                    <a:lumMod val="95000"/>
                  </a:schemeClr>
                </a:solidFill>
                <a:latin typeface="LibreBaskerville-Regular"/>
              </a:rPr>
              <a:t>Coffee Beans and Tea Leading the sales with an extreme high revenue, indicating a high demand for home-brewing among customers.</a:t>
            </a:r>
          </a:p>
          <a:p>
            <a:pPr marL="342900" indent="-342900" algn="l">
              <a:buFont typeface="Arial" panose="020B0604020202020204" pitchFamily="34" charset="0"/>
              <a:buChar char="•"/>
            </a:pPr>
            <a:r>
              <a:rPr lang="en-US" dirty="0">
                <a:solidFill>
                  <a:schemeClr val="tx1">
                    <a:lumMod val="95000"/>
                  </a:schemeClr>
                </a:solidFill>
                <a:latin typeface="LibreBaskerville-Regular"/>
              </a:rPr>
              <a:t>Bakery, Drinking Chocolate and Coffee beans are low but not bad in sales, bakery items are popular, complementing the beverage offerings and enhancing the overall customer experience.</a:t>
            </a:r>
          </a:p>
        </p:txBody>
      </p:sp>
      <p:sp>
        <p:nvSpPr>
          <p:cNvPr id="6" name="Slide Number Placeholder 5">
            <a:extLst>
              <a:ext uri="{FF2B5EF4-FFF2-40B4-BE49-F238E27FC236}">
                <a16:creationId xmlns:a16="http://schemas.microsoft.com/office/drawing/2014/main" id="{8F64D3F2-C7F8-C8F9-57E1-823F50A44690}"/>
              </a:ext>
            </a:extLst>
          </p:cNvPr>
          <p:cNvSpPr>
            <a:spLocks noGrp="1"/>
          </p:cNvSpPr>
          <p:nvPr>
            <p:ph type="sldNum" sz="quarter" idx="12"/>
          </p:nvPr>
        </p:nvSpPr>
        <p:spPr/>
        <p:txBody>
          <a:bodyPr/>
          <a:lstStyle/>
          <a:p>
            <a:fld id="{3A98EE3D-8CD1-4C3F-BD1C-C98C9596463C}" type="slidenum">
              <a:rPr lang="en-US" smtClean="0"/>
              <a:t>8</a:t>
            </a:fld>
            <a:endParaRPr lang="en-US" dirty="0"/>
          </a:p>
        </p:txBody>
      </p:sp>
      <p:graphicFrame>
        <p:nvGraphicFramePr>
          <p:cNvPr id="7" name="Chart 6">
            <a:extLst>
              <a:ext uri="{FF2B5EF4-FFF2-40B4-BE49-F238E27FC236}">
                <a16:creationId xmlns:a16="http://schemas.microsoft.com/office/drawing/2014/main" id="{29B9A6A3-4C59-4B19-A944-A58F801CA28C}"/>
              </a:ext>
            </a:extLst>
          </p:cNvPr>
          <p:cNvGraphicFramePr>
            <a:graphicFrameLocks/>
          </p:cNvGraphicFramePr>
          <p:nvPr>
            <p:extLst>
              <p:ext uri="{D42A27DB-BD31-4B8C-83A1-F6EECF244321}">
                <p14:modId xmlns:p14="http://schemas.microsoft.com/office/powerpoint/2010/main" val="809630315"/>
              </p:ext>
            </p:extLst>
          </p:nvPr>
        </p:nvGraphicFramePr>
        <p:xfrm>
          <a:off x="933062" y="2575250"/>
          <a:ext cx="10220400" cy="33732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721763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5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3867C4B-D7DA-00B8-80B9-69D729D20E77}"/>
              </a:ext>
            </a:extLst>
          </p:cNvPr>
          <p:cNvSpPr txBox="1"/>
          <p:nvPr/>
        </p:nvSpPr>
        <p:spPr>
          <a:xfrm>
            <a:off x="767736" y="232682"/>
            <a:ext cx="11357589" cy="2754600"/>
          </a:xfrm>
          <a:prstGeom prst="rect">
            <a:avLst/>
          </a:prstGeom>
          <a:noFill/>
        </p:spPr>
        <p:txBody>
          <a:bodyPr wrap="square" rtlCol="0">
            <a:spAutoFit/>
          </a:bodyPr>
          <a:lstStyle/>
          <a:p>
            <a:pPr algn="l"/>
            <a:r>
              <a:rPr lang="en-US" sz="1800" b="0" i="0" u="none" strike="noStrike" baseline="0" dirty="0">
                <a:solidFill>
                  <a:schemeClr val="tx1">
                    <a:lumMod val="95000"/>
                  </a:schemeClr>
                </a:solidFill>
                <a:latin typeface="LibreBaskerville-Regular"/>
              </a:rPr>
              <a:t>Q6. How do sales vary by product type?</a:t>
            </a:r>
          </a:p>
          <a:p>
            <a:pPr algn="l"/>
            <a:endParaRPr lang="en-US" sz="1100" dirty="0"/>
          </a:p>
          <a:p>
            <a:pPr marL="171450" indent="-171450" algn="l">
              <a:buFont typeface="Arial" panose="020B0604020202020204" pitchFamily="34" charset="0"/>
              <a:buChar char="•"/>
            </a:pPr>
            <a:r>
              <a:rPr lang="en-US" dirty="0">
                <a:latin typeface="LibreBaskerville-Regular"/>
              </a:rPr>
              <a:t>The nearly equal high demand for regular and large-sized products highlights that most customers prefer standard or more substantial portions, making these sizes essential for maintaining high sales volumes.</a:t>
            </a:r>
          </a:p>
          <a:p>
            <a:pPr marL="171450" indent="-171450" algn="l">
              <a:buFont typeface="Arial" panose="020B0604020202020204" pitchFamily="34" charset="0"/>
              <a:buChar char="•"/>
            </a:pPr>
            <a:endParaRPr lang="en-US" dirty="0">
              <a:latin typeface="LibreBaskerville-Regular"/>
            </a:endParaRPr>
          </a:p>
          <a:p>
            <a:pPr marL="171450" indent="-171450" algn="l">
              <a:buFont typeface="Arial" panose="020B0604020202020204" pitchFamily="34" charset="0"/>
              <a:buChar char="•"/>
            </a:pPr>
            <a:r>
              <a:rPr lang="en-US" dirty="0">
                <a:latin typeface="LibreBaskerville-Regular"/>
              </a:rPr>
              <a:t>The large number of "Not Defined" orders indicates a substantial demand for customization. This could be an opportunity for the coffee shop to further explore personalized options.</a:t>
            </a:r>
          </a:p>
          <a:p>
            <a:pPr marL="171450" indent="-171450" algn="l">
              <a:buFont typeface="Arial" panose="020B0604020202020204" pitchFamily="34" charset="0"/>
              <a:buChar char="•"/>
            </a:pPr>
            <a:endParaRPr lang="en-US" dirty="0">
              <a:latin typeface="LibreBaskerville-Regular"/>
            </a:endParaRPr>
          </a:p>
          <a:p>
            <a:pPr marL="171450" indent="-171450" algn="l">
              <a:buFont typeface="Arial" panose="020B0604020202020204" pitchFamily="34" charset="0"/>
              <a:buChar char="•"/>
            </a:pPr>
            <a:r>
              <a:rPr lang="en-US" dirty="0">
                <a:latin typeface="LibreBaskerville-Regular"/>
              </a:rPr>
              <a:t>Offering small sizes can be particularly appealing for customers looking for a quick refreshment or for those who prefer smaller portions for health or dietary reasons.</a:t>
            </a:r>
            <a:endParaRPr lang="en-US" sz="1200" dirty="0">
              <a:solidFill>
                <a:schemeClr val="tx1">
                  <a:lumMod val="95000"/>
                </a:schemeClr>
              </a:solidFill>
            </a:endParaRPr>
          </a:p>
        </p:txBody>
      </p:sp>
      <p:graphicFrame>
        <p:nvGraphicFramePr>
          <p:cNvPr id="3" name="Chart 2">
            <a:extLst>
              <a:ext uri="{FF2B5EF4-FFF2-40B4-BE49-F238E27FC236}">
                <a16:creationId xmlns:a16="http://schemas.microsoft.com/office/drawing/2014/main" id="{A9479613-EA6C-4122-A930-502F6B4E8D81}"/>
              </a:ext>
            </a:extLst>
          </p:cNvPr>
          <p:cNvGraphicFramePr>
            <a:graphicFrameLocks/>
          </p:cNvGraphicFramePr>
          <p:nvPr>
            <p:extLst>
              <p:ext uri="{D42A27DB-BD31-4B8C-83A1-F6EECF244321}">
                <p14:modId xmlns:p14="http://schemas.microsoft.com/office/powerpoint/2010/main" val="2180151784"/>
              </p:ext>
            </p:extLst>
          </p:nvPr>
        </p:nvGraphicFramePr>
        <p:xfrm>
          <a:off x="914401" y="3076575"/>
          <a:ext cx="10220400" cy="2933700"/>
        </p:xfrm>
        <a:graphic>
          <a:graphicData uri="http://schemas.openxmlformats.org/drawingml/2006/chart">
            <c:chart xmlns:c="http://schemas.openxmlformats.org/drawingml/2006/chart" xmlns:r="http://schemas.openxmlformats.org/officeDocument/2006/relationships" r:id="rId2"/>
          </a:graphicData>
        </a:graphic>
      </p:graphicFrame>
      <p:sp>
        <p:nvSpPr>
          <p:cNvPr id="4" name="Slide Number Placeholder 3">
            <a:extLst>
              <a:ext uri="{FF2B5EF4-FFF2-40B4-BE49-F238E27FC236}">
                <a16:creationId xmlns:a16="http://schemas.microsoft.com/office/drawing/2014/main" id="{E4AFC5E9-35B1-3C22-8122-07306078FCA2}"/>
              </a:ext>
            </a:extLst>
          </p:cNvPr>
          <p:cNvSpPr>
            <a:spLocks noGrp="1"/>
          </p:cNvSpPr>
          <p:nvPr>
            <p:ph type="sldNum" sz="quarter" idx="12"/>
          </p:nvPr>
        </p:nvSpPr>
        <p:spPr/>
        <p:txBody>
          <a:bodyPr/>
          <a:lstStyle/>
          <a:p>
            <a:fld id="{3A98EE3D-8CD1-4C3F-BD1C-C98C9596463C}" type="slidenum">
              <a:rPr lang="en-US" smtClean="0"/>
              <a:t>9</a:t>
            </a:fld>
            <a:endParaRPr lang="en-US" dirty="0"/>
          </a:p>
        </p:txBody>
      </p:sp>
    </p:spTree>
    <p:extLst>
      <p:ext uri="{BB962C8B-B14F-4D97-AF65-F5344CB8AC3E}">
        <p14:creationId xmlns:p14="http://schemas.microsoft.com/office/powerpoint/2010/main" val="5221299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offee">
      <a:dk1>
        <a:sysClr val="windowText" lastClr="000000"/>
      </a:dk1>
      <a:lt1>
        <a:sysClr val="window" lastClr="FFFFFF"/>
      </a:lt1>
      <a:dk2>
        <a:srgbClr val="4E3B30"/>
      </a:dk2>
      <a:lt2>
        <a:srgbClr val="F4EEDC"/>
      </a:lt2>
      <a:accent1>
        <a:srgbClr val="CC830E"/>
      </a:accent1>
      <a:accent2>
        <a:srgbClr val="B54C2D"/>
      </a:accent2>
      <a:accent3>
        <a:srgbClr val="99570C"/>
      </a:accent3>
      <a:accent4>
        <a:srgbClr val="C17529"/>
      </a:accent4>
      <a:accent5>
        <a:srgbClr val="A19574"/>
      </a:accent5>
      <a:accent6>
        <a:srgbClr val="A49518"/>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THREE.pptx" id="{E781C72B-3D65-4B8D-9071-33B66AF0EF30}" vid="{3A5A58F2-9BE1-435C-B12D-88FD9BF701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Coffee Shop Sales Analysis</Template>
  <TotalTime>990</TotalTime>
  <Words>626</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Goudy Old Style</vt:lpstr>
      <vt:lpstr>LibreBaskerville-Regular</vt:lpstr>
      <vt:lpstr>Wingdings 2</vt:lpstr>
      <vt:lpstr>SlateVTI</vt:lpstr>
      <vt:lpstr>Coffee Shop Sales Analysis</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Ankush Shukla</dc:creator>
  <cp:lastModifiedBy>Ankush Shukla</cp:lastModifiedBy>
  <cp:revision>3</cp:revision>
  <dcterms:created xsi:type="dcterms:W3CDTF">2024-08-27T15:31:23Z</dcterms:created>
  <dcterms:modified xsi:type="dcterms:W3CDTF">2024-08-28T08:02:22Z</dcterms:modified>
</cp:coreProperties>
</file>