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4" r:id="rId6"/>
    <p:sldId id="266" r:id="rId7"/>
    <p:sldId id="267" r:id="rId8"/>
    <p:sldId id="268" r:id="rId9"/>
    <p:sldId id="269" r:id="rId10"/>
    <p:sldId id="27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Codebasics\Excel%20Projects\Coffee%20Shop%20Sales\coffee%20shop%20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odebasics\Excel%20Projects\Coffee%20Shop%20Sales\coffee%20shop%20sal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odebasics\Excel%20Projects\Coffee%20Shop%20Sales\coffee%20shop%20sal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odebasics\Excel%20Projects\Coffee%20Shop%20Sales\coffee%20shop%20sal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odebasics\Excel%20Projects\Coffee%20Shop%20Sales\coffee%20shop%20sal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odebasics\Excel%20Projects\Coffee%20Shop%20Sales\coffee%20shop%20sale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odebasics\Excel%20Projects\Coffee%20Shop%20Sales\coffee%20shop%20sa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 shop sales.xlsx]Pivot tables!PivotTable1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b="1" dirty="0">
                <a:solidFill>
                  <a:srgbClr val="38220F"/>
                </a:solidFill>
              </a:rPr>
              <a:t>Order Quantity by Hours</a:t>
            </a:r>
          </a:p>
        </c:rich>
      </c:tx>
      <c:layout>
        <c:manualLayout>
          <c:xMode val="edge"/>
          <c:yMode val="edge"/>
          <c:x val="0.37916028538169116"/>
          <c:y val="1.51234550259408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circle"/>
          <c:size val="6"/>
          <c:spPr>
            <a:solidFill>
              <a:srgbClr val="634832"/>
            </a:solidFill>
            <a:ln w="9525">
              <a:solidFill>
                <a:srgbClr val="38220F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circle"/>
          <c:size val="6"/>
          <c:spPr>
            <a:solidFill>
              <a:srgbClr val="634832"/>
            </a:solidFill>
            <a:ln w="9525">
              <a:solidFill>
                <a:srgbClr val="38220F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circle"/>
          <c:size val="6"/>
          <c:spPr>
            <a:solidFill>
              <a:srgbClr val="634832"/>
            </a:solidFill>
            <a:ln w="9525">
              <a:solidFill>
                <a:srgbClr val="38220F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circle"/>
          <c:size val="6"/>
          <c:spPr>
            <a:solidFill>
              <a:srgbClr val="634832"/>
            </a:solidFill>
            <a:ln w="9525">
              <a:solidFill>
                <a:srgbClr val="38220F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10800700935519"/>
          <c:y val="0.15425376347773731"/>
          <c:w val="0.77663391249647518"/>
          <c:h val="0.64619561199216291"/>
        </c:manualLayout>
      </c:layout>
      <c:lineChart>
        <c:grouping val="standard"/>
        <c:varyColors val="0"/>
        <c:ser>
          <c:idx val="0"/>
          <c:order val="0"/>
          <c:tx>
            <c:strRef>
              <c:f>'Pivot tables'!$B$4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rgbClr val="38220F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634832"/>
              </a:solidFill>
              <a:ln w="9525">
                <a:solidFill>
                  <a:srgbClr val="38220F"/>
                </a:solidFill>
              </a:ln>
              <a:effectLst/>
            </c:spPr>
          </c:marker>
          <c:cat>
            <c:strRef>
              <c:f>'Pivot tables'!$A$5:$A$20</c:f>
              <c:strCache>
                <c:ptCount val="1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</c:strCache>
            </c:strRef>
          </c:cat>
          <c:val>
            <c:numRef>
              <c:f>'Pivot tables'!$B$5:$B$20</c:f>
              <c:numCache>
                <c:formatCode>##,##0.0,\ "K"</c:formatCode>
                <c:ptCount val="15"/>
                <c:pt idx="0">
                  <c:v>6865</c:v>
                </c:pt>
                <c:pt idx="1">
                  <c:v>19449</c:v>
                </c:pt>
                <c:pt idx="2">
                  <c:v>25197</c:v>
                </c:pt>
                <c:pt idx="3">
                  <c:v>25370</c:v>
                </c:pt>
                <c:pt idx="4">
                  <c:v>26713</c:v>
                </c:pt>
                <c:pt idx="5">
                  <c:v>14035</c:v>
                </c:pt>
                <c:pt idx="6">
                  <c:v>12690</c:v>
                </c:pt>
                <c:pt idx="7">
                  <c:v>12439</c:v>
                </c:pt>
                <c:pt idx="8">
                  <c:v>12907</c:v>
                </c:pt>
                <c:pt idx="9">
                  <c:v>12923</c:v>
                </c:pt>
                <c:pt idx="10">
                  <c:v>12881</c:v>
                </c:pt>
                <c:pt idx="11">
                  <c:v>12700</c:v>
                </c:pt>
                <c:pt idx="12">
                  <c:v>10826</c:v>
                </c:pt>
                <c:pt idx="13">
                  <c:v>8595</c:v>
                </c:pt>
                <c:pt idx="14">
                  <c:v>880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8C-409B-BF9E-0638AD8F23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1022175"/>
        <c:axId val="501021215"/>
      </c:lineChart>
      <c:catAx>
        <c:axId val="5010221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>
                    <a:solidFill>
                      <a:schemeClr val="bg1"/>
                    </a:solidFill>
                  </a:rPr>
                  <a:t>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021215"/>
        <c:crosses val="autoZero"/>
        <c:auto val="1"/>
        <c:lblAlgn val="ctr"/>
        <c:lblOffset val="100"/>
        <c:noMultiLvlLbl val="0"/>
      </c:catAx>
      <c:valAx>
        <c:axId val="501021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8220F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>
                    <a:solidFill>
                      <a:schemeClr val="bg1"/>
                    </a:solidFill>
                  </a:rPr>
                  <a:t>Quantity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#,##0.0,\ &quot;K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022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DBC1AC"/>
    </a:solidFill>
    <a:ln w="9525" cap="rnd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 shop sales.xlsx]Pivot tables!PivotTable10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IN" sz="2000" b="1" i="0" u="none" strike="noStrike" kern="1200" spc="0" baseline="0">
                <a:solidFill>
                  <a:srgbClr val="38220F"/>
                </a:solidFill>
                <a:latin typeface="+mn-lt"/>
                <a:ea typeface="+mn-ea"/>
                <a:cs typeface="+mn-cs"/>
              </a:defRPr>
            </a:pPr>
            <a:r>
              <a:rPr lang="en-IN" sz="2000" b="1" i="0" u="none" strike="noStrike" kern="1200" spc="0" baseline="0">
                <a:solidFill>
                  <a:srgbClr val="38220F"/>
                </a:solidFill>
                <a:latin typeface="+mn-lt"/>
                <a:ea typeface="+mn-ea"/>
                <a:cs typeface="+mn-cs"/>
              </a:rPr>
              <a:t>Orders by Weekdays</a:t>
            </a:r>
          </a:p>
        </c:rich>
      </c:tx>
      <c:layout>
        <c:manualLayout>
          <c:xMode val="edge"/>
          <c:yMode val="edge"/>
          <c:x val="0.40079465521355284"/>
          <c:y val="1.2970052078446816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circle"/>
          <c:size val="6"/>
          <c:spPr>
            <a:solidFill>
              <a:srgbClr val="634832"/>
            </a:solidFill>
            <a:ln w="9525">
              <a:solidFill>
                <a:srgbClr val="38220F"/>
              </a:solidFill>
            </a:ln>
            <a:effectLst/>
          </c:spPr>
        </c:marker>
      </c:pivotFmt>
      <c:pivotFmt>
        <c:idx val="3"/>
        <c:spPr>
          <a:solidFill>
            <a:schemeClr val="accent1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circle"/>
          <c:size val="6"/>
          <c:spPr>
            <a:solidFill>
              <a:srgbClr val="634832"/>
            </a:solidFill>
            <a:ln w="9525">
              <a:solidFill>
                <a:srgbClr val="38220F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circle"/>
          <c:size val="6"/>
          <c:spPr>
            <a:solidFill>
              <a:srgbClr val="634832"/>
            </a:solidFill>
            <a:ln w="9525">
              <a:solidFill>
                <a:srgbClr val="38220F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ln w="22225" cap="rnd">
            <a:solidFill>
              <a:srgbClr val="38220F"/>
            </a:solidFill>
            <a:round/>
          </a:ln>
          <a:effectLst/>
        </c:spPr>
        <c:marker>
          <c:symbol val="circle"/>
          <c:size val="6"/>
          <c:spPr>
            <a:solidFill>
              <a:srgbClr val="634832"/>
            </a:solidFill>
            <a:ln w="9525">
              <a:solidFill>
                <a:srgbClr val="38220F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38220F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circle"/>
          <c:size val="6"/>
          <c:spPr>
            <a:solidFill>
              <a:srgbClr val="634832"/>
            </a:solidFill>
            <a:ln w="9525">
              <a:solidFill>
                <a:srgbClr val="38220F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38220F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38220F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38220F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38220F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38220F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38220F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38220F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38220F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9310060018721435E-2"/>
          <c:y val="0.14279780566232747"/>
          <c:w val="0.97237349264908313"/>
          <c:h val="0.646195611992162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tables'!$E$24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38220F"/>
            </a:solidFill>
            <a:ln w="22225" cap="rnd">
              <a:solidFill>
                <a:srgbClr val="38220F"/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'Pivot tables'!$D$25:$D$32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'Pivot tables'!$E$25:$E$32</c:f>
              <c:numCache>
                <c:formatCode>##,##0.0,\ "K"</c:formatCode>
                <c:ptCount val="7"/>
                <c:pt idx="0">
                  <c:v>21096</c:v>
                </c:pt>
                <c:pt idx="1">
                  <c:v>21643</c:v>
                </c:pt>
                <c:pt idx="2">
                  <c:v>21202</c:v>
                </c:pt>
                <c:pt idx="3">
                  <c:v>21310</c:v>
                </c:pt>
                <c:pt idx="4">
                  <c:v>21654</c:v>
                </c:pt>
                <c:pt idx="5">
                  <c:v>21701</c:v>
                </c:pt>
                <c:pt idx="6">
                  <c:v>20510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48-47CB-BAB8-562E4B4C96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01022175"/>
        <c:axId val="501021215"/>
      </c:barChart>
      <c:catAx>
        <c:axId val="501022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021215"/>
        <c:crosses val="autoZero"/>
        <c:auto val="1"/>
        <c:lblAlgn val="ctr"/>
        <c:lblOffset val="100"/>
        <c:noMultiLvlLbl val="0"/>
      </c:catAx>
      <c:valAx>
        <c:axId val="501021215"/>
        <c:scaling>
          <c:orientation val="minMax"/>
        </c:scaling>
        <c:delete val="1"/>
        <c:axPos val="l"/>
        <c:numFmt formatCode="##,##0.0,\ &quot;K&quot;" sourceLinked="1"/>
        <c:majorTickMark val="none"/>
        <c:minorTickMark val="none"/>
        <c:tickLblPos val="nextTo"/>
        <c:crossAx val="501022175"/>
        <c:crosses val="autoZero"/>
        <c:crossBetween val="between"/>
      </c:valAx>
      <c:spPr>
        <a:noFill/>
      </c:spPr>
    </c:plotArea>
    <c:plotVisOnly val="1"/>
    <c:dispBlanksAs val="gap"/>
    <c:showDLblsOverMax val="0"/>
    <c:extLst/>
  </c:chart>
  <c:spPr>
    <a:solidFill>
      <a:srgbClr val="DBC1AC"/>
    </a:solidFill>
    <a:ln w="9525" cap="rnd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 shop sales.xlsx]Pivot tables!top_5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IN" sz="2000" b="1" i="0" u="none" strike="noStrike" kern="1200" spc="0" baseline="0">
                <a:solidFill>
                  <a:srgbClr val="38220F"/>
                </a:solidFill>
                <a:latin typeface="+mn-lt"/>
                <a:ea typeface="+mn-ea"/>
                <a:cs typeface="+mn-cs"/>
              </a:defRPr>
            </a:pPr>
            <a:r>
              <a:rPr lang="en-IN" sz="2000" b="1" i="0" u="none" strike="noStrike" kern="1200" spc="0" baseline="0" dirty="0">
                <a:solidFill>
                  <a:srgbClr val="38220F"/>
                </a:solidFill>
                <a:latin typeface="+mn-lt"/>
                <a:ea typeface="+mn-ea"/>
                <a:cs typeface="+mn-cs"/>
              </a:rPr>
              <a:t>Top 5 Product Type by Sales</a:t>
            </a:r>
          </a:p>
        </c:rich>
      </c:tx>
      <c:layout>
        <c:manualLayout>
          <c:xMode val="edge"/>
          <c:yMode val="edge"/>
          <c:x val="0.37320533677400053"/>
          <c:y val="1.5127692014484467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circle"/>
          <c:size val="6"/>
          <c:spPr>
            <a:solidFill>
              <a:srgbClr val="634832"/>
            </a:solidFill>
            <a:ln w="9525">
              <a:solidFill>
                <a:srgbClr val="38220F"/>
              </a:solidFill>
            </a:ln>
            <a:effectLst/>
          </c:spPr>
        </c:marker>
      </c:pivotFmt>
      <c:pivotFmt>
        <c:idx val="3"/>
        <c:spPr>
          <a:solidFill>
            <a:schemeClr val="accent1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circle"/>
          <c:size val="6"/>
          <c:spPr>
            <a:solidFill>
              <a:srgbClr val="634832"/>
            </a:solidFill>
            <a:ln w="9525">
              <a:solidFill>
                <a:srgbClr val="38220F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circle"/>
          <c:size val="6"/>
          <c:spPr>
            <a:solidFill>
              <a:srgbClr val="634832"/>
            </a:solidFill>
            <a:ln w="9525">
              <a:solidFill>
                <a:srgbClr val="38220F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ln w="22225" cap="rnd">
            <a:solidFill>
              <a:srgbClr val="38220F"/>
            </a:solidFill>
            <a:round/>
          </a:ln>
          <a:effectLst/>
        </c:spPr>
        <c:marker>
          <c:symbol val="circle"/>
          <c:size val="6"/>
          <c:spPr>
            <a:solidFill>
              <a:srgbClr val="634832"/>
            </a:solidFill>
            <a:ln w="9525">
              <a:solidFill>
                <a:srgbClr val="38220F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38220F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38220F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38220F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8248891459122621E-2"/>
          <c:y val="0.15079424605104769"/>
          <c:w val="0.86875287210129659"/>
          <c:h val="0.646195611992162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tables'!$B$62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38220F"/>
            </a:solidFill>
            <a:ln w="22225" cap="rnd">
              <a:solidFill>
                <a:srgbClr val="38220F"/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4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'Pivot tables'!$A$63:$A$68</c:f>
              <c:strCache>
                <c:ptCount val="5"/>
                <c:pt idx="0">
                  <c:v>Barista Espresso</c:v>
                </c:pt>
                <c:pt idx="1">
                  <c:v>Brewed Black tea</c:v>
                </c:pt>
                <c:pt idx="2">
                  <c:v>Brewed Chai tea</c:v>
                </c:pt>
                <c:pt idx="3">
                  <c:v>Gourmet brewed coffee</c:v>
                </c:pt>
                <c:pt idx="4">
                  <c:v>Hot chocolate</c:v>
                </c:pt>
              </c:strCache>
            </c:strRef>
          </c:cat>
          <c:val>
            <c:numRef>
              <c:f>'Pivot tables'!$B$63:$B$68</c:f>
              <c:numCache>
                <c:formatCode>##,##0.0,\ "K"</c:formatCode>
                <c:ptCount val="5"/>
                <c:pt idx="0">
                  <c:v>91406.2</c:v>
                </c:pt>
                <c:pt idx="1">
                  <c:v>47932</c:v>
                </c:pt>
                <c:pt idx="2">
                  <c:v>77081.950000000012</c:v>
                </c:pt>
                <c:pt idx="3">
                  <c:v>70034.600000000006</c:v>
                </c:pt>
                <c:pt idx="4">
                  <c:v>72416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0B-4B28-8BCB-06A5FA3727E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01022175"/>
        <c:axId val="501021215"/>
      </c:barChart>
      <c:catAx>
        <c:axId val="501022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021215"/>
        <c:crosses val="autoZero"/>
        <c:auto val="1"/>
        <c:lblAlgn val="ctr"/>
        <c:lblOffset val="100"/>
        <c:noMultiLvlLbl val="0"/>
      </c:catAx>
      <c:valAx>
        <c:axId val="501021215"/>
        <c:scaling>
          <c:orientation val="minMax"/>
        </c:scaling>
        <c:delete val="1"/>
        <c:axPos val="l"/>
        <c:numFmt formatCode="##,##0.0,\ &quot;K&quot;" sourceLinked="1"/>
        <c:majorTickMark val="none"/>
        <c:minorTickMark val="none"/>
        <c:tickLblPos val="nextTo"/>
        <c:crossAx val="501022175"/>
        <c:crosses val="autoZero"/>
        <c:crossBetween val="between"/>
      </c:valAx>
      <c:spPr>
        <a:noFill/>
      </c:spPr>
    </c:plotArea>
    <c:plotVisOnly val="1"/>
    <c:dispBlanksAs val="gap"/>
    <c:showDLblsOverMax val="0"/>
    <c:extLst/>
  </c:chart>
  <c:spPr>
    <a:solidFill>
      <a:srgbClr val="DBC1AC"/>
    </a:solidFill>
    <a:ln w="9525" cap="rnd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 shop sales.xlsx]Pivot tables!PivotTable6</c:name>
    <c:fmtId val="19"/>
  </c:pivotSource>
  <c:chart>
    <c:title>
      <c:tx>
        <c:rich>
          <a:bodyPr/>
          <a:lstStyle/>
          <a:p>
            <a:pPr algn="ctr" rtl="0">
              <a:defRPr lang="en-IN" sz="2000" b="1" i="0" u="none" strike="noStrike" kern="1200" spc="0" baseline="0">
                <a:solidFill>
                  <a:srgbClr val="38220F"/>
                </a:solidFill>
                <a:latin typeface="+mn-lt"/>
                <a:ea typeface="+mn-ea"/>
                <a:cs typeface="+mn-cs"/>
              </a:defRPr>
            </a:pPr>
            <a:r>
              <a:rPr lang="en-IN" sz="2000" b="1" i="0" u="none" strike="noStrike" kern="1200" spc="0" baseline="0" dirty="0">
                <a:solidFill>
                  <a:srgbClr val="38220F"/>
                </a:solidFill>
                <a:latin typeface="+mn-lt"/>
                <a:ea typeface="+mn-ea"/>
                <a:cs typeface="+mn-cs"/>
              </a:rPr>
              <a:t>Sales &amp; Footfall by Stores</a:t>
            </a:r>
          </a:p>
        </c:rich>
      </c:tx>
      <c:layout>
        <c:manualLayout>
          <c:xMode val="edge"/>
          <c:yMode val="edge"/>
          <c:x val="0.36926371592056545"/>
          <c:y val="1.5432151705736611E-2"/>
        </c:manualLayout>
      </c:layout>
      <c:overlay val="0"/>
      <c:spPr>
        <a:noFill/>
        <a:ln>
          <a:noFill/>
        </a:ln>
      </c:sp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circle"/>
          <c:size val="6"/>
          <c:spPr>
            <a:solidFill>
              <a:srgbClr val="634832"/>
            </a:solidFill>
            <a:ln w="9525">
              <a:solidFill>
                <a:srgbClr val="38220F"/>
              </a:solidFill>
            </a:ln>
            <a:effectLst/>
          </c:spPr>
        </c:marker>
      </c:pivotFmt>
      <c:pivotFmt>
        <c:idx val="3"/>
        <c:spPr>
          <a:solidFill>
            <a:schemeClr val="accent1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circle"/>
          <c:size val="6"/>
          <c:spPr>
            <a:solidFill>
              <a:srgbClr val="634832"/>
            </a:solidFill>
            <a:ln w="9525">
              <a:solidFill>
                <a:srgbClr val="38220F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circle"/>
          <c:size val="6"/>
          <c:spPr>
            <a:solidFill>
              <a:srgbClr val="634832"/>
            </a:solidFill>
            <a:ln w="9525">
              <a:solidFill>
                <a:srgbClr val="38220F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ln w="22225" cap="rnd">
            <a:solidFill>
              <a:srgbClr val="38220F"/>
            </a:solidFill>
            <a:round/>
          </a:ln>
          <a:effectLst/>
        </c:spPr>
        <c:marker>
          <c:symbol val="circle"/>
          <c:size val="6"/>
          <c:spPr>
            <a:solidFill>
              <a:srgbClr val="634832"/>
            </a:solidFill>
            <a:ln w="9525">
              <a:solidFill>
                <a:srgbClr val="38220F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38220F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circle"/>
          <c:size val="6"/>
          <c:spPr>
            <a:solidFill>
              <a:srgbClr val="634832"/>
            </a:solidFill>
            <a:ln w="9525">
              <a:solidFill>
                <a:srgbClr val="38220F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38220F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38220F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38220F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38220F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38220F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0114611482006924E-2"/>
          <c:y val="0.14424539530313996"/>
          <c:w val="0.86875287210129659"/>
          <c:h val="0.646195611992162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tables'!$B$72</c:f>
              <c:strCache>
                <c:ptCount val="1"/>
                <c:pt idx="0">
                  <c:v>Sum of total_bill</c:v>
                </c:pt>
              </c:strCache>
            </c:strRef>
          </c:tx>
          <c:spPr>
            <a:solidFill>
              <a:srgbClr val="38220F"/>
            </a:solidFill>
            <a:ln w="22225" cap="rnd">
              <a:solidFill>
                <a:srgbClr val="38220F"/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'Pivot tables'!$A$73:$A$76</c:f>
              <c:strCache>
                <c:ptCount val="3"/>
                <c:pt idx="0">
                  <c:v>Astoria</c:v>
                </c:pt>
                <c:pt idx="1">
                  <c:v>Hell's Kitchen</c:v>
                </c:pt>
                <c:pt idx="2">
                  <c:v>Lower Manhattan</c:v>
                </c:pt>
              </c:strCache>
            </c:strRef>
          </c:cat>
          <c:val>
            <c:numRef>
              <c:f>'Pivot tables'!$B$73:$B$76</c:f>
              <c:numCache>
                <c:formatCode>##,##0.0,\ "K"</c:formatCode>
                <c:ptCount val="3"/>
                <c:pt idx="0">
                  <c:v>232243.91</c:v>
                </c:pt>
                <c:pt idx="1">
                  <c:v>236511.17</c:v>
                </c:pt>
                <c:pt idx="2">
                  <c:v>230057.2500000002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E9-4BC3-8A7E-793DCD69C07D}"/>
            </c:ext>
          </c:extLst>
        </c:ser>
        <c:ser>
          <c:idx val="1"/>
          <c:order val="1"/>
          <c:tx>
            <c:strRef>
              <c:f>'Pivot tables'!$C$72</c:f>
              <c:strCache>
                <c:ptCount val="1"/>
                <c:pt idx="0">
                  <c:v>Count of transaction_id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'Pivot tables'!$A$73:$A$76</c:f>
              <c:strCache>
                <c:ptCount val="3"/>
                <c:pt idx="0">
                  <c:v>Astoria</c:v>
                </c:pt>
                <c:pt idx="1">
                  <c:v>Hell's Kitchen</c:v>
                </c:pt>
                <c:pt idx="2">
                  <c:v>Lower Manhattan</c:v>
                </c:pt>
              </c:strCache>
            </c:strRef>
          </c:cat>
          <c:val>
            <c:numRef>
              <c:f>'Pivot tables'!$C$73:$C$76</c:f>
              <c:numCache>
                <c:formatCode>##,##0.0,\ "K"</c:formatCode>
                <c:ptCount val="3"/>
                <c:pt idx="0">
                  <c:v>50599</c:v>
                </c:pt>
                <c:pt idx="1">
                  <c:v>50735</c:v>
                </c:pt>
                <c:pt idx="2">
                  <c:v>47782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E9-4BC3-8A7E-793DCD69C0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01022175"/>
        <c:axId val="501021215"/>
      </c:barChart>
      <c:catAx>
        <c:axId val="501022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021215"/>
        <c:crosses val="autoZero"/>
        <c:auto val="1"/>
        <c:lblAlgn val="ctr"/>
        <c:lblOffset val="100"/>
        <c:noMultiLvlLbl val="0"/>
      </c:catAx>
      <c:valAx>
        <c:axId val="501021215"/>
        <c:scaling>
          <c:orientation val="minMax"/>
        </c:scaling>
        <c:delete val="1"/>
        <c:axPos val="l"/>
        <c:numFmt formatCode="##,##0.0,\ &quot;K&quot;" sourceLinked="1"/>
        <c:majorTickMark val="none"/>
        <c:minorTickMark val="none"/>
        <c:tickLblPos val="nextTo"/>
        <c:crossAx val="501022175"/>
        <c:crosses val="autoZero"/>
        <c:crossBetween val="between"/>
      </c:valAx>
      <c:spPr>
        <a:noFill/>
      </c:spPr>
    </c:plotArea>
    <c:legend>
      <c:legendPos val="b"/>
      <c:layout>
        <c:manualLayout>
          <c:xMode val="edge"/>
          <c:yMode val="edge"/>
          <c:x val="0.30138624828759153"/>
          <c:y val="0.89775184343294334"/>
          <c:w val="0.3573893459396007"/>
          <c:h val="8.2374134172230204E-2"/>
        </c:manualLayout>
      </c:layout>
      <c:overlay val="0"/>
      <c:txPr>
        <a:bodyPr/>
        <a:lstStyle/>
        <a:p>
          <a:pPr>
            <a:defRPr sz="1400"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rgbClr val="DBC1AC"/>
    </a:solidFill>
    <a:ln w="9525" cap="rnd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 shop sales.xlsx]Pivot tables!PivotTable9</c:name>
    <c:fmtId val="19"/>
  </c:pivotSource>
  <c:chart>
    <c:title>
      <c:tx>
        <c:rich>
          <a:bodyPr/>
          <a:lstStyle/>
          <a:p>
            <a:pPr algn="ctr" rtl="0">
              <a:defRPr lang="en-IN" sz="2000" b="1" i="0" u="none" strike="noStrike" kern="1200" spc="0" baseline="0">
                <a:solidFill>
                  <a:srgbClr val="38220F"/>
                </a:solidFill>
                <a:latin typeface="+mn-lt"/>
                <a:ea typeface="+mn-ea"/>
                <a:cs typeface="+mn-cs"/>
              </a:defRPr>
            </a:pPr>
            <a:r>
              <a:rPr lang="en-IN" sz="2000" b="1" i="0" u="none" strike="noStrike" kern="1200" spc="0" baseline="0" dirty="0">
                <a:solidFill>
                  <a:srgbClr val="38220F"/>
                </a:solidFill>
                <a:latin typeface="+mn-lt"/>
                <a:ea typeface="+mn-ea"/>
                <a:cs typeface="+mn-cs"/>
              </a:rPr>
              <a:t>Size Distribution by Orders</a:t>
            </a:r>
          </a:p>
        </c:rich>
      </c:tx>
      <c:layout>
        <c:manualLayout>
          <c:xMode val="edge"/>
          <c:yMode val="edge"/>
          <c:x val="0.29748941562773984"/>
          <c:y val="7.2675817746851255E-3"/>
        </c:manualLayout>
      </c:layout>
      <c:overlay val="0"/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circle"/>
          <c:size val="6"/>
          <c:spPr>
            <a:solidFill>
              <a:srgbClr val="634832"/>
            </a:solidFill>
            <a:ln w="9525">
              <a:solidFill>
                <a:srgbClr val="38220F"/>
              </a:solidFill>
            </a:ln>
            <a:effectLst/>
          </c:spPr>
        </c:marker>
      </c:pivotFmt>
      <c:pivotFmt>
        <c:idx val="3"/>
        <c:spPr>
          <a:solidFill>
            <a:schemeClr val="accent1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circle"/>
          <c:size val="6"/>
          <c:spPr>
            <a:solidFill>
              <a:srgbClr val="634832"/>
            </a:solidFill>
            <a:ln w="9525">
              <a:solidFill>
                <a:srgbClr val="38220F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circle"/>
          <c:size val="6"/>
          <c:spPr>
            <a:solidFill>
              <a:srgbClr val="634832"/>
            </a:solidFill>
            <a:ln w="9525">
              <a:solidFill>
                <a:srgbClr val="38220F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ln w="22225" cap="rnd">
            <a:solidFill>
              <a:srgbClr val="38220F"/>
            </a:solidFill>
            <a:round/>
          </a:ln>
          <a:effectLst/>
        </c:spPr>
        <c:marker>
          <c:symbol val="circle"/>
          <c:size val="6"/>
          <c:spPr>
            <a:solidFill>
              <a:srgbClr val="634832"/>
            </a:solidFill>
            <a:ln w="9525">
              <a:solidFill>
                <a:srgbClr val="38220F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ln w="22225" cap="rnd">
            <a:solidFill>
              <a:srgbClr val="38220F"/>
            </a:solidFill>
            <a:round/>
          </a:ln>
          <a:effectLst/>
        </c:spPr>
        <c:marker>
          <c:symbol val="circle"/>
          <c:size val="6"/>
          <c:spPr>
            <a:solidFill>
              <a:srgbClr val="634832"/>
            </a:solidFill>
            <a:ln w="9525">
              <a:solidFill>
                <a:srgbClr val="38220F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ln w="22225" cap="rnd">
            <a:solidFill>
              <a:srgbClr val="38220F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ln w="22225" cap="rnd">
            <a:solidFill>
              <a:srgbClr val="38220F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ln w="22225" cap="rnd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ln w="22225" cap="rnd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ln w="22225" cap="rnd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669353539539369E-2"/>
          <c:y val="0.13106667567834088"/>
          <c:w val="0.59664833322762156"/>
          <c:h val="0.84079029146730244"/>
        </c:manualLayout>
      </c:layout>
      <c:pieChart>
        <c:varyColors val="1"/>
        <c:ser>
          <c:idx val="0"/>
          <c:order val="0"/>
          <c:tx>
            <c:strRef>
              <c:f>'Pivot tables'!$B$98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noFill/>
              <a:round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tables'!$A$99:$A$103</c:f>
              <c:strCache>
                <c:ptCount val="4"/>
                <c:pt idx="0">
                  <c:v>Large</c:v>
                </c:pt>
                <c:pt idx="1">
                  <c:v>Not Defined</c:v>
                </c:pt>
                <c:pt idx="2">
                  <c:v>Regular</c:v>
                </c:pt>
                <c:pt idx="3">
                  <c:v>Small</c:v>
                </c:pt>
              </c:strCache>
            </c:strRef>
          </c:cat>
          <c:val>
            <c:numRef>
              <c:f>'Pivot tables'!$B$99:$B$103</c:f>
              <c:numCache>
                <c:formatCode>General</c:formatCode>
                <c:ptCount val="4"/>
                <c:pt idx="0">
                  <c:v>44885</c:v>
                </c:pt>
                <c:pt idx="1">
                  <c:v>44518</c:v>
                </c:pt>
                <c:pt idx="2">
                  <c:v>45789</c:v>
                </c:pt>
                <c:pt idx="3">
                  <c:v>13924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9F-420A-9483-79CBFF6C71E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0656921043937893"/>
          <c:y val="0.17832830892908411"/>
          <c:w val="0.27966578570642003"/>
          <c:h val="0.76427433247200693"/>
        </c:manualLayout>
      </c:layout>
      <c:overlay val="0"/>
      <c:txPr>
        <a:bodyPr/>
        <a:lstStyle/>
        <a:p>
          <a:pPr>
            <a:defRPr sz="1800"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rgbClr val="DBC1AC"/>
    </a:solidFill>
    <a:ln w="9525" cap="rnd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 shop sales.xlsx]Pivot tables!PivotTable4</c:name>
    <c:fmtId val="25"/>
  </c:pivotSource>
  <c:chart>
    <c:title>
      <c:tx>
        <c:rich>
          <a:bodyPr/>
          <a:lstStyle/>
          <a:p>
            <a:pPr algn="ctr" rtl="0">
              <a:defRPr lang="en-US" sz="2000" b="1" i="0" u="none" strike="noStrike" kern="1200" spc="0" baseline="0">
                <a:solidFill>
                  <a:srgbClr val="38220F"/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u="none" strike="noStrike" kern="1200" spc="0" baseline="0">
                <a:solidFill>
                  <a:srgbClr val="38220F"/>
                </a:solidFill>
                <a:latin typeface="+mn-lt"/>
                <a:ea typeface="+mn-ea"/>
                <a:cs typeface="+mn-cs"/>
              </a:rPr>
              <a:t>Sales Distribution by Category</a:t>
            </a:r>
          </a:p>
        </c:rich>
      </c:tx>
      <c:layout>
        <c:manualLayout>
          <c:xMode val="edge"/>
          <c:yMode val="edge"/>
          <c:x val="0.30152986081479172"/>
          <c:y val="7.4789672031784164E-3"/>
        </c:manualLayout>
      </c:layout>
      <c:overlay val="0"/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circle"/>
          <c:size val="6"/>
          <c:spPr>
            <a:solidFill>
              <a:srgbClr val="634832"/>
            </a:solidFill>
            <a:ln w="9525">
              <a:solidFill>
                <a:srgbClr val="38220F"/>
              </a:solidFill>
            </a:ln>
            <a:effectLst/>
          </c:spPr>
        </c:marker>
      </c:pivotFmt>
      <c:pivotFmt>
        <c:idx val="3"/>
        <c:spPr>
          <a:solidFill>
            <a:schemeClr val="accent1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circle"/>
          <c:size val="6"/>
          <c:spPr>
            <a:solidFill>
              <a:srgbClr val="634832"/>
            </a:solidFill>
            <a:ln w="9525">
              <a:solidFill>
                <a:srgbClr val="38220F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circle"/>
          <c:size val="6"/>
          <c:spPr>
            <a:solidFill>
              <a:srgbClr val="634832"/>
            </a:solidFill>
            <a:ln w="9525">
              <a:solidFill>
                <a:srgbClr val="38220F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ln w="22225" cap="rnd">
            <a:solidFill>
              <a:srgbClr val="38220F"/>
            </a:solidFill>
            <a:round/>
          </a:ln>
          <a:effectLst/>
        </c:spPr>
        <c:marker>
          <c:symbol val="circle"/>
          <c:size val="6"/>
          <c:spPr>
            <a:solidFill>
              <a:srgbClr val="634832"/>
            </a:solidFill>
            <a:ln w="9525">
              <a:solidFill>
                <a:srgbClr val="38220F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ln w="22225" cap="rnd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ln w="22225" cap="rnd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ln w="22225" cap="rnd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8633373336993486E-2"/>
          <c:y val="0.12313607775871928"/>
          <c:w val="0.45816665502309978"/>
          <c:h val="0.8405574614065181"/>
        </c:manualLayout>
      </c:layout>
      <c:pieChart>
        <c:varyColors val="1"/>
        <c:ser>
          <c:idx val="0"/>
          <c:order val="0"/>
          <c:tx>
            <c:strRef>
              <c:f>'Pivot tables'!$B$48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noFill/>
              <a:round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tables'!$A$49:$A$58</c:f>
              <c:strCache>
                <c:ptCount val="9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</c:strCache>
            </c:strRef>
          </c:cat>
          <c:val>
            <c:numRef>
              <c:f>'Pivot tables'!$B$49:$B$58</c:f>
              <c:numCache>
                <c:formatCode>\$#,##0.00;\(\$#,##0.00\);\$#,##0.00</c:formatCode>
                <c:ptCount val="9"/>
                <c:pt idx="0">
                  <c:v>82315.639999999912</c:v>
                </c:pt>
                <c:pt idx="1">
                  <c:v>13607</c:v>
                </c:pt>
                <c:pt idx="2">
                  <c:v>269952.45</c:v>
                </c:pt>
                <c:pt idx="3">
                  <c:v>40085.25</c:v>
                </c:pt>
                <c:pt idx="4">
                  <c:v>72416</c:v>
                </c:pt>
                <c:pt idx="5">
                  <c:v>8408.800000000012</c:v>
                </c:pt>
                <c:pt idx="6">
                  <c:v>11213.6</c:v>
                </c:pt>
                <c:pt idx="7">
                  <c:v>4407.6399999999994</c:v>
                </c:pt>
                <c:pt idx="8">
                  <c:v>196405.95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67-4E4D-8A43-E5A39BA3D72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2015459886699864"/>
          <c:y val="0.13526705736611397"/>
          <c:w val="0.36258405118737108"/>
          <c:h val="0.85291404612159327"/>
        </c:manualLayout>
      </c:layout>
      <c:overlay val="0"/>
      <c:txPr>
        <a:bodyPr/>
        <a:lstStyle/>
        <a:p>
          <a:pPr>
            <a:defRPr sz="2000"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rgbClr val="DBC1AC"/>
    </a:solidFill>
    <a:ln w="9525" cap="rnd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 shop sales.xlsx]Pivot tables!PivotTable4</c:name>
    <c:fmtId val="25"/>
  </c:pivotSource>
  <c:chart>
    <c:title>
      <c:tx>
        <c:rich>
          <a:bodyPr/>
          <a:lstStyle/>
          <a:p>
            <a:pPr algn="ctr" rtl="0">
              <a:defRPr lang="en-US" sz="2000" b="1" i="0" u="none" strike="noStrike" kern="1200" spc="0" baseline="0">
                <a:solidFill>
                  <a:srgbClr val="38220F"/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u="none" strike="noStrike" kern="1200" spc="0" baseline="0">
                <a:solidFill>
                  <a:srgbClr val="38220F"/>
                </a:solidFill>
                <a:latin typeface="+mn-lt"/>
                <a:ea typeface="+mn-ea"/>
                <a:cs typeface="+mn-cs"/>
              </a:rPr>
              <a:t>Sales Distribution by Category</a:t>
            </a:r>
          </a:p>
        </c:rich>
      </c:tx>
      <c:layout>
        <c:manualLayout>
          <c:xMode val="edge"/>
          <c:yMode val="edge"/>
          <c:x val="0.30152986081479172"/>
          <c:y val="7.4789672031784164E-3"/>
        </c:manualLayout>
      </c:layout>
      <c:overlay val="0"/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circle"/>
          <c:size val="6"/>
          <c:spPr>
            <a:solidFill>
              <a:srgbClr val="634832"/>
            </a:solidFill>
            <a:ln w="9525">
              <a:solidFill>
                <a:srgbClr val="38220F"/>
              </a:solidFill>
            </a:ln>
            <a:effectLst/>
          </c:spPr>
        </c:marker>
      </c:pivotFmt>
      <c:pivotFmt>
        <c:idx val="3"/>
        <c:spPr>
          <a:solidFill>
            <a:schemeClr val="accent1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circle"/>
          <c:size val="6"/>
          <c:spPr>
            <a:solidFill>
              <a:srgbClr val="634832"/>
            </a:solidFill>
            <a:ln w="9525">
              <a:solidFill>
                <a:srgbClr val="38220F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2225" cap="rnd">
            <a:solidFill>
              <a:srgbClr val="38220F"/>
            </a:solidFill>
            <a:round/>
          </a:ln>
          <a:effectLst/>
        </c:spPr>
        <c:marker>
          <c:symbol val="circle"/>
          <c:size val="6"/>
          <c:spPr>
            <a:solidFill>
              <a:srgbClr val="634832"/>
            </a:solidFill>
            <a:ln w="9525">
              <a:solidFill>
                <a:srgbClr val="38220F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ln w="22225" cap="rnd">
            <a:solidFill>
              <a:srgbClr val="38220F"/>
            </a:solidFill>
            <a:round/>
          </a:ln>
          <a:effectLst/>
        </c:spPr>
        <c:marker>
          <c:symbol val="circle"/>
          <c:size val="6"/>
          <c:spPr>
            <a:solidFill>
              <a:srgbClr val="634832"/>
            </a:solidFill>
            <a:ln w="9525">
              <a:solidFill>
                <a:srgbClr val="38220F"/>
              </a:solidFill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ln w="22225" cap="rnd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ln w="22225" cap="rnd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ln w="22225" cap="rnd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8633373336993486E-2"/>
          <c:y val="0.12313607775871928"/>
          <c:w val="0.45816665502309978"/>
          <c:h val="0.8405574614065181"/>
        </c:manualLayout>
      </c:layout>
      <c:pieChart>
        <c:varyColors val="1"/>
        <c:ser>
          <c:idx val="0"/>
          <c:order val="0"/>
          <c:tx>
            <c:strRef>
              <c:f>'Pivot tables'!$B$48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noFill/>
              <a:round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tables'!$A$49:$A$58</c:f>
              <c:strCache>
                <c:ptCount val="9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</c:strCache>
            </c:strRef>
          </c:cat>
          <c:val>
            <c:numRef>
              <c:f>'Pivot tables'!$B$49:$B$58</c:f>
              <c:numCache>
                <c:formatCode>\$#,##0.00;\(\$#,##0.00\);\$#,##0.00</c:formatCode>
                <c:ptCount val="9"/>
                <c:pt idx="0">
                  <c:v>82315.639999999912</c:v>
                </c:pt>
                <c:pt idx="1">
                  <c:v>13607</c:v>
                </c:pt>
                <c:pt idx="2">
                  <c:v>269952.45</c:v>
                </c:pt>
                <c:pt idx="3">
                  <c:v>40085.25</c:v>
                </c:pt>
                <c:pt idx="4">
                  <c:v>72416</c:v>
                </c:pt>
                <c:pt idx="5">
                  <c:v>8408.800000000012</c:v>
                </c:pt>
                <c:pt idx="6">
                  <c:v>11213.6</c:v>
                </c:pt>
                <c:pt idx="7">
                  <c:v>4407.6399999999994</c:v>
                </c:pt>
                <c:pt idx="8">
                  <c:v>196405.95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67-4E4D-8A43-E5A39BA3D72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2015459886699864"/>
          <c:y val="0.13526705736611397"/>
          <c:w val="0.36258405118737108"/>
          <c:h val="0.85291404612159327"/>
        </c:manualLayout>
      </c:layout>
      <c:overlay val="0"/>
      <c:txPr>
        <a:bodyPr/>
        <a:lstStyle/>
        <a:p>
          <a:pPr>
            <a:defRPr sz="2000"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rgbClr val="DBC1AC"/>
    </a:solidFill>
    <a:ln w="9525" cap="rnd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kush-shukla-514851226/" TargetMode="Externa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nkush069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567" y="561975"/>
            <a:ext cx="10268857" cy="18876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7200" dirty="0">
                <a:latin typeface="Goudy Old Style" panose="02020502050305020303" pitchFamily="18" charset="0"/>
              </a:rPr>
              <a:t>Coffee</a:t>
            </a:r>
            <a:r>
              <a:rPr lang="en-US" sz="7200" dirty="0"/>
              <a:t> Shop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518" y="2700974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Ankush Shukla	</a:t>
            </a:r>
          </a:p>
        </p:txBody>
      </p:sp>
      <p:sp>
        <p:nvSpPr>
          <p:cNvPr id="4" name="Google Shape;330;p48">
            <a:extLst>
              <a:ext uri="{FF2B5EF4-FFF2-40B4-BE49-F238E27FC236}">
                <a16:creationId xmlns:a16="http://schemas.microsoft.com/office/drawing/2014/main" id="{01EDC4FD-D863-8D5D-D361-FF649D718B1D}"/>
              </a:ext>
            </a:extLst>
          </p:cNvPr>
          <p:cNvSpPr txBox="1">
            <a:spLocks/>
          </p:cNvSpPr>
          <p:nvPr/>
        </p:nvSpPr>
        <p:spPr>
          <a:xfrm>
            <a:off x="356235" y="4754564"/>
            <a:ext cx="646176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 2" charset="2"/>
              <a:buNone/>
            </a:pPr>
            <a:r>
              <a:rPr lang="en-US" dirty="0">
                <a:latin typeface="+mj-lt"/>
              </a:rPr>
              <a:t>July |  2024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867C4B-D7DA-00B8-80B9-69D729D20E77}"/>
              </a:ext>
            </a:extLst>
          </p:cNvPr>
          <p:cNvSpPr txBox="1"/>
          <p:nvPr/>
        </p:nvSpPr>
        <p:spPr>
          <a:xfrm>
            <a:off x="714376" y="327932"/>
            <a:ext cx="114776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LibreBaskerville-Regular"/>
              </a:rPr>
              <a:t>Q6. How do sales vary by product category?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LibreBaskerville-Regular"/>
              </a:rPr>
              <a:t>Drinking Chocolate: Contributing $40,085.25, this category reflects a steady demand for richer, sweeter beverage options.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95000"/>
                </a:schemeClr>
              </a:solidFill>
              <a:latin typeface="LibreBaskerville-Regular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95000"/>
                  </a:schemeClr>
                </a:solidFill>
                <a:latin typeface="LibreBaskerville-Regular"/>
              </a:rPr>
              <a:t>Flavours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LibreBaskerville-Regular"/>
              </a:rPr>
              <a:t>: Bringing in $8,408.80, flavors (such as syrups and add-ons) are a smaller but significant category that enhances primary beverages.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95000"/>
                </a:schemeClr>
              </a:solidFill>
              <a:latin typeface="LibreBaskerville-Regular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LibreBaskerville-Regular"/>
              </a:rPr>
              <a:t>Branded Coffee: With $13,607.00 in revenue, branded coffee products cater to a niche market, indicating an interest in specialty and premium options.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95000"/>
                </a:schemeClr>
              </a:solidFill>
              <a:latin typeface="LibreBaskerville-Regular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LibreBaskerville-Regular"/>
              </a:rPr>
              <a:t>Packaged Chocolate and Loose Tea: Generating $11,213.60 and $4,407.63 respectively, these categories show moderate to low interest but still contribute to the overall diverse product range.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9B9A6A3-4C59-4B19-A944-A58F801CA28C}"/>
              </a:ext>
            </a:extLst>
          </p:cNvPr>
          <p:cNvGraphicFramePr>
            <a:graphicFrameLocks/>
          </p:cNvGraphicFramePr>
          <p:nvPr/>
        </p:nvGraphicFramePr>
        <p:xfrm>
          <a:off x="4819651" y="3486149"/>
          <a:ext cx="7259024" cy="325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142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E765-4A05-E314-C670-9E687A660EE6}"/>
              </a:ext>
            </a:extLst>
          </p:cNvPr>
          <p:cNvSpPr txBox="1">
            <a:spLocks/>
          </p:cNvSpPr>
          <p:nvPr/>
        </p:nvSpPr>
        <p:spPr>
          <a:xfrm>
            <a:off x="3971018" y="1457326"/>
            <a:ext cx="4125232" cy="12192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7200" dirty="0">
                <a:latin typeface="Goudy Old Style" panose="02020502050305020303" pitchFamily="18" charset="0"/>
              </a:rPr>
              <a:t>Thank You</a:t>
            </a:r>
          </a:p>
          <a:p>
            <a:pPr>
              <a:lnSpc>
                <a:spcPct val="110000"/>
              </a:lnSpc>
            </a:pPr>
            <a:endParaRPr lang="en-US" sz="7200" dirty="0"/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BB6C70DE-05BF-FABA-5130-14F4F371607C}"/>
              </a:ext>
            </a:extLst>
          </p:cNvPr>
          <p:cNvSpPr txBox="1"/>
          <p:nvPr/>
        </p:nvSpPr>
        <p:spPr>
          <a:xfrm>
            <a:off x="2209800" y="3619500"/>
            <a:ext cx="773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Ankush Shukla | LinkedIn</a:t>
            </a:r>
            <a:endParaRPr lang="en-IN" dirty="0"/>
          </a:p>
        </p:txBody>
      </p:sp>
      <p:sp>
        <p:nvSpPr>
          <p:cNvPr id="4" name="TextBox 3">
            <a:hlinkClick r:id="rId2" action="ppaction://hlinksldjump"/>
            <a:extLst>
              <a:ext uri="{FF2B5EF4-FFF2-40B4-BE49-F238E27FC236}">
                <a16:creationId xmlns:a16="http://schemas.microsoft.com/office/drawing/2014/main" id="{0BFD6AF5-ED40-EB89-3677-84041159EC11}"/>
              </a:ext>
            </a:extLst>
          </p:cNvPr>
          <p:cNvSpPr txBox="1"/>
          <p:nvPr/>
        </p:nvSpPr>
        <p:spPr>
          <a:xfrm>
            <a:off x="3086099" y="4276725"/>
            <a:ext cx="597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ankush0699 (github.com)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98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2443546" cy="1257300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DAC0E-641A-90D9-CD67-B36A3E941A15}"/>
              </a:ext>
            </a:extLst>
          </p:cNvPr>
          <p:cNvSpPr txBox="1"/>
          <p:nvPr/>
        </p:nvSpPr>
        <p:spPr>
          <a:xfrm>
            <a:off x="913795" y="2108719"/>
            <a:ext cx="4311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oudy Old Style" panose="02020502050305020303" pitchFamily="18" charset="0"/>
              </a:rPr>
              <a:t>The objective of this project is to perform a detailed analysis and create a dashboard of retail sales of a coffee shop to gain actionable insights so that stakeholders can take required actions based on generated insights. </a:t>
            </a:r>
            <a:endParaRPr lang="en-IN" dirty="0">
              <a:latin typeface="Goudy Old Style" panose="020205020503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094BB-3079-6BD5-F9C9-8AD6C763FEE1}"/>
              </a:ext>
            </a:extLst>
          </p:cNvPr>
          <p:cNvSpPr txBox="1"/>
          <p:nvPr/>
        </p:nvSpPr>
        <p:spPr>
          <a:xfrm>
            <a:off x="7482546" y="4413380"/>
            <a:ext cx="345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Size Rows: 1,49,116</a:t>
            </a:r>
          </a:p>
          <a:p>
            <a:r>
              <a:rPr lang="en-IN" dirty="0"/>
              <a:t>Sample Size Columns: 18</a:t>
            </a:r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BDFD-511F-A886-2D61-0C642FB5360D}"/>
              </a:ext>
            </a:extLst>
          </p:cNvPr>
          <p:cNvSpPr txBox="1">
            <a:spLocks/>
          </p:cNvSpPr>
          <p:nvPr/>
        </p:nvSpPr>
        <p:spPr>
          <a:xfrm>
            <a:off x="635907" y="3064089"/>
            <a:ext cx="7373257" cy="137985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dirty="0">
                <a:latin typeface="Goudy Old Style" panose="02020502050305020303" pitchFamily="18" charset="0"/>
              </a:rPr>
              <a:t>Detailed </a:t>
            </a:r>
            <a:r>
              <a:rPr lang="en-US" sz="7200" dirty="0"/>
              <a:t>Insights</a:t>
            </a:r>
          </a:p>
        </p:txBody>
      </p:sp>
      <p:pic>
        <p:nvPicPr>
          <p:cNvPr id="4" name="Graphic 3" descr="Coffee with solid fill">
            <a:extLst>
              <a:ext uri="{FF2B5EF4-FFF2-40B4-BE49-F238E27FC236}">
                <a16:creationId xmlns:a16="http://schemas.microsoft.com/office/drawing/2014/main" id="{2D568E42-03D4-FECC-CB5D-DB5177B72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8442" y="986518"/>
            <a:ext cx="42100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4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867C4B-D7DA-00B8-80B9-69D729D20E77}"/>
              </a:ext>
            </a:extLst>
          </p:cNvPr>
          <p:cNvSpPr txBox="1"/>
          <p:nvPr/>
        </p:nvSpPr>
        <p:spPr>
          <a:xfrm>
            <a:off x="706988" y="346982"/>
            <a:ext cx="10503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LibreBaskerville-Regular"/>
              </a:rPr>
              <a:t>Q1. How do sales vary by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LibreBaskerville-Regular"/>
              </a:rPr>
              <a:t>hour </a:t>
            </a:r>
            <a:r>
              <a:rPr lang="en-US" sz="18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LibreBaskerville-Regular"/>
              </a:rPr>
              <a:t>of the day and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LibreBaskerville-Regular"/>
              </a:rPr>
              <a:t>a</a:t>
            </a:r>
            <a:r>
              <a:rPr lang="en-US" sz="18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LibreBaskerville-Regular"/>
              </a:rPr>
              <a:t>re there any peak times for sales activity?</a:t>
            </a:r>
          </a:p>
          <a:p>
            <a:pPr algn="l"/>
            <a:endParaRPr lang="en-US" dirty="0">
              <a:solidFill>
                <a:schemeClr val="tx1">
                  <a:lumMod val="95000"/>
                </a:schemeClr>
              </a:solidFill>
              <a:latin typeface="LibreBaskerville-Regular"/>
            </a:endParaRPr>
          </a:p>
          <a:p>
            <a:pPr algn="l"/>
            <a:r>
              <a:rPr lang="en-US" dirty="0">
                <a:latin typeface="LibreBaskerville-Regular"/>
              </a:rPr>
              <a:t>Sales activity peaks between 9 AM and 10 AM with 26,713 orders at 10 AM. There is also a significant amount of sales during early morning hours around 7 AM to 8 AM and early afternoon hours around 12 PM to 1 PM. The lowest sales activity is observed in the late evening, particularly around 8 PM.</a:t>
            </a:r>
            <a:endParaRPr lang="en-IN" dirty="0">
              <a:solidFill>
                <a:schemeClr val="tx1">
                  <a:lumMod val="95000"/>
                </a:schemeClr>
              </a:solidFill>
              <a:latin typeface="LibreBaskerville-Regular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FD33FE6-C22A-4B85-9734-C0720BA4BD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046900"/>
              </p:ext>
            </p:extLst>
          </p:nvPr>
        </p:nvGraphicFramePr>
        <p:xfrm>
          <a:off x="792713" y="2568835"/>
          <a:ext cx="10695991" cy="4198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512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867C4B-D7DA-00B8-80B9-69D729D20E77}"/>
              </a:ext>
            </a:extLst>
          </p:cNvPr>
          <p:cNvSpPr txBox="1"/>
          <p:nvPr/>
        </p:nvSpPr>
        <p:spPr>
          <a:xfrm>
            <a:off x="859387" y="375557"/>
            <a:ext cx="10561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LibreBaskerville-Regular"/>
              </a:rPr>
              <a:t>Q2. How do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LibreBaskerville-Regular"/>
              </a:rPr>
              <a:t>orders</a:t>
            </a:r>
            <a:r>
              <a:rPr lang="en-US" sz="18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LibreBaskerville-Regular"/>
              </a:rPr>
              <a:t> vary by day of the week?</a:t>
            </a:r>
          </a:p>
          <a:p>
            <a:pPr algn="l"/>
            <a:endParaRPr lang="en-US" dirty="0">
              <a:solidFill>
                <a:schemeClr val="tx1">
                  <a:lumMod val="95000"/>
                </a:schemeClr>
              </a:solidFill>
              <a:latin typeface="LibreBaskerville-Regular"/>
            </a:endParaRPr>
          </a:p>
          <a:p>
            <a:pPr algn="l"/>
            <a:r>
              <a:rPr lang="en-US" dirty="0">
                <a:latin typeface="LibreBaskerville-Regular"/>
              </a:rPr>
              <a:t>Orders are relatively consistent throughout the week, with a slight peak on Fridays (21,701 orders) and a minor drop on Sundays (21,096 orders). The sales are fairly even from Monday to Thursday, ranging from 21,202 to 21,654 orders. The lowest sales are on Saturday (20,510 orders).</a:t>
            </a:r>
            <a:endParaRPr lang="en-IN" dirty="0">
              <a:solidFill>
                <a:schemeClr val="tx1">
                  <a:lumMod val="95000"/>
                </a:schemeClr>
              </a:solidFill>
              <a:latin typeface="LibreBaskerville-Regular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E7D13EA-8782-4CA7-A7C4-5F17CA626E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0855004"/>
              </p:ext>
            </p:extLst>
          </p:nvPr>
        </p:nvGraphicFramePr>
        <p:xfrm>
          <a:off x="811763" y="2466975"/>
          <a:ext cx="10477500" cy="4314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717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867C4B-D7DA-00B8-80B9-69D729D20E77}"/>
              </a:ext>
            </a:extLst>
          </p:cNvPr>
          <p:cNvSpPr txBox="1"/>
          <p:nvPr/>
        </p:nvSpPr>
        <p:spPr>
          <a:xfrm>
            <a:off x="907013" y="308882"/>
            <a:ext cx="10646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LibreBaskerville-Regular"/>
              </a:rPr>
              <a:t>Q3. Which products are the top 5 best-selling products in terms of revenue?</a:t>
            </a:r>
          </a:p>
          <a:p>
            <a:pPr algn="l"/>
            <a:endParaRPr lang="en-US" dirty="0">
              <a:solidFill>
                <a:schemeClr val="tx1">
                  <a:lumMod val="95000"/>
                </a:schemeClr>
              </a:solidFill>
              <a:latin typeface="LibreBaskerville-Regular"/>
            </a:endParaRPr>
          </a:p>
          <a:p>
            <a:pPr algn="l"/>
            <a:r>
              <a:rPr lang="en-US" dirty="0">
                <a:latin typeface="LibreBaskerville-Regular"/>
              </a:rPr>
              <a:t>These figures highlight a strong preference for both coffee and tea products, with Barista Espresso being the highest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LibreBaskerville-Regular"/>
              </a:rPr>
              <a:t>revenue</a:t>
            </a:r>
            <a:r>
              <a:rPr lang="en-US" dirty="0">
                <a:latin typeface="LibreBaskerville-Regular"/>
              </a:rPr>
              <a:t> generator.</a:t>
            </a:r>
            <a:endParaRPr lang="en-IN" dirty="0">
              <a:solidFill>
                <a:schemeClr val="tx1">
                  <a:lumMod val="95000"/>
                </a:schemeClr>
              </a:solidFill>
              <a:latin typeface="LibreBaskerville-Regular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5814620-3CA1-4FC4-86AF-C65A4958B6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6980081"/>
              </p:ext>
            </p:extLst>
          </p:nvPr>
        </p:nvGraphicFramePr>
        <p:xfrm>
          <a:off x="916538" y="2584848"/>
          <a:ext cx="10695600" cy="419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200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867C4B-D7DA-00B8-80B9-69D729D20E77}"/>
              </a:ext>
            </a:extLst>
          </p:cNvPr>
          <p:cNvSpPr txBox="1"/>
          <p:nvPr/>
        </p:nvSpPr>
        <p:spPr>
          <a:xfrm>
            <a:off x="802237" y="337457"/>
            <a:ext cx="106372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LibreBaskerville-Regular"/>
              </a:rPr>
              <a:t>Q4. How do sales vary across different store locations?</a:t>
            </a:r>
          </a:p>
          <a:p>
            <a:pPr algn="l"/>
            <a:endParaRPr lang="en-US" dirty="0">
              <a:solidFill>
                <a:schemeClr val="tx1">
                  <a:lumMod val="95000"/>
                </a:schemeClr>
              </a:solidFill>
              <a:latin typeface="LibreBaskerville-Regular"/>
            </a:endParaRPr>
          </a:p>
          <a:p>
            <a:r>
              <a:rPr lang="en-US" dirty="0">
                <a:latin typeface="LibreBaskerville-Regular"/>
              </a:rPr>
              <a:t>The sales and footfall data for different store locations show that :</a:t>
            </a:r>
          </a:p>
          <a:p>
            <a:endParaRPr lang="en-US" dirty="0">
              <a:latin typeface="LibreBaskerville-Regula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LibreBaskerville-Regular"/>
              </a:rPr>
              <a:t>Astoria:</a:t>
            </a:r>
            <a:r>
              <a:rPr lang="en-US" dirty="0">
                <a:latin typeface="LibreBaskerville-Regular"/>
              </a:rPr>
              <a:t> Total sales amount to $232,243.91 with 50,599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LibreBaskerville-Regular"/>
              </a:rPr>
              <a:t>Hell's Kitchen:</a:t>
            </a:r>
            <a:r>
              <a:rPr lang="en-US" dirty="0">
                <a:latin typeface="LibreBaskerville-Regular"/>
              </a:rPr>
              <a:t> Total sales amount to $236,511.17 with 50,735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LibreBaskerville-Regular"/>
              </a:rPr>
              <a:t>Lower Manhattan:</a:t>
            </a:r>
            <a:r>
              <a:rPr lang="en-US" dirty="0">
                <a:latin typeface="LibreBaskerville-Regular"/>
              </a:rPr>
              <a:t> Total sales amount to $230,057.25 with 47,782 transactions.</a:t>
            </a:r>
          </a:p>
          <a:p>
            <a:endParaRPr lang="en-US" dirty="0">
              <a:latin typeface="LibreBaskerville-Regular"/>
            </a:endParaRPr>
          </a:p>
          <a:p>
            <a:r>
              <a:rPr lang="en-US" dirty="0">
                <a:latin typeface="LibreBaskerville-Regular"/>
              </a:rPr>
              <a:t>The Hell's Kitchen location has the highest sales and transaction count, followed closely by Astoria and Lower Manhattan.</a:t>
            </a:r>
            <a:endParaRPr lang="en-IN" dirty="0">
              <a:solidFill>
                <a:schemeClr val="tx1">
                  <a:lumMod val="95000"/>
                </a:schemeClr>
              </a:solidFill>
              <a:latin typeface="LibreBaskerville-Regular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0A17EEE-5A2C-4D88-A17B-1041DFE8F8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166367"/>
              </p:ext>
            </p:extLst>
          </p:nvPr>
        </p:nvGraphicFramePr>
        <p:xfrm>
          <a:off x="811763" y="3219450"/>
          <a:ext cx="10695600" cy="3553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197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867C4B-D7DA-00B8-80B9-69D729D20E77}"/>
              </a:ext>
            </a:extLst>
          </p:cNvPr>
          <p:cNvSpPr txBox="1"/>
          <p:nvPr/>
        </p:nvSpPr>
        <p:spPr>
          <a:xfrm>
            <a:off x="767736" y="232682"/>
            <a:ext cx="11357589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LibreBaskerville-Regular"/>
              </a:rPr>
              <a:t>Q5. How do sales vary by product type?</a:t>
            </a:r>
          </a:p>
          <a:p>
            <a:pPr algn="l"/>
            <a:endParaRPr lang="en-US" sz="11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LibreBaskerville-Regular"/>
              </a:rPr>
              <a:t>Popularity of Regular and Large Sizes: The nearly equal high demand for regular and large-sized products highlights that most customers prefer standard or more substantial portions, making these sizes essential for maintaining high sales volumes.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600" dirty="0">
              <a:latin typeface="LibreBaskerville-Regula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LibreBaskerville-Regular"/>
              </a:rPr>
              <a:t>Significance of Custom Orders: The large number of "Not Defined" orders indicates a substantial demand for customization. This could be an opportunity for the coffee shop to further explore personalized options and perhaps introduce new predefined sizes to capture this segment more effectively.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600" dirty="0">
              <a:latin typeface="LibreBaskerville-Regula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LibreBaskerville-Regular"/>
              </a:rPr>
              <a:t>Niche Market for Small Sizes: While small size products are the least ordered, they serve a niche market segment. Offering small sizes can be particularly appealing for customers looking for a quick, light refreshment or for those who prefer smaller portions for health or dietary reasons.</a:t>
            </a:r>
            <a:endParaRPr lang="en-US" sz="1100" dirty="0"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9479613-EA6C-4122-A930-502F6B4E8D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84064"/>
              </p:ext>
            </p:extLst>
          </p:nvPr>
        </p:nvGraphicFramePr>
        <p:xfrm>
          <a:off x="5334000" y="2962276"/>
          <a:ext cx="6762750" cy="3790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212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867C4B-D7DA-00B8-80B9-69D729D20E77}"/>
              </a:ext>
            </a:extLst>
          </p:cNvPr>
          <p:cNvSpPr txBox="1"/>
          <p:nvPr/>
        </p:nvSpPr>
        <p:spPr>
          <a:xfrm>
            <a:off x="733424" y="299357"/>
            <a:ext cx="1136332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LibreBaskerville-Regular"/>
              </a:rPr>
              <a:t>Q6. How do sales vary by product category?</a:t>
            </a:r>
          </a:p>
          <a:p>
            <a:pPr algn="l"/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LibreBaskerville-Regular"/>
              </a:rPr>
              <a:t>Coffee Beans: Leading the sales with a revenue of $269,952.45, indicating a high demand for home-brewing among customers.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95000"/>
                </a:schemeClr>
              </a:solidFill>
              <a:latin typeface="LibreBaskerville-Regular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LibreBaskerville-Regular"/>
              </a:rPr>
              <a:t>Tea: Generating $196,405.95, this category shows a strong preference for various tea products, making it the second-highest revenue generator.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95000"/>
                </a:schemeClr>
              </a:solidFill>
              <a:latin typeface="LibreBaskerville-Regular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LibreBaskerville-Regular"/>
              </a:rPr>
              <a:t>Bakery: With $82,315.63 in sales, bakery items are popular, complementing the beverage offerings and enhancing the overall customer experience.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9B9A6A3-4C59-4B19-A944-A58F801CA2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905725"/>
              </p:ext>
            </p:extLst>
          </p:nvPr>
        </p:nvGraphicFramePr>
        <p:xfrm>
          <a:off x="4848225" y="3171825"/>
          <a:ext cx="7230449" cy="3582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2176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713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Goudy Old Style</vt:lpstr>
      <vt:lpstr>LibreBaskerville-Regular</vt:lpstr>
      <vt:lpstr>Wingdings 2</vt:lpstr>
      <vt:lpstr>SlateVTI</vt:lpstr>
      <vt:lpstr>Coffee Shop Sales Analysis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Ankush Shukla</dc:creator>
  <cp:lastModifiedBy>Ankush Shukla</cp:lastModifiedBy>
  <cp:revision>5</cp:revision>
  <dcterms:created xsi:type="dcterms:W3CDTF">2024-07-06T11:10:37Z</dcterms:created>
  <dcterms:modified xsi:type="dcterms:W3CDTF">2024-07-06T13:27:09Z</dcterms:modified>
</cp:coreProperties>
</file>