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F04D-AC76-432B-AC29-77E66BD65B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1D13AC-1CD0-43D3-B1CE-E878240BA8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9DF2F4-C9DB-4E03-8CE5-10C195B759D7}"/>
              </a:ext>
            </a:extLst>
          </p:cNvPr>
          <p:cNvSpPr>
            <a:spLocks noGrp="1"/>
          </p:cNvSpPr>
          <p:nvPr>
            <p:ph type="dt" sz="half" idx="10"/>
          </p:nvPr>
        </p:nvSpPr>
        <p:spPr/>
        <p:txBody>
          <a:bodyPr/>
          <a:lstStyle/>
          <a:p>
            <a:fld id="{66D8CA41-5025-42E8-97E4-956ACADF6399}" type="datetimeFigureOut">
              <a:rPr lang="en-IN" smtClean="0"/>
              <a:t>04-06-2021</a:t>
            </a:fld>
            <a:endParaRPr lang="en-IN"/>
          </a:p>
        </p:txBody>
      </p:sp>
      <p:sp>
        <p:nvSpPr>
          <p:cNvPr id="5" name="Footer Placeholder 4">
            <a:extLst>
              <a:ext uri="{FF2B5EF4-FFF2-40B4-BE49-F238E27FC236}">
                <a16:creationId xmlns:a16="http://schemas.microsoft.com/office/drawing/2014/main" id="{1E8231E8-1FE9-4057-A0AF-C1AE06B29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1A9FF6-5F12-44A0-A2E1-150B89AF702A}"/>
              </a:ext>
            </a:extLst>
          </p:cNvPr>
          <p:cNvSpPr>
            <a:spLocks noGrp="1"/>
          </p:cNvSpPr>
          <p:nvPr>
            <p:ph type="sldNum" sz="quarter" idx="12"/>
          </p:nvPr>
        </p:nvSpPr>
        <p:spPr/>
        <p:txBody>
          <a:bodyPr/>
          <a:lstStyle/>
          <a:p>
            <a:fld id="{C921D0F1-A322-4E08-8562-04999A776C6C}" type="slidenum">
              <a:rPr lang="en-IN" smtClean="0"/>
              <a:t>‹#›</a:t>
            </a:fld>
            <a:endParaRPr lang="en-IN"/>
          </a:p>
        </p:txBody>
      </p:sp>
    </p:spTree>
    <p:extLst>
      <p:ext uri="{BB962C8B-B14F-4D97-AF65-F5344CB8AC3E}">
        <p14:creationId xmlns:p14="http://schemas.microsoft.com/office/powerpoint/2010/main" val="176698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9AF6-776B-4D1F-AA8E-1C52942552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3CCE51-CDF4-4590-9345-CC8E87E83A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1C39A0-14D1-4F6C-98AB-94C3F91D02A7}"/>
              </a:ext>
            </a:extLst>
          </p:cNvPr>
          <p:cNvSpPr>
            <a:spLocks noGrp="1"/>
          </p:cNvSpPr>
          <p:nvPr>
            <p:ph type="dt" sz="half" idx="10"/>
          </p:nvPr>
        </p:nvSpPr>
        <p:spPr/>
        <p:txBody>
          <a:bodyPr/>
          <a:lstStyle/>
          <a:p>
            <a:fld id="{66D8CA41-5025-42E8-97E4-956ACADF6399}" type="datetimeFigureOut">
              <a:rPr lang="en-IN" smtClean="0"/>
              <a:t>04-06-2021</a:t>
            </a:fld>
            <a:endParaRPr lang="en-IN"/>
          </a:p>
        </p:txBody>
      </p:sp>
      <p:sp>
        <p:nvSpPr>
          <p:cNvPr id="5" name="Footer Placeholder 4">
            <a:extLst>
              <a:ext uri="{FF2B5EF4-FFF2-40B4-BE49-F238E27FC236}">
                <a16:creationId xmlns:a16="http://schemas.microsoft.com/office/drawing/2014/main" id="{14E8F33F-F5A8-41B9-840E-C5D70DC212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49CF8A-62AD-4095-BDD3-C2F8F491FF57}"/>
              </a:ext>
            </a:extLst>
          </p:cNvPr>
          <p:cNvSpPr>
            <a:spLocks noGrp="1"/>
          </p:cNvSpPr>
          <p:nvPr>
            <p:ph type="sldNum" sz="quarter" idx="12"/>
          </p:nvPr>
        </p:nvSpPr>
        <p:spPr/>
        <p:txBody>
          <a:bodyPr/>
          <a:lstStyle/>
          <a:p>
            <a:fld id="{C921D0F1-A322-4E08-8562-04999A776C6C}" type="slidenum">
              <a:rPr lang="en-IN" smtClean="0"/>
              <a:t>‹#›</a:t>
            </a:fld>
            <a:endParaRPr lang="en-IN"/>
          </a:p>
        </p:txBody>
      </p:sp>
    </p:spTree>
    <p:extLst>
      <p:ext uri="{BB962C8B-B14F-4D97-AF65-F5344CB8AC3E}">
        <p14:creationId xmlns:p14="http://schemas.microsoft.com/office/powerpoint/2010/main" val="333711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17A983-6A3C-40DB-A967-5CD38A1DCD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3E672A-C69E-4DBE-802E-3F63E74342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2EAEE6-1271-4914-BF1B-9EBAB715ED4D}"/>
              </a:ext>
            </a:extLst>
          </p:cNvPr>
          <p:cNvSpPr>
            <a:spLocks noGrp="1"/>
          </p:cNvSpPr>
          <p:nvPr>
            <p:ph type="dt" sz="half" idx="10"/>
          </p:nvPr>
        </p:nvSpPr>
        <p:spPr/>
        <p:txBody>
          <a:bodyPr/>
          <a:lstStyle/>
          <a:p>
            <a:fld id="{66D8CA41-5025-42E8-97E4-956ACADF6399}" type="datetimeFigureOut">
              <a:rPr lang="en-IN" smtClean="0"/>
              <a:t>04-06-2021</a:t>
            </a:fld>
            <a:endParaRPr lang="en-IN"/>
          </a:p>
        </p:txBody>
      </p:sp>
      <p:sp>
        <p:nvSpPr>
          <p:cNvPr id="5" name="Footer Placeholder 4">
            <a:extLst>
              <a:ext uri="{FF2B5EF4-FFF2-40B4-BE49-F238E27FC236}">
                <a16:creationId xmlns:a16="http://schemas.microsoft.com/office/drawing/2014/main" id="{136779C6-F6A6-4B1F-8FF6-D8F127D39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1494F0-3C7C-43FD-99DA-33FE4804C2A1}"/>
              </a:ext>
            </a:extLst>
          </p:cNvPr>
          <p:cNvSpPr>
            <a:spLocks noGrp="1"/>
          </p:cNvSpPr>
          <p:nvPr>
            <p:ph type="sldNum" sz="quarter" idx="12"/>
          </p:nvPr>
        </p:nvSpPr>
        <p:spPr/>
        <p:txBody>
          <a:bodyPr/>
          <a:lstStyle/>
          <a:p>
            <a:fld id="{C921D0F1-A322-4E08-8562-04999A776C6C}" type="slidenum">
              <a:rPr lang="en-IN" smtClean="0"/>
              <a:t>‹#›</a:t>
            </a:fld>
            <a:endParaRPr lang="en-IN"/>
          </a:p>
        </p:txBody>
      </p:sp>
    </p:spTree>
    <p:extLst>
      <p:ext uri="{BB962C8B-B14F-4D97-AF65-F5344CB8AC3E}">
        <p14:creationId xmlns:p14="http://schemas.microsoft.com/office/powerpoint/2010/main" val="416221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82EC-DC94-4E68-997B-C100A28A79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3B47E9-1B26-44AB-B951-3387E775E7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2D2958-6115-41AB-BFEA-E119BDD1ACD6}"/>
              </a:ext>
            </a:extLst>
          </p:cNvPr>
          <p:cNvSpPr>
            <a:spLocks noGrp="1"/>
          </p:cNvSpPr>
          <p:nvPr>
            <p:ph type="dt" sz="half" idx="10"/>
          </p:nvPr>
        </p:nvSpPr>
        <p:spPr/>
        <p:txBody>
          <a:bodyPr/>
          <a:lstStyle/>
          <a:p>
            <a:fld id="{66D8CA41-5025-42E8-97E4-956ACADF6399}" type="datetimeFigureOut">
              <a:rPr lang="en-IN" smtClean="0"/>
              <a:t>04-06-2021</a:t>
            </a:fld>
            <a:endParaRPr lang="en-IN"/>
          </a:p>
        </p:txBody>
      </p:sp>
      <p:sp>
        <p:nvSpPr>
          <p:cNvPr id="5" name="Footer Placeholder 4">
            <a:extLst>
              <a:ext uri="{FF2B5EF4-FFF2-40B4-BE49-F238E27FC236}">
                <a16:creationId xmlns:a16="http://schemas.microsoft.com/office/drawing/2014/main" id="{00E41631-32BE-40F1-8C54-7380B397CD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698B70-B3CD-4AD0-9847-95DAB38EC108}"/>
              </a:ext>
            </a:extLst>
          </p:cNvPr>
          <p:cNvSpPr>
            <a:spLocks noGrp="1"/>
          </p:cNvSpPr>
          <p:nvPr>
            <p:ph type="sldNum" sz="quarter" idx="12"/>
          </p:nvPr>
        </p:nvSpPr>
        <p:spPr/>
        <p:txBody>
          <a:bodyPr/>
          <a:lstStyle/>
          <a:p>
            <a:fld id="{C921D0F1-A322-4E08-8562-04999A776C6C}" type="slidenum">
              <a:rPr lang="en-IN" smtClean="0"/>
              <a:t>‹#›</a:t>
            </a:fld>
            <a:endParaRPr lang="en-IN"/>
          </a:p>
        </p:txBody>
      </p:sp>
    </p:spTree>
    <p:extLst>
      <p:ext uri="{BB962C8B-B14F-4D97-AF65-F5344CB8AC3E}">
        <p14:creationId xmlns:p14="http://schemas.microsoft.com/office/powerpoint/2010/main" val="316356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D8EC-5CEA-49DB-B193-890629F85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D97FAC-5B97-4B1A-978A-9216CB21A0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3BF01E-9A04-4C6A-B312-BFE10FF29D30}"/>
              </a:ext>
            </a:extLst>
          </p:cNvPr>
          <p:cNvSpPr>
            <a:spLocks noGrp="1"/>
          </p:cNvSpPr>
          <p:nvPr>
            <p:ph type="dt" sz="half" idx="10"/>
          </p:nvPr>
        </p:nvSpPr>
        <p:spPr/>
        <p:txBody>
          <a:bodyPr/>
          <a:lstStyle/>
          <a:p>
            <a:fld id="{66D8CA41-5025-42E8-97E4-956ACADF6399}" type="datetimeFigureOut">
              <a:rPr lang="en-IN" smtClean="0"/>
              <a:t>04-06-2021</a:t>
            </a:fld>
            <a:endParaRPr lang="en-IN"/>
          </a:p>
        </p:txBody>
      </p:sp>
      <p:sp>
        <p:nvSpPr>
          <p:cNvPr id="5" name="Footer Placeholder 4">
            <a:extLst>
              <a:ext uri="{FF2B5EF4-FFF2-40B4-BE49-F238E27FC236}">
                <a16:creationId xmlns:a16="http://schemas.microsoft.com/office/drawing/2014/main" id="{3EE1C951-49BA-4D3C-8B72-EACB318C83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41DE9C-9D45-4281-83F0-BE9B12C0231C}"/>
              </a:ext>
            </a:extLst>
          </p:cNvPr>
          <p:cNvSpPr>
            <a:spLocks noGrp="1"/>
          </p:cNvSpPr>
          <p:nvPr>
            <p:ph type="sldNum" sz="quarter" idx="12"/>
          </p:nvPr>
        </p:nvSpPr>
        <p:spPr/>
        <p:txBody>
          <a:bodyPr/>
          <a:lstStyle/>
          <a:p>
            <a:fld id="{C921D0F1-A322-4E08-8562-04999A776C6C}" type="slidenum">
              <a:rPr lang="en-IN" smtClean="0"/>
              <a:t>‹#›</a:t>
            </a:fld>
            <a:endParaRPr lang="en-IN"/>
          </a:p>
        </p:txBody>
      </p:sp>
    </p:spTree>
    <p:extLst>
      <p:ext uri="{BB962C8B-B14F-4D97-AF65-F5344CB8AC3E}">
        <p14:creationId xmlns:p14="http://schemas.microsoft.com/office/powerpoint/2010/main" val="290676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538D-DAB7-4820-B14D-6911E5C58C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FA77DF-D68A-4F7E-9505-E649A4187E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ADDCA3-2649-4BE3-896A-B2B5A751C4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CD480A-3D3D-4D95-A8E3-24D100B5AF0C}"/>
              </a:ext>
            </a:extLst>
          </p:cNvPr>
          <p:cNvSpPr>
            <a:spLocks noGrp="1"/>
          </p:cNvSpPr>
          <p:nvPr>
            <p:ph type="dt" sz="half" idx="10"/>
          </p:nvPr>
        </p:nvSpPr>
        <p:spPr/>
        <p:txBody>
          <a:bodyPr/>
          <a:lstStyle/>
          <a:p>
            <a:fld id="{66D8CA41-5025-42E8-97E4-956ACADF6399}" type="datetimeFigureOut">
              <a:rPr lang="en-IN" smtClean="0"/>
              <a:t>04-06-2021</a:t>
            </a:fld>
            <a:endParaRPr lang="en-IN"/>
          </a:p>
        </p:txBody>
      </p:sp>
      <p:sp>
        <p:nvSpPr>
          <p:cNvPr id="6" name="Footer Placeholder 5">
            <a:extLst>
              <a:ext uri="{FF2B5EF4-FFF2-40B4-BE49-F238E27FC236}">
                <a16:creationId xmlns:a16="http://schemas.microsoft.com/office/drawing/2014/main" id="{C4D519F2-807F-4834-87E6-D0A540EE08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8D4E18-816D-4C78-A718-B56AA1EC17F4}"/>
              </a:ext>
            </a:extLst>
          </p:cNvPr>
          <p:cNvSpPr>
            <a:spLocks noGrp="1"/>
          </p:cNvSpPr>
          <p:nvPr>
            <p:ph type="sldNum" sz="quarter" idx="12"/>
          </p:nvPr>
        </p:nvSpPr>
        <p:spPr/>
        <p:txBody>
          <a:bodyPr/>
          <a:lstStyle/>
          <a:p>
            <a:fld id="{C921D0F1-A322-4E08-8562-04999A776C6C}" type="slidenum">
              <a:rPr lang="en-IN" smtClean="0"/>
              <a:t>‹#›</a:t>
            </a:fld>
            <a:endParaRPr lang="en-IN"/>
          </a:p>
        </p:txBody>
      </p:sp>
    </p:spTree>
    <p:extLst>
      <p:ext uri="{BB962C8B-B14F-4D97-AF65-F5344CB8AC3E}">
        <p14:creationId xmlns:p14="http://schemas.microsoft.com/office/powerpoint/2010/main" val="15893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8825-B859-4C24-861B-0E69841EA8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C60619-99C5-4D41-88B2-410789FB3B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29730-75BD-44E8-8269-CAE00571BC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64ECB8-94F9-4BF9-9786-859B49884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E1A868-13B0-466D-8FAE-5063123974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4F7027-6627-4164-AE8F-7F985CA92EEB}"/>
              </a:ext>
            </a:extLst>
          </p:cNvPr>
          <p:cNvSpPr>
            <a:spLocks noGrp="1"/>
          </p:cNvSpPr>
          <p:nvPr>
            <p:ph type="dt" sz="half" idx="10"/>
          </p:nvPr>
        </p:nvSpPr>
        <p:spPr/>
        <p:txBody>
          <a:bodyPr/>
          <a:lstStyle/>
          <a:p>
            <a:fld id="{66D8CA41-5025-42E8-97E4-956ACADF6399}" type="datetimeFigureOut">
              <a:rPr lang="en-IN" smtClean="0"/>
              <a:t>04-06-2021</a:t>
            </a:fld>
            <a:endParaRPr lang="en-IN"/>
          </a:p>
        </p:txBody>
      </p:sp>
      <p:sp>
        <p:nvSpPr>
          <p:cNvPr id="8" name="Footer Placeholder 7">
            <a:extLst>
              <a:ext uri="{FF2B5EF4-FFF2-40B4-BE49-F238E27FC236}">
                <a16:creationId xmlns:a16="http://schemas.microsoft.com/office/drawing/2014/main" id="{2FBBBC97-9688-4644-BC8C-5971E5BED7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094D51-5724-43BF-84AF-9B924FB26873}"/>
              </a:ext>
            </a:extLst>
          </p:cNvPr>
          <p:cNvSpPr>
            <a:spLocks noGrp="1"/>
          </p:cNvSpPr>
          <p:nvPr>
            <p:ph type="sldNum" sz="quarter" idx="12"/>
          </p:nvPr>
        </p:nvSpPr>
        <p:spPr/>
        <p:txBody>
          <a:bodyPr/>
          <a:lstStyle/>
          <a:p>
            <a:fld id="{C921D0F1-A322-4E08-8562-04999A776C6C}" type="slidenum">
              <a:rPr lang="en-IN" smtClean="0"/>
              <a:t>‹#›</a:t>
            </a:fld>
            <a:endParaRPr lang="en-IN"/>
          </a:p>
        </p:txBody>
      </p:sp>
    </p:spTree>
    <p:extLst>
      <p:ext uri="{BB962C8B-B14F-4D97-AF65-F5344CB8AC3E}">
        <p14:creationId xmlns:p14="http://schemas.microsoft.com/office/powerpoint/2010/main" val="55050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E707-0813-4E51-814D-406CD45A43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D8C9D5-4F06-4AE5-8B3A-3BB893FB77FD}"/>
              </a:ext>
            </a:extLst>
          </p:cNvPr>
          <p:cNvSpPr>
            <a:spLocks noGrp="1"/>
          </p:cNvSpPr>
          <p:nvPr>
            <p:ph type="dt" sz="half" idx="10"/>
          </p:nvPr>
        </p:nvSpPr>
        <p:spPr/>
        <p:txBody>
          <a:bodyPr/>
          <a:lstStyle/>
          <a:p>
            <a:fld id="{66D8CA41-5025-42E8-97E4-956ACADF6399}" type="datetimeFigureOut">
              <a:rPr lang="en-IN" smtClean="0"/>
              <a:t>04-06-2021</a:t>
            </a:fld>
            <a:endParaRPr lang="en-IN"/>
          </a:p>
        </p:txBody>
      </p:sp>
      <p:sp>
        <p:nvSpPr>
          <p:cNvPr id="4" name="Footer Placeholder 3">
            <a:extLst>
              <a:ext uri="{FF2B5EF4-FFF2-40B4-BE49-F238E27FC236}">
                <a16:creationId xmlns:a16="http://schemas.microsoft.com/office/drawing/2014/main" id="{AF2C57FC-094E-4616-8CB4-B6A8F91BDC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2D6E6A-326C-47B0-A969-0999E2500AE9}"/>
              </a:ext>
            </a:extLst>
          </p:cNvPr>
          <p:cNvSpPr>
            <a:spLocks noGrp="1"/>
          </p:cNvSpPr>
          <p:nvPr>
            <p:ph type="sldNum" sz="quarter" idx="12"/>
          </p:nvPr>
        </p:nvSpPr>
        <p:spPr/>
        <p:txBody>
          <a:bodyPr/>
          <a:lstStyle/>
          <a:p>
            <a:fld id="{C921D0F1-A322-4E08-8562-04999A776C6C}" type="slidenum">
              <a:rPr lang="en-IN" smtClean="0"/>
              <a:t>‹#›</a:t>
            </a:fld>
            <a:endParaRPr lang="en-IN"/>
          </a:p>
        </p:txBody>
      </p:sp>
    </p:spTree>
    <p:extLst>
      <p:ext uri="{BB962C8B-B14F-4D97-AF65-F5344CB8AC3E}">
        <p14:creationId xmlns:p14="http://schemas.microsoft.com/office/powerpoint/2010/main" val="127053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A0F48-CC4D-4A9D-B463-96487DF62827}"/>
              </a:ext>
            </a:extLst>
          </p:cNvPr>
          <p:cNvSpPr>
            <a:spLocks noGrp="1"/>
          </p:cNvSpPr>
          <p:nvPr>
            <p:ph type="dt" sz="half" idx="10"/>
          </p:nvPr>
        </p:nvSpPr>
        <p:spPr/>
        <p:txBody>
          <a:bodyPr/>
          <a:lstStyle/>
          <a:p>
            <a:fld id="{66D8CA41-5025-42E8-97E4-956ACADF6399}" type="datetimeFigureOut">
              <a:rPr lang="en-IN" smtClean="0"/>
              <a:t>04-06-2021</a:t>
            </a:fld>
            <a:endParaRPr lang="en-IN"/>
          </a:p>
        </p:txBody>
      </p:sp>
      <p:sp>
        <p:nvSpPr>
          <p:cNvPr id="3" name="Footer Placeholder 2">
            <a:extLst>
              <a:ext uri="{FF2B5EF4-FFF2-40B4-BE49-F238E27FC236}">
                <a16:creationId xmlns:a16="http://schemas.microsoft.com/office/drawing/2014/main" id="{BADE910A-73F3-45BD-8AD1-BBE2FF3DF8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5832B-38DE-42FF-AE43-B7A3E0F22859}"/>
              </a:ext>
            </a:extLst>
          </p:cNvPr>
          <p:cNvSpPr>
            <a:spLocks noGrp="1"/>
          </p:cNvSpPr>
          <p:nvPr>
            <p:ph type="sldNum" sz="quarter" idx="12"/>
          </p:nvPr>
        </p:nvSpPr>
        <p:spPr/>
        <p:txBody>
          <a:bodyPr/>
          <a:lstStyle/>
          <a:p>
            <a:fld id="{C921D0F1-A322-4E08-8562-04999A776C6C}" type="slidenum">
              <a:rPr lang="en-IN" smtClean="0"/>
              <a:t>‹#›</a:t>
            </a:fld>
            <a:endParaRPr lang="en-IN"/>
          </a:p>
        </p:txBody>
      </p:sp>
    </p:spTree>
    <p:extLst>
      <p:ext uri="{BB962C8B-B14F-4D97-AF65-F5344CB8AC3E}">
        <p14:creationId xmlns:p14="http://schemas.microsoft.com/office/powerpoint/2010/main" val="7632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361E-8681-4588-BDF6-B7147C133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0D83A7-F2B7-42DE-ADB1-F3BCA5FF4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D5416B-0BC0-48D1-8D78-63D889ED6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1FE0E6-B588-4EFC-8250-52B126F5B25E}"/>
              </a:ext>
            </a:extLst>
          </p:cNvPr>
          <p:cNvSpPr>
            <a:spLocks noGrp="1"/>
          </p:cNvSpPr>
          <p:nvPr>
            <p:ph type="dt" sz="half" idx="10"/>
          </p:nvPr>
        </p:nvSpPr>
        <p:spPr/>
        <p:txBody>
          <a:bodyPr/>
          <a:lstStyle/>
          <a:p>
            <a:fld id="{66D8CA41-5025-42E8-97E4-956ACADF6399}" type="datetimeFigureOut">
              <a:rPr lang="en-IN" smtClean="0"/>
              <a:t>04-06-2021</a:t>
            </a:fld>
            <a:endParaRPr lang="en-IN"/>
          </a:p>
        </p:txBody>
      </p:sp>
      <p:sp>
        <p:nvSpPr>
          <p:cNvPr id="6" name="Footer Placeholder 5">
            <a:extLst>
              <a:ext uri="{FF2B5EF4-FFF2-40B4-BE49-F238E27FC236}">
                <a16:creationId xmlns:a16="http://schemas.microsoft.com/office/drawing/2014/main" id="{8E225E55-CE8E-48C3-88A7-EFDC721D5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15EEDE-E393-4B3D-BE84-F8247A957B50}"/>
              </a:ext>
            </a:extLst>
          </p:cNvPr>
          <p:cNvSpPr>
            <a:spLocks noGrp="1"/>
          </p:cNvSpPr>
          <p:nvPr>
            <p:ph type="sldNum" sz="quarter" idx="12"/>
          </p:nvPr>
        </p:nvSpPr>
        <p:spPr/>
        <p:txBody>
          <a:bodyPr/>
          <a:lstStyle/>
          <a:p>
            <a:fld id="{C921D0F1-A322-4E08-8562-04999A776C6C}" type="slidenum">
              <a:rPr lang="en-IN" smtClean="0"/>
              <a:t>‹#›</a:t>
            </a:fld>
            <a:endParaRPr lang="en-IN"/>
          </a:p>
        </p:txBody>
      </p:sp>
    </p:spTree>
    <p:extLst>
      <p:ext uri="{BB962C8B-B14F-4D97-AF65-F5344CB8AC3E}">
        <p14:creationId xmlns:p14="http://schemas.microsoft.com/office/powerpoint/2010/main" val="203139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9E5D-4682-4C0F-85FA-2BABAE01F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A412E5-5875-4A8A-A50E-A5855099D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A3F218-0EE3-49BA-AD55-E101D6FA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1AFD2-E409-4E14-8236-1E5D7A89E6C0}"/>
              </a:ext>
            </a:extLst>
          </p:cNvPr>
          <p:cNvSpPr>
            <a:spLocks noGrp="1"/>
          </p:cNvSpPr>
          <p:nvPr>
            <p:ph type="dt" sz="half" idx="10"/>
          </p:nvPr>
        </p:nvSpPr>
        <p:spPr/>
        <p:txBody>
          <a:bodyPr/>
          <a:lstStyle/>
          <a:p>
            <a:fld id="{66D8CA41-5025-42E8-97E4-956ACADF6399}" type="datetimeFigureOut">
              <a:rPr lang="en-IN" smtClean="0"/>
              <a:t>04-06-2021</a:t>
            </a:fld>
            <a:endParaRPr lang="en-IN"/>
          </a:p>
        </p:txBody>
      </p:sp>
      <p:sp>
        <p:nvSpPr>
          <p:cNvPr id="6" name="Footer Placeholder 5">
            <a:extLst>
              <a:ext uri="{FF2B5EF4-FFF2-40B4-BE49-F238E27FC236}">
                <a16:creationId xmlns:a16="http://schemas.microsoft.com/office/drawing/2014/main" id="{3BA1781E-190D-458C-BAD4-20BF492650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136048-7010-40F2-ACF3-B6D4F61D7F83}"/>
              </a:ext>
            </a:extLst>
          </p:cNvPr>
          <p:cNvSpPr>
            <a:spLocks noGrp="1"/>
          </p:cNvSpPr>
          <p:nvPr>
            <p:ph type="sldNum" sz="quarter" idx="12"/>
          </p:nvPr>
        </p:nvSpPr>
        <p:spPr/>
        <p:txBody>
          <a:bodyPr/>
          <a:lstStyle/>
          <a:p>
            <a:fld id="{C921D0F1-A322-4E08-8562-04999A776C6C}" type="slidenum">
              <a:rPr lang="en-IN" smtClean="0"/>
              <a:t>‹#›</a:t>
            </a:fld>
            <a:endParaRPr lang="en-IN"/>
          </a:p>
        </p:txBody>
      </p:sp>
    </p:spTree>
    <p:extLst>
      <p:ext uri="{BB962C8B-B14F-4D97-AF65-F5344CB8AC3E}">
        <p14:creationId xmlns:p14="http://schemas.microsoft.com/office/powerpoint/2010/main" val="4140575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61BB54-C86B-4C93-BF3A-CED405BF55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4E1909-5580-4525-8855-D668B0C7B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B8DD13-5893-4008-B9B5-CA25892904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D8CA41-5025-42E8-97E4-956ACADF6399}" type="datetimeFigureOut">
              <a:rPr lang="en-IN" smtClean="0"/>
              <a:t>04-06-2021</a:t>
            </a:fld>
            <a:endParaRPr lang="en-IN"/>
          </a:p>
        </p:txBody>
      </p:sp>
      <p:sp>
        <p:nvSpPr>
          <p:cNvPr id="5" name="Footer Placeholder 4">
            <a:extLst>
              <a:ext uri="{FF2B5EF4-FFF2-40B4-BE49-F238E27FC236}">
                <a16:creationId xmlns:a16="http://schemas.microsoft.com/office/drawing/2014/main" id="{25C05C43-1C86-430F-ADBA-50A4CFAC0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65C4E9-40E7-46C1-9A2B-BD2619FE98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21D0F1-A322-4E08-8562-04999A776C6C}" type="slidenum">
              <a:rPr lang="en-IN" smtClean="0"/>
              <a:t>‹#›</a:t>
            </a:fld>
            <a:endParaRPr lang="en-IN"/>
          </a:p>
        </p:txBody>
      </p:sp>
    </p:spTree>
    <p:extLst>
      <p:ext uri="{BB962C8B-B14F-4D97-AF65-F5344CB8AC3E}">
        <p14:creationId xmlns:p14="http://schemas.microsoft.com/office/powerpoint/2010/main" val="3966762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 TargetMode="External"/><Relationship Id="rId2" Type="http://schemas.openxmlformats.org/officeDocument/2006/relationships/hyperlink" Target="https://www.analyticsvidhya.com/blog/2018/10/predicting-stock-price-machine-learningnd-deep-learning-techniques-pyth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57B4B-5156-48AE-90E7-E70FC0B00C9C}"/>
              </a:ext>
            </a:extLst>
          </p:cNvPr>
          <p:cNvSpPr>
            <a:spLocks noGrp="1"/>
          </p:cNvSpPr>
          <p:nvPr>
            <p:ph type="ctrTitle"/>
          </p:nvPr>
        </p:nvSpPr>
        <p:spPr>
          <a:xfrm>
            <a:off x="1524000" y="381741"/>
            <a:ext cx="9144000" cy="1229558"/>
          </a:xfrm>
        </p:spPr>
        <p:txBody>
          <a:bodyPr>
            <a:normAutofit fontScale="90000"/>
          </a:bodyPr>
          <a:lstStyle/>
          <a:p>
            <a:r>
              <a:rPr lang="en-IN" sz="4400" b="1" u="sng" dirty="0"/>
              <a:t>Twitter Sentiment Analysis On Stock Price</a:t>
            </a:r>
          </a:p>
        </p:txBody>
      </p:sp>
      <p:sp>
        <p:nvSpPr>
          <p:cNvPr id="3" name="Subtitle 2">
            <a:extLst>
              <a:ext uri="{FF2B5EF4-FFF2-40B4-BE49-F238E27FC236}">
                <a16:creationId xmlns:a16="http://schemas.microsoft.com/office/drawing/2014/main" id="{D0A407E2-D792-4FC3-9767-3C75C0766130}"/>
              </a:ext>
            </a:extLst>
          </p:cNvPr>
          <p:cNvSpPr>
            <a:spLocks noGrp="1"/>
          </p:cNvSpPr>
          <p:nvPr>
            <p:ph type="subTitle" idx="1"/>
          </p:nvPr>
        </p:nvSpPr>
        <p:spPr>
          <a:xfrm>
            <a:off x="1524000" y="2388093"/>
            <a:ext cx="9144000" cy="2885243"/>
          </a:xfrm>
        </p:spPr>
        <p:txBody>
          <a:bodyPr/>
          <a:lstStyle/>
          <a:p>
            <a:pPr marL="0" lvl="0" indent="0" algn="ctr" rtl="0">
              <a:spcBef>
                <a:spcPts val="0"/>
              </a:spcBef>
              <a:spcAft>
                <a:spcPts val="0"/>
              </a:spcAft>
              <a:buSzPts val="1400"/>
              <a:buNone/>
            </a:pPr>
            <a:r>
              <a:rPr lang="en-US" dirty="0"/>
              <a:t>Presented by :- </a:t>
            </a:r>
          </a:p>
          <a:p>
            <a:pPr marL="0" lvl="0" indent="0" algn="ctr" rtl="0">
              <a:spcBef>
                <a:spcPts val="0"/>
              </a:spcBef>
              <a:spcAft>
                <a:spcPts val="0"/>
              </a:spcAft>
              <a:buSzPts val="1400"/>
              <a:buNone/>
            </a:pPr>
            <a:r>
              <a:rPr lang="en-US" dirty="0" err="1"/>
              <a:t>Susmita</a:t>
            </a:r>
            <a:r>
              <a:rPr lang="en-US" dirty="0"/>
              <a:t> Mukherjee  (10400118003)</a:t>
            </a:r>
          </a:p>
          <a:p>
            <a:pPr marL="0" lvl="0" indent="0" algn="ctr" rtl="0">
              <a:spcBef>
                <a:spcPts val="970"/>
              </a:spcBef>
              <a:spcAft>
                <a:spcPts val="0"/>
              </a:spcAft>
              <a:buSzPts val="1400"/>
              <a:buNone/>
            </a:pPr>
            <a:r>
              <a:rPr lang="en-US" dirty="0"/>
              <a:t>Ankush Kumar(12017002002027)</a:t>
            </a:r>
          </a:p>
          <a:p>
            <a:pPr marL="0" lvl="0" indent="0" algn="ctr" rtl="0">
              <a:spcBef>
                <a:spcPts val="970"/>
              </a:spcBef>
              <a:spcAft>
                <a:spcPts val="0"/>
              </a:spcAft>
              <a:buSzPts val="1400"/>
              <a:buNone/>
            </a:pPr>
            <a:r>
              <a:rPr lang="en-US" dirty="0"/>
              <a:t>Under the Guidance of</a:t>
            </a:r>
          </a:p>
          <a:p>
            <a:pPr marL="0" lvl="0" indent="0" algn="ctr" rtl="0">
              <a:spcBef>
                <a:spcPts val="970"/>
              </a:spcBef>
              <a:spcAft>
                <a:spcPts val="0"/>
              </a:spcAft>
              <a:buSzPts val="1400"/>
              <a:buNone/>
            </a:pPr>
            <a:r>
              <a:rPr lang="en-US" dirty="0"/>
              <a:t>Prof. </a:t>
            </a:r>
            <a:r>
              <a:rPr lang="en-US" dirty="0" err="1"/>
              <a:t>Bavrabi</a:t>
            </a:r>
            <a:r>
              <a:rPr lang="en-US" dirty="0"/>
              <a:t> Ghosh</a:t>
            </a:r>
          </a:p>
          <a:p>
            <a:endParaRPr lang="en-IN" dirty="0"/>
          </a:p>
        </p:txBody>
      </p:sp>
    </p:spTree>
    <p:extLst>
      <p:ext uri="{BB962C8B-B14F-4D97-AF65-F5344CB8AC3E}">
        <p14:creationId xmlns:p14="http://schemas.microsoft.com/office/powerpoint/2010/main" val="337543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AE4A-E251-4FAC-9149-787C1F809EA3}"/>
              </a:ext>
            </a:extLst>
          </p:cNvPr>
          <p:cNvSpPr>
            <a:spLocks noGrp="1"/>
          </p:cNvSpPr>
          <p:nvPr>
            <p:ph type="title"/>
          </p:nvPr>
        </p:nvSpPr>
        <p:spPr>
          <a:xfrm>
            <a:off x="838200" y="365125"/>
            <a:ext cx="10515600" cy="868871"/>
          </a:xfrm>
        </p:spPr>
        <p:txBody>
          <a:bodyPr/>
          <a:lstStyle/>
          <a:p>
            <a:pPr algn="ctr"/>
            <a:r>
              <a:rPr lang="en-IN" b="1" u="sng" dirty="0"/>
              <a:t>References</a:t>
            </a:r>
          </a:p>
        </p:txBody>
      </p:sp>
      <p:sp>
        <p:nvSpPr>
          <p:cNvPr id="3" name="Content Placeholder 2">
            <a:extLst>
              <a:ext uri="{FF2B5EF4-FFF2-40B4-BE49-F238E27FC236}">
                <a16:creationId xmlns:a16="http://schemas.microsoft.com/office/drawing/2014/main" id="{7B0B6BC7-ADD0-4D5C-A6DA-7D7C61E69C5D}"/>
              </a:ext>
            </a:extLst>
          </p:cNvPr>
          <p:cNvSpPr>
            <a:spLocks noGrp="1"/>
          </p:cNvSpPr>
          <p:nvPr>
            <p:ph idx="1"/>
          </p:nvPr>
        </p:nvSpPr>
        <p:spPr/>
        <p:txBody>
          <a:bodyPr/>
          <a:lstStyle/>
          <a:p>
            <a:r>
              <a:rPr lang="en-IN" dirty="0">
                <a:hlinkClick r:id="rId2"/>
              </a:rPr>
              <a:t>https://www.analyticsvidhya.com/blog/2018/10/predicting-stock-price-machine-learningnd-deep-learning-techniques-python/</a:t>
            </a:r>
            <a:endParaRPr lang="en-IN" dirty="0"/>
          </a:p>
          <a:p>
            <a:r>
              <a:rPr lang="en-IN" dirty="0">
                <a:hlinkClick r:id="rId3"/>
              </a:rPr>
              <a:t>https://towardsdatascience.com/</a:t>
            </a:r>
            <a:endParaRPr lang="en-IN" dirty="0"/>
          </a:p>
          <a:p>
            <a:endParaRPr lang="en-IN" dirty="0"/>
          </a:p>
          <a:p>
            <a:endParaRPr lang="en-IN" dirty="0"/>
          </a:p>
          <a:p>
            <a:pPr marL="0" indent="0">
              <a:buNone/>
            </a:pPr>
            <a:r>
              <a:rPr lang="en-IN" b="1" u="sng" dirty="0">
                <a:solidFill>
                  <a:schemeClr val="tx1">
                    <a:lumMod val="95000"/>
                    <a:lumOff val="5000"/>
                  </a:schemeClr>
                </a:solidFill>
              </a:rPr>
              <a:t>Repository link :</a:t>
            </a:r>
          </a:p>
          <a:p>
            <a:pPr marL="0" indent="0">
              <a:buNone/>
            </a:pPr>
            <a:r>
              <a:rPr lang="en-IN" b="1" u="sng" dirty="0">
                <a:solidFill>
                  <a:schemeClr val="tx1">
                    <a:lumMod val="95000"/>
                    <a:lumOff val="5000"/>
                  </a:schemeClr>
                </a:solidFill>
              </a:rPr>
              <a:t> </a:t>
            </a:r>
            <a:r>
              <a:rPr lang="en-IN" b="1" u="sng" dirty="0">
                <a:solidFill>
                  <a:srgbClr val="FF0000"/>
                </a:solidFill>
              </a:rPr>
              <a:t>https://github.com/ankush510/Twitter-Sentiment-Analysis</a:t>
            </a:r>
            <a:endParaRPr lang="en-IN" dirty="0">
              <a:solidFill>
                <a:srgbClr val="FF0000"/>
              </a:solidFill>
            </a:endParaRPr>
          </a:p>
          <a:p>
            <a:pPr marL="0" indent="0">
              <a:buNone/>
            </a:pPr>
            <a:endParaRPr lang="en-IN" dirty="0"/>
          </a:p>
        </p:txBody>
      </p:sp>
    </p:spTree>
    <p:extLst>
      <p:ext uri="{BB962C8B-B14F-4D97-AF65-F5344CB8AC3E}">
        <p14:creationId xmlns:p14="http://schemas.microsoft.com/office/powerpoint/2010/main" val="3941519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59E6-65AC-4CEE-A2E9-79FA98182CE4}"/>
              </a:ext>
            </a:extLst>
          </p:cNvPr>
          <p:cNvSpPr>
            <a:spLocks noGrp="1"/>
          </p:cNvSpPr>
          <p:nvPr>
            <p:ph type="ctrTitle"/>
          </p:nvPr>
        </p:nvSpPr>
        <p:spPr/>
        <p:txBody>
          <a:bodyPr/>
          <a:lstStyle/>
          <a:p>
            <a:r>
              <a:rPr lang="en-IN" b="1" dirty="0"/>
              <a:t>Thank You !</a:t>
            </a:r>
          </a:p>
        </p:txBody>
      </p:sp>
    </p:spTree>
    <p:extLst>
      <p:ext uri="{BB962C8B-B14F-4D97-AF65-F5344CB8AC3E}">
        <p14:creationId xmlns:p14="http://schemas.microsoft.com/office/powerpoint/2010/main" val="3984210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F624-A31D-42C0-B570-7931F9A13D24}"/>
              </a:ext>
            </a:extLst>
          </p:cNvPr>
          <p:cNvSpPr>
            <a:spLocks noGrp="1"/>
          </p:cNvSpPr>
          <p:nvPr>
            <p:ph type="title"/>
          </p:nvPr>
        </p:nvSpPr>
        <p:spPr>
          <a:xfrm>
            <a:off x="838200" y="365126"/>
            <a:ext cx="10515600" cy="780094"/>
          </a:xfrm>
        </p:spPr>
        <p:txBody>
          <a:bodyPr/>
          <a:lstStyle/>
          <a:p>
            <a:pPr algn="ctr"/>
            <a:r>
              <a:rPr lang="en-IN" u="sng" dirty="0"/>
              <a:t>Contents</a:t>
            </a:r>
          </a:p>
        </p:txBody>
      </p:sp>
      <p:sp>
        <p:nvSpPr>
          <p:cNvPr id="3" name="Content Placeholder 2">
            <a:extLst>
              <a:ext uri="{FF2B5EF4-FFF2-40B4-BE49-F238E27FC236}">
                <a16:creationId xmlns:a16="http://schemas.microsoft.com/office/drawing/2014/main" id="{9D80C00A-5C23-4262-801C-E0DB95E52FCF}"/>
              </a:ext>
            </a:extLst>
          </p:cNvPr>
          <p:cNvSpPr>
            <a:spLocks noGrp="1"/>
          </p:cNvSpPr>
          <p:nvPr>
            <p:ph idx="1"/>
          </p:nvPr>
        </p:nvSpPr>
        <p:spPr/>
        <p:txBody>
          <a:bodyPr/>
          <a:lstStyle/>
          <a:p>
            <a:pPr marL="457200" lvl="0" indent="-336550" algn="l" rtl="0">
              <a:spcBef>
                <a:spcPts val="0"/>
              </a:spcBef>
              <a:spcAft>
                <a:spcPts val="0"/>
              </a:spcAft>
              <a:buSzPts val="1700"/>
              <a:buChar char="●"/>
            </a:pPr>
            <a:r>
              <a:rPr lang="en-US" sz="2800" dirty="0"/>
              <a:t>Problem Statement</a:t>
            </a:r>
          </a:p>
          <a:p>
            <a:pPr marL="457200" lvl="0" indent="-336550" algn="l" rtl="0">
              <a:spcBef>
                <a:spcPts val="0"/>
              </a:spcBef>
              <a:spcAft>
                <a:spcPts val="0"/>
              </a:spcAft>
              <a:buSzPts val="1700"/>
              <a:buChar char="●"/>
            </a:pPr>
            <a:r>
              <a:rPr lang="en-US" sz="2800" dirty="0"/>
              <a:t>Introduction</a:t>
            </a:r>
          </a:p>
          <a:p>
            <a:pPr marL="457200" lvl="0" indent="-336550" algn="l" rtl="0">
              <a:spcBef>
                <a:spcPts val="0"/>
              </a:spcBef>
              <a:spcAft>
                <a:spcPts val="0"/>
              </a:spcAft>
              <a:buSzPts val="1700"/>
              <a:buChar char="●"/>
            </a:pPr>
            <a:r>
              <a:rPr lang="en-US" sz="2800" dirty="0"/>
              <a:t>Literature Review</a:t>
            </a:r>
          </a:p>
          <a:p>
            <a:pPr marL="457200" lvl="0" indent="-336550" algn="l" rtl="0">
              <a:spcBef>
                <a:spcPts val="0"/>
              </a:spcBef>
              <a:spcAft>
                <a:spcPts val="0"/>
              </a:spcAft>
              <a:buSzPts val="1700"/>
              <a:buChar char="●"/>
            </a:pPr>
            <a:r>
              <a:rPr lang="en-US" sz="2800" dirty="0"/>
              <a:t>Proposed Methodology</a:t>
            </a:r>
          </a:p>
          <a:p>
            <a:pPr marL="457200" lvl="0" indent="-336550" algn="l" rtl="0">
              <a:spcBef>
                <a:spcPts val="0"/>
              </a:spcBef>
              <a:spcAft>
                <a:spcPts val="0"/>
              </a:spcAft>
              <a:buSzPts val="1700"/>
              <a:buChar char="●"/>
            </a:pPr>
            <a:r>
              <a:rPr lang="en-US" sz="2800" dirty="0"/>
              <a:t>Data for experimentation</a:t>
            </a:r>
          </a:p>
          <a:p>
            <a:pPr marL="457200" lvl="0" indent="-336550" algn="l" rtl="0">
              <a:spcBef>
                <a:spcPts val="0"/>
              </a:spcBef>
              <a:spcAft>
                <a:spcPts val="0"/>
              </a:spcAft>
              <a:buSzPts val="1700"/>
              <a:buChar char="●"/>
            </a:pPr>
            <a:r>
              <a:rPr lang="en-US" sz="2800" dirty="0"/>
              <a:t>Obtained result</a:t>
            </a:r>
          </a:p>
          <a:p>
            <a:pPr marL="457200" lvl="0" indent="-336550" algn="l" rtl="0">
              <a:spcBef>
                <a:spcPts val="0"/>
              </a:spcBef>
              <a:spcAft>
                <a:spcPts val="0"/>
              </a:spcAft>
              <a:buSzPts val="1700"/>
              <a:buChar char="●"/>
            </a:pPr>
            <a:r>
              <a:rPr lang="en-US" sz="2800" dirty="0"/>
              <a:t>Future work</a:t>
            </a:r>
          </a:p>
          <a:p>
            <a:pPr marL="457200" lvl="0" indent="-336550" algn="l" rtl="0">
              <a:spcBef>
                <a:spcPts val="0"/>
              </a:spcBef>
              <a:spcAft>
                <a:spcPts val="0"/>
              </a:spcAft>
              <a:buSzPts val="1700"/>
              <a:buChar char="●"/>
            </a:pPr>
            <a:r>
              <a:rPr lang="en-US" sz="2800" dirty="0"/>
              <a:t>References</a:t>
            </a:r>
          </a:p>
          <a:p>
            <a:endParaRPr lang="en-IN" dirty="0"/>
          </a:p>
        </p:txBody>
      </p:sp>
    </p:spTree>
    <p:extLst>
      <p:ext uri="{BB962C8B-B14F-4D97-AF65-F5344CB8AC3E}">
        <p14:creationId xmlns:p14="http://schemas.microsoft.com/office/powerpoint/2010/main" val="26480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9997-2DFF-4EE2-A015-50B170ECDD86}"/>
              </a:ext>
            </a:extLst>
          </p:cNvPr>
          <p:cNvSpPr>
            <a:spLocks noGrp="1"/>
          </p:cNvSpPr>
          <p:nvPr>
            <p:ph type="title"/>
          </p:nvPr>
        </p:nvSpPr>
        <p:spPr>
          <a:xfrm>
            <a:off x="502298" y="148520"/>
            <a:ext cx="10515600" cy="877749"/>
          </a:xfrm>
        </p:spPr>
        <p:txBody>
          <a:bodyPr/>
          <a:lstStyle/>
          <a:p>
            <a:pPr algn="ctr"/>
            <a:r>
              <a:rPr lang="en-IN" b="1" u="sng" dirty="0"/>
              <a:t>Problem Statement</a:t>
            </a:r>
          </a:p>
        </p:txBody>
      </p:sp>
      <p:sp>
        <p:nvSpPr>
          <p:cNvPr id="3" name="Content Placeholder 2">
            <a:extLst>
              <a:ext uri="{FF2B5EF4-FFF2-40B4-BE49-F238E27FC236}">
                <a16:creationId xmlns:a16="http://schemas.microsoft.com/office/drawing/2014/main" id="{E57384B0-C209-4D18-8E9E-1C22B4B6B081}"/>
              </a:ext>
            </a:extLst>
          </p:cNvPr>
          <p:cNvSpPr>
            <a:spLocks noGrp="1"/>
          </p:cNvSpPr>
          <p:nvPr>
            <p:ph idx="1"/>
          </p:nvPr>
        </p:nvSpPr>
        <p:spPr>
          <a:xfrm>
            <a:off x="838200" y="1480393"/>
            <a:ext cx="10515600" cy="4351338"/>
          </a:xfrm>
        </p:spPr>
        <p:txBody>
          <a:bodyPr>
            <a:normAutofit lnSpcReduction="10000"/>
          </a:bodyPr>
          <a:lstStyle/>
          <a:p>
            <a:pPr algn="just">
              <a:buFont typeface="Webdings" panose="05030102010509060703" pitchFamily="18" charset="2"/>
              <a:buChar char="n"/>
            </a:pPr>
            <a:r>
              <a:rPr lang="en-US" sz="2400" dirty="0"/>
              <a:t>Stock exchange is a subject that is highly affected by economic, social, and political factors. There are several factors e.g. external factors or internal factors which can affect and move the stock market.</a:t>
            </a:r>
            <a:r>
              <a:rPr lang="en-US" sz="1800" dirty="0"/>
              <a:t> </a:t>
            </a:r>
          </a:p>
          <a:p>
            <a:pPr algn="just">
              <a:buFont typeface="Webdings" panose="05030102010509060703" pitchFamily="18" charset="2"/>
              <a:buChar char="n"/>
            </a:pPr>
            <a:r>
              <a:rPr lang="en-US" sz="2400" dirty="0"/>
              <a:t>The changes in stock prices of a company, the rises and falls, are correlated with the public opinions being expressed in tweets about that company. Understanding author’s opinion from a piece of text is the objective of sentiment analysis.</a:t>
            </a:r>
          </a:p>
          <a:p>
            <a:pPr algn="just">
              <a:buFont typeface="Webdings" panose="05030102010509060703" pitchFamily="18" charset="2"/>
              <a:buChar char="n"/>
            </a:pPr>
            <a:r>
              <a:rPr lang="en-US" sz="2400" dirty="0"/>
              <a:t> Positive news and tweets in social media about a company would definitely encourage people to invest in the stocks of that company and as a result the stock price of that company would increase. </a:t>
            </a:r>
          </a:p>
          <a:p>
            <a:pPr algn="just">
              <a:buFont typeface="Webdings" panose="05030102010509060703" pitchFamily="18" charset="2"/>
              <a:buChar char="n"/>
            </a:pPr>
            <a:r>
              <a:rPr lang="en-US" sz="2400" dirty="0"/>
              <a:t>In this project our aim is to predict weather stock price will increase or decrease based on tweets about that company.</a:t>
            </a:r>
            <a:endParaRPr lang="en-IN" sz="2400" dirty="0"/>
          </a:p>
        </p:txBody>
      </p:sp>
    </p:spTree>
    <p:extLst>
      <p:ext uri="{BB962C8B-B14F-4D97-AF65-F5344CB8AC3E}">
        <p14:creationId xmlns:p14="http://schemas.microsoft.com/office/powerpoint/2010/main" val="1644436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2FA8-2A3D-443A-9EA2-097CF588A0DF}"/>
              </a:ext>
            </a:extLst>
          </p:cNvPr>
          <p:cNvSpPr>
            <a:spLocks noGrp="1"/>
          </p:cNvSpPr>
          <p:nvPr>
            <p:ph type="title"/>
          </p:nvPr>
        </p:nvSpPr>
        <p:spPr>
          <a:xfrm>
            <a:off x="203718" y="113200"/>
            <a:ext cx="10515600" cy="851116"/>
          </a:xfrm>
        </p:spPr>
        <p:txBody>
          <a:bodyPr/>
          <a:lstStyle/>
          <a:p>
            <a:pPr algn="ctr"/>
            <a:r>
              <a:rPr lang="en-IN" b="1" u="sng" dirty="0"/>
              <a:t>Introduction</a:t>
            </a:r>
          </a:p>
        </p:txBody>
      </p:sp>
      <p:sp>
        <p:nvSpPr>
          <p:cNvPr id="3" name="Content Placeholder 2">
            <a:extLst>
              <a:ext uri="{FF2B5EF4-FFF2-40B4-BE49-F238E27FC236}">
                <a16:creationId xmlns:a16="http://schemas.microsoft.com/office/drawing/2014/main" id="{D6CC892D-C069-4803-BC0D-10086C8871A6}"/>
              </a:ext>
            </a:extLst>
          </p:cNvPr>
          <p:cNvSpPr>
            <a:spLocks noGrp="1"/>
          </p:cNvSpPr>
          <p:nvPr>
            <p:ph idx="1"/>
          </p:nvPr>
        </p:nvSpPr>
        <p:spPr>
          <a:xfrm>
            <a:off x="735564" y="1216242"/>
            <a:ext cx="10515600" cy="4570105"/>
          </a:xfrm>
        </p:spPr>
        <p:txBody>
          <a:bodyPr>
            <a:normAutofit fontScale="62500" lnSpcReduction="20000"/>
          </a:bodyPr>
          <a:lstStyle/>
          <a:p>
            <a:pPr marL="0" indent="0" algn="just">
              <a:buNone/>
            </a:pPr>
            <a:r>
              <a:rPr lang="en-US" dirty="0">
                <a:sym typeface="Webdings" panose="05030102010509060703" pitchFamily="18" charset="2"/>
              </a:rPr>
              <a:t></a:t>
            </a:r>
            <a:r>
              <a:rPr lang="en-US" dirty="0"/>
              <a:t>Stock price prediction is one of the most important topic to be investigated in academic and financial researches. Various Data mining techniques are frequently involved in the studies.</a:t>
            </a:r>
          </a:p>
          <a:p>
            <a:pPr algn="just">
              <a:buFont typeface="Webdings" panose="05030102010509060703" pitchFamily="18" charset="2"/>
              <a:buChar char="n"/>
            </a:pPr>
            <a:r>
              <a:rPr lang="en-US" dirty="0"/>
              <a:t>But technique using machine learning/deep learning will give more accurate, precise and simple way to solve such issues related to stock and market prices. On social media, the information about public feelings has become abundant.</a:t>
            </a:r>
          </a:p>
          <a:p>
            <a:pPr algn="just">
              <a:buFont typeface="Webdings" panose="05030102010509060703" pitchFamily="18" charset="2"/>
              <a:buChar char="n"/>
            </a:pPr>
            <a:r>
              <a:rPr lang="en-US" dirty="0"/>
              <a:t> Social media is transforming like a perfect platform to share public emotions about any topic and has a significant impact on overall public opinion. </a:t>
            </a:r>
          </a:p>
          <a:p>
            <a:pPr algn="just">
              <a:buFont typeface="Webdings" panose="05030102010509060703" pitchFamily="18" charset="2"/>
              <a:buChar char="n"/>
            </a:pPr>
            <a:r>
              <a:rPr lang="en-US" dirty="0"/>
              <a:t>Twitter, a social media platform, has received a lot of attention from researchers in the recent times. Twitter is a micro-blogging application that allows users to follow and comment other user’s thoughts or share their opinions in real time. More than million users post over 140 million tweets every day.</a:t>
            </a:r>
          </a:p>
          <a:p>
            <a:pPr algn="just">
              <a:buFont typeface="Webdings" panose="05030102010509060703" pitchFamily="18" charset="2"/>
              <a:buChar char="n"/>
            </a:pPr>
            <a:r>
              <a:rPr lang="en-US" dirty="0"/>
              <a:t> This situation makes Twitter like a corpus with valuable data for researchers. Each tweet is of 140 characters long and speaks public opinion on a topic concisely. The information exploited from tweets are very useful for making predictions. </a:t>
            </a:r>
          </a:p>
          <a:p>
            <a:pPr algn="just">
              <a:buFont typeface="Webdings" panose="05030102010509060703" pitchFamily="18" charset="2"/>
              <a:buChar char="n"/>
            </a:pPr>
            <a:r>
              <a:rPr lang="en-US" dirty="0"/>
              <a:t>Sentiment analysis of twitter data and sentiment classification is the task of judging opinion in a piece of text as positive, negative or neutral. In this project a method for predicting stock prices is developed using Twitter tweets about various company.</a:t>
            </a:r>
          </a:p>
          <a:p>
            <a:pPr algn="just">
              <a:buFont typeface="Webdings" panose="05030102010509060703" pitchFamily="18" charset="2"/>
              <a:buChar char="n"/>
            </a:pPr>
            <a:r>
              <a:rPr lang="en-US" dirty="0"/>
              <a:t> Sentiment analysis of the collected tweets is used for prediction model for finding and  </a:t>
            </a:r>
            <a:r>
              <a:rPr lang="en-US" dirty="0" err="1"/>
              <a:t>analysing</a:t>
            </a:r>
            <a:r>
              <a:rPr lang="en-US" dirty="0"/>
              <a:t> correlation between contents of news articles and stock prices and then making predictions for future prices will be developed by using machine learning</a:t>
            </a:r>
            <a:endParaRPr lang="en-IN" dirty="0"/>
          </a:p>
        </p:txBody>
      </p:sp>
    </p:spTree>
    <p:extLst>
      <p:ext uri="{BB962C8B-B14F-4D97-AF65-F5344CB8AC3E}">
        <p14:creationId xmlns:p14="http://schemas.microsoft.com/office/powerpoint/2010/main" val="144175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1101-8372-41F8-B3C9-984910B9FFC2}"/>
              </a:ext>
            </a:extLst>
          </p:cNvPr>
          <p:cNvSpPr>
            <a:spLocks noGrp="1"/>
          </p:cNvSpPr>
          <p:nvPr>
            <p:ph type="title"/>
          </p:nvPr>
        </p:nvSpPr>
        <p:spPr>
          <a:xfrm>
            <a:off x="838200" y="790113"/>
            <a:ext cx="10515600" cy="630313"/>
          </a:xfrm>
        </p:spPr>
        <p:txBody>
          <a:bodyPr>
            <a:normAutofit fontScale="90000"/>
          </a:bodyPr>
          <a:lstStyle/>
          <a:p>
            <a:r>
              <a:rPr lang="en-IN" dirty="0"/>
              <a:t>                         </a:t>
            </a:r>
            <a:r>
              <a:rPr lang="en-US" sz="4400" dirty="0"/>
              <a:t>Literature Review</a:t>
            </a:r>
            <a:br>
              <a:rPr lang="en-US" sz="4400" dirty="0"/>
            </a:br>
            <a:endParaRPr lang="en-IN" dirty="0"/>
          </a:p>
        </p:txBody>
      </p:sp>
      <p:sp>
        <p:nvSpPr>
          <p:cNvPr id="3" name="Content Placeholder 2">
            <a:extLst>
              <a:ext uri="{FF2B5EF4-FFF2-40B4-BE49-F238E27FC236}">
                <a16:creationId xmlns:a16="http://schemas.microsoft.com/office/drawing/2014/main" id="{15C8BB56-2F25-4950-AB20-DE9B0BDEA416}"/>
              </a:ext>
            </a:extLst>
          </p:cNvPr>
          <p:cNvSpPr>
            <a:spLocks noGrp="1"/>
          </p:cNvSpPr>
          <p:nvPr>
            <p:ph idx="1"/>
          </p:nvPr>
        </p:nvSpPr>
        <p:spPr>
          <a:xfrm>
            <a:off x="838200" y="1597981"/>
            <a:ext cx="10515600" cy="4578982"/>
          </a:xfrm>
        </p:spPr>
        <p:txBody>
          <a:bodyPr/>
          <a:lstStyle/>
          <a:p>
            <a:pPr marL="0" indent="0" algn="just">
              <a:buNone/>
            </a:pPr>
            <a:r>
              <a:rPr lang="en-US" sz="2400" dirty="0"/>
              <a:t> </a:t>
            </a:r>
            <a:r>
              <a:rPr lang="en-US" sz="2400" dirty="0">
                <a:sym typeface="Webdings" panose="05030102010509060703" pitchFamily="18" charset="2"/>
              </a:rPr>
              <a:t> S</a:t>
            </a:r>
            <a:r>
              <a:rPr lang="en-US" sz="2400" dirty="0"/>
              <a:t>tudied different types of algorithms and </a:t>
            </a:r>
            <a:r>
              <a:rPr lang="en-US" sz="2400" dirty="0" err="1"/>
              <a:t>analysed</a:t>
            </a:r>
            <a:r>
              <a:rPr lang="en-US" sz="2400" dirty="0"/>
              <a:t>  stock price prediction </a:t>
            </a:r>
            <a:r>
              <a:rPr lang="en-US" sz="2400" dirty="0" err="1"/>
              <a:t>methodogies</a:t>
            </a:r>
            <a:r>
              <a:rPr lang="en-US" sz="2400" dirty="0"/>
              <a:t> of different author </a:t>
            </a:r>
            <a:r>
              <a:rPr lang="en-IN" sz="2400" dirty="0"/>
              <a:t>Predicting Stock Market Movements using twitter sentiment analysis</a:t>
            </a:r>
          </a:p>
          <a:p>
            <a:pPr marL="0" indent="0" algn="just">
              <a:buNone/>
            </a:pPr>
            <a:r>
              <a:rPr lang="en-IN" sz="2400" dirty="0">
                <a:sym typeface="Webdings" panose="05030102010509060703" pitchFamily="18" charset="2"/>
              </a:rPr>
              <a:t> </a:t>
            </a:r>
            <a:r>
              <a:rPr lang="en-IN" sz="2400" u="sng" dirty="0"/>
              <a:t>Data Set </a:t>
            </a:r>
            <a:r>
              <a:rPr lang="en-IN" sz="2400" dirty="0"/>
              <a:t>: Here we have discussed about different types of data set like - Dow Jones Industrial Average (DJIA) values from June 2009 to December 2009, Tweets were collected for over the period from October 2 </a:t>
            </a:r>
            <a:r>
              <a:rPr lang="en-IN" sz="2400" dirty="0" err="1"/>
              <a:t>th</a:t>
            </a:r>
            <a:r>
              <a:rPr lang="en-IN" sz="2400" dirty="0"/>
              <a:t>, 2017 to October 24th, 2017 from Microsoft Company extracted from Twitter API.</a:t>
            </a:r>
          </a:p>
          <a:p>
            <a:pPr marL="0" indent="0" algn="just">
              <a:buNone/>
            </a:pPr>
            <a:r>
              <a:rPr lang="en-IN" sz="2400" dirty="0">
                <a:sym typeface="Webdings" panose="05030102010509060703" pitchFamily="18" charset="2"/>
              </a:rPr>
              <a:t>  </a:t>
            </a:r>
            <a:r>
              <a:rPr lang="en-IN" sz="2400" u="sng" dirty="0"/>
              <a:t>Algorithm</a:t>
            </a:r>
            <a:r>
              <a:rPr lang="en-IN" sz="2400" dirty="0"/>
              <a:t> : We analysed algorithms like - Naive Bayes-Support Vector Machine, Supervised Machine Learning Model using Lexical method etc.</a:t>
            </a:r>
            <a:endParaRPr lang="en-US" sz="2400" dirty="0"/>
          </a:p>
          <a:p>
            <a:pPr algn="just"/>
            <a:endParaRPr lang="en-IN" dirty="0"/>
          </a:p>
        </p:txBody>
      </p:sp>
    </p:spTree>
    <p:extLst>
      <p:ext uri="{BB962C8B-B14F-4D97-AF65-F5344CB8AC3E}">
        <p14:creationId xmlns:p14="http://schemas.microsoft.com/office/powerpoint/2010/main" val="397038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8FE0-035D-4528-A96D-3470C4B8A863}"/>
              </a:ext>
            </a:extLst>
          </p:cNvPr>
          <p:cNvSpPr>
            <a:spLocks noGrp="1"/>
          </p:cNvSpPr>
          <p:nvPr>
            <p:ph type="title"/>
          </p:nvPr>
        </p:nvSpPr>
        <p:spPr>
          <a:xfrm>
            <a:off x="651588" y="495755"/>
            <a:ext cx="10515600" cy="709072"/>
          </a:xfrm>
        </p:spPr>
        <p:txBody>
          <a:bodyPr>
            <a:normAutofit fontScale="90000"/>
          </a:bodyPr>
          <a:lstStyle/>
          <a:p>
            <a:pPr algn="ctr"/>
            <a:r>
              <a:rPr lang="en-US" sz="4400" b="1" u="sng" dirty="0"/>
              <a:t>Proposed Methodology</a:t>
            </a:r>
            <a:br>
              <a:rPr lang="en-US" sz="4400" b="1" u="sng" dirty="0"/>
            </a:br>
            <a:endParaRPr lang="en-IN" b="1" u="sng" dirty="0"/>
          </a:p>
        </p:txBody>
      </p:sp>
      <p:sp>
        <p:nvSpPr>
          <p:cNvPr id="3" name="Content Placeholder 2">
            <a:extLst>
              <a:ext uri="{FF2B5EF4-FFF2-40B4-BE49-F238E27FC236}">
                <a16:creationId xmlns:a16="http://schemas.microsoft.com/office/drawing/2014/main" id="{89A1B5EB-A06F-4153-B0EC-2D619AF9A338}"/>
              </a:ext>
            </a:extLst>
          </p:cNvPr>
          <p:cNvSpPr>
            <a:spLocks noGrp="1"/>
          </p:cNvSpPr>
          <p:nvPr>
            <p:ph idx="1"/>
          </p:nvPr>
        </p:nvSpPr>
        <p:spPr>
          <a:xfrm>
            <a:off x="838200" y="1107168"/>
            <a:ext cx="10515600" cy="4351338"/>
          </a:xfrm>
        </p:spPr>
        <p:txBody>
          <a:bodyPr/>
          <a:lstStyle/>
          <a:p>
            <a:pPr>
              <a:buFont typeface="Webdings" panose="05030102010509060703" pitchFamily="18" charset="2"/>
              <a:buChar char="n"/>
            </a:pPr>
            <a:r>
              <a:rPr lang="en-IN" sz="2800" dirty="0">
                <a:sym typeface="Webdings" panose="05030102010509060703" pitchFamily="18" charset="2"/>
              </a:rPr>
              <a:t> Imported .csv dataset (with pandas) and performed tokenization with TFID Vectorizer </a:t>
            </a:r>
          </a:p>
          <a:p>
            <a:pPr>
              <a:buFont typeface="Webdings" panose="05030102010509060703" pitchFamily="18" charset="2"/>
              <a:buChar char="n"/>
            </a:pPr>
            <a:r>
              <a:rPr lang="en-IN" dirty="0">
                <a:sym typeface="Webdings" panose="05030102010509060703" pitchFamily="18" charset="2"/>
              </a:rPr>
              <a:t> Prepared matrix of features and split this matrix into training and test set . </a:t>
            </a:r>
          </a:p>
          <a:p>
            <a:pPr>
              <a:buFont typeface="Webdings" panose="05030102010509060703" pitchFamily="18" charset="2"/>
              <a:buChar char="n"/>
            </a:pPr>
            <a:r>
              <a:rPr lang="en-IN" sz="2800" dirty="0">
                <a:sym typeface="Webdings" panose="05030102010509060703" pitchFamily="18" charset="2"/>
              </a:rPr>
              <a:t> Performed supervised Machine Learning ( both Naïve-Bayes and Random Forest ) using the data</a:t>
            </a:r>
          </a:p>
          <a:p>
            <a:pPr>
              <a:buFont typeface="Webdings" panose="05030102010509060703" pitchFamily="18" charset="2"/>
              <a:buChar char="n"/>
            </a:pPr>
            <a:r>
              <a:rPr lang="en-IN" dirty="0">
                <a:sym typeface="Webdings" panose="05030102010509060703" pitchFamily="18" charset="2"/>
              </a:rPr>
              <a:t> Use this model to predict output from test data (unlabelled ) .</a:t>
            </a:r>
          </a:p>
          <a:p>
            <a:pPr>
              <a:buFont typeface="Webdings" panose="05030102010509060703" pitchFamily="18" charset="2"/>
              <a:buChar char="n"/>
            </a:pPr>
            <a:r>
              <a:rPr lang="en-IN" sz="2800" dirty="0">
                <a:sym typeface="Webdings" panose="05030102010509060703" pitchFamily="18" charset="2"/>
              </a:rPr>
              <a:t> Build Confusion Matrix and </a:t>
            </a:r>
            <a:r>
              <a:rPr lang="en-IN" sz="2800" dirty="0" err="1">
                <a:sym typeface="Webdings" panose="05030102010509060703" pitchFamily="18" charset="2"/>
              </a:rPr>
              <a:t>anaylsed</a:t>
            </a:r>
            <a:r>
              <a:rPr lang="en-IN" sz="2800" dirty="0">
                <a:sym typeface="Webdings" panose="05030102010509060703" pitchFamily="18" charset="2"/>
              </a:rPr>
              <a:t> accuracy score</a:t>
            </a:r>
          </a:p>
          <a:p>
            <a:pPr>
              <a:buFont typeface="Webdings" panose="05030102010509060703" pitchFamily="18" charset="2"/>
              <a:buChar char="n"/>
            </a:pPr>
            <a:r>
              <a:rPr lang="en-IN" dirty="0">
                <a:sym typeface="Webdings" panose="05030102010509060703" pitchFamily="18" charset="2"/>
              </a:rPr>
              <a:t>Performed a comparative analysis of both models</a:t>
            </a:r>
            <a:r>
              <a:rPr lang="en-IN" sz="2800" dirty="0">
                <a:sym typeface="Webdings" panose="05030102010509060703" pitchFamily="18" charset="2"/>
              </a:rPr>
              <a:t>    </a:t>
            </a:r>
            <a:endParaRPr lang="en-IN" dirty="0"/>
          </a:p>
        </p:txBody>
      </p:sp>
    </p:spTree>
    <p:extLst>
      <p:ext uri="{BB962C8B-B14F-4D97-AF65-F5344CB8AC3E}">
        <p14:creationId xmlns:p14="http://schemas.microsoft.com/office/powerpoint/2010/main" val="64651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9BD5-3280-4586-B963-DC06C7DB9A3E}"/>
              </a:ext>
            </a:extLst>
          </p:cNvPr>
          <p:cNvSpPr>
            <a:spLocks noGrp="1"/>
          </p:cNvSpPr>
          <p:nvPr>
            <p:ph type="title"/>
          </p:nvPr>
        </p:nvSpPr>
        <p:spPr>
          <a:xfrm>
            <a:off x="2359090" y="298783"/>
            <a:ext cx="10515600" cy="939892"/>
          </a:xfrm>
        </p:spPr>
        <p:txBody>
          <a:bodyPr>
            <a:normAutofit fontScale="90000"/>
          </a:bodyPr>
          <a:lstStyle/>
          <a:p>
            <a:r>
              <a:rPr lang="en-US" sz="4400" dirty="0"/>
              <a:t>                     </a:t>
            </a:r>
            <a:r>
              <a:rPr lang="en-US" sz="4400" b="1" u="sng" dirty="0"/>
              <a:t>Dataset </a:t>
            </a:r>
            <a:br>
              <a:rPr lang="en-US" sz="4400" dirty="0"/>
            </a:br>
            <a:endParaRPr lang="en-IN" dirty="0"/>
          </a:p>
        </p:txBody>
      </p:sp>
      <p:sp>
        <p:nvSpPr>
          <p:cNvPr id="3" name="Content Placeholder 2">
            <a:extLst>
              <a:ext uri="{FF2B5EF4-FFF2-40B4-BE49-F238E27FC236}">
                <a16:creationId xmlns:a16="http://schemas.microsoft.com/office/drawing/2014/main" id="{781993FE-94F6-4E8F-80D6-03E08A44EDDA}"/>
              </a:ext>
            </a:extLst>
          </p:cNvPr>
          <p:cNvSpPr>
            <a:spLocks noGrp="1"/>
          </p:cNvSpPr>
          <p:nvPr>
            <p:ph idx="1"/>
          </p:nvPr>
        </p:nvSpPr>
        <p:spPr>
          <a:xfrm>
            <a:off x="838200" y="1228465"/>
            <a:ext cx="10515600" cy="4351338"/>
          </a:xfrm>
        </p:spPr>
        <p:txBody>
          <a:bodyPr/>
          <a:lstStyle/>
          <a:p>
            <a:pPr>
              <a:buFont typeface="Webdings" panose="05030102010509060703" pitchFamily="18" charset="2"/>
              <a:buChar char="n"/>
            </a:pPr>
            <a:r>
              <a:rPr lang="en-IN" dirty="0"/>
              <a:t>We prepared training data from a .csv data having a total of 27 features .</a:t>
            </a:r>
            <a:r>
              <a:rPr lang="en-IN" b="1" dirty="0"/>
              <a:t> No feature discarded .</a:t>
            </a:r>
          </a:p>
          <a:p>
            <a:pPr marL="0" indent="0">
              <a:buNone/>
            </a:pPr>
            <a:endParaRPr lang="en-IN" dirty="0"/>
          </a:p>
        </p:txBody>
      </p:sp>
      <p:pic>
        <p:nvPicPr>
          <p:cNvPr id="7" name="Picture 6">
            <a:extLst>
              <a:ext uri="{FF2B5EF4-FFF2-40B4-BE49-F238E27FC236}">
                <a16:creationId xmlns:a16="http://schemas.microsoft.com/office/drawing/2014/main" id="{D6CC4C34-6AE9-4397-92F6-021E9E800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89" y="2235430"/>
            <a:ext cx="9526555" cy="4188353"/>
          </a:xfrm>
          <a:prstGeom prst="rect">
            <a:avLst/>
          </a:prstGeom>
        </p:spPr>
      </p:pic>
    </p:spTree>
    <p:extLst>
      <p:ext uri="{BB962C8B-B14F-4D97-AF65-F5344CB8AC3E}">
        <p14:creationId xmlns:p14="http://schemas.microsoft.com/office/powerpoint/2010/main" val="296365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F3F5-4312-492A-A977-8ED11D457E9A}"/>
              </a:ext>
            </a:extLst>
          </p:cNvPr>
          <p:cNvSpPr>
            <a:spLocks noGrp="1"/>
          </p:cNvSpPr>
          <p:nvPr>
            <p:ph type="title"/>
          </p:nvPr>
        </p:nvSpPr>
        <p:spPr>
          <a:xfrm>
            <a:off x="838200" y="365125"/>
            <a:ext cx="10515600" cy="922137"/>
          </a:xfrm>
        </p:spPr>
        <p:txBody>
          <a:bodyPr>
            <a:normAutofit fontScale="90000"/>
          </a:bodyPr>
          <a:lstStyle/>
          <a:p>
            <a:pPr algn="ctr"/>
            <a:r>
              <a:rPr lang="en-US" sz="4400" b="1" u="sng" dirty="0"/>
              <a:t>Obtained result</a:t>
            </a:r>
            <a:br>
              <a:rPr lang="en-US" sz="4400" b="1" u="sng" dirty="0"/>
            </a:br>
            <a:endParaRPr lang="en-IN" b="1" u="sng" dirty="0"/>
          </a:p>
        </p:txBody>
      </p:sp>
      <p:sp>
        <p:nvSpPr>
          <p:cNvPr id="3" name="Content Placeholder 2">
            <a:extLst>
              <a:ext uri="{FF2B5EF4-FFF2-40B4-BE49-F238E27FC236}">
                <a16:creationId xmlns:a16="http://schemas.microsoft.com/office/drawing/2014/main" id="{99E27058-6B57-44E4-BC63-8EDD0B96A364}"/>
              </a:ext>
            </a:extLst>
          </p:cNvPr>
          <p:cNvSpPr>
            <a:spLocks noGrp="1"/>
          </p:cNvSpPr>
          <p:nvPr>
            <p:ph idx="1"/>
          </p:nvPr>
        </p:nvSpPr>
        <p:spPr>
          <a:xfrm>
            <a:off x="922176" y="1287262"/>
            <a:ext cx="10515600" cy="4351338"/>
          </a:xfrm>
        </p:spPr>
        <p:txBody>
          <a:bodyPr/>
          <a:lstStyle/>
          <a:p>
            <a:pPr marL="0" indent="0">
              <a:buNone/>
            </a:pPr>
            <a:r>
              <a:rPr lang="en-IN" dirty="0"/>
              <a:t>We ran program in python and obtained the following :</a:t>
            </a:r>
          </a:p>
          <a:p>
            <a:pPr marL="0" indent="0">
              <a:buNone/>
            </a:pPr>
            <a:endParaRPr lang="en-IN" dirty="0"/>
          </a:p>
        </p:txBody>
      </p:sp>
      <p:pic>
        <p:nvPicPr>
          <p:cNvPr id="5" name="Picture 4">
            <a:extLst>
              <a:ext uri="{FF2B5EF4-FFF2-40B4-BE49-F238E27FC236}">
                <a16:creationId xmlns:a16="http://schemas.microsoft.com/office/drawing/2014/main" id="{F3A69179-1B70-4409-A911-0747525DA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17" y="1881911"/>
            <a:ext cx="9706007" cy="4210979"/>
          </a:xfrm>
          <a:prstGeom prst="rect">
            <a:avLst/>
          </a:prstGeom>
        </p:spPr>
      </p:pic>
    </p:spTree>
    <p:extLst>
      <p:ext uri="{BB962C8B-B14F-4D97-AF65-F5344CB8AC3E}">
        <p14:creationId xmlns:p14="http://schemas.microsoft.com/office/powerpoint/2010/main" val="411933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5BC0-2ABF-4570-9A20-7A7D1E4316C6}"/>
              </a:ext>
            </a:extLst>
          </p:cNvPr>
          <p:cNvSpPr>
            <a:spLocks noGrp="1"/>
          </p:cNvSpPr>
          <p:nvPr>
            <p:ph type="title"/>
          </p:nvPr>
        </p:nvSpPr>
        <p:spPr>
          <a:xfrm>
            <a:off x="838200" y="365125"/>
            <a:ext cx="10515600" cy="859993"/>
          </a:xfrm>
        </p:spPr>
        <p:txBody>
          <a:bodyPr/>
          <a:lstStyle/>
          <a:p>
            <a:pPr algn="ctr"/>
            <a:r>
              <a:rPr lang="en-IN" b="1" u="sng" dirty="0"/>
              <a:t> Current status and Future Work</a:t>
            </a:r>
          </a:p>
        </p:txBody>
      </p:sp>
      <p:sp>
        <p:nvSpPr>
          <p:cNvPr id="3" name="Content Placeholder 2">
            <a:extLst>
              <a:ext uri="{FF2B5EF4-FFF2-40B4-BE49-F238E27FC236}">
                <a16:creationId xmlns:a16="http://schemas.microsoft.com/office/drawing/2014/main" id="{EBC9B67E-9271-4C47-A1D9-3E98776E7AB7}"/>
              </a:ext>
            </a:extLst>
          </p:cNvPr>
          <p:cNvSpPr>
            <a:spLocks noGrp="1"/>
          </p:cNvSpPr>
          <p:nvPr>
            <p:ph idx="1"/>
          </p:nvPr>
        </p:nvSpPr>
        <p:spPr>
          <a:xfrm>
            <a:off x="838200" y="1872278"/>
            <a:ext cx="10515600" cy="4351338"/>
          </a:xfrm>
        </p:spPr>
        <p:txBody>
          <a:bodyPr/>
          <a:lstStyle/>
          <a:p>
            <a:pPr>
              <a:buFont typeface="Webdings" panose="05030102010509060703" pitchFamily="18" charset="2"/>
              <a:buChar char="n"/>
            </a:pPr>
            <a:r>
              <a:rPr lang="en-IN" dirty="0">
                <a:sym typeface="Webdings" panose="05030102010509060703" pitchFamily="18" charset="2"/>
              </a:rPr>
              <a:t>Currently trying to use </a:t>
            </a:r>
            <a:r>
              <a:rPr lang="en-IN" dirty="0" err="1">
                <a:sym typeface="Webdings" panose="05030102010509060703" pitchFamily="18" charset="2"/>
              </a:rPr>
              <a:t>Tweepy</a:t>
            </a:r>
            <a:r>
              <a:rPr lang="en-IN" dirty="0">
                <a:sym typeface="Webdings" panose="05030102010509060703" pitchFamily="18" charset="2"/>
              </a:rPr>
              <a:t> and </a:t>
            </a:r>
            <a:r>
              <a:rPr lang="en-IN" dirty="0" err="1">
                <a:sym typeface="Webdings" panose="05030102010509060703" pitchFamily="18" charset="2"/>
              </a:rPr>
              <a:t>TextBlob</a:t>
            </a:r>
            <a:r>
              <a:rPr lang="en-IN" dirty="0">
                <a:sym typeface="Webdings" panose="05030102010509060703" pitchFamily="18" charset="2"/>
              </a:rPr>
              <a:t> to connect to Twitter application for getting live tweets</a:t>
            </a:r>
          </a:p>
          <a:p>
            <a:pPr>
              <a:buFont typeface="Webdings" panose="05030102010509060703" pitchFamily="18" charset="2"/>
              <a:buChar char="n"/>
            </a:pPr>
            <a:r>
              <a:rPr lang="en-IN" dirty="0">
                <a:sym typeface="Webdings" panose="05030102010509060703" pitchFamily="18" charset="2"/>
              </a:rPr>
              <a:t> We need to improve model accuracy by feature extraction</a:t>
            </a:r>
          </a:p>
          <a:p>
            <a:pPr>
              <a:buFont typeface="Webdings" panose="05030102010509060703" pitchFamily="18" charset="2"/>
              <a:buChar char="n"/>
            </a:pPr>
            <a:r>
              <a:rPr lang="en-IN" dirty="0">
                <a:sym typeface="Webdings" panose="05030102010509060703" pitchFamily="18" charset="2"/>
              </a:rPr>
              <a:t> In future , Need to use deep learning techniques like RNN ( </a:t>
            </a:r>
            <a:r>
              <a:rPr lang="en-IN" dirty="0" err="1">
                <a:sym typeface="Webdings" panose="05030102010509060703" pitchFamily="18" charset="2"/>
              </a:rPr>
              <a:t>Recurrant</a:t>
            </a:r>
            <a:r>
              <a:rPr lang="en-IN" dirty="0">
                <a:sym typeface="Webdings" panose="05030102010509060703" pitchFamily="18" charset="2"/>
              </a:rPr>
              <a:t> Neural Networks ) for better results in terms of accuracy</a:t>
            </a:r>
          </a:p>
          <a:p>
            <a:pPr>
              <a:buFont typeface="Webdings" panose="05030102010509060703" pitchFamily="18" charset="2"/>
              <a:buChar char="n"/>
            </a:pPr>
            <a:r>
              <a:rPr lang="en-IN" dirty="0">
                <a:sym typeface="Webdings" panose="05030102010509060703" pitchFamily="18" charset="2"/>
              </a:rPr>
              <a:t> In future , Need to automate the process on a server such as AWS or Microsoft Azure </a:t>
            </a:r>
            <a:endParaRPr lang="en-IN" dirty="0"/>
          </a:p>
        </p:txBody>
      </p:sp>
    </p:spTree>
    <p:extLst>
      <p:ext uri="{BB962C8B-B14F-4D97-AF65-F5344CB8AC3E}">
        <p14:creationId xmlns:p14="http://schemas.microsoft.com/office/powerpoint/2010/main" val="797118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796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Webdings</vt:lpstr>
      <vt:lpstr>Office Theme</vt:lpstr>
      <vt:lpstr>Twitter Sentiment Analysis On Stock Price</vt:lpstr>
      <vt:lpstr>Contents</vt:lpstr>
      <vt:lpstr>Problem Statement</vt:lpstr>
      <vt:lpstr>Introduction</vt:lpstr>
      <vt:lpstr>                         Literature Review </vt:lpstr>
      <vt:lpstr>Proposed Methodology </vt:lpstr>
      <vt:lpstr>                     Dataset  </vt:lpstr>
      <vt:lpstr>Obtained result </vt:lpstr>
      <vt:lpstr> Current status and Future Work</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On Stock Price</dc:title>
  <dc:creator>susmitamukherjee165@gmail.com</dc:creator>
  <cp:lastModifiedBy>POM</cp:lastModifiedBy>
  <cp:revision>20</cp:revision>
  <dcterms:created xsi:type="dcterms:W3CDTF">2021-06-04T03:14:42Z</dcterms:created>
  <dcterms:modified xsi:type="dcterms:W3CDTF">2021-06-04T07:44:33Z</dcterms:modified>
</cp:coreProperties>
</file>