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Lst>
  <p:notesMasterIdLst>
    <p:notesMasterId r:id="rId19"/>
  </p:notesMasterIdLst>
  <p:sldIdLst>
    <p:sldId id="257" r:id="rId4"/>
    <p:sldId id="258" r:id="rId5"/>
    <p:sldId id="259" r:id="rId6"/>
    <p:sldId id="260" r:id="rId7"/>
    <p:sldId id="261" r:id="rId8"/>
    <p:sldId id="280" r:id="rId9"/>
    <p:sldId id="263" r:id="rId10"/>
    <p:sldId id="277" r:id="rId11"/>
    <p:sldId id="278" r:id="rId12"/>
    <p:sldId id="279" r:id="rId13"/>
    <p:sldId id="266" r:id="rId14"/>
    <p:sldId id="267"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Front Matter" id="{15202A74-163D-4B71-BBA8-E2FCD164262F}">
          <p14:sldIdLst>
            <p14:sldId id="257"/>
            <p14:sldId id="258"/>
            <p14:sldId id="259"/>
            <p14:sldId id="260"/>
            <p14:sldId id="261"/>
          </p14:sldIdLst>
        </p14:section>
        <p14:section name="Group Member 1" id="{0860697E-8C4A-43F9-A7C0-C435911657B2}">
          <p14:sldIdLst>
            <p14:sldId id="262"/>
            <p14:sldId id="263"/>
            <p14:sldId id="268"/>
            <p14:sldId id="272"/>
          </p14:sldIdLst>
        </p14:section>
        <p14:section name="Group Member 2" id="{ED02CA79-8112-418E-8BC2-0FD9B68AECB3}">
          <p14:sldIdLst>
            <p14:sldId id="266"/>
            <p14:sldId id="267"/>
            <p14:sldId id="273"/>
            <p14:sldId id="265"/>
          </p14:sldIdLst>
        </p14:section>
        <p14:section name="Group Member 3" id="{0DAD77B1-60C5-4EB2-933E-C56E97A5B2A7}">
          <p14:sldIdLst>
            <p14:sldId id="270"/>
            <p14:sldId id="271"/>
            <p14:sldId id="264"/>
            <p14:sldId id="269"/>
          </p14:sldIdLst>
        </p14:section>
        <p14:section name="General Closing" id="{4AB6C702-EE4D-4283-ACB0-770710E41AE6}">
          <p14:sldIdLst>
            <p14:sldId id="274"/>
            <p14:sldId id="275"/>
            <p14:sldId id="27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359" autoAdjust="0"/>
    <p:restoredTop sz="92865" autoAdjust="0"/>
  </p:normalViewPr>
  <p:slideViewPr>
    <p:cSldViewPr snapToGrid="0">
      <p:cViewPr>
        <p:scale>
          <a:sx n="66" d="100"/>
          <a:sy n="66" d="100"/>
        </p:scale>
        <p:origin x="-1637" y="-418"/>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a:p>
        </p:txBody>
      </p:sp>
    </p:spTree>
    <p:extLst>
      <p:ext uri="{BB962C8B-B14F-4D97-AF65-F5344CB8AC3E}">
        <p14:creationId xmlns:p14="http://schemas.microsoft.com/office/powerpoint/2010/main" xmlns=""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 designed this template so that each member of the project team has a set of slides with its own theme. Members, here’s how you add a new slide to just your set: </a:t>
            </a:r>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xmlns=""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14</a:t>
            </a:fld>
            <a:endParaRPr lang="en-US"/>
          </a:p>
        </p:txBody>
      </p:sp>
    </p:spTree>
    <p:extLst>
      <p:ext uri="{BB962C8B-B14F-4D97-AF65-F5344CB8AC3E}">
        <p14:creationId xmlns:p14="http://schemas.microsoft.com/office/powerpoint/2010/main" xmlns="" val="412205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15</a:t>
            </a:fld>
            <a:endParaRPr lang="en-US"/>
          </a:p>
        </p:txBody>
      </p:sp>
    </p:spTree>
    <p:extLst>
      <p:ext uri="{BB962C8B-B14F-4D97-AF65-F5344CB8AC3E}">
        <p14:creationId xmlns:p14="http://schemas.microsoft.com/office/powerpoint/2010/main" xmlns=""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a:p>
        </p:txBody>
      </p:sp>
    </p:spTree>
    <p:extLst>
      <p:ext uri="{BB962C8B-B14F-4D97-AF65-F5344CB8AC3E}">
        <p14:creationId xmlns:p14="http://schemas.microsoft.com/office/powerpoint/2010/main" xmlns=""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xmlns=""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xmlns=""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xmlns=""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xmlns="" val="246186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a:p>
        </p:txBody>
      </p:sp>
    </p:spTree>
    <p:extLst>
      <p:ext uri="{BB962C8B-B14F-4D97-AF65-F5344CB8AC3E}">
        <p14:creationId xmlns:p14="http://schemas.microsoft.com/office/powerpoint/2010/main" xmlns="" val="276308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a:p>
        </p:txBody>
      </p:sp>
    </p:spTree>
    <p:extLst>
      <p:ext uri="{BB962C8B-B14F-4D97-AF65-F5344CB8AC3E}">
        <p14:creationId xmlns:p14="http://schemas.microsoft.com/office/powerpoint/2010/main" xmlns="" val="49397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13</a:t>
            </a:fld>
            <a:endParaRPr lang="en-US"/>
          </a:p>
        </p:txBody>
      </p:sp>
    </p:spTree>
    <p:extLst>
      <p:ext uri="{BB962C8B-B14F-4D97-AF65-F5344CB8AC3E}">
        <p14:creationId xmlns:p14="http://schemas.microsoft.com/office/powerpoint/2010/main" xmlns=""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10/10/2021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10/10/2021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10/10/2021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10/10/2021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10/10/2021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10/10/2021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www.ijltet.org/wp-content/uploads/2015/02/60.pdf"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www.viprefect.com/application-area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4800" dirty="0" smtClean="0"/>
              <a:t>Data Hiding using Image Steganography</a:t>
            </a:r>
            <a:endParaRPr lang="en-US" sz="4800" dirty="0"/>
          </a:p>
        </p:txBody>
      </p:sp>
      <p:sp>
        <p:nvSpPr>
          <p:cNvPr id="3" name="Subtitle 2"/>
          <p:cNvSpPr>
            <a:spLocks noGrp="1"/>
          </p:cNvSpPr>
          <p:nvPr>
            <p:ph type="subTitle" idx="1"/>
          </p:nvPr>
        </p:nvSpPr>
        <p:spPr>
          <a:xfrm>
            <a:off x="353750" y="4599312"/>
            <a:ext cx="8687613" cy="15309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l"/>
            <a:r>
              <a:rPr lang="en-US" dirty="0" smtClean="0"/>
              <a:t>Group no.  	    :  30</a:t>
            </a:r>
          </a:p>
          <a:p>
            <a:pPr algn="l"/>
            <a:r>
              <a:rPr lang="en-US" dirty="0" smtClean="0"/>
              <a:t>Group Members     :  Ankush Kashyap(181202), Parul Damalu(181454)</a:t>
            </a:r>
          </a:p>
          <a:p>
            <a:pPr algn="l"/>
            <a:r>
              <a:rPr lang="en-US" dirty="0" smtClean="0"/>
              <a:t>Proficiency            : Information Security</a:t>
            </a:r>
          </a:p>
          <a:p>
            <a:pPr algn="l"/>
            <a:r>
              <a:rPr lang="en-US" dirty="0" smtClean="0"/>
              <a:t>Project Supervisor  : Dr. Kapil Sharma</a:t>
            </a:r>
            <a:endParaRPr lang="en-US" dirty="0"/>
          </a:p>
        </p:txBody>
      </p:sp>
      <p:sp>
        <p:nvSpPr>
          <p:cNvPr id="4" name="Rectangle 3"/>
          <p:cNvSpPr/>
          <p:nvPr/>
        </p:nvSpPr>
        <p:spPr>
          <a:xfrm>
            <a:off x="3039294" y="0"/>
            <a:ext cx="5274281" cy="923330"/>
          </a:xfrm>
          <a:prstGeom prst="rect">
            <a:avLst/>
          </a:prstGeom>
          <a:noFill/>
        </p:spPr>
        <p:txBody>
          <a:bodyPr wrap="squar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Major Project- I</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xmlns="" val="3289291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0390" y="636608"/>
            <a:ext cx="9861630" cy="646331"/>
          </a:xfrm>
          <a:prstGeom prst="rect">
            <a:avLst/>
          </a:prstGeom>
          <a:noFill/>
        </p:spPr>
        <p:txBody>
          <a:bodyPr wrap="square" rtlCol="0">
            <a:spAutoFit/>
          </a:bodyPr>
          <a:lstStyle/>
          <a:p>
            <a:r>
              <a:rPr lang="en-US" dirty="0" smtClean="0"/>
              <a:t>Step 3- So the next task is to add the every single bit of the binary representation of the 	  	     message characters to the Least significant bit of the Pixel values.</a:t>
            </a:r>
          </a:p>
        </p:txBody>
      </p:sp>
      <p:pic>
        <p:nvPicPr>
          <p:cNvPr id="2050" name="Picture 2" descr="C:\Users\lenovo\Desktop\3.PNG"/>
          <p:cNvPicPr>
            <a:picLocks noChangeAspect="1" noChangeArrowheads="1"/>
          </p:cNvPicPr>
          <p:nvPr/>
        </p:nvPicPr>
        <p:blipFill>
          <a:blip r:embed="rId2"/>
          <a:srcRect/>
          <a:stretch>
            <a:fillRect/>
          </a:stretch>
        </p:blipFill>
        <p:spPr bwMode="auto">
          <a:xfrm>
            <a:off x="1119087" y="1722760"/>
            <a:ext cx="4807152" cy="2111375"/>
          </a:xfrm>
          <a:prstGeom prst="rect">
            <a:avLst/>
          </a:prstGeom>
          <a:noFill/>
        </p:spPr>
      </p:pic>
      <p:pic>
        <p:nvPicPr>
          <p:cNvPr id="9" name="Picture 3" descr="C:\Users\lenovo\Desktop\2.PNG"/>
          <p:cNvPicPr>
            <a:picLocks noChangeAspect="1" noChangeArrowheads="1"/>
          </p:cNvPicPr>
          <p:nvPr/>
        </p:nvPicPr>
        <p:blipFill>
          <a:blip r:embed="rId3"/>
          <a:srcRect/>
          <a:stretch>
            <a:fillRect/>
          </a:stretch>
        </p:blipFill>
        <p:spPr bwMode="auto">
          <a:xfrm>
            <a:off x="7025832" y="2476982"/>
            <a:ext cx="2407535" cy="381965"/>
          </a:xfrm>
          <a:prstGeom prst="rect">
            <a:avLst/>
          </a:prstGeom>
          <a:noFill/>
        </p:spPr>
      </p:pic>
      <p:cxnSp>
        <p:nvCxnSpPr>
          <p:cNvPr id="11" name="Straight Arrow Connector 10"/>
          <p:cNvCxnSpPr/>
          <p:nvPr/>
        </p:nvCxnSpPr>
        <p:spPr>
          <a:xfrm rot="10800000">
            <a:off x="5220182" y="2025570"/>
            <a:ext cx="1863526" cy="532435"/>
          </a:xfrm>
          <a:prstGeom prst="straightConnector1">
            <a:avLst/>
          </a:prstGeom>
          <a:ln>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0800000">
            <a:off x="5162310" y="2604308"/>
            <a:ext cx="2199188" cy="162042"/>
          </a:xfrm>
          <a:prstGeom prst="curvedConnector3">
            <a:avLst>
              <a:gd name="adj1" fmla="val 50000"/>
            </a:avLst>
          </a:prstGeom>
          <a:ln>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5058137" y="2789499"/>
            <a:ext cx="2650604" cy="405115"/>
          </a:xfrm>
          <a:prstGeom prst="curvedConnector3">
            <a:avLst>
              <a:gd name="adj1" fmla="val 22052"/>
            </a:avLst>
          </a:prstGeom>
          <a:ln>
            <a:solidFill>
              <a:schemeClr val="bg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62987" y="4768769"/>
            <a:ext cx="9248172" cy="923330"/>
          </a:xfrm>
          <a:prstGeom prst="rect">
            <a:avLst/>
          </a:prstGeom>
          <a:noFill/>
        </p:spPr>
        <p:txBody>
          <a:bodyPr wrap="square" rtlCol="0">
            <a:spAutoFit/>
          </a:bodyPr>
          <a:lstStyle/>
          <a:p>
            <a:r>
              <a:rPr lang="en-US" dirty="0" smtClean="0"/>
              <a:t>Step 4- So finally after inputting every bit of the hidden message in the least significant 	     bit of pixel values, finally we will be getting a “Stego” image that is image 		     having secret data inside it which we will forward to the receiver.</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Decoding in LSB algorithm</a:t>
            </a:r>
            <a:endParaRPr lang="en-US" dirty="0"/>
          </a:p>
        </p:txBody>
      </p:sp>
      <p:sp>
        <p:nvSpPr>
          <p:cNvPr id="5" name="TextBox 4"/>
          <p:cNvSpPr txBox="1"/>
          <p:nvPr/>
        </p:nvSpPr>
        <p:spPr>
          <a:xfrm>
            <a:off x="231494" y="2592729"/>
            <a:ext cx="10370916" cy="923330"/>
          </a:xfrm>
          <a:prstGeom prst="rect">
            <a:avLst/>
          </a:prstGeom>
          <a:noFill/>
        </p:spPr>
        <p:txBody>
          <a:bodyPr wrap="square" rtlCol="0">
            <a:spAutoFit/>
          </a:bodyPr>
          <a:lstStyle/>
          <a:p>
            <a:r>
              <a:rPr lang="en-US" dirty="0" smtClean="0"/>
              <a:t>Step 1- When the receiver will receive the Stego image , he will covert that image into array of 		     pixels and find the binary representation of every pixel. </a:t>
            </a:r>
          </a:p>
          <a:p>
            <a:r>
              <a:rPr lang="en-US" dirty="0" smtClean="0"/>
              <a:t>	     For e.g. Hidden text is H and H’s binary bits will be at LSB of Stego pixels.</a:t>
            </a:r>
            <a:endParaRPr lang="en-US" dirty="0"/>
          </a:p>
        </p:txBody>
      </p:sp>
      <p:pic>
        <p:nvPicPr>
          <p:cNvPr id="3074" name="Picture 2" descr="C:\Users\lenovo\Desktop\dsasd.png"/>
          <p:cNvPicPr>
            <a:picLocks noChangeAspect="1" noChangeArrowheads="1"/>
          </p:cNvPicPr>
          <p:nvPr/>
        </p:nvPicPr>
        <p:blipFill>
          <a:blip r:embed="rId3"/>
          <a:srcRect l="10471" t="11984" r="13898" b="50575"/>
          <a:stretch>
            <a:fillRect/>
          </a:stretch>
        </p:blipFill>
        <p:spPr bwMode="auto">
          <a:xfrm>
            <a:off x="1261639" y="3808069"/>
            <a:ext cx="6724891" cy="1701480"/>
          </a:xfrm>
          <a:prstGeom prst="rect">
            <a:avLst/>
          </a:prstGeom>
          <a:noFill/>
        </p:spPr>
      </p:pic>
      <p:sp>
        <p:nvSpPr>
          <p:cNvPr id="7" name="TextBox 6"/>
          <p:cNvSpPr txBox="1"/>
          <p:nvPr/>
        </p:nvSpPr>
        <p:spPr>
          <a:xfrm>
            <a:off x="1111170" y="5868365"/>
            <a:ext cx="9387068" cy="369332"/>
          </a:xfrm>
          <a:prstGeom prst="rect">
            <a:avLst/>
          </a:prstGeom>
          <a:noFill/>
        </p:spPr>
        <p:txBody>
          <a:bodyPr wrap="square" rtlCol="0">
            <a:spAutoFit/>
          </a:bodyPr>
          <a:lstStyle/>
          <a:p>
            <a:r>
              <a:rPr lang="en-US" dirty="0" smtClean="0"/>
              <a:t>Red colored 0s and 1s are the bits of the secret message i.e. H.</a:t>
            </a:r>
            <a:endParaRPr lang="en-US" dirty="0"/>
          </a:p>
        </p:txBody>
      </p:sp>
    </p:spTree>
    <p:extLst>
      <p:ext uri="{BB962C8B-B14F-4D97-AF65-F5344CB8AC3E}">
        <p14:creationId xmlns:p14="http://schemas.microsoft.com/office/powerpoint/2010/main" xmlns="" val="37108359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8815" y="601884"/>
            <a:ext cx="9572263" cy="1754326"/>
          </a:xfrm>
          <a:prstGeom prst="rect">
            <a:avLst/>
          </a:prstGeom>
          <a:noFill/>
        </p:spPr>
        <p:txBody>
          <a:bodyPr wrap="square" rtlCol="0">
            <a:spAutoFit/>
          </a:bodyPr>
          <a:lstStyle/>
          <a:p>
            <a:r>
              <a:rPr lang="en-US" dirty="0" smtClean="0"/>
              <a:t>Step 2- Now the We will extract the LSB of the Stego image pixels and put them in an 	   	     array or 1D list and find the decimal number of that 8 bit binary bits. This decimal    	     number will give us the ASCII value of the Message bits. And the corresponding 	   	     character to the ASCII value will be displayed, which will be out hidden or the   		     secret message</a:t>
            </a:r>
          </a:p>
          <a:p>
            <a:r>
              <a:rPr lang="en-US" dirty="0" smtClean="0"/>
              <a:t>	     </a:t>
            </a:r>
            <a:endParaRPr lang="en-US" dirty="0"/>
          </a:p>
        </p:txBody>
      </p:sp>
      <p:pic>
        <p:nvPicPr>
          <p:cNvPr id="4099" name="Picture 3" descr="C:\Users\lenovo\Desktop\Untitled.png"/>
          <p:cNvPicPr>
            <a:picLocks noChangeAspect="1" noChangeArrowheads="1"/>
          </p:cNvPicPr>
          <p:nvPr/>
        </p:nvPicPr>
        <p:blipFill>
          <a:blip r:embed="rId3"/>
          <a:srcRect l="-10406" t="36798" r="48804" b="45557"/>
          <a:stretch>
            <a:fillRect/>
          </a:stretch>
        </p:blipFill>
        <p:spPr bwMode="auto">
          <a:xfrm>
            <a:off x="1956122" y="2546431"/>
            <a:ext cx="5775767" cy="1006998"/>
          </a:xfrm>
          <a:prstGeom prst="rect">
            <a:avLst/>
          </a:prstGeom>
          <a:noFill/>
        </p:spPr>
      </p:pic>
      <p:cxnSp>
        <p:nvCxnSpPr>
          <p:cNvPr id="12" name="Straight Arrow Connector 11"/>
          <p:cNvCxnSpPr/>
          <p:nvPr/>
        </p:nvCxnSpPr>
        <p:spPr>
          <a:xfrm rot="5400000">
            <a:off x="4705109" y="4045352"/>
            <a:ext cx="1006998" cy="1588"/>
          </a:xfrm>
          <a:prstGeom prst="straightConnector1">
            <a:avLst/>
          </a:prstGeom>
          <a:ln cmpd="sng">
            <a:solidFill>
              <a:srgbClr val="FF0000"/>
            </a:solidFill>
            <a:headEnd w="lg" len="lg"/>
            <a:tailEnd type="arrow"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54775" y="4595149"/>
            <a:ext cx="531278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b="1" dirty="0" smtClean="0">
                <a:solidFill>
                  <a:schemeClr val="bg1"/>
                </a:solidFill>
              </a:rPr>
              <a:t>DECIMAL : 72   ASCII value 72 :  “H”</a:t>
            </a:r>
            <a:endParaRPr lang="en-US" sz="2400" b="1" dirty="0">
              <a:solidFill>
                <a:schemeClr val="bg1"/>
              </a:solidFill>
            </a:endParaRPr>
          </a:p>
        </p:txBody>
      </p:sp>
    </p:spTree>
    <p:extLst>
      <p:ext uri="{BB962C8B-B14F-4D97-AF65-F5344CB8AC3E}">
        <p14:creationId xmlns:p14="http://schemas.microsoft.com/office/powerpoint/2010/main" xmlns="" val="22988252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LSB Steganography Advantages</a:t>
            </a:r>
            <a:endParaRPr lang="en-US" dirty="0"/>
          </a:p>
        </p:txBody>
      </p:sp>
      <p:sp>
        <p:nvSpPr>
          <p:cNvPr id="5" name="TextBox 4"/>
          <p:cNvSpPr txBox="1"/>
          <p:nvPr/>
        </p:nvSpPr>
        <p:spPr>
          <a:xfrm>
            <a:off x="347241" y="2060294"/>
            <a:ext cx="10174146" cy="4524315"/>
          </a:xfrm>
          <a:prstGeom prst="rect">
            <a:avLst/>
          </a:prstGeom>
          <a:noFill/>
        </p:spPr>
        <p:txBody>
          <a:bodyPr wrap="square" rtlCol="0">
            <a:spAutoFit/>
          </a:bodyPr>
          <a:lstStyle/>
          <a:p>
            <a:pPr marL="342900" indent="-342900">
              <a:buAutoNum type="arabicPeriod"/>
            </a:pPr>
            <a:r>
              <a:rPr lang="en-US" dirty="0" smtClean="0"/>
              <a:t>Data embedding is simple and easy.</a:t>
            </a:r>
          </a:p>
          <a:p>
            <a:pPr marL="342900" indent="-342900">
              <a:buFontTx/>
              <a:buAutoNum type="arabicPeriod"/>
            </a:pPr>
            <a:r>
              <a:rPr lang="en-US" dirty="0" smtClean="0"/>
              <a:t>It is almost impossible to detect changes done in the actual image. Doesn’t Changes the size of file i.e. Lossless Decomposition.</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p:txBody>
      </p:sp>
      <p:pic>
        <p:nvPicPr>
          <p:cNvPr id="5122" name="Picture 2" descr="C:\Users\lenovo\Desktop\sdadasfa.PNG"/>
          <p:cNvPicPr>
            <a:picLocks noChangeAspect="1" noChangeArrowheads="1"/>
          </p:cNvPicPr>
          <p:nvPr/>
        </p:nvPicPr>
        <p:blipFill>
          <a:blip r:embed="rId3"/>
          <a:srcRect/>
          <a:stretch>
            <a:fillRect/>
          </a:stretch>
        </p:blipFill>
        <p:spPr bwMode="auto">
          <a:xfrm>
            <a:off x="388917" y="3067291"/>
            <a:ext cx="10097746" cy="3611301"/>
          </a:xfrm>
          <a:prstGeom prst="rect">
            <a:avLst/>
          </a:prstGeom>
          <a:noFill/>
        </p:spPr>
      </p:pic>
      <p:sp>
        <p:nvSpPr>
          <p:cNvPr id="7" name="Rectangle 6"/>
          <p:cNvSpPr/>
          <p:nvPr/>
        </p:nvSpPr>
        <p:spPr>
          <a:xfrm>
            <a:off x="439838" y="4483619"/>
            <a:ext cx="1053295" cy="738664"/>
          </a:xfrm>
          <a:prstGeom prst="rect">
            <a:avLst/>
          </a:prstGeom>
          <a:noFill/>
        </p:spPr>
        <p:txBody>
          <a:bodyPr wrap="square" lIns="91440" tIns="45720" rIns="91440" bIns="45720">
            <a:spAutoFit/>
          </a:bodyPr>
          <a:lstStyle/>
          <a:p>
            <a:pPr algn="ctr"/>
            <a:r>
              <a:rPr lang="en-US" sz="1400" dirty="0" smtClean="0">
                <a:latin typeface="Algerian" pitchFamily="82" charset="0"/>
              </a:rPr>
              <a:t>Secret message: “HIL</a:t>
            </a:r>
            <a:r>
              <a:rPr lang="en-US" sz="1400" dirty="0" smtClean="0"/>
              <a:t>”</a:t>
            </a:r>
            <a:endParaRPr lang="en-US"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Rectangle 7"/>
          <p:cNvSpPr/>
          <p:nvPr/>
        </p:nvSpPr>
        <p:spPr>
          <a:xfrm>
            <a:off x="9444941" y="4576215"/>
            <a:ext cx="1006998" cy="523220"/>
          </a:xfrm>
          <a:prstGeom prst="rect">
            <a:avLst/>
          </a:prstGeom>
          <a:noFill/>
        </p:spPr>
        <p:txBody>
          <a:bodyPr wrap="square" lIns="91440" tIns="45720" rIns="91440" bIns="45720">
            <a:spAutoFit/>
          </a:bodyPr>
          <a:lstStyle/>
          <a:p>
            <a:pPr algn="ctr"/>
            <a:r>
              <a:rPr lang="en-US" sz="1400" dirty="0" smtClean="0">
                <a:latin typeface="Algerian" pitchFamily="82" charset="0"/>
              </a:rPr>
              <a:t>Original </a:t>
            </a:r>
          </a:p>
          <a:p>
            <a:pPr algn="ctr"/>
            <a:r>
              <a:rPr lang="en-US" sz="1400" dirty="0" smtClean="0">
                <a:latin typeface="Algerian" pitchFamily="82" charset="0"/>
              </a:rPr>
              <a:t>Image</a:t>
            </a:r>
            <a:endParaRPr lang="en-US" sz="1400" dirty="0">
              <a:latin typeface="Algerian" pitchFamily="82" charset="0"/>
            </a:endParaRPr>
          </a:p>
        </p:txBody>
      </p:sp>
    </p:spTree>
    <p:extLst>
      <p:ext uri="{BB962C8B-B14F-4D97-AF65-F5344CB8AC3E}">
        <p14:creationId xmlns:p14="http://schemas.microsoft.com/office/powerpoint/2010/main" xmlns="" val="35896538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TextBox 2"/>
          <p:cNvSpPr txBox="1"/>
          <p:nvPr/>
        </p:nvSpPr>
        <p:spPr>
          <a:xfrm>
            <a:off x="173620" y="2268638"/>
            <a:ext cx="11215868" cy="4247317"/>
          </a:xfrm>
          <a:prstGeom prst="rect">
            <a:avLst/>
          </a:prstGeom>
          <a:noFill/>
        </p:spPr>
        <p:txBody>
          <a:bodyPr wrap="square" rtlCol="0">
            <a:spAutoFit/>
          </a:bodyPr>
          <a:lstStyle/>
          <a:p>
            <a:r>
              <a:rPr lang="en-US" dirty="0" smtClean="0"/>
              <a:t>Data hiding is one of best topic in secret communication. LSB Steganography technique does not effect the properties like size and pixels of original image and the changes are not visible as it is lossless decomposition. Secrets can be hidden in all types of medium: text, audio, video and images. Steganography is an important area of research in recent years involving a number of applications.</a:t>
            </a:r>
          </a:p>
          <a:p>
            <a:r>
              <a:rPr lang="en-US" dirty="0" smtClean="0"/>
              <a:t>Steganography can be used in supplementary to cryptography, watermarking and fingerprinting. Steganography can be used to conceal and transfer an encrypted document containing some acquired information in military </a:t>
            </a:r>
            <a:r>
              <a:rPr lang="en-US" dirty="0" smtClean="0"/>
              <a:t>applications.</a:t>
            </a:r>
            <a:endParaRPr lang="en-US" dirty="0" smtClean="0"/>
          </a:p>
          <a:p>
            <a:r>
              <a:rPr lang="en-US" dirty="0" smtClean="0"/>
              <a:t>Another application area concerns the invisible storage of confidential data . The secure storage of sensitive private data such as credit card numbers, bank accounts, passwords, etc. can benefit from data hiding </a:t>
            </a:r>
            <a:r>
              <a:rPr lang="en-US" dirty="0" smtClean="0"/>
              <a:t>technologies.</a:t>
            </a:r>
            <a:r>
              <a:rPr lang="en-US" dirty="0" smtClean="0"/>
              <a:t> </a:t>
            </a:r>
          </a:p>
          <a:p>
            <a:endParaRPr lang="en-US" dirty="0" smtClean="0"/>
          </a:p>
          <a:p>
            <a:r>
              <a:rPr lang="en-US" dirty="0" smtClean="0"/>
              <a:t>There are various future scopes of the image steganography, Efforts can be made to hide text files having more size than image size. Steganography with Cryptography will together be an unbeatable tool for secure communication.</a:t>
            </a:r>
          </a:p>
          <a:p>
            <a:endParaRPr lang="en-US" dirty="0"/>
          </a:p>
        </p:txBody>
      </p:sp>
    </p:spTree>
    <p:extLst>
      <p:ext uri="{BB962C8B-B14F-4D97-AF65-F5344CB8AC3E}">
        <p14:creationId xmlns:p14="http://schemas.microsoft.com/office/powerpoint/2010/main" xmlns="" val="1655214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Box 4"/>
          <p:cNvSpPr txBox="1"/>
          <p:nvPr/>
        </p:nvSpPr>
        <p:spPr>
          <a:xfrm>
            <a:off x="393539" y="2592729"/>
            <a:ext cx="10336193" cy="1600438"/>
          </a:xfrm>
          <a:prstGeom prst="rect">
            <a:avLst/>
          </a:prstGeom>
          <a:noFill/>
        </p:spPr>
        <p:txBody>
          <a:bodyPr wrap="square" rtlCol="0">
            <a:spAutoFit/>
          </a:bodyPr>
          <a:lstStyle/>
          <a:p>
            <a:pPr marL="342900" indent="-342900">
              <a:buAutoNum type="arabicPeriod"/>
            </a:pPr>
            <a:r>
              <a:rPr lang="en-US" sz="2000" dirty="0" smtClean="0"/>
              <a:t>Arun Kumar Singh, Juhi Singh , Dr. Harsh Vikram Singh,  “Steganography in Images Using LSB Technique”_  </a:t>
            </a:r>
            <a:r>
              <a:rPr lang="en-US" sz="2000" dirty="0" smtClean="0">
                <a:hlinkClick r:id="rId3"/>
              </a:rPr>
              <a:t>https://www.ijltet.org/wp-content/uploads/2015/02/60.pdf - </a:t>
            </a:r>
            <a:endParaRPr lang="en-US" sz="2000" dirty="0" smtClean="0"/>
          </a:p>
          <a:p>
            <a:pPr marL="342900" indent="-342900"/>
            <a:r>
              <a:rPr lang="en-US" dirty="0" smtClean="0"/>
              <a:t>2.  </a:t>
            </a:r>
            <a:r>
              <a:rPr lang="en-US" sz="2000" dirty="0" smtClean="0"/>
              <a:t>VIPrefect_Application_Areas _</a:t>
            </a:r>
            <a:r>
              <a:rPr lang="en-US" sz="2000" dirty="0" smtClean="0">
                <a:hlinkClick r:id="rId4"/>
              </a:rPr>
              <a:t>http://www.viprefect.com/application-areas</a:t>
            </a:r>
            <a:endParaRPr lang="en-US" sz="2000" dirty="0" smtClean="0"/>
          </a:p>
          <a:p>
            <a:pPr marL="342900" indent="-342900">
              <a:buAutoNum type="arabicPeriod"/>
            </a:pPr>
            <a:endParaRPr lang="en-US" dirty="0"/>
          </a:p>
        </p:txBody>
      </p:sp>
    </p:spTree>
    <p:extLst>
      <p:ext uri="{BB962C8B-B14F-4D97-AF65-F5344CB8AC3E}">
        <p14:creationId xmlns:p14="http://schemas.microsoft.com/office/powerpoint/2010/main" xmlns="" val="3032050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Data Hiding</a:t>
            </a:r>
            <a:endParaRPr lang="en-US" dirty="0"/>
          </a:p>
        </p:txBody>
      </p:sp>
      <p:sp>
        <p:nvSpPr>
          <p:cNvPr id="4" name="TextBox 3"/>
          <p:cNvSpPr txBox="1"/>
          <p:nvPr/>
        </p:nvSpPr>
        <p:spPr>
          <a:xfrm>
            <a:off x="1" y="2444621"/>
            <a:ext cx="5122505"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Embedding data or information in digital data so that it cannot be visually or audibly perceived.</a:t>
            </a:r>
            <a:endParaRPr lang="en-US" dirty="0"/>
          </a:p>
        </p:txBody>
      </p:sp>
      <p:pic>
        <p:nvPicPr>
          <p:cNvPr id="1026" name="Picture 2" descr="C:\Users\lenovo\Desktop\images.jfif"/>
          <p:cNvPicPr>
            <a:picLocks noChangeAspect="1" noChangeArrowheads="1"/>
          </p:cNvPicPr>
          <p:nvPr/>
        </p:nvPicPr>
        <p:blipFill>
          <a:blip r:embed="rId3"/>
          <a:srcRect/>
          <a:stretch>
            <a:fillRect/>
          </a:stretch>
        </p:blipFill>
        <p:spPr bwMode="auto">
          <a:xfrm>
            <a:off x="5458409" y="2454308"/>
            <a:ext cx="6550090" cy="3545276"/>
          </a:xfrm>
          <a:prstGeom prst="rect">
            <a:avLst/>
          </a:prstGeom>
          <a:noFill/>
        </p:spPr>
      </p:pic>
      <p:pic>
        <p:nvPicPr>
          <p:cNvPr id="1027" name="Picture 3" descr="C:\Users\lenovo\Desktop\mk_data-security.png"/>
          <p:cNvPicPr>
            <a:picLocks noChangeAspect="1" noChangeArrowheads="1"/>
          </p:cNvPicPr>
          <p:nvPr/>
        </p:nvPicPr>
        <p:blipFill>
          <a:blip r:embed="rId4"/>
          <a:srcRect/>
          <a:stretch>
            <a:fillRect/>
          </a:stretch>
        </p:blipFill>
        <p:spPr bwMode="auto">
          <a:xfrm>
            <a:off x="1" y="3722914"/>
            <a:ext cx="5150498" cy="2276670"/>
          </a:xfrm>
          <a:prstGeom prst="rect">
            <a:avLst/>
          </a:prstGeom>
          <a:noFill/>
        </p:spPr>
      </p:pic>
    </p:spTree>
    <p:extLst>
      <p:ext uri="{BB962C8B-B14F-4D97-AF65-F5344CB8AC3E}">
        <p14:creationId xmlns:p14="http://schemas.microsoft.com/office/powerpoint/2010/main" xmlns="" val="2772565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13" y="725237"/>
            <a:ext cx="9613863" cy="1080937"/>
          </a:xfrm>
        </p:spPr>
        <p:txBody>
          <a:bodyPr/>
          <a:lstStyle/>
          <a:p>
            <a:r>
              <a:rPr lang="en-US" dirty="0" smtClean="0"/>
              <a:t>Data Hiding and Cryptography</a:t>
            </a:r>
            <a:endParaRPr lang="en-US" dirty="0"/>
          </a:p>
        </p:txBody>
      </p:sp>
      <p:pic>
        <p:nvPicPr>
          <p:cNvPr id="2050" name="Picture 2" descr="C:\Users\lenovo\Desktop\Untitled.png"/>
          <p:cNvPicPr>
            <a:picLocks noChangeAspect="1" noChangeArrowheads="1"/>
          </p:cNvPicPr>
          <p:nvPr/>
        </p:nvPicPr>
        <p:blipFill>
          <a:blip r:embed="rId3"/>
          <a:srcRect/>
          <a:stretch>
            <a:fillRect/>
          </a:stretch>
        </p:blipFill>
        <p:spPr bwMode="auto">
          <a:xfrm>
            <a:off x="4870580" y="2146041"/>
            <a:ext cx="7128587" cy="4453301"/>
          </a:xfrm>
          <a:prstGeom prst="rect">
            <a:avLst/>
          </a:prstGeom>
          <a:noFill/>
        </p:spPr>
      </p:pic>
      <p:sp>
        <p:nvSpPr>
          <p:cNvPr id="13" name="TextBox 12"/>
          <p:cNvSpPr txBox="1"/>
          <p:nvPr/>
        </p:nvSpPr>
        <p:spPr>
          <a:xfrm>
            <a:off x="158621" y="3452327"/>
            <a:ext cx="443204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Cryptography : Conversion of the secret message to human readable form.</a:t>
            </a:r>
          </a:p>
          <a:p>
            <a:endParaRPr lang="en-US" dirty="0" smtClean="0"/>
          </a:p>
          <a:p>
            <a:r>
              <a:rPr lang="en-US" dirty="0" smtClean="0"/>
              <a:t>Data Hiding: Technique to hide the existing data.</a:t>
            </a:r>
            <a:endParaRPr lang="en-US" dirty="0"/>
          </a:p>
        </p:txBody>
      </p:sp>
    </p:spTree>
    <p:extLst>
      <p:ext uri="{BB962C8B-B14F-4D97-AF65-F5344CB8AC3E}">
        <p14:creationId xmlns:p14="http://schemas.microsoft.com/office/powerpoint/2010/main" xmlns="" val="33692253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Steganography and its Types</a:t>
            </a:r>
            <a:endParaRPr lang="en-US" dirty="0"/>
          </a:p>
        </p:txBody>
      </p:sp>
      <p:sp>
        <p:nvSpPr>
          <p:cNvPr id="4" name="TextBox 3"/>
          <p:cNvSpPr txBox="1"/>
          <p:nvPr/>
        </p:nvSpPr>
        <p:spPr>
          <a:xfrm>
            <a:off x="0" y="2078182"/>
            <a:ext cx="10453255"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solidFill>
                  <a:schemeClr val="bg1"/>
                </a:solidFill>
                <a:latin typeface="Times New Roman" pitchFamily="18" charset="0"/>
                <a:cs typeface="Times New Roman" pitchFamily="18" charset="0"/>
              </a:rPr>
              <a:t>Steganography </a:t>
            </a:r>
            <a:r>
              <a:rPr lang="en-US" sz="2000" dirty="0" smtClean="0">
                <a:solidFill>
                  <a:schemeClr val="bg1"/>
                </a:solidFill>
                <a:latin typeface="Times New Roman" pitchFamily="18" charset="0"/>
                <a:cs typeface="Times New Roman" pitchFamily="18" charset="0"/>
              </a:rPr>
              <a:t>is a method of hiding secret data, by embedding it into an audio, video, image, or text file.</a:t>
            </a:r>
            <a:endParaRPr lang="en-US" sz="2000" dirty="0">
              <a:solidFill>
                <a:schemeClr val="bg1"/>
              </a:solidFill>
              <a:latin typeface="Times New Roman" pitchFamily="18" charset="0"/>
              <a:cs typeface="Times New Roman" pitchFamily="18" charset="0"/>
            </a:endParaRPr>
          </a:p>
        </p:txBody>
      </p:sp>
      <p:pic>
        <p:nvPicPr>
          <p:cNvPr id="1026" name="Picture 2" descr="C:\Users\lenovo\Desktop\2-Figure2-1.png"/>
          <p:cNvPicPr>
            <a:picLocks noChangeAspect="1" noChangeArrowheads="1"/>
          </p:cNvPicPr>
          <p:nvPr/>
        </p:nvPicPr>
        <p:blipFill>
          <a:blip r:embed="rId3"/>
          <a:srcRect b="8342"/>
          <a:stretch>
            <a:fillRect/>
          </a:stretch>
        </p:blipFill>
        <p:spPr bwMode="auto">
          <a:xfrm>
            <a:off x="-1" y="2899064"/>
            <a:ext cx="12063846" cy="3958935"/>
          </a:xfrm>
          <a:prstGeom prst="rect">
            <a:avLst/>
          </a:prstGeom>
          <a:noFill/>
        </p:spPr>
      </p:pic>
    </p:spTree>
    <p:extLst>
      <p:ext uri="{BB962C8B-B14F-4D97-AF65-F5344CB8AC3E}">
        <p14:creationId xmlns:p14="http://schemas.microsoft.com/office/powerpoint/2010/main" xmlns="" val="15757215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49" y="732446"/>
            <a:ext cx="9613861" cy="1080938"/>
          </a:xfrm>
        </p:spPr>
        <p:txBody>
          <a:bodyPr/>
          <a:lstStyle/>
          <a:p>
            <a:r>
              <a:rPr lang="en-US" dirty="0" smtClean="0"/>
              <a:t>Steganography Model</a:t>
            </a:r>
            <a:endParaRPr lang="en-US" dirty="0"/>
          </a:p>
        </p:txBody>
      </p:sp>
      <p:pic>
        <p:nvPicPr>
          <p:cNvPr id="1026" name="Picture 2" descr="C:\Users\lenovo\Desktop\Capture.PNG"/>
          <p:cNvPicPr>
            <a:picLocks noChangeAspect="1" noChangeArrowheads="1"/>
          </p:cNvPicPr>
          <p:nvPr/>
        </p:nvPicPr>
        <p:blipFill>
          <a:blip r:embed="rId3"/>
          <a:srcRect/>
          <a:stretch>
            <a:fillRect/>
          </a:stretch>
        </p:blipFill>
        <p:spPr bwMode="auto">
          <a:xfrm>
            <a:off x="0" y="2118167"/>
            <a:ext cx="10451939" cy="4595149"/>
          </a:xfrm>
          <a:prstGeom prst="rect">
            <a:avLst/>
          </a:prstGeom>
          <a:noFill/>
        </p:spPr>
      </p:pic>
    </p:spTree>
    <p:extLst>
      <p:ext uri="{BB962C8B-B14F-4D97-AF65-F5344CB8AC3E}">
        <p14:creationId xmlns:p14="http://schemas.microsoft.com/office/powerpoint/2010/main" xmlns="" val="1003012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Steganography</a:t>
            </a:r>
            <a:endParaRPr lang="en-US" dirty="0"/>
          </a:p>
        </p:txBody>
      </p:sp>
      <p:sp>
        <p:nvSpPr>
          <p:cNvPr id="4" name="TextBox 3"/>
          <p:cNvSpPr txBox="1"/>
          <p:nvPr/>
        </p:nvSpPr>
        <p:spPr>
          <a:xfrm>
            <a:off x="0" y="2627454"/>
            <a:ext cx="6030410" cy="249299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t>1. </a:t>
            </a:r>
            <a:r>
              <a:rPr lang="en-US" sz="2400" b="1" dirty="0" smtClean="0"/>
              <a:t>S</a:t>
            </a:r>
            <a:r>
              <a:rPr lang="en-US" sz="2400" b="1" dirty="0" smtClean="0"/>
              <a:t>ecret </a:t>
            </a:r>
            <a:r>
              <a:rPr lang="en-US" sz="2400" b="1" dirty="0" smtClean="0"/>
              <a:t>data </a:t>
            </a:r>
            <a:r>
              <a:rPr lang="en-US" sz="2400" b="1" dirty="0" smtClean="0"/>
              <a:t>storing.</a:t>
            </a:r>
          </a:p>
          <a:p>
            <a:endParaRPr lang="en-US" sz="2400" b="1" dirty="0" smtClean="0"/>
          </a:p>
          <a:p>
            <a:r>
              <a:rPr lang="en-US" sz="2400" b="1" dirty="0" smtClean="0"/>
              <a:t>2. Protection of data from being altered.</a:t>
            </a:r>
          </a:p>
          <a:p>
            <a:endParaRPr lang="en-US" sz="2400" b="1" dirty="0" smtClean="0"/>
          </a:p>
          <a:p>
            <a:r>
              <a:rPr lang="en-US" sz="2400" b="1" dirty="0" smtClean="0"/>
              <a:t>3. Watermarking.</a:t>
            </a:r>
          </a:p>
          <a:p>
            <a:endParaRPr lang="en-US" b="1" dirty="0" smtClean="0"/>
          </a:p>
          <a:p>
            <a:endParaRPr lang="en-US" dirty="0"/>
          </a:p>
        </p:txBody>
      </p:sp>
      <p:pic>
        <p:nvPicPr>
          <p:cNvPr id="1026" name="Picture 2" descr="C:\Users\lenovo\Desktop\Steg2.png"/>
          <p:cNvPicPr>
            <a:picLocks noChangeAspect="1" noChangeArrowheads="1"/>
          </p:cNvPicPr>
          <p:nvPr/>
        </p:nvPicPr>
        <p:blipFill>
          <a:blip r:embed="rId2"/>
          <a:srcRect/>
          <a:stretch>
            <a:fillRect/>
          </a:stretch>
        </p:blipFill>
        <p:spPr bwMode="auto">
          <a:xfrm>
            <a:off x="6759617" y="2604304"/>
            <a:ext cx="4722471" cy="357657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Used</a:t>
            </a:r>
            <a:endParaRPr lang="en-US" dirty="0"/>
          </a:p>
        </p:txBody>
      </p:sp>
      <p:sp>
        <p:nvSpPr>
          <p:cNvPr id="10" name="TextBox 9"/>
          <p:cNvSpPr txBox="1"/>
          <p:nvPr/>
        </p:nvSpPr>
        <p:spPr>
          <a:xfrm>
            <a:off x="280555" y="2712027"/>
            <a:ext cx="10162309" cy="2585323"/>
          </a:xfrm>
          <a:prstGeom prst="rect">
            <a:avLst/>
          </a:prstGeom>
          <a:noFill/>
        </p:spPr>
        <p:txBody>
          <a:bodyPr wrap="square" rtlCol="0">
            <a:spAutoFit/>
          </a:bodyPr>
          <a:lstStyle/>
          <a:p>
            <a:pPr>
              <a:buFont typeface="Wingdings" pitchFamily="2" charset="2"/>
              <a:buChar char="q"/>
            </a:pPr>
            <a:r>
              <a:rPr lang="en-US" sz="3600" dirty="0" smtClean="0"/>
              <a:t> Numpy</a:t>
            </a:r>
          </a:p>
          <a:p>
            <a:pPr>
              <a:buFont typeface="Wingdings" pitchFamily="2" charset="2"/>
              <a:buChar char="q"/>
            </a:pPr>
            <a:r>
              <a:rPr lang="en-US" sz="3600" dirty="0" smtClean="0"/>
              <a:t> PIL</a:t>
            </a:r>
          </a:p>
          <a:p>
            <a:pPr>
              <a:buFont typeface="Wingdings" pitchFamily="2" charset="2"/>
              <a:buChar char="q"/>
            </a:pPr>
            <a:r>
              <a:rPr lang="en-US" sz="3600" dirty="0" smtClean="0"/>
              <a:t> Tkinter</a:t>
            </a:r>
          </a:p>
          <a:p>
            <a:pPr>
              <a:buFont typeface="Wingdings" pitchFamily="2" charset="2"/>
              <a:buChar char="q"/>
            </a:pPr>
            <a:r>
              <a:rPr lang="en-US" sz="3600" dirty="0" smtClean="0"/>
              <a:t> Cv2 </a:t>
            </a:r>
            <a:r>
              <a:rPr lang="en-US" sz="3600" dirty="0" smtClean="0"/>
              <a:t>(OpenCV)</a:t>
            </a:r>
          </a:p>
          <a:p>
            <a:endParaRPr lang="en-US" dirty="0" smtClean="0"/>
          </a:p>
        </p:txBody>
      </p:sp>
    </p:spTree>
    <p:extLst>
      <p:ext uri="{BB962C8B-B14F-4D97-AF65-F5344CB8AC3E}">
        <p14:creationId xmlns:p14="http://schemas.microsoft.com/office/powerpoint/2010/main" xmlns="" val="13967080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LSB Algorithm for Image Steganography</a:t>
            </a:r>
            <a:endParaRPr lang="en-US" dirty="0"/>
          </a:p>
        </p:txBody>
      </p:sp>
      <p:sp>
        <p:nvSpPr>
          <p:cNvPr id="7" name="TextBox 6"/>
          <p:cNvSpPr txBox="1"/>
          <p:nvPr/>
        </p:nvSpPr>
        <p:spPr>
          <a:xfrm>
            <a:off x="150471" y="2731626"/>
            <a:ext cx="5428526" cy="304698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smtClean="0">
                <a:latin typeface="Bahnschrift" pitchFamily="34" charset="0"/>
                <a:cs typeface="Times New Roman" pitchFamily="18" charset="0"/>
              </a:rPr>
              <a:t>LSB stands for Least Significant Bit. The idea behind LSB embedding is that if we change the last bit value of a pixel, there won’t be much visible change in the color. For example, 0 is black. Changing the value to 1 won’t make much of a difference since it is still black, just a lighter shade.</a:t>
            </a:r>
            <a:endParaRPr lang="en-US" sz="2400" dirty="0">
              <a:latin typeface="Bahnschrift" pitchFamily="34" charset="0"/>
              <a:cs typeface="Times New Roman" pitchFamily="18" charset="0"/>
            </a:endParaRPr>
          </a:p>
        </p:txBody>
      </p:sp>
      <p:pic>
        <p:nvPicPr>
          <p:cNvPr id="3074" name="Picture 2" descr="C:\Users\lenovo\Desktop\Lsb.png"/>
          <p:cNvPicPr>
            <a:picLocks noChangeAspect="1" noChangeArrowheads="1"/>
          </p:cNvPicPr>
          <p:nvPr/>
        </p:nvPicPr>
        <p:blipFill>
          <a:blip r:embed="rId2"/>
          <a:srcRect/>
          <a:stretch>
            <a:fillRect/>
          </a:stretch>
        </p:blipFill>
        <p:spPr bwMode="auto">
          <a:xfrm>
            <a:off x="5761037" y="3050151"/>
            <a:ext cx="6253485" cy="237172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involved in LSB- “ENCODING”</a:t>
            </a:r>
            <a:endParaRPr lang="en-US" dirty="0"/>
          </a:p>
        </p:txBody>
      </p:sp>
      <p:sp>
        <p:nvSpPr>
          <p:cNvPr id="3" name="TextBox 2"/>
          <p:cNvSpPr txBox="1"/>
          <p:nvPr/>
        </p:nvSpPr>
        <p:spPr>
          <a:xfrm>
            <a:off x="185195" y="2164466"/>
            <a:ext cx="10868628" cy="369332"/>
          </a:xfrm>
          <a:prstGeom prst="rect">
            <a:avLst/>
          </a:prstGeom>
          <a:noFill/>
        </p:spPr>
        <p:txBody>
          <a:bodyPr wrap="square" rtlCol="0">
            <a:spAutoFit/>
          </a:bodyPr>
          <a:lstStyle/>
          <a:p>
            <a:r>
              <a:rPr lang="en-US" dirty="0" smtClean="0"/>
              <a:t>  Step 1- Get the Pixels (RGB) of the input image in which we will be hiding the secret message.</a:t>
            </a:r>
            <a:endParaRPr lang="en-US" dirty="0"/>
          </a:p>
        </p:txBody>
      </p:sp>
      <p:pic>
        <p:nvPicPr>
          <p:cNvPr id="1026" name="Picture 2" descr="C:\Users\lenovo\Desktop\Capture.PNG"/>
          <p:cNvPicPr>
            <a:picLocks noChangeAspect="1" noChangeArrowheads="1"/>
          </p:cNvPicPr>
          <p:nvPr/>
        </p:nvPicPr>
        <p:blipFill>
          <a:blip r:embed="rId2"/>
          <a:srcRect/>
          <a:stretch>
            <a:fillRect/>
          </a:stretch>
        </p:blipFill>
        <p:spPr bwMode="auto">
          <a:xfrm>
            <a:off x="1076446" y="2705703"/>
            <a:ext cx="3507128" cy="1137092"/>
          </a:xfrm>
          <a:prstGeom prst="rect">
            <a:avLst/>
          </a:prstGeom>
          <a:noFill/>
        </p:spPr>
      </p:pic>
      <p:sp>
        <p:nvSpPr>
          <p:cNvPr id="5" name="TextBox 4"/>
          <p:cNvSpPr txBox="1"/>
          <p:nvPr/>
        </p:nvSpPr>
        <p:spPr>
          <a:xfrm>
            <a:off x="312516" y="4271058"/>
            <a:ext cx="9699585" cy="1477328"/>
          </a:xfrm>
          <a:prstGeom prst="rect">
            <a:avLst/>
          </a:prstGeom>
          <a:noFill/>
        </p:spPr>
        <p:txBody>
          <a:bodyPr wrap="square" rtlCol="0">
            <a:spAutoFit/>
          </a:bodyPr>
          <a:lstStyle/>
          <a:p>
            <a:r>
              <a:rPr lang="en-US" dirty="0" smtClean="0"/>
              <a:t>Step 2- Find the ASCII value of every character of the secret message. And convert that 		     ASCII value to the corresponding binary number. </a:t>
            </a:r>
          </a:p>
          <a:p>
            <a:r>
              <a:rPr lang="en-US" dirty="0" smtClean="0"/>
              <a:t>	     </a:t>
            </a:r>
          </a:p>
          <a:p>
            <a:r>
              <a:rPr lang="en-US" dirty="0" smtClean="0"/>
              <a:t>	     For e.g. We want to hide the letter H in our picture. So H has 72 ASCII value. So the 	     8 bit- binary representation of 72 will be </a:t>
            </a:r>
            <a:endParaRPr lang="en-US" dirty="0"/>
          </a:p>
        </p:txBody>
      </p:sp>
      <p:pic>
        <p:nvPicPr>
          <p:cNvPr id="1027" name="Picture 3" descr="C:\Users\lenovo\Desktop\2.PNG"/>
          <p:cNvPicPr>
            <a:picLocks noChangeAspect="1" noChangeArrowheads="1"/>
          </p:cNvPicPr>
          <p:nvPr/>
        </p:nvPicPr>
        <p:blipFill>
          <a:blip r:embed="rId3"/>
          <a:srcRect/>
          <a:stretch>
            <a:fillRect/>
          </a:stretch>
        </p:blipFill>
        <p:spPr bwMode="auto">
          <a:xfrm>
            <a:off x="5509548" y="5405377"/>
            <a:ext cx="2407535" cy="381965"/>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585</Words>
  <Application>Microsoft Office PowerPoint</Application>
  <PresentationFormat>Custom</PresentationFormat>
  <Paragraphs>83</Paragraphs>
  <Slides>15</Slides>
  <Notes>11</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Berlin</vt:lpstr>
      <vt:lpstr>1_Berlin</vt:lpstr>
      <vt:lpstr>2_Berlin</vt:lpstr>
      <vt:lpstr>Data Hiding using Image Steganography</vt:lpstr>
      <vt:lpstr>Introduction: Data Hiding</vt:lpstr>
      <vt:lpstr>Data Hiding and Cryptography</vt:lpstr>
      <vt:lpstr>Steganography and its Types</vt:lpstr>
      <vt:lpstr>Steganography Model</vt:lpstr>
      <vt:lpstr>Applications of Steganography</vt:lpstr>
      <vt:lpstr>Libraries Used</vt:lpstr>
      <vt:lpstr>LSB Algorithm for Image Steganography</vt:lpstr>
      <vt:lpstr>Steps involved in LSB- “ENCODING”</vt:lpstr>
      <vt:lpstr>Slide 10</vt:lpstr>
      <vt:lpstr>Decoding in LSB algorithm</vt:lpstr>
      <vt:lpstr>Slide 12</vt:lpstr>
      <vt:lpstr>LSB Steganography Advantages</vt:lpstr>
      <vt:lpstr>LITERATURE REVIEW</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Windows User</cp:lastModifiedBy>
  <cp:revision>47</cp:revision>
  <dcterms:created xsi:type="dcterms:W3CDTF">2014-04-17T23:07:25Z</dcterms:created>
  <dcterms:modified xsi:type="dcterms:W3CDTF">2021-10-10T11:45:04Z</dcterms:modified>
</cp:coreProperties>
</file>