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898" autoAdjust="0"/>
    <p:restoredTop sz="94660"/>
  </p:normalViewPr>
  <p:slideViewPr>
    <p:cSldViewPr>
      <p:cViewPr varScale="1">
        <p:scale>
          <a:sx n="83" d="100"/>
          <a:sy n="83" d="100"/>
        </p:scale>
        <p:origin x="-1507"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8EED42-B0A8-46C9-82A8-C59417F47B0C}"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13D77-E9A1-49BC-A4B7-751C059CBD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8EED42-B0A8-46C9-82A8-C59417F47B0C}"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13D77-E9A1-49BC-A4B7-751C059CBD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8EED42-B0A8-46C9-82A8-C59417F47B0C}"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13D77-E9A1-49BC-A4B7-751C059CBD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8EED42-B0A8-46C9-82A8-C59417F47B0C}"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13D77-E9A1-49BC-A4B7-751C059CBD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8EED42-B0A8-46C9-82A8-C59417F47B0C}"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13D77-E9A1-49BC-A4B7-751C059CBD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8EED42-B0A8-46C9-82A8-C59417F47B0C}" type="datetimeFigureOut">
              <a:rPr lang="en-US" smtClean="0"/>
              <a:pPr/>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13D77-E9A1-49BC-A4B7-751C059CBD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8EED42-B0A8-46C9-82A8-C59417F47B0C}" type="datetimeFigureOut">
              <a:rPr lang="en-US" smtClean="0"/>
              <a:pPr/>
              <a:t>5/20/2021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113D77-E9A1-49BC-A4B7-751C059CBD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8EED42-B0A8-46C9-82A8-C59417F47B0C}" type="datetimeFigureOut">
              <a:rPr lang="en-US" smtClean="0"/>
              <a:pPr/>
              <a:t>5/20/2021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113D77-E9A1-49BC-A4B7-751C059CBD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8EED42-B0A8-46C9-82A8-C59417F47B0C}" type="datetimeFigureOut">
              <a:rPr lang="en-US" smtClean="0"/>
              <a:pPr/>
              <a:t>5/20/2021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113D77-E9A1-49BC-A4B7-751C059CBD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8EED42-B0A8-46C9-82A8-C59417F47B0C}" type="datetimeFigureOut">
              <a:rPr lang="en-US" smtClean="0"/>
              <a:pPr/>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13D77-E9A1-49BC-A4B7-751C059CBD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8EED42-B0A8-46C9-82A8-C59417F47B0C}" type="datetimeFigureOut">
              <a:rPr lang="en-US" smtClean="0"/>
              <a:pPr/>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13D77-E9A1-49BC-A4B7-751C059CBD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EED42-B0A8-46C9-82A8-C59417F47B0C}" type="datetimeFigureOut">
              <a:rPr lang="en-US" smtClean="0"/>
              <a:pPr/>
              <a:t>5/20/2021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13D77-E9A1-49BC-A4B7-751C059CBD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1569660"/>
          </a:xfrm>
          <a:prstGeom prst="rect">
            <a:avLst/>
          </a:prstGeom>
        </p:spPr>
        <p:style>
          <a:lnRef idx="1">
            <a:schemeClr val="accent6"/>
          </a:lnRef>
          <a:fillRef idx="2">
            <a:schemeClr val="accent6"/>
          </a:fillRef>
          <a:effectRef idx="1">
            <a:schemeClr val="accent6"/>
          </a:effectRef>
          <a:fontRef idx="minor">
            <a:schemeClr val="dk1"/>
          </a:fontRef>
        </p:style>
        <p:txBody>
          <a:bodyPr wrap="square" lIns="91440" tIns="45720" rIns="91440" bIns="45720">
            <a:spAutoFit/>
          </a:bodyPr>
          <a:lstStyle/>
          <a:p>
            <a:pPr algn="ctr"/>
            <a:r>
              <a:rPr lang="en-US" sz="48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   </a:t>
            </a:r>
            <a:r>
              <a:rPr 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Emotion   Detection  Using</a:t>
            </a:r>
          </a:p>
          <a:p>
            <a:pPr algn="ctr"/>
            <a:r>
              <a:rPr 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Deep Learning</a:t>
            </a:r>
            <a:endParaRPr 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1026" name="Picture 2" descr="C:\Users\lenovo\Desktop\e56ac28cd49e.jpg"/>
          <p:cNvPicPr>
            <a:picLocks noChangeAspect="1" noChangeArrowheads="1"/>
          </p:cNvPicPr>
          <p:nvPr/>
        </p:nvPicPr>
        <p:blipFill>
          <a:blip r:embed="rId2"/>
          <a:srcRect/>
          <a:stretch>
            <a:fillRect/>
          </a:stretch>
        </p:blipFill>
        <p:spPr bwMode="auto">
          <a:xfrm>
            <a:off x="228600" y="1828800"/>
            <a:ext cx="5638800" cy="2667000"/>
          </a:xfrm>
          <a:prstGeom prst="rect">
            <a:avLst/>
          </a:prstGeom>
          <a:noFill/>
        </p:spPr>
      </p:pic>
      <p:sp>
        <p:nvSpPr>
          <p:cNvPr id="6" name="Rectangle 5"/>
          <p:cNvSpPr/>
          <p:nvPr/>
        </p:nvSpPr>
        <p:spPr>
          <a:xfrm>
            <a:off x="6172200" y="2438400"/>
            <a:ext cx="2743200" cy="1446550"/>
          </a:xfrm>
          <a:prstGeom prst="rect">
            <a:avLst/>
          </a:prstGeom>
        </p:spPr>
        <p:style>
          <a:lnRef idx="1">
            <a:schemeClr val="accent5"/>
          </a:lnRef>
          <a:fillRef idx="2">
            <a:schemeClr val="accent5"/>
          </a:fillRef>
          <a:effectRef idx="1">
            <a:schemeClr val="accent5"/>
          </a:effectRef>
          <a:fontRef idx="minor">
            <a:schemeClr val="dk1"/>
          </a:fontRef>
        </p:style>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Group No. 81</a:t>
            </a:r>
            <a:endParaRPr lang="en-US" sz="4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Rectangle 6"/>
          <p:cNvSpPr/>
          <p:nvPr/>
        </p:nvSpPr>
        <p:spPr>
          <a:xfrm>
            <a:off x="381000" y="4876800"/>
            <a:ext cx="8610600" cy="163121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000" b="1" dirty="0" smtClean="0">
                <a:ln w="11430"/>
                <a:solidFill>
                  <a:srgbClr val="FF0000"/>
                </a:solidFill>
                <a:effectLst>
                  <a:outerShdw blurRad="50800" dist="39000" dir="5460000" algn="tl">
                    <a:srgbClr val="000000">
                      <a:alpha val="38000"/>
                    </a:srgbClr>
                  </a:outerShdw>
                </a:effectLst>
                <a:latin typeface="Times New Roman" pitchFamily="18" charset="0"/>
                <a:cs typeface="Times New Roman" pitchFamily="18" charset="0"/>
              </a:rPr>
              <a:t>Group Members        :           Ankush Kashyap(181202), 						     Prajwal Sharma(181220) ,</a:t>
            </a:r>
          </a:p>
          <a:p>
            <a:r>
              <a:rPr lang="en-US" sz="2000" b="1" dirty="0" smtClean="0">
                <a:ln w="11430"/>
                <a:solidFill>
                  <a:srgbClr val="FF0000"/>
                </a:solidFill>
                <a:effectLst>
                  <a:outerShdw blurRad="50800" dist="39000" dir="5460000" algn="tl">
                    <a:srgbClr val="000000">
                      <a:alpha val="38000"/>
                    </a:srgbClr>
                  </a:outerShdw>
                </a:effectLst>
                <a:latin typeface="Times New Roman" pitchFamily="18" charset="0"/>
                <a:cs typeface="Times New Roman" pitchFamily="18" charset="0"/>
              </a:rPr>
              <a:t>                                                Kartik Gupta(181290)</a:t>
            </a:r>
          </a:p>
          <a:p>
            <a:endParaRPr lang="en-US" sz="2000" b="1" dirty="0" smtClean="0">
              <a:ln w="11430"/>
              <a:solidFill>
                <a:srgbClr val="FF0000"/>
              </a:solidFill>
              <a:effectLst>
                <a:outerShdw blurRad="50800" dist="39000" dir="5460000" algn="tl">
                  <a:srgbClr val="000000">
                    <a:alpha val="38000"/>
                  </a:srgbClr>
                </a:outerShdw>
              </a:effectLst>
              <a:latin typeface="Times New Roman" pitchFamily="18" charset="0"/>
              <a:cs typeface="Times New Roman" pitchFamily="18" charset="0"/>
            </a:endParaRPr>
          </a:p>
          <a:p>
            <a:r>
              <a:rPr lang="en-US" sz="2000" b="1" dirty="0" smtClean="0">
                <a:ln w="11430"/>
                <a:solidFill>
                  <a:srgbClr val="FF0000"/>
                </a:solidFill>
                <a:effectLst>
                  <a:outerShdw blurRad="50800" dist="39000" dir="5460000" algn="tl">
                    <a:srgbClr val="000000">
                      <a:alpha val="38000"/>
                    </a:srgbClr>
                  </a:outerShdw>
                </a:effectLst>
                <a:latin typeface="Times New Roman" pitchFamily="18" charset="0"/>
                <a:cs typeface="Times New Roman" pitchFamily="18" charset="0"/>
              </a:rPr>
              <a:t>Project Supervisor    :            Dr. Ruchi Verma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style>
          <a:lnRef idx="1">
            <a:schemeClr val="accent3"/>
          </a:lnRef>
          <a:fillRef idx="2">
            <a:schemeClr val="accent3"/>
          </a:fillRef>
          <a:effectRef idx="1">
            <a:schemeClr val="accent3"/>
          </a:effectRef>
          <a:fontRef idx="minor">
            <a:schemeClr val="dk1"/>
          </a:fontRef>
        </p:style>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Normalization</a:t>
            </a: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TextBox 3"/>
          <p:cNvSpPr txBox="1"/>
          <p:nvPr/>
        </p:nvSpPr>
        <p:spPr>
          <a:xfrm>
            <a:off x="457200" y="1295400"/>
            <a:ext cx="8229600" cy="184665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dirty="0" smtClean="0">
                <a:latin typeface="Times New Roman" pitchFamily="18" charset="0"/>
                <a:cs typeface="Times New Roman" pitchFamily="18" charset="0"/>
              </a:rPr>
              <a:t>Normalization is an approach which is applied during the preparation of data in order to change the values of numeric columns in a dataset to use a common scale when the features in the data have different ranges.</a:t>
            </a:r>
          </a:p>
          <a:p>
            <a:endParaRPr lang="en-US" dirty="0"/>
          </a:p>
        </p:txBody>
      </p:sp>
      <p:pic>
        <p:nvPicPr>
          <p:cNvPr id="5" name="Picture 4" descr="D:\emotion recognition minor project\normalization graph.png"/>
          <p:cNvPicPr/>
          <p:nvPr/>
        </p:nvPicPr>
        <p:blipFill>
          <a:blip r:embed="rId2"/>
          <a:srcRect/>
          <a:stretch>
            <a:fillRect/>
          </a:stretch>
        </p:blipFill>
        <p:spPr bwMode="auto">
          <a:xfrm>
            <a:off x="457200" y="3352800"/>
            <a:ext cx="8229600" cy="329184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style>
          <a:lnRef idx="1">
            <a:schemeClr val="accent3"/>
          </a:lnRef>
          <a:fillRef idx="2">
            <a:schemeClr val="accent3"/>
          </a:fillRef>
          <a:effectRef idx="1">
            <a:schemeClr val="accent3"/>
          </a:effectRef>
          <a:fontRef idx="minor">
            <a:schemeClr val="dk1"/>
          </a:fontRef>
        </p:style>
        <p:txBody>
          <a:bodyPr>
            <a:normAutofit fontScale="9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Designing the Convolutional network</a:t>
            </a: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4" name="Picture 3" descr="tempsnip"/>
          <p:cNvPicPr/>
          <p:nvPr/>
        </p:nvPicPr>
        <p:blipFill>
          <a:blip r:embed="rId2"/>
          <a:srcRect l="1758" t="9465" r="2197" b="3293"/>
          <a:stretch>
            <a:fillRect/>
          </a:stretch>
        </p:blipFill>
        <p:spPr bwMode="auto">
          <a:xfrm>
            <a:off x="0" y="1447800"/>
            <a:ext cx="9144000" cy="3200400"/>
          </a:xfrm>
          <a:prstGeom prst="rect">
            <a:avLst/>
          </a:prstGeom>
          <a:noFill/>
          <a:ln w="9525">
            <a:noFill/>
            <a:miter lim="800000"/>
            <a:headEnd/>
            <a:tailEnd/>
          </a:ln>
        </p:spPr>
      </p:pic>
      <p:sp>
        <p:nvSpPr>
          <p:cNvPr id="5" name="TextBox 4"/>
          <p:cNvSpPr txBox="1"/>
          <p:nvPr/>
        </p:nvSpPr>
        <p:spPr>
          <a:xfrm>
            <a:off x="0" y="4876800"/>
            <a:ext cx="9144000" cy="129266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A </a:t>
            </a:r>
            <a:r>
              <a:rPr lang="en-US" sz="2000" b="1" dirty="0" smtClean="0"/>
              <a:t>Convolutional Neural Network (CNN)</a:t>
            </a:r>
            <a:r>
              <a:rPr lang="en-US" sz="2000" dirty="0" smtClean="0"/>
              <a:t> is a Deep Learning algorithm which can take in an input image, assign importance (learnable weights and biases) to various aspects/objects in the image and be able to differentiate one from the other.</a:t>
            </a:r>
          </a:p>
          <a:p>
            <a:r>
              <a:rPr lang="en-US" dirty="0" smtClean="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lenovo\Desktop\1_vkQ0hXDaQv57sALXAJquxA.jpeg"/>
          <p:cNvPicPr/>
          <p:nvPr/>
        </p:nvPicPr>
        <p:blipFill>
          <a:blip r:embed="rId2"/>
          <a:srcRect/>
          <a:stretch>
            <a:fillRect/>
          </a:stretch>
        </p:blipFill>
        <p:spPr bwMode="auto">
          <a:xfrm>
            <a:off x="0" y="0"/>
            <a:ext cx="9144000" cy="2667000"/>
          </a:xfrm>
          <a:prstGeom prst="rect">
            <a:avLst/>
          </a:prstGeom>
          <a:noFill/>
        </p:spPr>
      </p:pic>
      <p:sp>
        <p:nvSpPr>
          <p:cNvPr id="6" name="TextBox 5"/>
          <p:cNvSpPr txBox="1"/>
          <p:nvPr/>
        </p:nvSpPr>
        <p:spPr>
          <a:xfrm>
            <a:off x="2667000" y="152400"/>
            <a:ext cx="6096000" cy="307777"/>
          </a:xfrm>
          <a:prstGeom prst="rect">
            <a:avLst/>
          </a:prstGeom>
          <a:noFill/>
        </p:spPr>
        <p:txBody>
          <a:bodyPr wrap="square" rtlCol="0">
            <a:spAutoFit/>
          </a:bodyPr>
          <a:lstStyle/>
          <a:p>
            <a:r>
              <a:rPr lang="en-US" sz="1400" b="1" i="1" dirty="0" smtClean="0">
                <a:latin typeface="Agency FB" pitchFamily="34" charset="0"/>
              </a:rPr>
              <a:t>Fig.1 Feature extraction and classification using CNN network</a:t>
            </a:r>
            <a:endParaRPr lang="en-US" sz="1400" b="1" i="1" dirty="0">
              <a:latin typeface="Agency FB" pitchFamily="34" charset="0"/>
            </a:endParaRPr>
          </a:p>
        </p:txBody>
      </p:sp>
      <p:sp>
        <p:nvSpPr>
          <p:cNvPr id="7" name="Rectangle 6"/>
          <p:cNvSpPr/>
          <p:nvPr/>
        </p:nvSpPr>
        <p:spPr>
          <a:xfrm>
            <a:off x="0" y="2743200"/>
            <a:ext cx="9144000" cy="1754326"/>
          </a:xfrm>
          <a:prstGeom prst="rect">
            <a:avLst/>
          </a:prstGeom>
        </p:spPr>
        <p:style>
          <a:lnRef idx="2">
            <a:schemeClr val="accent3"/>
          </a:lnRef>
          <a:fillRef idx="1">
            <a:schemeClr val="lt1"/>
          </a:fillRef>
          <a:effectRef idx="0">
            <a:schemeClr val="accent3"/>
          </a:effectRef>
          <a:fontRef idx="minor">
            <a:schemeClr val="dk1"/>
          </a:fontRef>
        </p:style>
        <p:txBody>
          <a:bodyPr wrap="square" lIns="91440" tIns="45720" rIns="91440" bIns="45720">
            <a:spAutoFit/>
          </a:bodyPr>
          <a:lstStyle/>
          <a:p>
            <a:pPr lvl="0">
              <a:buFont typeface="Arial" pitchFamily="34" charset="0"/>
              <a:buChar char="•"/>
            </a:pPr>
            <a:r>
              <a:rPr lang="en-US" sz="2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Convolutional Layer: </a:t>
            </a:r>
            <a:r>
              <a:rPr lang="en-US" sz="1600" dirty="0" smtClean="0">
                <a:latin typeface="Times New Roman" pitchFamily="18" charset="0"/>
                <a:cs typeface="Times New Roman" pitchFamily="18" charset="0"/>
              </a:rPr>
              <a:t>This layer is the first layer that is used to extract the various features from the input images. Mathematical convolution is done by sliding  ‘kernel’ over the input image. The output of this layer is termed as </a:t>
            </a:r>
            <a:r>
              <a:rPr lang="en-US" sz="1600" b="1" dirty="0" smtClean="0">
                <a:latin typeface="Times New Roman" pitchFamily="18" charset="0"/>
                <a:cs typeface="Times New Roman" pitchFamily="18" charset="0"/>
              </a:rPr>
              <a:t>Feature map or Convoluted feature </a:t>
            </a:r>
            <a:r>
              <a:rPr lang="en-US" sz="1600" dirty="0" smtClean="0">
                <a:latin typeface="Times New Roman" pitchFamily="18" charset="0"/>
                <a:cs typeface="Times New Roman" pitchFamily="18" charset="0"/>
              </a:rPr>
              <a:t>which gives us information about the image such as the corners and edges</a:t>
            </a:r>
          </a:p>
          <a:p>
            <a:pPr algn="ctr">
              <a:buFont typeface="Arial" pitchFamily="34" charset="0"/>
              <a:buChar char="•"/>
            </a:pPr>
            <a:endPar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8" name="Picture 7" descr="C:\Users\lenovo\Desktop\layer1EUJjjySXhE.png"/>
          <p:cNvPicPr/>
          <p:nvPr/>
        </p:nvPicPr>
        <p:blipFill>
          <a:blip r:embed="rId3" cstate="print"/>
          <a:srcRect/>
          <a:stretch>
            <a:fillRect/>
          </a:stretch>
        </p:blipFill>
        <p:spPr bwMode="auto">
          <a:xfrm>
            <a:off x="0" y="4572000"/>
            <a:ext cx="9144000" cy="21336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81000"/>
            <a:ext cx="8839200" cy="218521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 </a:t>
            </a:r>
          </a:p>
          <a:p>
            <a:pPr lvl="0">
              <a:buFont typeface="Arial" pitchFamily="34" charset="0"/>
              <a:buChar char="•"/>
            </a:pP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Pooling layer: </a:t>
            </a:r>
            <a:r>
              <a:rPr lang="en-US" dirty="0" smtClean="0">
                <a:latin typeface="Times New Roman" pitchFamily="18" charset="0"/>
                <a:cs typeface="Times New Roman" pitchFamily="18" charset="0"/>
              </a:rPr>
              <a:t>The primary aim of this layer is to decrease the size of the convolved feature map to reduce the computational costs. In </a:t>
            </a:r>
            <a:r>
              <a:rPr lang="en-US" b="1" dirty="0" smtClean="0">
                <a:latin typeface="Times New Roman" pitchFamily="18" charset="0"/>
                <a:cs typeface="Times New Roman" pitchFamily="18" charset="0"/>
              </a:rPr>
              <a:t>Max Pooling</a:t>
            </a:r>
            <a:r>
              <a:rPr lang="en-US" dirty="0" smtClean="0">
                <a:latin typeface="Times New Roman" pitchFamily="18" charset="0"/>
                <a:cs typeface="Times New Roman" pitchFamily="18" charset="0"/>
              </a:rPr>
              <a:t>, the largest element is taken from feature map. </a:t>
            </a:r>
            <a:r>
              <a:rPr lang="en-US" b="1" dirty="0" smtClean="0">
                <a:latin typeface="Times New Roman" pitchFamily="18" charset="0"/>
                <a:cs typeface="Times New Roman" pitchFamily="18" charset="0"/>
              </a:rPr>
              <a:t>Average Pooling </a:t>
            </a:r>
            <a:r>
              <a:rPr lang="en-US" dirty="0" smtClean="0">
                <a:latin typeface="Times New Roman" pitchFamily="18" charset="0"/>
                <a:cs typeface="Times New Roman" pitchFamily="18" charset="0"/>
              </a:rPr>
              <a:t>calculates the average of the elements in a predefined sized Image section. The total sum of the elements in the predefined section is computed in</a:t>
            </a:r>
            <a:r>
              <a:rPr lang="en-US" b="1" dirty="0" smtClean="0">
                <a:latin typeface="Times New Roman" pitchFamily="18" charset="0"/>
                <a:cs typeface="Times New Roman" pitchFamily="18" charset="0"/>
              </a:rPr>
              <a:t> Sum Pooling</a:t>
            </a:r>
            <a:r>
              <a:rPr lang="en-US" dirty="0" smtClean="0">
                <a:latin typeface="Times New Roman" pitchFamily="18" charset="0"/>
                <a:cs typeface="Times New Roman" pitchFamily="18" charset="0"/>
              </a:rPr>
              <a:t>.</a:t>
            </a:r>
          </a:p>
          <a:p>
            <a:endParaRPr lang="en-US" dirty="0"/>
          </a:p>
        </p:txBody>
      </p:sp>
      <p:pic>
        <p:nvPicPr>
          <p:cNvPr id="5" name="Picture 4" descr="C:\Users\lenovo\Desktop\1_-3-9b0tAakAsdozzhNlEww.png"/>
          <p:cNvPicPr/>
          <p:nvPr/>
        </p:nvPicPr>
        <p:blipFill>
          <a:blip r:embed="rId2"/>
          <a:srcRect/>
          <a:stretch>
            <a:fillRect/>
          </a:stretch>
        </p:blipFill>
        <p:spPr bwMode="auto">
          <a:xfrm>
            <a:off x="152400" y="2819400"/>
            <a:ext cx="8839200" cy="35814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04800"/>
            <a:ext cx="8382000" cy="135421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lvl="0">
              <a:buFont typeface="Arial" pitchFamily="34" charset="0"/>
              <a:buChar char="•"/>
            </a:pP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Flatten layer: </a:t>
            </a:r>
            <a:r>
              <a:rPr lang="en-US" b="1" i="1" dirty="0" smtClean="0">
                <a:latin typeface="Times New Roman" pitchFamily="18" charset="0"/>
                <a:cs typeface="Times New Roman" pitchFamily="18" charset="0"/>
              </a:rPr>
              <a:t>Flattening</a:t>
            </a:r>
            <a:r>
              <a:rPr lang="en-US" dirty="0" smtClean="0">
                <a:latin typeface="Times New Roman" pitchFamily="18" charset="0"/>
                <a:cs typeface="Times New Roman" pitchFamily="18" charset="0"/>
              </a:rPr>
              <a:t> is converting the data into a 1-dimensional array for inputting it to the next layer. We flatten the output of the convolutional layers to create a single long feature vector.</a:t>
            </a:r>
          </a:p>
          <a:p>
            <a:endParaRPr lang="en-US" dirty="0"/>
          </a:p>
        </p:txBody>
      </p:sp>
      <p:pic>
        <p:nvPicPr>
          <p:cNvPr id="5" name="Picture 4" descr="C:\Users\lenovo\Desktop\1_Lzx2pNLpHjGTKcofsaSH1g.png"/>
          <p:cNvPicPr/>
          <p:nvPr/>
        </p:nvPicPr>
        <p:blipFill>
          <a:blip r:embed="rId2"/>
          <a:srcRect/>
          <a:stretch>
            <a:fillRect/>
          </a:stretch>
        </p:blipFill>
        <p:spPr bwMode="auto">
          <a:xfrm>
            <a:off x="381000" y="1981200"/>
            <a:ext cx="8382000" cy="44958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457200"/>
            <a:ext cx="8305800" cy="163121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lvl="0">
              <a:buFont typeface="Arial" pitchFamily="34" charset="0"/>
              <a:buChar char="•"/>
            </a:pP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Fully connected layer: </a:t>
            </a:r>
            <a:r>
              <a:rPr lang="en-US" b="1" dirty="0" smtClean="0">
                <a:latin typeface="Times New Roman" pitchFamily="18" charset="0"/>
                <a:cs typeface="Times New Roman" pitchFamily="18" charset="0"/>
              </a:rPr>
              <a:t>The Fully Connected (FC) </a:t>
            </a:r>
            <a:r>
              <a:rPr lang="en-US" dirty="0" smtClean="0">
                <a:latin typeface="Times New Roman" pitchFamily="18" charset="0"/>
                <a:cs typeface="Times New Roman" pitchFamily="18" charset="0"/>
              </a:rPr>
              <a:t>layer consists of the weights and biases along with the neurons and is used to connect the neurons between two different layers. These layers are usually placed before the output layer and form the last few layers of a CNN Architecture. </a:t>
            </a:r>
          </a:p>
          <a:p>
            <a:endParaRPr lang="en-US" dirty="0"/>
          </a:p>
        </p:txBody>
      </p:sp>
      <p:pic>
        <p:nvPicPr>
          <p:cNvPr id="5" name="Picture 4" descr="C:\Users\lenovo\Desktop\tfdl_0401.png"/>
          <p:cNvPicPr>
            <a:picLocks noChangeAspect="1" noChangeArrowheads="1"/>
          </p:cNvPicPr>
          <p:nvPr/>
        </p:nvPicPr>
        <p:blipFill>
          <a:blip r:embed="rId2"/>
          <a:srcRect/>
          <a:stretch>
            <a:fillRect/>
          </a:stretch>
        </p:blipFill>
        <p:spPr bwMode="auto">
          <a:xfrm>
            <a:off x="3352800" y="2362200"/>
            <a:ext cx="5410200" cy="4191000"/>
          </a:xfrm>
          <a:prstGeom prst="rect">
            <a:avLst/>
          </a:prstGeom>
          <a:noFill/>
        </p:spPr>
      </p:pic>
      <p:sp>
        <p:nvSpPr>
          <p:cNvPr id="6" name="Rectangle 5"/>
          <p:cNvSpPr/>
          <p:nvPr/>
        </p:nvSpPr>
        <p:spPr>
          <a:xfrm>
            <a:off x="533400" y="3505200"/>
            <a:ext cx="2667000" cy="1569660"/>
          </a:xfrm>
          <a:prstGeom prst="rect">
            <a:avLst/>
          </a:prstGeom>
        </p:spPr>
        <p:style>
          <a:lnRef idx="1">
            <a:schemeClr val="accent6"/>
          </a:lnRef>
          <a:fillRef idx="2">
            <a:schemeClr val="accent6"/>
          </a:fillRef>
          <a:effectRef idx="1">
            <a:schemeClr val="accent6"/>
          </a:effectRef>
          <a:fontRef idx="minor">
            <a:schemeClr val="dk1"/>
          </a:fontRef>
        </p:style>
        <p:txBody>
          <a:bodyPr wrap="square" lIns="91440" tIns="45720" rIns="91440" bIns="4572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400" b="1" i="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Connecting the neurons</a:t>
            </a:r>
          </a:p>
          <a:p>
            <a:pPr algn="ctr"/>
            <a:r>
              <a:rPr lang="en-US" sz="2400" b="1" i="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After flattening </a:t>
            </a:r>
            <a:r>
              <a:rPr lang="en-US" sz="2400" b="1" i="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sym typeface="Wingdings" pitchFamily="2" charset="2"/>
              </a:rPr>
              <a:t></a:t>
            </a:r>
            <a:endParaRPr lang="en-US" sz="2400" b="1" i="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0"/>
            <a:ext cx="8077200" cy="923330"/>
          </a:xfrm>
          <a:prstGeom prst="rect">
            <a:avLst/>
          </a:prstGeom>
        </p:spPr>
        <p:style>
          <a:lnRef idx="1">
            <a:schemeClr val="accent3"/>
          </a:lnRef>
          <a:fillRef idx="2">
            <a:schemeClr val="accent3"/>
          </a:fillRef>
          <a:effectRef idx="1">
            <a:schemeClr val="accent3"/>
          </a:effectRef>
          <a:fontRef idx="minor">
            <a:schemeClr val="dk1"/>
          </a:fontRef>
        </p:style>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Activation Functions</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 name="TextBox 5"/>
          <p:cNvSpPr txBox="1"/>
          <p:nvPr/>
        </p:nvSpPr>
        <p:spPr>
          <a:xfrm>
            <a:off x="152400" y="1066800"/>
            <a:ext cx="4191000" cy="233910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lvl="0">
              <a:buFont typeface="Wingdings" pitchFamily="2" charset="2"/>
              <a:buChar char="q"/>
            </a:pPr>
            <a:r>
              <a:rPr lang="en-US" sz="2000" b="1" dirty="0" smtClean="0"/>
              <a:t> ReLU (Rectified Linear Unit):</a:t>
            </a:r>
            <a:r>
              <a:rPr lang="en-US" sz="2000" dirty="0" smtClean="0"/>
              <a:t> </a:t>
            </a:r>
          </a:p>
          <a:p>
            <a:pPr lvl="0"/>
            <a:r>
              <a:rPr lang="en-US" dirty="0" smtClean="0">
                <a:latin typeface="Bahnschrift Light" pitchFamily="34" charset="0"/>
              </a:rPr>
              <a:t>It is one of the most widely used activation functions that ensures non-linearity in our model by converting the negative numbers in the matrix to 0 and keeping the positive numbers as such.</a:t>
            </a:r>
          </a:p>
          <a:p>
            <a:endParaRPr lang="en-US" dirty="0"/>
          </a:p>
        </p:txBody>
      </p:sp>
      <p:pic>
        <p:nvPicPr>
          <p:cNvPr id="7" name="Picture 6"/>
          <p:cNvPicPr/>
          <p:nvPr/>
        </p:nvPicPr>
        <p:blipFill>
          <a:blip r:embed="rId2"/>
          <a:srcRect/>
          <a:stretch>
            <a:fillRect/>
          </a:stretch>
        </p:blipFill>
        <p:spPr bwMode="auto">
          <a:xfrm>
            <a:off x="0" y="3505200"/>
            <a:ext cx="4343400" cy="3352800"/>
          </a:xfrm>
          <a:prstGeom prst="rect">
            <a:avLst/>
          </a:prstGeom>
          <a:noFill/>
          <a:ln w="9525">
            <a:noFill/>
            <a:miter lim="800000"/>
            <a:headEnd/>
            <a:tailEnd/>
          </a:ln>
        </p:spPr>
      </p:pic>
      <p:pic>
        <p:nvPicPr>
          <p:cNvPr id="8" name="Picture 7"/>
          <p:cNvPicPr/>
          <p:nvPr/>
        </p:nvPicPr>
        <p:blipFill>
          <a:blip r:embed="rId3"/>
          <a:srcRect/>
          <a:stretch>
            <a:fillRect/>
          </a:stretch>
        </p:blipFill>
        <p:spPr bwMode="auto">
          <a:xfrm>
            <a:off x="4495800" y="4038600"/>
            <a:ext cx="4419600" cy="2667000"/>
          </a:xfrm>
          <a:prstGeom prst="rect">
            <a:avLst/>
          </a:prstGeom>
          <a:noFill/>
          <a:ln w="9525">
            <a:noFill/>
            <a:miter lim="800000"/>
            <a:headEnd/>
            <a:tailEnd/>
          </a:ln>
        </p:spPr>
      </p:pic>
      <p:sp>
        <p:nvSpPr>
          <p:cNvPr id="9" name="TextBox 8"/>
          <p:cNvSpPr txBox="1"/>
          <p:nvPr/>
        </p:nvSpPr>
        <p:spPr>
          <a:xfrm>
            <a:off x="4495800" y="1066800"/>
            <a:ext cx="4419600" cy="292387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lvl="0">
              <a:buFont typeface="Wingdings" pitchFamily="2" charset="2"/>
              <a:buChar char="q"/>
            </a:pPr>
            <a:r>
              <a:rPr lang="en-US" sz="2000" b="1" dirty="0" smtClean="0"/>
              <a:t> Softmax Activation Function: </a:t>
            </a:r>
            <a:r>
              <a:rPr lang="en-US" sz="1600" dirty="0" smtClean="0">
                <a:latin typeface="Bahnschrift Light" pitchFamily="34" charset="0"/>
              </a:rPr>
              <a:t>It is an activation function that converts a vector of numbers into a vector of probabilities. Our model is designed to output 7 values(0 to 6) corresponding to different emotions, Softmax function normalizes the outputs and converts them from weighted sum values to probability values adding to one. Below is a diagram that specifies the working of the Softmax function.</a:t>
            </a:r>
          </a:p>
          <a:p>
            <a:r>
              <a:rPr lang="en-US" b="1" dirty="0" smtClean="0"/>
              <a:t> </a:t>
            </a:r>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style>
          <a:lnRef idx="1">
            <a:schemeClr val="accent3"/>
          </a:lnRef>
          <a:fillRef idx="2">
            <a:schemeClr val="accent3"/>
          </a:fillRef>
          <a:effectRef idx="1">
            <a:schemeClr val="accent3"/>
          </a:effectRef>
          <a:fontRef idx="minor">
            <a:schemeClr val="dk1"/>
          </a:fontRef>
        </p:style>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IMAGE AUGMENTATION</a:t>
            </a: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TextBox 3"/>
          <p:cNvSpPr txBox="1"/>
          <p:nvPr/>
        </p:nvSpPr>
        <p:spPr>
          <a:xfrm>
            <a:off x="457200" y="1295400"/>
            <a:ext cx="8229600" cy="175432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latin typeface="Times New Roman" pitchFamily="18" charset="0"/>
                <a:cs typeface="Times New Roman" pitchFamily="18" charset="0"/>
              </a:rPr>
              <a:t>There is an </a:t>
            </a:r>
            <a:r>
              <a:rPr lang="en-US" b="1" i="1" dirty="0" smtClean="0">
                <a:latin typeface="Times New Roman" pitchFamily="18" charset="0"/>
                <a:cs typeface="Times New Roman" pitchFamily="18" charset="0"/>
              </a:rPr>
              <a:t>optional </a:t>
            </a:r>
            <a:r>
              <a:rPr lang="en-US" dirty="0" smtClean="0">
                <a:latin typeface="Times New Roman" pitchFamily="18" charset="0"/>
                <a:cs typeface="Times New Roman" pitchFamily="18" charset="0"/>
              </a:rPr>
              <a:t>step called Data/Image Augmentation while building a CNN model. It makes our model more robust and flexible. It modifies or augments the image in various ways such as inverting it, random rotations, shifts, whitening, zooming in or zooming out etc.</a:t>
            </a:r>
          </a:p>
          <a:p>
            <a:r>
              <a:rPr lang="en-US" dirty="0" smtClean="0"/>
              <a:t> </a:t>
            </a:r>
          </a:p>
          <a:p>
            <a:endParaRPr lang="en-US" dirty="0"/>
          </a:p>
        </p:txBody>
      </p:sp>
      <p:pic>
        <p:nvPicPr>
          <p:cNvPr id="5" name="Picture 4" descr="D:\emotion recognition minor project\data augmentation outputs.PNG"/>
          <p:cNvPicPr/>
          <p:nvPr/>
        </p:nvPicPr>
        <p:blipFill>
          <a:blip r:embed="rId2"/>
          <a:srcRect/>
          <a:stretch>
            <a:fillRect/>
          </a:stretch>
        </p:blipFill>
        <p:spPr bwMode="auto">
          <a:xfrm>
            <a:off x="533400" y="3200400"/>
            <a:ext cx="8153400" cy="33528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style>
          <a:lnRef idx="1">
            <a:schemeClr val="accent3"/>
          </a:lnRef>
          <a:fillRef idx="2">
            <a:schemeClr val="accent3"/>
          </a:fillRef>
          <a:effectRef idx="1">
            <a:schemeClr val="accent3"/>
          </a:effectRef>
          <a:fontRef idx="minor">
            <a:schemeClr val="dk1"/>
          </a:fontRef>
        </p:style>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TRAINING THE MODEL</a:t>
            </a: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TextBox 4"/>
          <p:cNvSpPr txBox="1"/>
          <p:nvPr/>
        </p:nvSpPr>
        <p:spPr>
          <a:xfrm>
            <a:off x="457200" y="1371600"/>
            <a:ext cx="8229600"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The model has been trained on 200 epochs and gives the following results:</a:t>
            </a:r>
          </a:p>
          <a:p>
            <a:r>
              <a:rPr lang="en-US" dirty="0" smtClean="0"/>
              <a:t> </a:t>
            </a:r>
          </a:p>
          <a:p>
            <a:endParaRPr lang="en-US" dirty="0"/>
          </a:p>
        </p:txBody>
      </p:sp>
      <p:pic>
        <p:nvPicPr>
          <p:cNvPr id="6" name="Picture 5" descr="D:\emotion recognition minor project\accuracy loss.PNG"/>
          <p:cNvPicPr/>
          <p:nvPr/>
        </p:nvPicPr>
        <p:blipFill>
          <a:blip r:embed="rId2"/>
          <a:srcRect/>
          <a:stretch>
            <a:fillRect/>
          </a:stretch>
        </p:blipFill>
        <p:spPr bwMode="auto">
          <a:xfrm>
            <a:off x="457200" y="2438400"/>
            <a:ext cx="8229600" cy="42672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133600" y="0"/>
            <a:ext cx="4742837" cy="1200329"/>
          </a:xfrm>
          <a:prstGeom prst="rect">
            <a:avLst/>
          </a:prstGeom>
        </p:spPr>
        <p:style>
          <a:lnRef idx="1">
            <a:schemeClr val="accent3"/>
          </a:lnRef>
          <a:fillRef idx="2">
            <a:schemeClr val="accent3"/>
          </a:fillRef>
          <a:effectRef idx="1">
            <a:schemeClr val="accent3"/>
          </a:effectRef>
          <a:fontRef idx="minor">
            <a:schemeClr val="dk1"/>
          </a:fontRef>
        </p:style>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6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Face detection using</a:t>
            </a:r>
          </a:p>
          <a:p>
            <a:pPr algn="ctr"/>
            <a:r>
              <a:rPr lang="en-US" sz="36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Cascade Classifiers</a:t>
            </a:r>
            <a:endParaRPr lang="en-US" sz="36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2" name="TextBox 11"/>
          <p:cNvSpPr txBox="1"/>
          <p:nvPr/>
        </p:nvSpPr>
        <p:spPr>
          <a:xfrm>
            <a:off x="381000" y="1905000"/>
            <a:ext cx="8305800" cy="193899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lvl="0" fontAlgn="base">
              <a:spcBef>
                <a:spcPct val="0"/>
              </a:spcBef>
              <a:spcAft>
                <a:spcPct val="0"/>
              </a:spcAft>
            </a:pPr>
            <a:r>
              <a:rPr lang="en-US" sz="2400" dirty="0" smtClean="0">
                <a:solidFill>
                  <a:srgbClr val="000000"/>
                </a:solidFill>
                <a:latin typeface="Bahnschrift Light Condensed" pitchFamily="34" charset="0"/>
                <a:ea typeface="Times New Roman" pitchFamily="18" charset="0"/>
                <a:cs typeface="Arial" pitchFamily="34" charset="0"/>
              </a:rPr>
              <a:t>We use the Haarcascade frontal face cascade classifier which has been trained to detect the face using similar methods used in feature detections in CNN.	</a:t>
            </a:r>
            <a:endParaRPr lang="en-US" sz="2400" dirty="0" smtClean="0">
              <a:latin typeface="Bahnschrift Light Condensed" pitchFamily="34" charset="0"/>
              <a:cs typeface="Arial" pitchFamily="34" charset="0"/>
            </a:endParaRPr>
          </a:p>
          <a:p>
            <a:pPr lvl="0" eaLnBrk="0" fontAlgn="base" hangingPunct="0">
              <a:spcBef>
                <a:spcPct val="0"/>
              </a:spcBef>
              <a:spcAft>
                <a:spcPct val="0"/>
              </a:spcAft>
            </a:pPr>
            <a:r>
              <a:rPr lang="en-US" sz="2400" dirty="0" smtClean="0">
                <a:solidFill>
                  <a:srgbClr val="000000"/>
                </a:solidFill>
                <a:latin typeface="Bahnschrift Light Condensed" pitchFamily="34" charset="0"/>
                <a:ea typeface="Times New Roman" pitchFamily="18" charset="0"/>
                <a:cs typeface="Arial" pitchFamily="34" charset="0"/>
              </a:rPr>
              <a:t>The input picture is then converted to grayscale from RGB to make the processing easier.</a:t>
            </a:r>
            <a:endParaRPr lang="en-US" sz="2400" dirty="0">
              <a:latin typeface="Bahnschrift Light Condensed" pitchFamily="34" charset="0"/>
            </a:endParaRPr>
          </a:p>
        </p:txBody>
      </p:sp>
      <p:sp>
        <p:nvSpPr>
          <p:cNvPr id="13" name="Up-Down Arrow 12"/>
          <p:cNvSpPr/>
          <p:nvPr/>
        </p:nvSpPr>
        <p:spPr>
          <a:xfrm>
            <a:off x="152400" y="5867400"/>
            <a:ext cx="8839200" cy="228600"/>
          </a:xfrm>
          <a:prstGeom prst="up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What is Human Emotion Detection??</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4" name="TextBox 3"/>
          <p:cNvSpPr txBox="1"/>
          <p:nvPr/>
        </p:nvSpPr>
        <p:spPr>
          <a:xfrm>
            <a:off x="457200" y="1295400"/>
            <a:ext cx="8153400" cy="175432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solidFill>
                  <a:schemeClr val="bg2">
                    <a:lumMod val="10000"/>
                  </a:schemeClr>
                </a:solidFill>
                <a:latin typeface="Bahnschrift" pitchFamily="34" charset="0"/>
              </a:rPr>
              <a:t>Human Emotions are the non verbal clues which describe one’s mental state. There are 7 basic types of emotions-</a:t>
            </a:r>
            <a:r>
              <a:rPr lang="en-US" i="1" dirty="0" smtClean="0">
                <a:solidFill>
                  <a:schemeClr val="bg2">
                    <a:lumMod val="10000"/>
                  </a:schemeClr>
                </a:solidFill>
                <a:latin typeface="Bahnschrift" pitchFamily="34" charset="0"/>
                <a:cs typeface="Times New Roman" pitchFamily="18" charset="0"/>
              </a:rPr>
              <a:t> Happy, Sad, Surprise, Fear, Neutral, Disgust, Anger</a:t>
            </a:r>
            <a:endParaRPr lang="en-US" dirty="0" smtClean="0">
              <a:solidFill>
                <a:schemeClr val="bg2">
                  <a:lumMod val="10000"/>
                </a:schemeClr>
              </a:solidFill>
              <a:latin typeface="Bahnschrift" pitchFamily="34" charset="0"/>
            </a:endParaRPr>
          </a:p>
          <a:p>
            <a:endParaRPr lang="en-US" dirty="0">
              <a:solidFill>
                <a:schemeClr val="bg2">
                  <a:lumMod val="10000"/>
                </a:schemeClr>
              </a:solidFill>
              <a:latin typeface="Bahnschrift" pitchFamily="34" charset="0"/>
            </a:endParaRPr>
          </a:p>
          <a:p>
            <a:r>
              <a:rPr lang="en-US" dirty="0" smtClean="0">
                <a:solidFill>
                  <a:schemeClr val="bg2">
                    <a:lumMod val="10000"/>
                  </a:schemeClr>
                </a:solidFill>
                <a:latin typeface="Bahnschrift" pitchFamily="34" charset="0"/>
              </a:rPr>
              <a:t>Human Emotion detection is the method used to identify the Human Emotions by using various algorithms and techniques.</a:t>
            </a:r>
            <a:endParaRPr lang="en-US" dirty="0">
              <a:solidFill>
                <a:schemeClr val="bg2">
                  <a:lumMod val="10000"/>
                </a:schemeClr>
              </a:solidFill>
              <a:latin typeface="Bahnschrift" pitchFamily="34" charset="0"/>
            </a:endParaRPr>
          </a:p>
        </p:txBody>
      </p:sp>
      <p:pic>
        <p:nvPicPr>
          <p:cNvPr id="2051" name="Picture 3" descr="C:\Users\lenovo\Desktop\11257_2018_9213_Fig1_HTML.png"/>
          <p:cNvPicPr>
            <a:picLocks noChangeAspect="1" noChangeArrowheads="1"/>
          </p:cNvPicPr>
          <p:nvPr/>
        </p:nvPicPr>
        <p:blipFill>
          <a:blip r:embed="rId2"/>
          <a:srcRect/>
          <a:stretch>
            <a:fillRect/>
          </a:stretch>
        </p:blipFill>
        <p:spPr bwMode="auto">
          <a:xfrm>
            <a:off x="533400" y="3124200"/>
            <a:ext cx="8001000" cy="35052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
            <a:ext cx="8686800"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lIns="91440" tIns="45720" rIns="91440" bIns="45720">
            <a:spAutoFit/>
          </a:bodyPr>
          <a:lstStyle/>
          <a:p>
            <a:pPr algn="ctr"/>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Applications of Emotion</a:t>
            </a:r>
          </a:p>
          <a:p>
            <a:pPr algn="ctr"/>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Detection</a:t>
            </a:r>
          </a:p>
        </p:txBody>
      </p:sp>
      <p:pic>
        <p:nvPicPr>
          <p:cNvPr id="3074" name="Picture 2" descr="Emotional AI Makes Your Car Really Know How You Feel | designnews.com"/>
          <p:cNvPicPr>
            <a:picLocks noChangeAspect="1" noChangeArrowheads="1"/>
          </p:cNvPicPr>
          <p:nvPr/>
        </p:nvPicPr>
        <p:blipFill>
          <a:blip r:embed="rId2" cstate="print"/>
          <a:srcRect l="1562" t="14285"/>
          <a:stretch>
            <a:fillRect/>
          </a:stretch>
        </p:blipFill>
        <p:spPr bwMode="auto">
          <a:xfrm>
            <a:off x="228600" y="3810000"/>
            <a:ext cx="4572000" cy="2667150"/>
          </a:xfrm>
          <a:prstGeom prst="rect">
            <a:avLst/>
          </a:prstGeom>
          <a:noFill/>
        </p:spPr>
      </p:pic>
      <p:pic>
        <p:nvPicPr>
          <p:cNvPr id="3075" name="Picture 3" descr="C:\Users\lenovo\Desktop\Untitled.jpg"/>
          <p:cNvPicPr>
            <a:picLocks noChangeAspect="1" noChangeArrowheads="1"/>
          </p:cNvPicPr>
          <p:nvPr/>
        </p:nvPicPr>
        <p:blipFill>
          <a:blip r:embed="rId3" cstate="print"/>
          <a:srcRect/>
          <a:stretch>
            <a:fillRect/>
          </a:stretch>
        </p:blipFill>
        <p:spPr bwMode="auto">
          <a:xfrm>
            <a:off x="4953000" y="3810000"/>
            <a:ext cx="4038600" cy="2590801"/>
          </a:xfrm>
          <a:prstGeom prst="rect">
            <a:avLst/>
          </a:prstGeom>
          <a:noFill/>
        </p:spPr>
      </p:pic>
      <p:sp>
        <p:nvSpPr>
          <p:cNvPr id="7" name="Rectangle 6"/>
          <p:cNvSpPr/>
          <p:nvPr/>
        </p:nvSpPr>
        <p:spPr>
          <a:xfrm>
            <a:off x="381000" y="1600200"/>
            <a:ext cx="3324115" cy="2062103"/>
          </a:xfrm>
          <a:prstGeom prst="rect">
            <a:avLst/>
          </a:prstGeom>
        </p:spPr>
        <p:style>
          <a:lnRef idx="2">
            <a:schemeClr val="accent5"/>
          </a:lnRef>
          <a:fillRef idx="1">
            <a:schemeClr val="lt1"/>
          </a:fillRef>
          <a:effectRef idx="0">
            <a:schemeClr val="accent5"/>
          </a:effectRef>
          <a:fontRef idx="minor">
            <a:schemeClr val="dk1"/>
          </a:fontRef>
        </p:style>
        <p:txBody>
          <a:bodyPr wrap="square" lIns="91440" tIns="45720" rIns="91440" bIns="45720">
            <a:spAutoFit/>
          </a:bodyPr>
          <a:lstStyle/>
          <a:p>
            <a:pPr marL="914400" indent="-914400">
              <a:buAutoNum type="arabicPeriod"/>
            </a:pPr>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AI cars</a:t>
            </a:r>
          </a:p>
          <a:p>
            <a:pPr marL="914400" indent="-914400">
              <a:buAutoNum type="arabicPeriod"/>
            </a:pPr>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Lie Detectors</a:t>
            </a:r>
          </a:p>
          <a:p>
            <a:pPr marL="914400" indent="-914400">
              <a:buAutoNum type="arabicPeriod"/>
            </a:pPr>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Robotics</a:t>
            </a:r>
          </a:p>
          <a:p>
            <a:pPr marL="914400" indent="-914400">
              <a:buAutoNum type="arabicPeriod"/>
            </a:pPr>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Medical field</a:t>
            </a:r>
          </a:p>
        </p:txBody>
      </p:sp>
      <p:pic>
        <p:nvPicPr>
          <p:cNvPr id="3076" name="Picture 4" descr="C:\Users\lenovo\Desktop\Syscom-1200x628-3.jpg"/>
          <p:cNvPicPr>
            <a:picLocks noChangeAspect="1" noChangeArrowheads="1"/>
          </p:cNvPicPr>
          <p:nvPr/>
        </p:nvPicPr>
        <p:blipFill>
          <a:blip r:embed="rId4"/>
          <a:srcRect t="17844" r="10199"/>
          <a:stretch>
            <a:fillRect/>
          </a:stretch>
        </p:blipFill>
        <p:spPr bwMode="auto">
          <a:xfrm>
            <a:off x="3962400" y="1600200"/>
            <a:ext cx="5029200" cy="20574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876800" cy="1066800"/>
          </a:xfrm>
        </p:spPr>
        <p:style>
          <a:lnRef idx="1">
            <a:schemeClr val="accent3"/>
          </a:lnRef>
          <a:fillRef idx="2">
            <a:schemeClr val="accent3"/>
          </a:fillRef>
          <a:effectRef idx="1">
            <a:schemeClr val="accent3"/>
          </a:effectRef>
          <a:fontRef idx="minor">
            <a:schemeClr val="dk1"/>
          </a:fontRef>
        </p:style>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l"/>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Deep Learning</a:t>
            </a: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TextBox 3"/>
          <p:cNvSpPr txBox="1"/>
          <p:nvPr/>
        </p:nvSpPr>
        <p:spPr>
          <a:xfrm>
            <a:off x="0" y="1143000"/>
            <a:ext cx="8839200" cy="175432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b="1" dirty="0">
                <a:latin typeface="Times New Roman" pitchFamily="18" charset="0"/>
                <a:cs typeface="Times New Roman" pitchFamily="18" charset="0"/>
              </a:rPr>
              <a:t>Deep learning</a:t>
            </a:r>
            <a:r>
              <a:rPr lang="en-US" dirty="0">
                <a:latin typeface="Times New Roman" pitchFamily="18" charset="0"/>
                <a:cs typeface="Times New Roman" pitchFamily="18" charset="0"/>
              </a:rPr>
              <a:t> is a class of </a:t>
            </a:r>
            <a:r>
              <a:rPr lang="en-US" b="1" dirty="0">
                <a:latin typeface="Times New Roman" pitchFamily="18" charset="0"/>
                <a:cs typeface="Times New Roman" pitchFamily="18" charset="0"/>
              </a:rPr>
              <a:t>machine learning</a:t>
            </a:r>
            <a:r>
              <a:rPr lang="en-US" dirty="0">
                <a:latin typeface="Times New Roman" pitchFamily="18" charset="0"/>
                <a:cs typeface="Times New Roman" pitchFamily="18" charset="0"/>
              </a:rPr>
              <a:t> algorithms that uses multiple layers to progressively extract higher-level features from the raw input.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deep learning, a computer model learns to perform classification tasks directly from images, text, or sound</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Deep Learning can even achieve an accuracy that is above human level performance manual tasks simple and easy.</a:t>
            </a:r>
            <a:endParaRPr lang="en-US" dirty="0">
              <a:latin typeface="Times New Roman" pitchFamily="18" charset="0"/>
              <a:cs typeface="Times New Roman" pitchFamily="18" charset="0"/>
            </a:endParaRPr>
          </a:p>
        </p:txBody>
      </p:sp>
      <p:pic>
        <p:nvPicPr>
          <p:cNvPr id="16386" name="Picture 2" descr="C:\Users\lenovo\Desktop\5fb24a974499e96f7b2431db_AI venn diagram.png"/>
          <p:cNvPicPr>
            <a:picLocks noChangeAspect="1" noChangeArrowheads="1"/>
          </p:cNvPicPr>
          <p:nvPr/>
        </p:nvPicPr>
        <p:blipFill>
          <a:blip r:embed="rId2"/>
          <a:srcRect/>
          <a:stretch>
            <a:fillRect/>
          </a:stretch>
        </p:blipFill>
        <p:spPr bwMode="auto">
          <a:xfrm>
            <a:off x="0" y="3124200"/>
            <a:ext cx="8839200" cy="3733800"/>
          </a:xfrm>
          <a:prstGeom prst="rect">
            <a:avLst/>
          </a:prstGeom>
          <a:noFill/>
        </p:spPr>
      </p:pic>
      <p:pic>
        <p:nvPicPr>
          <p:cNvPr id="16387" name="Picture 3" descr="C:\Users\lenovo\Desktop\7947106_1583568346_3210209_1568969848_Banner_Deep_learning.jpg"/>
          <p:cNvPicPr>
            <a:picLocks noChangeAspect="1" noChangeArrowheads="1"/>
          </p:cNvPicPr>
          <p:nvPr/>
        </p:nvPicPr>
        <p:blipFill>
          <a:blip r:embed="rId3"/>
          <a:srcRect/>
          <a:stretch>
            <a:fillRect/>
          </a:stretch>
        </p:blipFill>
        <p:spPr bwMode="auto">
          <a:xfrm>
            <a:off x="4876800" y="0"/>
            <a:ext cx="3962400" cy="10668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05800" cy="1066800"/>
          </a:xfrm>
        </p:spPr>
        <p:style>
          <a:lnRef idx="1">
            <a:schemeClr val="accent3"/>
          </a:lnRef>
          <a:fillRef idx="2">
            <a:schemeClr val="accent3"/>
          </a:fillRef>
          <a:effectRef idx="1">
            <a:schemeClr val="accent3"/>
          </a:effectRef>
          <a:fontRef idx="minor">
            <a:schemeClr val="dk1"/>
          </a:fontRef>
        </p:style>
        <p:txBody>
          <a:bodyPr>
            <a:normAutofit fontScale="9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Deep Learning  vs. Machine Learning</a:t>
            </a: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graphicFrame>
        <p:nvGraphicFramePr>
          <p:cNvPr id="5" name="Table 4"/>
          <p:cNvGraphicFramePr>
            <a:graphicFrameLocks noGrp="1"/>
          </p:cNvGraphicFramePr>
          <p:nvPr/>
        </p:nvGraphicFramePr>
        <p:xfrm>
          <a:off x="457200" y="1981200"/>
          <a:ext cx="8305800" cy="2331720"/>
        </p:xfrm>
        <a:graphic>
          <a:graphicData uri="http://schemas.openxmlformats.org/drawingml/2006/table">
            <a:tbl>
              <a:tblPr firstRow="1" bandRow="1">
                <a:tableStyleId>{2D5ABB26-0587-4C30-8999-92F81FD0307C}</a:tableStyleId>
              </a:tblPr>
              <a:tblGrid>
                <a:gridCol w="1905000"/>
                <a:gridCol w="3124200"/>
                <a:gridCol w="3276600"/>
              </a:tblGrid>
              <a:tr h="0">
                <a:tc>
                  <a:txBody>
                    <a:bodyPr/>
                    <a:lstStyle/>
                    <a:p>
                      <a:r>
                        <a:rPr lang="en-US" b="1" i="1" dirty="0" smtClean="0">
                          <a:latin typeface="Arial Rounded MT Bold" pitchFamily="34" charset="0"/>
                        </a:rPr>
                        <a:t>FACTORS</a:t>
                      </a:r>
                      <a:endParaRPr lang="en-US" b="1" i="1"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i="1" dirty="0" smtClean="0">
                          <a:latin typeface="Arial Rounded MT Bold" pitchFamily="34" charset="0"/>
                        </a:rPr>
                        <a:t>DEEP</a:t>
                      </a:r>
                      <a:r>
                        <a:rPr lang="en-US" b="1" i="1" baseline="0" dirty="0" smtClean="0">
                          <a:latin typeface="Arial Rounded MT Bold" pitchFamily="34" charset="0"/>
                        </a:rPr>
                        <a:t> LEARNING</a:t>
                      </a:r>
                      <a:endParaRPr lang="en-US" b="1" i="1"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i="1" dirty="0" smtClean="0">
                          <a:latin typeface="Arial Rounded MT Bold" pitchFamily="34" charset="0"/>
                        </a:rPr>
                        <a:t>MACHINE LEARNING</a:t>
                      </a:r>
                      <a:endParaRPr lang="en-US" b="1" i="1"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2440">
                <a:tc>
                  <a:txBody>
                    <a:bodyPr/>
                    <a:lstStyle/>
                    <a:p>
                      <a:r>
                        <a:rPr lang="en-US" sz="1600" dirty="0" smtClean="0">
                          <a:solidFill>
                            <a:schemeClr val="bg2">
                              <a:lumMod val="10000"/>
                            </a:schemeClr>
                          </a:solidFill>
                        </a:rPr>
                        <a:t>Data Requirement</a:t>
                      </a:r>
                      <a:endParaRPr lang="en-US" sz="160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solidFill>
                            <a:schemeClr val="bg2">
                              <a:lumMod val="10000"/>
                            </a:schemeClr>
                          </a:solidFill>
                        </a:rPr>
                        <a:t>Large Data</a:t>
                      </a:r>
                      <a:endParaRPr lang="en-US" sz="160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solidFill>
                            <a:schemeClr val="bg2">
                              <a:lumMod val="10000"/>
                            </a:schemeClr>
                          </a:solidFill>
                        </a:rPr>
                        <a:t>Lesser</a:t>
                      </a:r>
                      <a:r>
                        <a:rPr lang="en-US" sz="1600" baseline="0" dirty="0" smtClean="0">
                          <a:solidFill>
                            <a:schemeClr val="bg2">
                              <a:lumMod val="10000"/>
                            </a:schemeClr>
                          </a:solidFill>
                        </a:rPr>
                        <a:t> Data </a:t>
                      </a:r>
                      <a:endParaRPr lang="en-US" sz="160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7200">
                <a:tc>
                  <a:txBody>
                    <a:bodyPr/>
                    <a:lstStyle/>
                    <a:p>
                      <a:r>
                        <a:rPr lang="en-US" sz="1600" dirty="0" smtClean="0">
                          <a:solidFill>
                            <a:schemeClr val="bg2">
                              <a:lumMod val="10000"/>
                            </a:schemeClr>
                          </a:solidFill>
                        </a:rPr>
                        <a:t>Accuracy</a:t>
                      </a:r>
                      <a:endParaRPr lang="en-US" sz="160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solidFill>
                            <a:schemeClr val="bg2">
                              <a:lumMod val="10000"/>
                            </a:schemeClr>
                          </a:solidFill>
                        </a:rPr>
                        <a:t>High</a:t>
                      </a:r>
                      <a:r>
                        <a:rPr lang="en-US" sz="1600" baseline="0" dirty="0" smtClean="0">
                          <a:solidFill>
                            <a:schemeClr val="bg2">
                              <a:lumMod val="10000"/>
                            </a:schemeClr>
                          </a:solidFill>
                        </a:rPr>
                        <a:t> Accuracy</a:t>
                      </a:r>
                      <a:endParaRPr lang="en-US" sz="160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solidFill>
                            <a:schemeClr val="bg2">
                              <a:lumMod val="10000"/>
                            </a:schemeClr>
                          </a:solidFill>
                        </a:rPr>
                        <a:t>Lesser Accuracy</a:t>
                      </a:r>
                      <a:endParaRPr lang="en-US" sz="160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7200">
                <a:tc>
                  <a:txBody>
                    <a:bodyPr/>
                    <a:lstStyle/>
                    <a:p>
                      <a:r>
                        <a:rPr lang="en-US" sz="1600" dirty="0" smtClean="0">
                          <a:solidFill>
                            <a:schemeClr val="bg2">
                              <a:lumMod val="10000"/>
                            </a:schemeClr>
                          </a:solidFill>
                        </a:rPr>
                        <a:t>Training</a:t>
                      </a:r>
                      <a:r>
                        <a:rPr lang="en-US" sz="1600" baseline="0" dirty="0" smtClean="0">
                          <a:solidFill>
                            <a:schemeClr val="bg2">
                              <a:lumMod val="10000"/>
                            </a:schemeClr>
                          </a:solidFill>
                        </a:rPr>
                        <a:t> time</a:t>
                      </a:r>
                      <a:endParaRPr lang="en-US" sz="160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solidFill>
                            <a:schemeClr val="bg2">
                              <a:lumMod val="10000"/>
                            </a:schemeClr>
                          </a:solidFill>
                        </a:rPr>
                        <a:t>Longer time to train</a:t>
                      </a:r>
                      <a:endParaRPr lang="en-US" sz="160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solidFill>
                            <a:schemeClr val="bg2">
                              <a:lumMod val="10000"/>
                            </a:schemeClr>
                          </a:solidFill>
                        </a:rPr>
                        <a:t>Less time to train</a:t>
                      </a:r>
                      <a:endParaRPr lang="en-US" sz="160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3400">
                <a:tc>
                  <a:txBody>
                    <a:bodyPr/>
                    <a:lstStyle/>
                    <a:p>
                      <a:r>
                        <a:rPr lang="en-US" sz="1600" dirty="0" smtClean="0">
                          <a:solidFill>
                            <a:schemeClr val="bg2">
                              <a:lumMod val="10000"/>
                            </a:schemeClr>
                          </a:solidFill>
                        </a:rPr>
                        <a:t>Hardware</a:t>
                      </a:r>
                    </a:p>
                    <a:p>
                      <a:r>
                        <a:rPr lang="en-US" sz="1600" dirty="0" smtClean="0">
                          <a:solidFill>
                            <a:schemeClr val="bg2">
                              <a:lumMod val="10000"/>
                            </a:schemeClr>
                          </a:solidFill>
                        </a:rPr>
                        <a:t>dependencies</a:t>
                      </a:r>
                      <a:endParaRPr lang="en-US" sz="160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solidFill>
                            <a:schemeClr val="bg2">
                              <a:lumMod val="10000"/>
                            </a:schemeClr>
                          </a:solidFill>
                        </a:rPr>
                        <a:t>Requires GPU</a:t>
                      </a:r>
                      <a:endParaRPr lang="en-US" sz="160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solidFill>
                            <a:schemeClr val="bg2">
                              <a:lumMod val="10000"/>
                            </a:schemeClr>
                          </a:solidFill>
                        </a:rPr>
                        <a:t>Trains</a:t>
                      </a:r>
                      <a:r>
                        <a:rPr lang="en-US" sz="1600" baseline="0" dirty="0" smtClean="0">
                          <a:solidFill>
                            <a:schemeClr val="bg2">
                              <a:lumMod val="10000"/>
                            </a:schemeClr>
                          </a:solidFill>
                        </a:rPr>
                        <a:t> on CPU</a:t>
                      </a:r>
                      <a:endParaRPr lang="en-US" sz="160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457200" y="1219200"/>
            <a:ext cx="83058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latin typeface="Times New Roman" pitchFamily="18" charset="0"/>
                <a:cs typeface="Times New Roman" pitchFamily="18" charset="0"/>
              </a:rPr>
              <a:t>Deep </a:t>
            </a:r>
            <a:r>
              <a:rPr lang="en-US" dirty="0">
                <a:latin typeface="Times New Roman" pitchFamily="18" charset="0"/>
                <a:cs typeface="Times New Roman" pitchFamily="18" charset="0"/>
              </a:rPr>
              <a:t>learning is just a subset of machine learning. In fact, deep learning is machine learning and functions in a similar </a:t>
            </a:r>
            <a:r>
              <a:rPr lang="en-US" dirty="0" smtClean="0">
                <a:latin typeface="Times New Roman" pitchFamily="18" charset="0"/>
                <a:cs typeface="Times New Roman" pitchFamily="18" charset="0"/>
              </a:rPr>
              <a:t>way. </a:t>
            </a:r>
            <a:r>
              <a:rPr lang="en-US" dirty="0">
                <a:latin typeface="Times New Roman" pitchFamily="18" charset="0"/>
                <a:cs typeface="Times New Roman" pitchFamily="18" charset="0"/>
              </a:rPr>
              <a:t>However, its capabilities are different.</a:t>
            </a:r>
          </a:p>
        </p:txBody>
      </p:sp>
      <p:pic>
        <p:nvPicPr>
          <p:cNvPr id="17410" name="Picture 2" descr="C:\Users\lenovo\Desktop\3200ec8451.png"/>
          <p:cNvPicPr>
            <a:picLocks noChangeAspect="1" noChangeArrowheads="1"/>
          </p:cNvPicPr>
          <p:nvPr/>
        </p:nvPicPr>
        <p:blipFill>
          <a:blip r:embed="rId2"/>
          <a:srcRect/>
          <a:stretch>
            <a:fillRect/>
          </a:stretch>
        </p:blipFill>
        <p:spPr bwMode="auto">
          <a:xfrm>
            <a:off x="457200" y="4419600"/>
            <a:ext cx="8280400" cy="2286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8610600" cy="1446550"/>
          </a:xfrm>
          <a:prstGeom prst="rect">
            <a:avLst/>
          </a:prstGeom>
        </p:spPr>
        <p:style>
          <a:lnRef idx="1">
            <a:schemeClr val="accent5"/>
          </a:lnRef>
          <a:fillRef idx="2">
            <a:schemeClr val="accent5"/>
          </a:fillRef>
          <a:effectRef idx="1">
            <a:schemeClr val="accent5"/>
          </a:effectRef>
          <a:fontRef idx="minor">
            <a:schemeClr val="dk1"/>
          </a:fontRef>
        </p:style>
        <p:txBody>
          <a:bodyPr wrap="square" lIns="91440" tIns="45720" rIns="91440" bIns="45720">
            <a:spAutoFit/>
          </a:bodyPr>
          <a:lstStyle/>
          <a:p>
            <a:pPr algn="ctr"/>
            <a:r>
              <a:rPr lang="en-US" sz="4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WHY DEEP LEARNING</a:t>
            </a:r>
          </a:p>
          <a:p>
            <a:pPr algn="ctr"/>
            <a:r>
              <a:rPr lang="en-US"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FOR Emotion recognition?</a:t>
            </a:r>
            <a:endParaRPr lang="en-US" sz="4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TextBox 4"/>
          <p:cNvSpPr txBox="1"/>
          <p:nvPr/>
        </p:nvSpPr>
        <p:spPr>
          <a:xfrm>
            <a:off x="0" y="1905000"/>
            <a:ext cx="8610600" cy="147732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buFont typeface="Arial" pitchFamily="34" charset="0"/>
              <a:buChar char="•"/>
            </a:pPr>
            <a:r>
              <a:rPr lang="en-US" dirty="0" smtClean="0">
                <a:latin typeface="Bahnschrift SemiLight" pitchFamily="34" charset="0"/>
              </a:rPr>
              <a:t>Deep Learning Algorithm uses the neural networking which has the ability to learn and model the complex and non linear relationships.</a:t>
            </a:r>
          </a:p>
          <a:p>
            <a:pPr marL="342900" indent="-342900">
              <a:buFont typeface="Arial" pitchFamily="34" charset="0"/>
              <a:buChar char="•"/>
            </a:pPr>
            <a:r>
              <a:rPr lang="en-US" dirty="0" smtClean="0">
                <a:latin typeface="Bahnschrift SemiLight" pitchFamily="34" charset="0"/>
              </a:rPr>
              <a:t>Deep learning algorithm can be easily applied to the unsupervised and unstructured data.</a:t>
            </a:r>
          </a:p>
          <a:p>
            <a:pPr marL="342900" indent="-342900">
              <a:buFont typeface="Arial" pitchFamily="34" charset="0"/>
              <a:buChar char="•"/>
            </a:pPr>
            <a:r>
              <a:rPr lang="en-US" dirty="0" smtClean="0">
                <a:latin typeface="Bahnschrift SemiLight" pitchFamily="34" charset="0"/>
              </a:rPr>
              <a:t>Deep learning requires null manual efforts.</a:t>
            </a:r>
            <a:endParaRPr lang="en-US" dirty="0">
              <a:latin typeface="Bahnschrift SemiLight" pitchFamily="34" charset="0"/>
            </a:endParaRPr>
          </a:p>
        </p:txBody>
      </p:sp>
      <p:pic>
        <p:nvPicPr>
          <p:cNvPr id="18434" name="Picture 2" descr="C:\Users\lenovo\Desktop\download.jpg"/>
          <p:cNvPicPr>
            <a:picLocks noChangeAspect="1" noChangeArrowheads="1"/>
          </p:cNvPicPr>
          <p:nvPr/>
        </p:nvPicPr>
        <p:blipFill>
          <a:blip r:embed="rId2"/>
          <a:srcRect/>
          <a:stretch>
            <a:fillRect/>
          </a:stretch>
        </p:blipFill>
        <p:spPr bwMode="auto">
          <a:xfrm>
            <a:off x="1600200" y="3962400"/>
            <a:ext cx="6096000" cy="221138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style>
          <a:lnRef idx="1">
            <a:schemeClr val="accent1"/>
          </a:lnRef>
          <a:fillRef idx="2">
            <a:schemeClr val="accent1"/>
          </a:fillRef>
          <a:effectRef idx="1">
            <a:schemeClr val="accent1"/>
          </a:effectRef>
          <a:fontRef idx="minor">
            <a:schemeClr val="dk1"/>
          </a:fontRef>
        </p:style>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IMPLEMENTATION OF THE PROJECT</a:t>
            </a:r>
            <a:endPar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3"/>
          <p:cNvSpPr/>
          <p:nvPr/>
        </p:nvSpPr>
        <p:spPr>
          <a:xfrm>
            <a:off x="381000" y="1371600"/>
            <a:ext cx="3923318" cy="769441"/>
          </a:xfrm>
          <a:prstGeom prst="rect">
            <a:avLst/>
          </a:prstGeom>
          <a:noFill/>
        </p:spPr>
        <p:txBody>
          <a:bodyPr wrap="none" lIns="91440" tIns="45720" rIns="91440" bIns="45720">
            <a:spAutoFit/>
          </a:bodyPr>
          <a:lstStyle/>
          <a:p>
            <a:pPr algn="ctr">
              <a:buFont typeface="Wingdings" pitchFamily="2" charset="2"/>
              <a:buChar char="v"/>
            </a:pPr>
            <a:r>
              <a:rPr lang="en-US" sz="4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Libraries used</a:t>
            </a:r>
            <a:endParaRPr lang="en-US" sz="4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5" name="TextBox 4"/>
          <p:cNvSpPr txBox="1"/>
          <p:nvPr/>
        </p:nvSpPr>
        <p:spPr>
          <a:xfrm>
            <a:off x="762000" y="2286000"/>
            <a:ext cx="7620000" cy="34163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buFont typeface="Wingdings" pitchFamily="2" charset="2"/>
              <a:buChar char="ü"/>
            </a:pPr>
            <a:r>
              <a:rPr lang="en-US" dirty="0" smtClean="0">
                <a:latin typeface="Bahnschrift Condensed" pitchFamily="34" charset="0"/>
              </a:rPr>
              <a:t>  </a:t>
            </a:r>
            <a:r>
              <a:rPr lang="en-US" b="1" dirty="0" smtClean="0">
                <a:latin typeface="Bahnschrift Condensed" pitchFamily="34" charset="0"/>
              </a:rPr>
              <a:t>Pandas: </a:t>
            </a:r>
            <a:r>
              <a:rPr lang="en-US" dirty="0" smtClean="0">
                <a:latin typeface="Bahnschrift Condensed" pitchFamily="34" charset="0"/>
              </a:rPr>
              <a:t>pandas is a software library written for the Python programming language for data manipulation and analysis. In particular, it offers data structures and operations for manipulating numerical tables and time series.</a:t>
            </a:r>
          </a:p>
          <a:p>
            <a:endParaRPr lang="en-US" dirty="0" smtClean="0">
              <a:latin typeface="Bahnschrift Condensed" pitchFamily="34" charset="0"/>
            </a:endParaRPr>
          </a:p>
          <a:p>
            <a:pPr>
              <a:buFont typeface="Wingdings" pitchFamily="2" charset="2"/>
              <a:buChar char="ü"/>
            </a:pPr>
            <a:r>
              <a:rPr lang="en-US" dirty="0" smtClean="0">
                <a:latin typeface="Bahnschrift Condensed" pitchFamily="34" charset="0"/>
              </a:rPr>
              <a:t> </a:t>
            </a:r>
            <a:r>
              <a:rPr lang="en-US" b="1" dirty="0" smtClean="0">
                <a:latin typeface="Bahnschrift Condensed" pitchFamily="34" charset="0"/>
              </a:rPr>
              <a:t>Numpy:</a:t>
            </a:r>
            <a:r>
              <a:rPr lang="en-US" dirty="0" smtClean="0">
                <a:latin typeface="Bahnschrift Condensed" pitchFamily="34" charset="0"/>
              </a:rPr>
              <a:t> NumPy is a library for the Python programming language, adding support for large, multi-dimensional arrays and matrices, along with a large collection of high-level mathematical functions to operate on these arrays.</a:t>
            </a:r>
          </a:p>
          <a:p>
            <a:endParaRPr lang="en-US" dirty="0" smtClean="0">
              <a:latin typeface="Bahnschrift Condensed" pitchFamily="34" charset="0"/>
            </a:endParaRPr>
          </a:p>
          <a:p>
            <a:pPr>
              <a:buFont typeface="Wingdings" pitchFamily="2" charset="2"/>
              <a:buChar char="ü"/>
            </a:pPr>
            <a:r>
              <a:rPr lang="en-US" dirty="0" smtClean="0">
                <a:latin typeface="Bahnschrift Condensed" pitchFamily="34" charset="0"/>
              </a:rPr>
              <a:t> </a:t>
            </a:r>
            <a:r>
              <a:rPr lang="en-US" b="1" dirty="0" smtClean="0">
                <a:latin typeface="Bahnschrift Condensed" pitchFamily="34" charset="0"/>
              </a:rPr>
              <a:t>Matplotlib:</a:t>
            </a:r>
            <a:r>
              <a:rPr lang="en-US" dirty="0" smtClean="0">
                <a:latin typeface="Bahnschrift Condensed" pitchFamily="34" charset="0"/>
              </a:rPr>
              <a:t> It is a library used for data visualization during the various phases of out project.</a:t>
            </a:r>
          </a:p>
          <a:p>
            <a:endParaRPr lang="en-US" dirty="0" smtClean="0">
              <a:latin typeface="Bahnschrift Condensed" pitchFamily="34" charset="0"/>
            </a:endParaRPr>
          </a:p>
          <a:p>
            <a:pPr>
              <a:buFont typeface="Wingdings" pitchFamily="2" charset="2"/>
              <a:buChar char="ü"/>
            </a:pPr>
            <a:r>
              <a:rPr lang="en-US" dirty="0" smtClean="0">
                <a:latin typeface="Bahnschrift Condensed" pitchFamily="34" charset="0"/>
              </a:rPr>
              <a:t> </a:t>
            </a:r>
            <a:r>
              <a:rPr lang="en-US" b="1" dirty="0" smtClean="0">
                <a:latin typeface="Bahnschrift Condensed" pitchFamily="34" charset="0"/>
              </a:rPr>
              <a:t>Keras:</a:t>
            </a:r>
            <a:r>
              <a:rPr lang="en-US" dirty="0" smtClean="0">
                <a:latin typeface="Bahnschrift Condensed" pitchFamily="34" charset="0"/>
              </a:rPr>
              <a:t>  Keras is a minimalist Python library for deep learning that can run on top of Theano or TensorFlow</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914400"/>
          </a:xfrm>
        </p:spPr>
        <p:style>
          <a:lnRef idx="1">
            <a:schemeClr val="accent3"/>
          </a:lnRef>
          <a:fillRef idx="2">
            <a:schemeClr val="accent3"/>
          </a:fillRef>
          <a:effectRef idx="1">
            <a:schemeClr val="accent3"/>
          </a:effectRef>
          <a:fontRef idx="minor">
            <a:schemeClr val="dk1"/>
          </a:fontRef>
        </p:style>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DATA SET</a:t>
            </a: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 name="TextBox 5"/>
          <p:cNvSpPr txBox="1"/>
          <p:nvPr/>
        </p:nvSpPr>
        <p:spPr>
          <a:xfrm>
            <a:off x="0" y="1371600"/>
            <a:ext cx="8686800"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latin typeface="Times New Roman" pitchFamily="18" charset="0"/>
                <a:cs typeface="Times New Roman" pitchFamily="18" charset="0"/>
              </a:rPr>
              <a:t>The dataset used in this project is </a:t>
            </a:r>
            <a:r>
              <a:rPr lang="en-US" b="1" dirty="0" smtClean="0">
                <a:latin typeface="Times New Roman" pitchFamily="18" charset="0"/>
                <a:cs typeface="Times New Roman" pitchFamily="18" charset="0"/>
              </a:rPr>
              <a:t>FER2013</a:t>
            </a:r>
            <a:r>
              <a:rPr lang="en-US" dirty="0" smtClean="0">
                <a:latin typeface="Times New Roman" pitchFamily="18" charset="0"/>
                <a:cs typeface="Times New Roman" pitchFamily="18" charset="0"/>
              </a:rPr>
              <a:t> dataset which consists of </a:t>
            </a:r>
            <a:r>
              <a:rPr lang="en-US" b="1" dirty="0" smtClean="0">
                <a:latin typeface="Times New Roman" pitchFamily="18" charset="0"/>
                <a:cs typeface="Times New Roman" pitchFamily="18" charset="0"/>
              </a:rPr>
              <a:t>48x48 pixel </a:t>
            </a:r>
            <a:r>
              <a:rPr lang="en-US" dirty="0" smtClean="0">
                <a:latin typeface="Times New Roman" pitchFamily="18" charset="0"/>
                <a:cs typeface="Times New Roman" pitchFamily="18" charset="0"/>
              </a:rPr>
              <a:t>grayscale images of human Faces and has </a:t>
            </a:r>
            <a:r>
              <a:rPr lang="en-US" b="1" dirty="0" smtClean="0">
                <a:latin typeface="Times New Roman" pitchFamily="18" charset="0"/>
                <a:cs typeface="Times New Roman" pitchFamily="18" charset="0"/>
              </a:rPr>
              <a:t>28,709 training rows </a:t>
            </a:r>
            <a:r>
              <a:rPr lang="en-US" dirty="0" smtClean="0">
                <a:latin typeface="Times New Roman" pitchFamily="18" charset="0"/>
                <a:cs typeface="Times New Roman" pitchFamily="18" charset="0"/>
              </a:rPr>
              <a:t>and </a:t>
            </a:r>
            <a:r>
              <a:rPr lang="en-US" b="1" dirty="0" smtClean="0">
                <a:latin typeface="Times New Roman" pitchFamily="18" charset="0"/>
                <a:cs typeface="Times New Roman" pitchFamily="18" charset="0"/>
              </a:rPr>
              <a:t>3,589 public test rows </a:t>
            </a:r>
            <a:r>
              <a:rPr lang="en-US" dirty="0" smtClean="0">
                <a:latin typeface="Times New Roman" pitchFamily="18" charset="0"/>
                <a:cs typeface="Times New Roman" pitchFamily="18" charset="0"/>
              </a:rPr>
              <a:t>and additional </a:t>
            </a:r>
            <a:r>
              <a:rPr lang="en-US" b="1" dirty="0" smtClean="0">
                <a:latin typeface="Times New Roman" pitchFamily="18" charset="0"/>
                <a:cs typeface="Times New Roman" pitchFamily="18" charset="0"/>
              </a:rPr>
              <a:t>3,589 rows for private test</a:t>
            </a:r>
            <a:r>
              <a:rPr lang="en-US" dirty="0" smtClean="0">
                <a:latin typeface="Times New Roman" pitchFamily="18" charset="0"/>
                <a:cs typeface="Times New Roman" pitchFamily="18" charset="0"/>
              </a:rPr>
              <a:t>. The dataset has been divided into </a:t>
            </a:r>
            <a:r>
              <a:rPr lang="en-US" b="1" dirty="0" smtClean="0">
                <a:latin typeface="Times New Roman" pitchFamily="18" charset="0"/>
                <a:cs typeface="Times New Roman" pitchFamily="18" charset="0"/>
              </a:rPr>
              <a:t>seven categories </a:t>
            </a:r>
            <a:r>
              <a:rPr lang="en-US" dirty="0" smtClean="0">
                <a:latin typeface="Times New Roman" pitchFamily="18" charset="0"/>
                <a:cs typeface="Times New Roman" pitchFamily="18" charset="0"/>
              </a:rPr>
              <a:t>of each of the seven emotions.</a:t>
            </a:r>
            <a:endParaRPr lang="en-US" dirty="0">
              <a:latin typeface="Times New Roman" pitchFamily="18" charset="0"/>
              <a:cs typeface="Times New Roman" pitchFamily="18" charset="0"/>
            </a:endParaRPr>
          </a:p>
        </p:txBody>
      </p:sp>
      <p:pic>
        <p:nvPicPr>
          <p:cNvPr id="7" name="Picture 6" descr="D:\emotion recognition minor project\dataset columns.PNG"/>
          <p:cNvPicPr/>
          <p:nvPr/>
        </p:nvPicPr>
        <p:blipFill>
          <a:blip r:embed="rId2"/>
          <a:srcRect l="3175" t="5128" r="17460" b="7692"/>
          <a:stretch>
            <a:fillRect/>
          </a:stretch>
        </p:blipFill>
        <p:spPr bwMode="auto">
          <a:xfrm>
            <a:off x="152400" y="3200400"/>
            <a:ext cx="4343400" cy="2971800"/>
          </a:xfrm>
          <a:prstGeom prst="rect">
            <a:avLst/>
          </a:prstGeom>
          <a:noFill/>
          <a:ln w="9525">
            <a:noFill/>
            <a:miter lim="800000"/>
            <a:headEnd/>
            <a:tailEnd/>
          </a:ln>
        </p:spPr>
      </p:pic>
      <p:pic>
        <p:nvPicPr>
          <p:cNvPr id="8" name="Picture 7" descr="D:\emotion recognition minor project\frequency of emotions.PNG"/>
          <p:cNvPicPr/>
          <p:nvPr/>
        </p:nvPicPr>
        <p:blipFill>
          <a:blip r:embed="rId3"/>
          <a:srcRect r="14286"/>
          <a:stretch>
            <a:fillRect/>
          </a:stretch>
        </p:blipFill>
        <p:spPr bwMode="auto">
          <a:xfrm>
            <a:off x="4572000" y="3200400"/>
            <a:ext cx="4191000" cy="29718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8382000" cy="769441"/>
          </a:xfrm>
          <a:prstGeom prst="rect">
            <a:avLst/>
          </a:prstGeom>
        </p:spPr>
        <p:style>
          <a:lnRef idx="1">
            <a:schemeClr val="accent3"/>
          </a:lnRef>
          <a:fillRef idx="2">
            <a:schemeClr val="accent3"/>
          </a:fillRef>
          <a:effectRef idx="1">
            <a:schemeClr val="accent3"/>
          </a:effectRef>
          <a:fontRef idx="minor">
            <a:schemeClr val="dk1"/>
          </a:fontRef>
        </p:style>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Training And Testing Datasets</a:t>
            </a:r>
            <a:endParaRPr lang="en-US" sz="4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TextBox 4"/>
          <p:cNvSpPr txBox="1"/>
          <p:nvPr/>
        </p:nvSpPr>
        <p:spPr>
          <a:xfrm>
            <a:off x="152400" y="914400"/>
            <a:ext cx="8229600" cy="147732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latin typeface="Times New Roman" pitchFamily="18" charset="0"/>
                <a:cs typeface="Times New Roman" pitchFamily="18" charset="0"/>
              </a:rPr>
              <a:t>Training dataset are the ones on which our model gets trained and the testing dataset is used for validation of the accuracy of model. FER2013 has already been labeled into training and testing sets in a suitable ratio of approximately </a:t>
            </a:r>
            <a:r>
              <a:rPr lang="en-US" b="1" dirty="0" smtClean="0">
                <a:latin typeface="Times New Roman" pitchFamily="18" charset="0"/>
                <a:cs typeface="Times New Roman" pitchFamily="18" charset="0"/>
              </a:rPr>
              <a:t>80:20</a:t>
            </a:r>
            <a:r>
              <a:rPr lang="en-US" dirty="0" smtClean="0">
                <a:latin typeface="Times New Roman" pitchFamily="18" charset="0"/>
                <a:cs typeface="Times New Roman" pitchFamily="18" charset="0"/>
              </a:rPr>
              <a:t> which is the ideal ratio.</a:t>
            </a:r>
          </a:p>
          <a:p>
            <a:endParaRPr lang="en-US" dirty="0"/>
          </a:p>
        </p:txBody>
      </p:sp>
      <p:pic>
        <p:nvPicPr>
          <p:cNvPr id="6" name="Picture 5" descr="D:\emotion recognition minor project\training and test.PNG"/>
          <p:cNvPicPr/>
          <p:nvPr/>
        </p:nvPicPr>
        <p:blipFill>
          <a:blip r:embed="rId2"/>
          <a:srcRect/>
          <a:stretch>
            <a:fillRect/>
          </a:stretch>
        </p:blipFill>
        <p:spPr bwMode="auto">
          <a:xfrm>
            <a:off x="152400" y="2590800"/>
            <a:ext cx="8229600" cy="38862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TotalTime>
  <Words>834</Words>
  <Application>Microsoft Office PowerPoint</Application>
  <PresentationFormat>On-screen Show (4:3)</PresentationFormat>
  <Paragraphs>85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What is Human Emotion Detection??</vt:lpstr>
      <vt:lpstr>Slide 3</vt:lpstr>
      <vt:lpstr>Deep Learning</vt:lpstr>
      <vt:lpstr>Deep Learning  vs. Machine Learning</vt:lpstr>
      <vt:lpstr>Slide 6</vt:lpstr>
      <vt:lpstr>IMPLEMENTATION OF THE PROJECT</vt:lpstr>
      <vt:lpstr>DATA SET</vt:lpstr>
      <vt:lpstr>Slide 9</vt:lpstr>
      <vt:lpstr>Normalization</vt:lpstr>
      <vt:lpstr>Designing the Convolutional network</vt:lpstr>
      <vt:lpstr>Slide 12</vt:lpstr>
      <vt:lpstr>Slide 13</vt:lpstr>
      <vt:lpstr>Slide 14</vt:lpstr>
      <vt:lpstr>Slide 15</vt:lpstr>
      <vt:lpstr>Slide 16</vt:lpstr>
      <vt:lpstr>IMAGE AUGMENTATION</vt:lpstr>
      <vt:lpstr>TRAINING THE MODEL</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38</cp:revision>
  <dcterms:created xsi:type="dcterms:W3CDTF">2021-05-18T15:20:48Z</dcterms:created>
  <dcterms:modified xsi:type="dcterms:W3CDTF">2021-05-20T13:32:59Z</dcterms:modified>
</cp:coreProperties>
</file>