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660"/>
  </p:normalViewPr>
  <p:slideViewPr>
    <p:cSldViewPr snapToGrid="0">
      <p:cViewPr varScale="1">
        <p:scale>
          <a:sx n="113" d="100"/>
          <a:sy n="113" d="100"/>
        </p:scale>
        <p:origin x="5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8C3E38-15E4-4789-ACF5-806B74D09DCD}"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EF59D-C7F7-4FB7-915F-2E1476534D8E}" type="slidenum">
              <a:rPr lang="en-US" smtClean="0"/>
              <a:t>‹#›</a:t>
            </a:fld>
            <a:endParaRPr lang="en-US"/>
          </a:p>
        </p:txBody>
      </p:sp>
    </p:spTree>
    <p:extLst>
      <p:ext uri="{BB962C8B-B14F-4D97-AF65-F5344CB8AC3E}">
        <p14:creationId xmlns:p14="http://schemas.microsoft.com/office/powerpoint/2010/main" val="807550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C3E38-15E4-4789-ACF5-806B74D09DCD}"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EF59D-C7F7-4FB7-915F-2E1476534D8E}" type="slidenum">
              <a:rPr lang="en-US" smtClean="0"/>
              <a:t>‹#›</a:t>
            </a:fld>
            <a:endParaRPr lang="en-US"/>
          </a:p>
        </p:txBody>
      </p:sp>
    </p:spTree>
    <p:extLst>
      <p:ext uri="{BB962C8B-B14F-4D97-AF65-F5344CB8AC3E}">
        <p14:creationId xmlns:p14="http://schemas.microsoft.com/office/powerpoint/2010/main" val="299913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C3E38-15E4-4789-ACF5-806B74D09DCD}"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EF59D-C7F7-4FB7-915F-2E1476534D8E}" type="slidenum">
              <a:rPr lang="en-US" smtClean="0"/>
              <a:t>‹#›</a:t>
            </a:fld>
            <a:endParaRPr lang="en-US"/>
          </a:p>
        </p:txBody>
      </p:sp>
    </p:spTree>
    <p:extLst>
      <p:ext uri="{BB962C8B-B14F-4D97-AF65-F5344CB8AC3E}">
        <p14:creationId xmlns:p14="http://schemas.microsoft.com/office/powerpoint/2010/main" val="136899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8C3E38-15E4-4789-ACF5-806B74D09DCD}"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EF59D-C7F7-4FB7-915F-2E1476534D8E}" type="slidenum">
              <a:rPr lang="en-US" smtClean="0"/>
              <a:t>‹#›</a:t>
            </a:fld>
            <a:endParaRPr lang="en-US"/>
          </a:p>
        </p:txBody>
      </p:sp>
    </p:spTree>
    <p:extLst>
      <p:ext uri="{BB962C8B-B14F-4D97-AF65-F5344CB8AC3E}">
        <p14:creationId xmlns:p14="http://schemas.microsoft.com/office/powerpoint/2010/main" val="18761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8C3E38-15E4-4789-ACF5-806B74D09DCD}" type="datetimeFigureOut">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FEF59D-C7F7-4FB7-915F-2E1476534D8E}" type="slidenum">
              <a:rPr lang="en-US" smtClean="0"/>
              <a:t>‹#›</a:t>
            </a:fld>
            <a:endParaRPr lang="en-US"/>
          </a:p>
        </p:txBody>
      </p:sp>
    </p:spTree>
    <p:extLst>
      <p:ext uri="{BB962C8B-B14F-4D97-AF65-F5344CB8AC3E}">
        <p14:creationId xmlns:p14="http://schemas.microsoft.com/office/powerpoint/2010/main" val="252271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8C3E38-15E4-4789-ACF5-806B74D09DCD}"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EF59D-C7F7-4FB7-915F-2E1476534D8E}" type="slidenum">
              <a:rPr lang="en-US" smtClean="0"/>
              <a:t>‹#›</a:t>
            </a:fld>
            <a:endParaRPr lang="en-US"/>
          </a:p>
        </p:txBody>
      </p:sp>
    </p:spTree>
    <p:extLst>
      <p:ext uri="{BB962C8B-B14F-4D97-AF65-F5344CB8AC3E}">
        <p14:creationId xmlns:p14="http://schemas.microsoft.com/office/powerpoint/2010/main" val="642537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8C3E38-15E4-4789-ACF5-806B74D09DCD}" type="datetimeFigureOut">
              <a:rPr lang="en-US" smtClean="0"/>
              <a:t>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FEF59D-C7F7-4FB7-915F-2E1476534D8E}" type="slidenum">
              <a:rPr lang="en-US" smtClean="0"/>
              <a:t>‹#›</a:t>
            </a:fld>
            <a:endParaRPr lang="en-US"/>
          </a:p>
        </p:txBody>
      </p:sp>
    </p:spTree>
    <p:extLst>
      <p:ext uri="{BB962C8B-B14F-4D97-AF65-F5344CB8AC3E}">
        <p14:creationId xmlns:p14="http://schemas.microsoft.com/office/powerpoint/2010/main" val="260958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8C3E38-15E4-4789-ACF5-806B74D09DCD}" type="datetimeFigureOut">
              <a:rPr lang="en-US" smtClean="0"/>
              <a:t>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FEF59D-C7F7-4FB7-915F-2E1476534D8E}" type="slidenum">
              <a:rPr lang="en-US" smtClean="0"/>
              <a:t>‹#›</a:t>
            </a:fld>
            <a:endParaRPr lang="en-US"/>
          </a:p>
        </p:txBody>
      </p:sp>
    </p:spTree>
    <p:extLst>
      <p:ext uri="{BB962C8B-B14F-4D97-AF65-F5344CB8AC3E}">
        <p14:creationId xmlns:p14="http://schemas.microsoft.com/office/powerpoint/2010/main" val="265247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C3E38-15E4-4789-ACF5-806B74D09DCD}" type="datetimeFigureOut">
              <a:rPr lang="en-US" smtClean="0"/>
              <a:t>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FEF59D-C7F7-4FB7-915F-2E1476534D8E}" type="slidenum">
              <a:rPr lang="en-US" smtClean="0"/>
              <a:t>‹#›</a:t>
            </a:fld>
            <a:endParaRPr lang="en-US"/>
          </a:p>
        </p:txBody>
      </p:sp>
    </p:spTree>
    <p:extLst>
      <p:ext uri="{BB962C8B-B14F-4D97-AF65-F5344CB8AC3E}">
        <p14:creationId xmlns:p14="http://schemas.microsoft.com/office/powerpoint/2010/main" val="36842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8C3E38-15E4-4789-ACF5-806B74D09DCD}"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EF59D-C7F7-4FB7-915F-2E1476534D8E}" type="slidenum">
              <a:rPr lang="en-US" smtClean="0"/>
              <a:t>‹#›</a:t>
            </a:fld>
            <a:endParaRPr lang="en-US"/>
          </a:p>
        </p:txBody>
      </p:sp>
    </p:spTree>
    <p:extLst>
      <p:ext uri="{BB962C8B-B14F-4D97-AF65-F5344CB8AC3E}">
        <p14:creationId xmlns:p14="http://schemas.microsoft.com/office/powerpoint/2010/main" val="419825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8C3E38-15E4-4789-ACF5-806B74D09DCD}" type="datetimeFigureOut">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FEF59D-C7F7-4FB7-915F-2E1476534D8E}" type="slidenum">
              <a:rPr lang="en-US" smtClean="0"/>
              <a:t>‹#›</a:t>
            </a:fld>
            <a:endParaRPr lang="en-US"/>
          </a:p>
        </p:txBody>
      </p:sp>
    </p:spTree>
    <p:extLst>
      <p:ext uri="{BB962C8B-B14F-4D97-AF65-F5344CB8AC3E}">
        <p14:creationId xmlns:p14="http://schemas.microsoft.com/office/powerpoint/2010/main" val="97564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C3E38-15E4-4789-ACF5-806B74D09DCD}" type="datetimeFigureOut">
              <a:rPr lang="en-US" smtClean="0"/>
              <a:t>2/13/2017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FEF59D-C7F7-4FB7-915F-2E1476534D8E}" type="slidenum">
              <a:rPr lang="en-US" smtClean="0"/>
              <a:t>‹#›</a:t>
            </a:fld>
            <a:endParaRPr lang="en-US"/>
          </a:p>
        </p:txBody>
      </p:sp>
    </p:spTree>
    <p:extLst>
      <p:ext uri="{BB962C8B-B14F-4D97-AF65-F5344CB8AC3E}">
        <p14:creationId xmlns:p14="http://schemas.microsoft.com/office/powerpoint/2010/main" val="1155784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aaai.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360" y="588963"/>
            <a:ext cx="9144000" cy="2387600"/>
          </a:xfrm>
        </p:spPr>
        <p:txBody>
          <a:bodyPr>
            <a:normAutofit fontScale="90000"/>
          </a:bodyPr>
          <a:lstStyle/>
          <a:p>
            <a:r>
              <a:rPr lang="en-US" u="sng" dirty="0"/>
              <a:t>Causal Explanation Under Indeterminism: </a:t>
            </a:r>
            <a:br>
              <a:rPr lang="en-US" u="sng" dirty="0"/>
            </a:br>
            <a:r>
              <a:rPr lang="en-US" u="sng" dirty="0"/>
              <a:t>A Sampling Approach</a:t>
            </a:r>
          </a:p>
        </p:txBody>
      </p:sp>
      <p:sp>
        <p:nvSpPr>
          <p:cNvPr id="3" name="Subtitle 2"/>
          <p:cNvSpPr>
            <a:spLocks noGrp="1"/>
          </p:cNvSpPr>
          <p:nvPr>
            <p:ph type="subTitle" idx="1"/>
          </p:nvPr>
        </p:nvSpPr>
        <p:spPr>
          <a:xfrm>
            <a:off x="381000" y="3509963"/>
            <a:ext cx="10980420" cy="2791142"/>
          </a:xfrm>
        </p:spPr>
        <p:txBody>
          <a:bodyPr>
            <a:normAutofit/>
          </a:bodyPr>
          <a:lstStyle/>
          <a:p>
            <a:r>
              <a:rPr lang="en-US" u="sng" dirty="0"/>
              <a:t>Christopher A Merck and Samantha Kleinberg</a:t>
            </a:r>
          </a:p>
          <a:p>
            <a:r>
              <a:rPr lang="en-US" u="sng" dirty="0"/>
              <a:t>Stevens Institute of Technology</a:t>
            </a:r>
          </a:p>
          <a:p>
            <a:r>
              <a:rPr lang="en-US" u="sng" dirty="0"/>
              <a:t>Hoboken NJ</a:t>
            </a:r>
          </a:p>
          <a:p>
            <a:endParaRPr lang="en-US" dirty="0"/>
          </a:p>
          <a:p>
            <a:r>
              <a:rPr lang="en-US" sz="1500" i="1" dirty="0"/>
              <a:t>Copyright 2015, Association for the Advancement of Artificial Intelligence  (</a:t>
            </a:r>
            <a:r>
              <a:rPr lang="en-US" sz="1500" i="1" dirty="0">
                <a:hlinkClick r:id="rId2"/>
              </a:rPr>
              <a:t>www.aaai.org</a:t>
            </a:r>
            <a:r>
              <a:rPr lang="en-US" sz="1500" i="1" dirty="0"/>
              <a:t>)</a:t>
            </a:r>
          </a:p>
          <a:p>
            <a:r>
              <a:rPr lang="en-US" sz="1500" i="1" dirty="0"/>
              <a:t> All rights reserved</a:t>
            </a:r>
          </a:p>
        </p:txBody>
      </p:sp>
    </p:spTree>
    <p:extLst>
      <p:ext uri="{BB962C8B-B14F-4D97-AF65-F5344CB8AC3E}">
        <p14:creationId xmlns:p14="http://schemas.microsoft.com/office/powerpoint/2010/main" val="4200959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Encodes the processes underlying relationships with logical formulas (Dash, </a:t>
            </a:r>
            <a:r>
              <a:rPr lang="en-US" dirty="0" err="1"/>
              <a:t>Voortman</a:t>
            </a:r>
            <a:r>
              <a:rPr lang="en-US" dirty="0"/>
              <a:t>, and De </a:t>
            </a:r>
            <a:r>
              <a:rPr lang="en-US" dirty="0" err="1"/>
              <a:t>Jongh</a:t>
            </a:r>
            <a:r>
              <a:rPr lang="en-US" dirty="0"/>
              <a:t> 2013), links these with a Bayesian network (BN), and then finds the most likely path through the structure to the effect.</a:t>
            </a:r>
          </a:p>
          <a:p>
            <a:pPr marL="0" indent="0">
              <a:buNone/>
            </a:pPr>
            <a:r>
              <a:rPr lang="en-US" dirty="0"/>
              <a:t>	- Timing of Events?</a:t>
            </a:r>
          </a:p>
          <a:p>
            <a:pPr marL="0" indent="0">
              <a:buNone/>
            </a:pPr>
            <a:r>
              <a:rPr lang="en-US" dirty="0"/>
              <a:t>	- Multiple Causes are responsible for an Event?</a:t>
            </a:r>
          </a:p>
          <a:p>
            <a:pPr marL="0" indent="0">
              <a:buNone/>
            </a:pPr>
            <a:r>
              <a:rPr lang="en-US" u="sng" dirty="0"/>
              <a:t>Only finds only the most likely causal sequence</a:t>
            </a:r>
          </a:p>
          <a:p>
            <a:pPr marL="0" indent="0">
              <a:buNone/>
            </a:pPr>
            <a:r>
              <a:rPr lang="en-US" u="sng" dirty="0"/>
              <a:t>Does not distinguish between the significance of each component of the sequence</a:t>
            </a:r>
          </a:p>
          <a:p>
            <a:pPr marL="0" indent="0">
              <a:buNone/>
            </a:pPr>
            <a:endParaRPr lang="en-US" dirty="0"/>
          </a:p>
          <a:p>
            <a:pPr marL="0" indent="0">
              <a:buNone/>
            </a:pPr>
            <a:r>
              <a:rPr lang="en-US" b="1" u="sng" dirty="0"/>
              <a:t>Other Approaches do not support general counter factual queries!</a:t>
            </a:r>
          </a:p>
        </p:txBody>
      </p:sp>
    </p:spTree>
    <p:extLst>
      <p:ext uri="{BB962C8B-B14F-4D97-AF65-F5344CB8AC3E}">
        <p14:creationId xmlns:p14="http://schemas.microsoft.com/office/powerpoint/2010/main" val="72299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5925"/>
            <a:ext cx="10515600" cy="1325563"/>
          </a:xfrm>
        </p:spPr>
        <p:txBody>
          <a:bodyPr/>
          <a:lstStyle/>
          <a:p>
            <a:r>
              <a:rPr lang="en-US" dirty="0"/>
              <a:t>Motivating Example..</a:t>
            </a:r>
          </a:p>
        </p:txBody>
      </p:sp>
      <p:sp>
        <p:nvSpPr>
          <p:cNvPr id="3" name="Content Placeholder 2"/>
          <p:cNvSpPr>
            <a:spLocks noGrp="1"/>
          </p:cNvSpPr>
          <p:nvPr>
            <p:ph idx="1"/>
          </p:nvPr>
        </p:nvSpPr>
        <p:spPr/>
        <p:txBody>
          <a:bodyPr/>
          <a:lstStyle/>
          <a:p>
            <a:r>
              <a:rPr lang="en-US" dirty="0"/>
              <a:t>Aim is to provide not only explanations but better explanations considering impact of overall event on the end-effect.</a:t>
            </a:r>
          </a:p>
        </p:txBody>
      </p:sp>
    </p:spTree>
    <p:extLst>
      <p:ext uri="{BB962C8B-B14F-4D97-AF65-F5344CB8AC3E}">
        <p14:creationId xmlns:p14="http://schemas.microsoft.com/office/powerpoint/2010/main" val="824908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Model Definition</a:t>
            </a:r>
          </a:p>
        </p:txBody>
      </p:sp>
      <p:sp>
        <p:nvSpPr>
          <p:cNvPr id="3" name="Content Placeholder 2"/>
          <p:cNvSpPr>
            <a:spLocks noGrp="1"/>
          </p:cNvSpPr>
          <p:nvPr>
            <p:ph idx="1"/>
          </p:nvPr>
        </p:nvSpPr>
        <p:spPr>
          <a:xfrm>
            <a:off x="213360" y="1597554"/>
            <a:ext cx="11081173" cy="4351338"/>
          </a:xfrm>
        </p:spPr>
        <p:txBody>
          <a:bodyPr>
            <a:normAutofit fontScale="55000" lnSpcReduction="20000"/>
          </a:bodyPr>
          <a:lstStyle/>
          <a:p>
            <a:pPr marL="0" indent="0">
              <a:buNone/>
            </a:pPr>
            <a:r>
              <a:rPr lang="en-US" dirty="0"/>
              <a:t>State</a:t>
            </a:r>
          </a:p>
          <a:p>
            <a:pPr marL="0" indent="0">
              <a:buNone/>
            </a:pPr>
            <a:endParaRPr lang="en-US" dirty="0"/>
          </a:p>
          <a:p>
            <a:pPr marL="0" indent="0">
              <a:buNone/>
            </a:pPr>
            <a:r>
              <a:rPr lang="en-US" dirty="0"/>
              <a:t>World</a:t>
            </a:r>
          </a:p>
          <a:p>
            <a:pPr marL="0" indent="0">
              <a:buNone/>
            </a:pPr>
            <a:endParaRPr lang="en-US" dirty="0"/>
          </a:p>
          <a:p>
            <a:pPr marL="0" indent="0">
              <a:buNone/>
            </a:pPr>
            <a:r>
              <a:rPr lang="en-US" dirty="0"/>
              <a:t>Actual World</a:t>
            </a:r>
          </a:p>
          <a:p>
            <a:pPr marL="0" indent="0">
              <a:buNone/>
            </a:pPr>
            <a:endParaRPr lang="en-US" dirty="0"/>
          </a:p>
          <a:p>
            <a:pPr marL="0" indent="0">
              <a:buNone/>
            </a:pPr>
            <a:r>
              <a:rPr lang="en-US" dirty="0"/>
              <a:t>Event</a:t>
            </a:r>
          </a:p>
          <a:p>
            <a:pPr marL="0" indent="0">
              <a:buNone/>
            </a:pPr>
            <a:endParaRPr lang="en-US" dirty="0"/>
          </a:p>
          <a:p>
            <a:pPr marL="0" indent="0">
              <a:buNone/>
            </a:pPr>
            <a:r>
              <a:rPr lang="en-US" dirty="0"/>
              <a:t>probability </a:t>
            </a:r>
          </a:p>
          <a:p>
            <a:pPr marL="0" indent="0">
              <a:buNone/>
            </a:pPr>
            <a:r>
              <a:rPr lang="en-US" dirty="0"/>
              <a:t>trajectory </a:t>
            </a:r>
            <a:r>
              <a:rPr lang="en-US" dirty="0" err="1"/>
              <a:t>Pw;t</a:t>
            </a:r>
            <a:r>
              <a:rPr lang="en-US" dirty="0"/>
              <a:t>(A)</a:t>
            </a:r>
          </a:p>
          <a:p>
            <a:pPr marL="0" indent="0">
              <a:buNone/>
            </a:pPr>
            <a:endParaRPr lang="en-US" dirty="0"/>
          </a:p>
          <a:p>
            <a:pPr marL="0" indent="0">
              <a:buNone/>
            </a:pPr>
            <a:r>
              <a:rPr lang="en-US" dirty="0"/>
              <a:t>Timing of an Event </a:t>
            </a:r>
            <a:r>
              <a:rPr lang="en-US" dirty="0" err="1"/>
              <a:t>tA</a:t>
            </a:r>
            <a:r>
              <a:rPr lang="en-US" dirty="0"/>
              <a:t>(w)</a:t>
            </a:r>
          </a:p>
          <a:p>
            <a:pPr marL="0" indent="0">
              <a:buNone/>
            </a:pPr>
            <a:endParaRPr lang="en-US" dirty="0"/>
          </a:p>
          <a:p>
            <a:pPr marL="0" indent="0">
              <a:buNone/>
            </a:pPr>
            <a:r>
              <a:rPr lang="en-US" dirty="0"/>
              <a:t>Intensity of an Event mA(w)</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3373437" y="1228145"/>
            <a:ext cx="8039630" cy="2938934"/>
          </a:xfrm>
          <a:prstGeom prst="rect">
            <a:avLst/>
          </a:prstGeom>
        </p:spPr>
      </p:pic>
      <p:pic>
        <p:nvPicPr>
          <p:cNvPr id="6" name="Picture 5"/>
          <p:cNvPicPr>
            <a:picLocks noChangeAspect="1"/>
          </p:cNvPicPr>
          <p:nvPr/>
        </p:nvPicPr>
        <p:blipFill>
          <a:blip r:embed="rId3"/>
          <a:stretch>
            <a:fillRect/>
          </a:stretch>
        </p:blipFill>
        <p:spPr>
          <a:xfrm>
            <a:off x="2979737" y="4167079"/>
            <a:ext cx="8632296" cy="2079889"/>
          </a:xfrm>
          <a:prstGeom prst="rect">
            <a:avLst/>
          </a:prstGeom>
        </p:spPr>
      </p:pic>
    </p:spTree>
    <p:extLst>
      <p:ext uri="{BB962C8B-B14F-4D97-AF65-F5344CB8AC3E}">
        <p14:creationId xmlns:p14="http://schemas.microsoft.com/office/powerpoint/2010/main" val="3806506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Billiards Example</a:t>
            </a:r>
          </a:p>
        </p:txBody>
      </p:sp>
      <p:sp>
        <p:nvSpPr>
          <p:cNvPr id="3" name="Content Placeholder 2"/>
          <p:cNvSpPr>
            <a:spLocks noGrp="1"/>
          </p:cNvSpPr>
          <p:nvPr>
            <p:ph idx="1"/>
          </p:nvPr>
        </p:nvSpPr>
        <p:spPr/>
        <p:txBody>
          <a:bodyPr/>
          <a:lstStyle/>
          <a:p>
            <a:r>
              <a:rPr lang="en-US" dirty="0"/>
              <a:t>6-&gt;7-&gt;8-&gt;P</a:t>
            </a:r>
          </a:p>
          <a:p>
            <a:endParaRPr lang="en-US" dirty="0"/>
          </a:p>
          <a:p>
            <a:r>
              <a:rPr lang="en-US" dirty="0"/>
              <a:t>What if 7 did not strike 8?</a:t>
            </a:r>
          </a:p>
          <a:p>
            <a:pPr lvl="1"/>
            <a:r>
              <a:rPr lang="en-US" dirty="0"/>
              <a:t>Assign a distribution to a set of outcomes where 7 does not strike 8</a:t>
            </a:r>
          </a:p>
          <a:p>
            <a:pPr lvl="1"/>
            <a:r>
              <a:rPr lang="en-US" dirty="0"/>
              <a:t>Simulate alternate worlds other than w0 till some threshold where 7 does not strike 8 (</a:t>
            </a:r>
            <a:r>
              <a:rPr lang="en-US" b="1" dirty="0"/>
              <a:t>antecedent</a:t>
            </a:r>
            <a:r>
              <a:rPr lang="en-US" dirty="0"/>
              <a:t>)</a:t>
            </a:r>
          </a:p>
          <a:p>
            <a:pPr lvl="1"/>
            <a:r>
              <a:rPr lang="en-US" dirty="0"/>
              <a:t>Use of Stochasticity present in the system</a:t>
            </a:r>
          </a:p>
          <a:p>
            <a:pPr marL="457200" lvl="1" indent="0">
              <a:buNone/>
            </a:pPr>
            <a:endParaRPr lang="en-US" dirty="0"/>
          </a:p>
          <a:p>
            <a:endParaRPr lang="en-US" dirty="0"/>
          </a:p>
        </p:txBody>
      </p:sp>
    </p:spTree>
    <p:extLst>
      <p:ext uri="{BB962C8B-B14F-4D97-AF65-F5344CB8AC3E}">
        <p14:creationId xmlns:p14="http://schemas.microsoft.com/office/powerpoint/2010/main" val="395801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 Factual Distribution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0753" y="2137086"/>
            <a:ext cx="7125694" cy="2372056"/>
          </a:xfrm>
        </p:spPr>
      </p:pic>
    </p:spTree>
    <p:extLst>
      <p:ext uri="{BB962C8B-B14F-4D97-AF65-F5344CB8AC3E}">
        <p14:creationId xmlns:p14="http://schemas.microsoft.com/office/powerpoint/2010/main" val="86106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The Threshold </a:t>
            </a:r>
          </a:p>
        </p:txBody>
      </p:sp>
      <p:sp>
        <p:nvSpPr>
          <p:cNvPr id="3" name="Content Placeholder 2"/>
          <p:cNvSpPr>
            <a:spLocks noGrp="1"/>
          </p:cNvSpPr>
          <p:nvPr>
            <p:ph idx="1"/>
          </p:nvPr>
        </p:nvSpPr>
        <p:spPr/>
        <p:txBody>
          <a:bodyPr/>
          <a:lstStyle/>
          <a:p>
            <a:r>
              <a:rPr lang="en-US" dirty="0"/>
              <a:t>If </a:t>
            </a:r>
            <a:r>
              <a:rPr lang="en-US" dirty="0" err="1"/>
              <a:t>Thres</a:t>
            </a:r>
            <a:r>
              <a:rPr lang="en-US" dirty="0"/>
              <a:t> is large, say 1 minute, then the alternatives considered differ unduly from the actual world, and dependence of past events on future antecedents may be found, an undesirable feature called </a:t>
            </a:r>
            <a:r>
              <a:rPr lang="en-US" b="1" dirty="0"/>
              <a:t>backtracking</a:t>
            </a:r>
            <a:r>
              <a:rPr lang="en-US" dirty="0"/>
              <a:t>. </a:t>
            </a:r>
          </a:p>
          <a:p>
            <a:r>
              <a:rPr lang="en-US" dirty="0"/>
              <a:t>In general,  should be as small as possible to limit backtracking, </a:t>
            </a:r>
            <a:r>
              <a:rPr lang="en-US" b="1" dirty="0"/>
              <a:t>but large enough </a:t>
            </a:r>
            <a:r>
              <a:rPr lang="en-US" dirty="0"/>
              <a:t>to allow plausible alternatives to arise from stochasticity in the system.</a:t>
            </a:r>
          </a:p>
          <a:p>
            <a:r>
              <a:rPr lang="en-US" i="1" dirty="0"/>
              <a:t>Horizon can be arbitrarily small if decision is spontaneous??</a:t>
            </a:r>
          </a:p>
        </p:txBody>
      </p:sp>
    </p:spTree>
    <p:extLst>
      <p:ext uri="{BB962C8B-B14F-4D97-AF65-F5344CB8AC3E}">
        <p14:creationId xmlns:p14="http://schemas.microsoft.com/office/powerpoint/2010/main" val="1299494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Actual Distribution and Probability Change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9757" y="1833135"/>
            <a:ext cx="6992326" cy="3599925"/>
          </a:xfrm>
        </p:spPr>
      </p:pic>
      <p:sp>
        <p:nvSpPr>
          <p:cNvPr id="5" name="Rectangle 4"/>
          <p:cNvSpPr/>
          <p:nvPr/>
        </p:nvSpPr>
        <p:spPr>
          <a:xfrm>
            <a:off x="3314700" y="5521375"/>
            <a:ext cx="9197340" cy="584775"/>
          </a:xfrm>
          <a:prstGeom prst="rect">
            <a:avLst/>
          </a:prstGeom>
        </p:spPr>
        <p:txBody>
          <a:bodyPr wrap="square">
            <a:spAutoFit/>
          </a:bodyPr>
          <a:lstStyle/>
          <a:p>
            <a:r>
              <a:rPr lang="en-US" sz="1600" b="1" i="1" u="sng" dirty="0">
                <a:latin typeface="NimbusRomNo9L-Regu"/>
              </a:rPr>
              <a:t>When the probability change is positive we say </a:t>
            </a:r>
            <a:r>
              <a:rPr lang="en-US" sz="1600" b="1" i="1" u="sng" dirty="0">
                <a:latin typeface="CMMI10"/>
              </a:rPr>
              <a:t>B </a:t>
            </a:r>
            <a:r>
              <a:rPr lang="en-US" sz="1600" b="1" i="1" u="sng" dirty="0">
                <a:latin typeface="NimbusRomNo9L-Regu"/>
              </a:rPr>
              <a:t>occurred</a:t>
            </a:r>
          </a:p>
          <a:p>
            <a:r>
              <a:rPr lang="en-US" sz="1600" b="1" i="1" u="sng" dirty="0">
                <a:latin typeface="NimbusRomNo9L-ReguItal"/>
              </a:rPr>
              <a:t>because of </a:t>
            </a:r>
            <a:r>
              <a:rPr lang="en-US" sz="1600" b="1" i="1" u="sng" dirty="0">
                <a:latin typeface="CMMI10"/>
              </a:rPr>
              <a:t>A</a:t>
            </a:r>
            <a:r>
              <a:rPr lang="en-US" sz="1600" b="1" i="1" u="sng" dirty="0">
                <a:latin typeface="NimbusRomNo9L-Regu"/>
              </a:rPr>
              <a:t>, and if it is negative </a:t>
            </a:r>
            <a:r>
              <a:rPr lang="en-US" sz="1600" b="1" i="1" u="sng" dirty="0">
                <a:latin typeface="CMMI10"/>
              </a:rPr>
              <a:t>B </a:t>
            </a:r>
            <a:r>
              <a:rPr lang="en-US" sz="1600" b="1" i="1" u="sng" dirty="0">
                <a:latin typeface="NimbusRomNo9L-Regu"/>
              </a:rPr>
              <a:t>occurred </a:t>
            </a:r>
            <a:r>
              <a:rPr lang="en-US" sz="1600" b="1" i="1" u="sng" dirty="0">
                <a:latin typeface="NimbusRomNo9L-ReguItal"/>
              </a:rPr>
              <a:t>despite </a:t>
            </a:r>
            <a:r>
              <a:rPr lang="en-US" sz="1600" b="1" i="1" u="sng" dirty="0">
                <a:latin typeface="CMMI10"/>
              </a:rPr>
              <a:t>A</a:t>
            </a:r>
            <a:r>
              <a:rPr lang="en-US" sz="1600" b="1" i="1" u="sng" dirty="0">
                <a:latin typeface="NimbusRomNo9L-Regu"/>
              </a:rPr>
              <a:t>.</a:t>
            </a:r>
            <a:endParaRPr lang="en-US" sz="1600" b="1" i="1" u="sng" dirty="0"/>
          </a:p>
        </p:txBody>
      </p:sp>
    </p:spTree>
    <p:extLst>
      <p:ext uri="{BB962C8B-B14F-4D97-AF65-F5344CB8AC3E}">
        <p14:creationId xmlns:p14="http://schemas.microsoft.com/office/powerpoint/2010/main" val="266720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and Intensity Changes</a:t>
            </a:r>
          </a:p>
        </p:txBody>
      </p:sp>
      <p:sp>
        <p:nvSpPr>
          <p:cNvPr id="3" name="Content Placeholder 2"/>
          <p:cNvSpPr>
            <a:spLocks noGrp="1"/>
          </p:cNvSpPr>
          <p:nvPr>
            <p:ph idx="1"/>
          </p:nvPr>
        </p:nvSpPr>
        <p:spPr>
          <a:xfrm>
            <a:off x="205740" y="1581785"/>
            <a:ext cx="5425440" cy="4351338"/>
          </a:xfrm>
        </p:spPr>
        <p:txBody>
          <a:bodyPr/>
          <a:lstStyle/>
          <a:p>
            <a:r>
              <a:rPr lang="en-US" i="1" u="sng" dirty="0"/>
              <a:t>Not all causes raise the probability of their effects</a:t>
            </a:r>
            <a:r>
              <a:rPr lang="en-US" dirty="0"/>
              <a:t>. </a:t>
            </a:r>
          </a:p>
          <a:p>
            <a:r>
              <a:rPr lang="en-US" dirty="0"/>
              <a:t>When explaining an event B, we should look not only for events A that raised the probability of B, </a:t>
            </a:r>
          </a:p>
          <a:p>
            <a:r>
              <a:rPr lang="en-US" dirty="0"/>
              <a:t>But also for events that caused B </a:t>
            </a:r>
            <a:r>
              <a:rPr lang="en-US" u="sng" dirty="0"/>
              <a:t>to occur sooner </a:t>
            </a:r>
          </a:p>
          <a:p>
            <a:pPr marL="0" indent="0">
              <a:buNone/>
            </a:pPr>
            <a:r>
              <a:rPr lang="en-US" dirty="0"/>
              <a:t>OR</a:t>
            </a:r>
          </a:p>
          <a:p>
            <a:r>
              <a:rPr lang="en-US" u="sng" dirty="0"/>
              <a:t> Increased its expected intensity.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720" y="1581785"/>
            <a:ext cx="5463540" cy="4003787"/>
          </a:xfrm>
          <a:prstGeom prst="rect">
            <a:avLst/>
          </a:prstGeom>
        </p:spPr>
      </p:pic>
    </p:spTree>
    <p:extLst>
      <p:ext uri="{BB962C8B-B14F-4D97-AF65-F5344CB8AC3E}">
        <p14:creationId xmlns:p14="http://schemas.microsoft.com/office/powerpoint/2010/main" val="1334171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Riemann–</a:t>
            </a:r>
            <a:r>
              <a:rPr lang="en-US" b="1" dirty="0" err="1"/>
              <a:t>Darboux</a:t>
            </a:r>
            <a:r>
              <a:rPr lang="en-US" b="1" dirty="0"/>
              <a:t> approach vs</a:t>
            </a:r>
            <a:br>
              <a:rPr lang="en-US" b="1" dirty="0"/>
            </a:br>
            <a:r>
              <a:rPr lang="en-US" b="1" dirty="0"/>
              <a:t>The Lebesgue approach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2620" y="2000885"/>
            <a:ext cx="7837211" cy="4351338"/>
          </a:xfrm>
        </p:spPr>
      </p:pic>
    </p:spTree>
    <p:extLst>
      <p:ext uri="{BB962C8B-B14F-4D97-AF65-F5344CB8AC3E}">
        <p14:creationId xmlns:p14="http://schemas.microsoft.com/office/powerpoint/2010/main" val="2992633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Explanations</a:t>
            </a:r>
          </a:p>
        </p:txBody>
      </p:sp>
      <p:sp>
        <p:nvSpPr>
          <p:cNvPr id="3" name="Content Placeholder 2"/>
          <p:cNvSpPr>
            <a:spLocks noGrp="1"/>
          </p:cNvSpPr>
          <p:nvPr>
            <p:ph idx="1"/>
          </p:nvPr>
        </p:nvSpPr>
        <p:spPr/>
        <p:txBody>
          <a:bodyPr/>
          <a:lstStyle/>
          <a:p>
            <a:r>
              <a:rPr lang="en-US" dirty="0"/>
              <a:t>Computing an explanation for event B in terms of event A given the actual world w0</a:t>
            </a:r>
          </a:p>
          <a:p>
            <a:r>
              <a:rPr lang="en-US" dirty="0"/>
              <a:t>Subroutine for sampling worlds from the probability trajectory Pt</a:t>
            </a:r>
          </a:p>
          <a:p>
            <a:r>
              <a:rPr lang="en-US" dirty="0"/>
              <a:t>Example: </a:t>
            </a:r>
            <a:r>
              <a:rPr lang="en-US" u="sng" dirty="0"/>
              <a:t>In the glucose-insulin example, the actual world w0 is represented as a list of vectors, each containing the concentrations of glucose, insulin, and other state variables at a point in time</a:t>
            </a:r>
          </a:p>
          <a:p>
            <a:endParaRPr lang="en-US" u="sng" dirty="0"/>
          </a:p>
          <a:p>
            <a:pPr marL="0" indent="0">
              <a:buNone/>
            </a:pPr>
            <a:r>
              <a:rPr lang="en-US" u="sng" dirty="0"/>
              <a:t>-</a:t>
            </a:r>
            <a:r>
              <a:rPr lang="en-US" i="1" u="sng" dirty="0"/>
              <a:t>Reading from Paper!</a:t>
            </a:r>
          </a:p>
          <a:p>
            <a:endParaRPr lang="en-US" dirty="0"/>
          </a:p>
        </p:txBody>
      </p:sp>
    </p:spTree>
    <p:extLst>
      <p:ext uri="{BB962C8B-B14F-4D97-AF65-F5344CB8AC3E}">
        <p14:creationId xmlns:p14="http://schemas.microsoft.com/office/powerpoint/2010/main" val="9789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Work</a:t>
            </a:r>
          </a:p>
        </p:txBody>
      </p:sp>
      <p:sp>
        <p:nvSpPr>
          <p:cNvPr id="3" name="Content Placeholder 2"/>
          <p:cNvSpPr>
            <a:spLocks noGrp="1"/>
          </p:cNvSpPr>
          <p:nvPr>
            <p:ph idx="1"/>
          </p:nvPr>
        </p:nvSpPr>
        <p:spPr/>
        <p:txBody>
          <a:bodyPr>
            <a:normAutofit lnSpcReduction="10000"/>
          </a:bodyPr>
          <a:lstStyle/>
          <a:p>
            <a:r>
              <a:rPr lang="en-US" dirty="0"/>
              <a:t>Causal Explanation – Assign Responsibility (To Study Why things happen)</a:t>
            </a:r>
          </a:p>
          <a:p>
            <a:r>
              <a:rPr lang="en-US" dirty="0"/>
              <a:t>This helps inform future decisions</a:t>
            </a:r>
          </a:p>
          <a:p>
            <a:r>
              <a:rPr lang="en-US" dirty="0"/>
              <a:t>Most Methods provide theoretical contributions with</a:t>
            </a:r>
          </a:p>
          <a:p>
            <a:pPr marL="0" indent="0">
              <a:buNone/>
            </a:pPr>
            <a:r>
              <a:rPr lang="en-US" dirty="0"/>
              <a:t>	 </a:t>
            </a:r>
            <a:r>
              <a:rPr lang="en-US" i="1" dirty="0"/>
              <a:t>limited computational capability</a:t>
            </a:r>
          </a:p>
          <a:p>
            <a:pPr marL="0" indent="0">
              <a:buNone/>
            </a:pPr>
            <a:r>
              <a:rPr lang="en-US" u="sng" dirty="0"/>
              <a:t>Contributions:</a:t>
            </a:r>
          </a:p>
          <a:p>
            <a:pPr marL="0" indent="0">
              <a:buNone/>
            </a:pPr>
            <a:r>
              <a:rPr lang="en-US" dirty="0"/>
              <a:t>“An algorithm for explanation that calculates the strength of token causes.</a:t>
            </a:r>
          </a:p>
          <a:p>
            <a:pPr marL="0" indent="0">
              <a:buNone/>
            </a:pPr>
            <a:r>
              <a:rPr lang="en-US" dirty="0"/>
              <a:t>An evaluation based on simulated data that enables objective comparison against prior methods and ground truth.”</a:t>
            </a:r>
            <a:endParaRPr lang="en-US" i="1" u="sng" dirty="0"/>
          </a:p>
          <a:p>
            <a:pPr marL="0" indent="0">
              <a:buNone/>
            </a:pPr>
            <a:endParaRPr lang="en-US" i="1" dirty="0"/>
          </a:p>
          <a:p>
            <a:endParaRPr lang="en-US" i="1" dirty="0"/>
          </a:p>
          <a:p>
            <a:endParaRPr lang="en-US" dirty="0"/>
          </a:p>
        </p:txBody>
      </p:sp>
    </p:spTree>
    <p:extLst>
      <p:ext uri="{BB962C8B-B14F-4D97-AF65-F5344CB8AC3E}">
        <p14:creationId xmlns:p14="http://schemas.microsoft.com/office/powerpoint/2010/main" val="4193837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7881" y="121920"/>
            <a:ext cx="5844539" cy="6339840"/>
          </a:xfrm>
        </p:spPr>
      </p:pic>
    </p:spTree>
    <p:extLst>
      <p:ext uri="{BB962C8B-B14F-4D97-AF65-F5344CB8AC3E}">
        <p14:creationId xmlns:p14="http://schemas.microsoft.com/office/powerpoint/2010/main" val="3794423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Computational Complexity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640" y="1942709"/>
            <a:ext cx="5992559" cy="3324689"/>
          </a:xfrm>
        </p:spPr>
      </p:pic>
    </p:spTree>
    <p:extLst>
      <p:ext uri="{BB962C8B-B14F-4D97-AF65-F5344CB8AC3E}">
        <p14:creationId xmlns:p14="http://schemas.microsoft.com/office/powerpoint/2010/main" val="556632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1190" y="1484948"/>
            <a:ext cx="6168390" cy="4927283"/>
          </a:xfrm>
        </p:spPr>
      </p:pic>
      <p:sp>
        <p:nvSpPr>
          <p:cNvPr id="5" name="TextBox 4"/>
          <p:cNvSpPr txBox="1"/>
          <p:nvPr/>
        </p:nvSpPr>
        <p:spPr>
          <a:xfrm>
            <a:off x="396240" y="1484948"/>
            <a:ext cx="4853940" cy="6186309"/>
          </a:xfrm>
          <a:prstGeom prst="rect">
            <a:avLst/>
          </a:prstGeom>
          <a:noFill/>
        </p:spPr>
        <p:txBody>
          <a:bodyPr wrap="square" rtlCol="0">
            <a:spAutoFit/>
          </a:bodyPr>
          <a:lstStyle/>
          <a:p>
            <a:r>
              <a:rPr lang="en-US" b="1" u="sng" dirty="0"/>
              <a:t>Common Cause</a:t>
            </a:r>
          </a:p>
          <a:p>
            <a:endParaRPr lang="en-US" dirty="0"/>
          </a:p>
          <a:p>
            <a:r>
              <a:rPr lang="en-US" dirty="0"/>
              <a:t>6-&gt;7</a:t>
            </a:r>
          </a:p>
          <a:p>
            <a:r>
              <a:rPr lang="en-US" dirty="0"/>
              <a:t>6-&gt;9 &amp;&amp; 7-&gt;8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p:cNvPicPr>
            <a:picLocks noChangeAspect="1"/>
          </p:cNvPicPr>
          <p:nvPr/>
        </p:nvPicPr>
        <p:blipFill>
          <a:blip r:embed="rId3"/>
          <a:stretch>
            <a:fillRect/>
          </a:stretch>
        </p:blipFill>
        <p:spPr>
          <a:xfrm>
            <a:off x="2823210" y="1273587"/>
            <a:ext cx="2457450" cy="2675001"/>
          </a:xfrm>
          <a:prstGeom prst="rect">
            <a:avLst/>
          </a:prstGeom>
        </p:spPr>
      </p:pic>
      <p:pic>
        <p:nvPicPr>
          <p:cNvPr id="7" name="Picture 6"/>
          <p:cNvPicPr>
            <a:picLocks noChangeAspect="1"/>
          </p:cNvPicPr>
          <p:nvPr/>
        </p:nvPicPr>
        <p:blipFill>
          <a:blip r:embed="rId4"/>
          <a:stretch>
            <a:fillRect/>
          </a:stretch>
        </p:blipFill>
        <p:spPr>
          <a:xfrm>
            <a:off x="179070" y="2713959"/>
            <a:ext cx="2428875" cy="2675001"/>
          </a:xfrm>
          <a:prstGeom prst="rect">
            <a:avLst/>
          </a:prstGeom>
        </p:spPr>
      </p:pic>
      <p:pic>
        <p:nvPicPr>
          <p:cNvPr id="8" name="Picture 7"/>
          <p:cNvPicPr>
            <a:picLocks noChangeAspect="1"/>
          </p:cNvPicPr>
          <p:nvPr/>
        </p:nvPicPr>
        <p:blipFill>
          <a:blip r:embed="rId5"/>
          <a:stretch>
            <a:fillRect/>
          </a:stretch>
        </p:blipFill>
        <p:spPr>
          <a:xfrm>
            <a:off x="2537460" y="4051459"/>
            <a:ext cx="3028950" cy="2675001"/>
          </a:xfrm>
          <a:prstGeom prst="rect">
            <a:avLst/>
          </a:prstGeom>
        </p:spPr>
      </p:pic>
    </p:spTree>
    <p:extLst>
      <p:ext uri="{BB962C8B-B14F-4D97-AF65-F5344CB8AC3E}">
        <p14:creationId xmlns:p14="http://schemas.microsoft.com/office/powerpoint/2010/main" val="1605939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Contd..</a:t>
            </a:r>
          </a:p>
        </p:txBody>
      </p:sp>
      <p:sp>
        <p:nvSpPr>
          <p:cNvPr id="3" name="Content Placeholder 2"/>
          <p:cNvSpPr>
            <a:spLocks noGrp="1"/>
          </p:cNvSpPr>
          <p:nvPr>
            <p:ph idx="1"/>
          </p:nvPr>
        </p:nvSpPr>
        <p:spPr/>
        <p:txBody>
          <a:bodyPr/>
          <a:lstStyle/>
          <a:p>
            <a:pPr marL="0" indent="0">
              <a:buNone/>
            </a:pPr>
            <a:r>
              <a:rPr lang="en-US" b="1" u="sng" dirty="0"/>
              <a:t>Causal Chain</a:t>
            </a:r>
          </a:p>
          <a:p>
            <a:r>
              <a:rPr lang="en-US" dirty="0"/>
              <a:t>6-&gt;7 (indirect)</a:t>
            </a:r>
          </a:p>
          <a:p>
            <a:r>
              <a:rPr lang="en-US" dirty="0"/>
              <a:t>7-&gt;8 (direct)</a:t>
            </a:r>
          </a:p>
          <a:p>
            <a:r>
              <a:rPr lang="en-US" dirty="0"/>
              <a:t>8-&gt;P</a:t>
            </a:r>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1190" y="1484948"/>
            <a:ext cx="6168390" cy="4927283"/>
          </a:xfrm>
          <a:prstGeom prst="rect">
            <a:avLst/>
          </a:prstGeom>
        </p:spPr>
      </p:pic>
    </p:spTree>
    <p:extLst>
      <p:ext uri="{BB962C8B-B14F-4D97-AF65-F5344CB8AC3E}">
        <p14:creationId xmlns:p14="http://schemas.microsoft.com/office/powerpoint/2010/main" val="373114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Contd..</a:t>
            </a:r>
          </a:p>
        </p:txBody>
      </p:sp>
      <p:sp>
        <p:nvSpPr>
          <p:cNvPr id="3" name="Content Placeholder 2"/>
          <p:cNvSpPr>
            <a:spLocks noGrp="1"/>
          </p:cNvSpPr>
          <p:nvPr>
            <p:ph idx="1"/>
          </p:nvPr>
        </p:nvSpPr>
        <p:spPr/>
        <p:txBody>
          <a:bodyPr/>
          <a:lstStyle/>
          <a:p>
            <a:pPr marL="0" indent="0">
              <a:buNone/>
            </a:pPr>
            <a:r>
              <a:rPr lang="en-US" b="1" u="sng" dirty="0"/>
              <a:t>Back Up Causation</a:t>
            </a:r>
          </a:p>
          <a:p>
            <a:r>
              <a:rPr lang="en-US" dirty="0"/>
              <a:t>6-&gt;8 | </a:t>
            </a:r>
            <a:r>
              <a:rPr lang="en-US" b="1" dirty="0"/>
              <a:t>7-&gt;8 (also off course)</a:t>
            </a:r>
          </a:p>
          <a:p>
            <a:r>
              <a:rPr lang="en-US" b="1" dirty="0"/>
              <a:t>8-&gt;P</a:t>
            </a:r>
          </a:p>
          <a:p>
            <a:endParaRPr lang="en-US" b="1" dirty="0"/>
          </a:p>
          <a:p>
            <a:r>
              <a:rPr lang="en-US" u="sng" dirty="0"/>
              <a:t>This interpretation helps devise better strategies for</a:t>
            </a:r>
          </a:p>
          <a:p>
            <a:pPr marL="0" indent="0">
              <a:buNone/>
            </a:pPr>
            <a:r>
              <a:rPr lang="en-US" dirty="0"/>
              <a:t>  </a:t>
            </a:r>
            <a:r>
              <a:rPr lang="en-US" u="sng" dirty="0"/>
              <a:t>better strategies for </a:t>
            </a:r>
          </a:p>
          <a:p>
            <a:pPr marL="0" indent="0">
              <a:buNone/>
            </a:pPr>
            <a:r>
              <a:rPr lang="en-US" dirty="0"/>
              <a:t>  </a:t>
            </a:r>
            <a:r>
              <a:rPr lang="en-US" u="sng" dirty="0"/>
              <a:t>bringing about outcomes</a:t>
            </a:r>
            <a:endParaRPr lang="en-US" b="1" u="sng" dirty="0"/>
          </a:p>
          <a:p>
            <a:endParaRPr lang="en-US" b="1"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1190" y="1484948"/>
            <a:ext cx="6168390" cy="4927283"/>
          </a:xfrm>
          <a:prstGeom prst="rect">
            <a:avLst/>
          </a:prstGeom>
        </p:spPr>
      </p:pic>
    </p:spTree>
    <p:extLst>
      <p:ext uri="{BB962C8B-B14F-4D97-AF65-F5344CB8AC3E}">
        <p14:creationId xmlns:p14="http://schemas.microsoft.com/office/powerpoint/2010/main" val="492681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2</a:t>
            </a:r>
          </a:p>
        </p:txBody>
      </p:sp>
      <p:pic>
        <p:nvPicPr>
          <p:cNvPr id="4" name="Content Placeholder 3"/>
          <p:cNvPicPr>
            <a:picLocks noGrp="1" noChangeAspect="1"/>
          </p:cNvPicPr>
          <p:nvPr>
            <p:ph idx="1"/>
          </p:nvPr>
        </p:nvPicPr>
        <p:blipFill>
          <a:blip r:embed="rId2"/>
          <a:stretch>
            <a:fillRect/>
          </a:stretch>
        </p:blipFill>
        <p:spPr>
          <a:xfrm>
            <a:off x="4389120" y="1171869"/>
            <a:ext cx="8031480" cy="3566667"/>
          </a:xfrm>
          <a:prstGeom prst="rect">
            <a:avLst/>
          </a:prstGeom>
        </p:spPr>
      </p:pic>
      <p:sp>
        <p:nvSpPr>
          <p:cNvPr id="5" name="TextBox 4"/>
          <p:cNvSpPr txBox="1"/>
          <p:nvPr/>
        </p:nvSpPr>
        <p:spPr>
          <a:xfrm>
            <a:off x="6286500" y="4849189"/>
            <a:ext cx="9189720" cy="369332"/>
          </a:xfrm>
          <a:prstGeom prst="rect">
            <a:avLst/>
          </a:prstGeom>
          <a:noFill/>
        </p:spPr>
        <p:txBody>
          <a:bodyPr wrap="square" rtlCol="0">
            <a:spAutoFit/>
          </a:bodyPr>
          <a:lstStyle/>
          <a:p>
            <a:r>
              <a:rPr lang="en-US" b="1" u="sng" dirty="0"/>
              <a:t>Shaded Regions are error bars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220" y="2213985"/>
            <a:ext cx="4480040" cy="2457793"/>
          </a:xfrm>
          <a:prstGeom prst="rect">
            <a:avLst/>
          </a:prstGeom>
        </p:spPr>
      </p:pic>
    </p:spTree>
    <p:extLst>
      <p:ext uri="{BB962C8B-B14F-4D97-AF65-F5344CB8AC3E}">
        <p14:creationId xmlns:p14="http://schemas.microsoft.com/office/powerpoint/2010/main" val="3419588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lstStyle/>
          <a:p>
            <a:r>
              <a:rPr lang="en-US" dirty="0"/>
              <a:t>Requires a Model</a:t>
            </a:r>
          </a:p>
          <a:p>
            <a:r>
              <a:rPr lang="en-US" dirty="0"/>
              <a:t>Cannot Handle Deterministic Systems</a:t>
            </a:r>
          </a:p>
          <a:p>
            <a:r>
              <a:rPr lang="en-US" dirty="0"/>
              <a:t>Not Scalable</a:t>
            </a:r>
          </a:p>
          <a:p>
            <a:r>
              <a:rPr lang="en-US" dirty="0"/>
              <a:t>Naïve Algorithm implementation/Approximation in spite of good model</a:t>
            </a:r>
          </a:p>
          <a:p>
            <a:pPr marL="0" indent="0">
              <a:buNone/>
            </a:pPr>
            <a:endParaRPr lang="en-US" dirty="0"/>
          </a:p>
        </p:txBody>
      </p:sp>
    </p:spTree>
    <p:extLst>
      <p:ext uri="{BB962C8B-B14F-4D97-AF65-F5344CB8AC3E}">
        <p14:creationId xmlns:p14="http://schemas.microsoft.com/office/powerpoint/2010/main" val="2985429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r>
              <a:rPr lang="en-US" dirty="0"/>
              <a:t>“Explanations are needed to assign blame, learn from our actions, and make better future decisions. </a:t>
            </a:r>
          </a:p>
          <a:p>
            <a:pPr marL="0" indent="0">
              <a:buNone/>
            </a:pPr>
            <a:r>
              <a:rPr lang="en-US" dirty="0"/>
              <a:t>Yet while many fields such as computer science, epidemiology, and political science regularly use methods for causal inference to learn how systems work, explanation has remained in the domain of theory.</a:t>
            </a:r>
          </a:p>
          <a:p>
            <a:pPr marL="0" indent="0">
              <a:buNone/>
            </a:pPr>
            <a:r>
              <a:rPr lang="en-US" dirty="0"/>
              <a:t> One of the primary impediments to this is the </a:t>
            </a:r>
            <a:r>
              <a:rPr lang="en-US" b="1" u="sng" dirty="0"/>
              <a:t>difficulty of formalizing methods for explanation</a:t>
            </a:r>
            <a:r>
              <a:rPr lang="en-US" dirty="0"/>
              <a:t>, and </a:t>
            </a:r>
            <a:r>
              <a:rPr lang="en-US" b="1" u="sng" dirty="0"/>
              <a:t>capturing the nuanced ways we explain events.</a:t>
            </a:r>
            <a:r>
              <a:rPr lang="en-US" dirty="0"/>
              <a:t>”</a:t>
            </a:r>
          </a:p>
        </p:txBody>
      </p:sp>
    </p:spTree>
    <p:extLst>
      <p:ext uri="{BB962C8B-B14F-4D97-AF65-F5344CB8AC3E}">
        <p14:creationId xmlns:p14="http://schemas.microsoft.com/office/powerpoint/2010/main" val="1932648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and Discussion.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3579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en-US" sz="2400" dirty="0"/>
              <a:t>“Given a database of medical records, we can find causal relationships between variables like medications, lifestyle, and disease. </a:t>
            </a:r>
          </a:p>
          <a:p>
            <a:pPr marL="0" indent="0">
              <a:buNone/>
            </a:pPr>
            <a:r>
              <a:rPr lang="en-US" sz="2400" dirty="0"/>
              <a:t>Yet while causal inference can tell us what causes heart failure in general, </a:t>
            </a:r>
            <a:r>
              <a:rPr lang="en-US" sz="2400" u="sng" dirty="0"/>
              <a:t>it cannot tell us that a specific patient’s heart failure is caused by their thyroid </a:t>
            </a:r>
            <a:r>
              <a:rPr lang="en-US" sz="2400" u="sng" dirty="0" err="1"/>
              <a:t>disfunction</a:t>
            </a:r>
            <a:r>
              <a:rPr lang="en-US" sz="2400" u="sng" dirty="0"/>
              <a:t> rather than their uncontrolled diabetes — that is the role of causal explanation</a:t>
            </a:r>
            <a:r>
              <a:rPr lang="en-US" sz="2400" dirty="0"/>
              <a:t>.”</a:t>
            </a:r>
          </a:p>
          <a:p>
            <a:pPr marL="0" indent="0">
              <a:buNone/>
            </a:pPr>
            <a:endParaRPr lang="en-US" sz="2400" dirty="0"/>
          </a:p>
          <a:p>
            <a:pPr marL="0" indent="0">
              <a:buNone/>
            </a:pPr>
            <a:r>
              <a:rPr lang="en-US" b="1" dirty="0"/>
              <a:t>Hence, the task of assigning responsibility</a:t>
            </a:r>
          </a:p>
          <a:p>
            <a:pPr marL="0" indent="0">
              <a:buNone/>
            </a:pPr>
            <a:endParaRPr lang="en-US" u="sng" dirty="0"/>
          </a:p>
          <a:p>
            <a:pPr marL="0" indent="0">
              <a:buNone/>
            </a:pPr>
            <a:r>
              <a:rPr lang="en-US" sz="2400" dirty="0"/>
              <a:t>“</a:t>
            </a:r>
            <a:r>
              <a:rPr lang="en-US" sz="2400" u="sng" dirty="0"/>
              <a:t>One of the core approaches to explanation is based on counterfactuals, which capture that without the cause the effect would not have happened</a:t>
            </a:r>
            <a:r>
              <a:rPr lang="en-US" sz="2400" dirty="0"/>
              <a:t>”</a:t>
            </a:r>
          </a:p>
          <a:p>
            <a:pPr marL="0" indent="0">
              <a:buNone/>
            </a:pPr>
            <a:endParaRPr lang="en-US" sz="2400" dirty="0"/>
          </a:p>
        </p:txBody>
      </p:sp>
    </p:spTree>
    <p:extLst>
      <p:ext uri="{BB962C8B-B14F-4D97-AF65-F5344CB8AC3E}">
        <p14:creationId xmlns:p14="http://schemas.microsoft.com/office/powerpoint/2010/main" val="79426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Shortcomings of Some Existing Methods</a:t>
            </a:r>
          </a:p>
        </p:txBody>
      </p:sp>
      <p:sp>
        <p:nvSpPr>
          <p:cNvPr id="3" name="Content Placeholder 2"/>
          <p:cNvSpPr>
            <a:spLocks noGrp="1"/>
          </p:cNvSpPr>
          <p:nvPr>
            <p:ph idx="1"/>
          </p:nvPr>
        </p:nvSpPr>
        <p:spPr/>
        <p:txBody>
          <a:bodyPr/>
          <a:lstStyle/>
          <a:p>
            <a:endParaRPr lang="en-US" dirty="0"/>
          </a:p>
          <a:p>
            <a:r>
              <a:rPr lang="en-US" dirty="0"/>
              <a:t>“The primary shortcoming of existing explanation methods is their handling of time”</a:t>
            </a:r>
          </a:p>
          <a:p>
            <a:r>
              <a:rPr lang="en-US" dirty="0"/>
              <a:t>Bayesian Networks – Ignore Time entirely</a:t>
            </a:r>
          </a:p>
          <a:p>
            <a:r>
              <a:rPr lang="en-US" dirty="0"/>
              <a:t>Dynamic Bayesian Networks - add time ad-hoc but</a:t>
            </a:r>
          </a:p>
          <a:p>
            <a:pPr lvl="1"/>
            <a:r>
              <a:rPr lang="en-US" dirty="0"/>
              <a:t>Computationally expensive</a:t>
            </a:r>
          </a:p>
          <a:p>
            <a:pPr lvl="1"/>
            <a:r>
              <a:rPr lang="en-US" dirty="0"/>
              <a:t>Large amounts of input required</a:t>
            </a:r>
          </a:p>
        </p:txBody>
      </p:sp>
    </p:spTree>
    <p:extLst>
      <p:ext uri="{BB962C8B-B14F-4D97-AF65-F5344CB8AC3E}">
        <p14:creationId xmlns:p14="http://schemas.microsoft.com/office/powerpoint/2010/main" val="292807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types of questions do we need to answer?</a:t>
            </a:r>
          </a:p>
        </p:txBody>
      </p:sp>
      <p:sp>
        <p:nvSpPr>
          <p:cNvPr id="3" name="Content Placeholder 2"/>
          <p:cNvSpPr>
            <a:spLocks noGrp="1"/>
          </p:cNvSpPr>
          <p:nvPr>
            <p:ph idx="1"/>
          </p:nvPr>
        </p:nvSpPr>
        <p:spPr/>
        <p:txBody>
          <a:bodyPr>
            <a:normAutofit fontScale="92500" lnSpcReduction="10000"/>
          </a:bodyPr>
          <a:lstStyle/>
          <a:p>
            <a:endParaRPr lang="en-US" dirty="0"/>
          </a:p>
          <a:p>
            <a:r>
              <a:rPr lang="en-US" dirty="0"/>
              <a:t>From Whether an event happens to identify causes which could potentially change whether, </a:t>
            </a:r>
            <a:r>
              <a:rPr lang="en-US" b="1" u="sng" dirty="0"/>
              <a:t>when and how </a:t>
            </a:r>
            <a:r>
              <a:rPr lang="en-US" dirty="0"/>
              <a:t>an event happens</a:t>
            </a:r>
          </a:p>
          <a:p>
            <a:r>
              <a:rPr lang="en-US" dirty="0"/>
              <a:t>This requires continuous time and state modelling</a:t>
            </a:r>
          </a:p>
          <a:p>
            <a:r>
              <a:rPr lang="en-US" dirty="0"/>
              <a:t>Examples:</a:t>
            </a:r>
          </a:p>
          <a:p>
            <a:endParaRPr lang="en-US" dirty="0"/>
          </a:p>
          <a:p>
            <a:pPr marL="457200" lvl="1" indent="0">
              <a:buNone/>
            </a:pPr>
            <a:r>
              <a:rPr lang="en-US" u="sng" dirty="0"/>
              <a:t>Timing effect (The When kind)</a:t>
            </a:r>
            <a:r>
              <a:rPr lang="en-US" dirty="0"/>
              <a:t>: “Perhaps an individual had a genetic disposition toward lung cancer, but smoking led to diagnosis at a much earlier age than otherwise would have happened”.</a:t>
            </a:r>
          </a:p>
          <a:p>
            <a:pPr marL="457200" lvl="1" indent="0">
              <a:buNone/>
            </a:pPr>
            <a:r>
              <a:rPr lang="en-US" u="sng" dirty="0"/>
              <a:t>Intensity effect (The How kind)</a:t>
            </a:r>
            <a:r>
              <a:rPr lang="en-US" dirty="0"/>
              <a:t>: “Two arsonists individually didn’t change whether a fire happened (since either would have brought it about), but they increased the intensity of the fire and prevented it from being extinguished”</a:t>
            </a:r>
            <a:endParaRPr lang="en-US" u="sng" dirty="0"/>
          </a:p>
        </p:txBody>
      </p:sp>
    </p:spTree>
    <p:extLst>
      <p:ext uri="{BB962C8B-B14F-4D97-AF65-F5344CB8AC3E}">
        <p14:creationId xmlns:p14="http://schemas.microsoft.com/office/powerpoint/2010/main" val="4121592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Answer these in terms of Counterfactual Queries?</a:t>
            </a:r>
          </a:p>
        </p:txBody>
      </p:sp>
      <p:sp>
        <p:nvSpPr>
          <p:cNvPr id="3" name="Content Placeholder 2"/>
          <p:cNvSpPr>
            <a:spLocks noGrp="1"/>
          </p:cNvSpPr>
          <p:nvPr>
            <p:ph idx="1"/>
          </p:nvPr>
        </p:nvSpPr>
        <p:spPr/>
        <p:txBody>
          <a:bodyPr/>
          <a:lstStyle/>
          <a:p>
            <a:endParaRPr lang="en-US" u="sng" dirty="0"/>
          </a:p>
          <a:p>
            <a:r>
              <a:rPr lang="en-US" u="sng" dirty="0"/>
              <a:t>Compute Probabilistic Trajectories</a:t>
            </a:r>
          </a:p>
          <a:p>
            <a:r>
              <a:rPr lang="en-US" dirty="0"/>
              <a:t>Show how to test whether one event changes the </a:t>
            </a:r>
            <a:r>
              <a:rPr lang="en-US" u="sng" dirty="0"/>
              <a:t>probability, time or intensity of another event</a:t>
            </a:r>
            <a:r>
              <a:rPr lang="en-US" dirty="0"/>
              <a:t>.</a:t>
            </a:r>
          </a:p>
          <a:p>
            <a:r>
              <a:rPr lang="en-US" dirty="0"/>
              <a:t>Compute quantitative strengths for these relationships (</a:t>
            </a:r>
            <a:r>
              <a:rPr lang="en-US" i="1" dirty="0"/>
              <a:t>How Statistically Significant are they really</a:t>
            </a:r>
            <a:r>
              <a:rPr lang="en-US" dirty="0"/>
              <a:t>?)</a:t>
            </a:r>
          </a:p>
          <a:p>
            <a:endParaRPr lang="en-US" dirty="0"/>
          </a:p>
        </p:txBody>
      </p:sp>
    </p:spTree>
    <p:extLst>
      <p:ext uri="{BB962C8B-B14F-4D97-AF65-F5344CB8AC3E}">
        <p14:creationId xmlns:p14="http://schemas.microsoft.com/office/powerpoint/2010/main" val="3461291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Areas</a:t>
            </a:r>
          </a:p>
        </p:txBody>
      </p:sp>
      <p:sp>
        <p:nvSpPr>
          <p:cNvPr id="3" name="Content Placeholder 2"/>
          <p:cNvSpPr>
            <a:spLocks noGrp="1"/>
          </p:cNvSpPr>
          <p:nvPr>
            <p:ph idx="1"/>
          </p:nvPr>
        </p:nvSpPr>
        <p:spPr/>
        <p:txBody>
          <a:bodyPr/>
          <a:lstStyle/>
          <a:p>
            <a:r>
              <a:rPr lang="en-US" dirty="0"/>
              <a:t>Law</a:t>
            </a:r>
          </a:p>
          <a:p>
            <a:r>
              <a:rPr lang="en-US" dirty="0"/>
              <a:t>Medicine</a:t>
            </a:r>
          </a:p>
          <a:p>
            <a:r>
              <a:rPr lang="en-US" u="sng" dirty="0"/>
              <a:t>Computer Science</a:t>
            </a:r>
          </a:p>
          <a:p>
            <a:r>
              <a:rPr lang="en-US" u="sng" dirty="0"/>
              <a:t>Philosophy</a:t>
            </a:r>
          </a:p>
        </p:txBody>
      </p:sp>
    </p:spTree>
    <p:extLst>
      <p:ext uri="{BB962C8B-B14F-4D97-AF65-F5344CB8AC3E}">
        <p14:creationId xmlns:p14="http://schemas.microsoft.com/office/powerpoint/2010/main" val="2369636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Philosophy</a:t>
            </a:r>
          </a:p>
        </p:txBody>
      </p:sp>
      <p:sp>
        <p:nvSpPr>
          <p:cNvPr id="3" name="Content Placeholder 2"/>
          <p:cNvSpPr>
            <a:spLocks noGrp="1"/>
          </p:cNvSpPr>
          <p:nvPr>
            <p:ph idx="1"/>
          </p:nvPr>
        </p:nvSpPr>
        <p:spPr/>
        <p:txBody>
          <a:bodyPr>
            <a:normAutofit/>
          </a:bodyPr>
          <a:lstStyle/>
          <a:p>
            <a:r>
              <a:rPr lang="en-US" dirty="0"/>
              <a:t>Probability of the Effect Over Time</a:t>
            </a:r>
          </a:p>
          <a:p>
            <a:pPr lvl="1"/>
            <a:r>
              <a:rPr lang="en-US" dirty="0"/>
              <a:t>Requires Background Contexts to Hold Fixed (and requires a whole lot of them)</a:t>
            </a:r>
          </a:p>
          <a:p>
            <a:r>
              <a:rPr lang="en-US" dirty="0"/>
              <a:t>Counterfactual methods:</a:t>
            </a:r>
          </a:p>
          <a:p>
            <a:pPr lvl="1"/>
            <a:r>
              <a:rPr lang="en-US" dirty="0"/>
              <a:t>“A cause is something without whose presence the effect would not have occurred”</a:t>
            </a:r>
          </a:p>
          <a:p>
            <a:pPr lvl="1"/>
            <a:r>
              <a:rPr lang="en-US" dirty="0"/>
              <a:t>Intuitive Appeal but not reducible to Algorithm cannot Handle </a:t>
            </a:r>
            <a:r>
              <a:rPr lang="en-US" b="1" u="sng" dirty="0"/>
              <a:t>Over determinism </a:t>
            </a:r>
          </a:p>
          <a:p>
            <a:r>
              <a:rPr lang="en-US" dirty="0"/>
              <a:t>The theory has been extended to capture </a:t>
            </a:r>
            <a:r>
              <a:rPr lang="en-US" dirty="0" err="1"/>
              <a:t>overdeterminism</a:t>
            </a:r>
            <a:r>
              <a:rPr lang="en-US" dirty="0"/>
              <a:t> though without a way of quantifying the similarity</a:t>
            </a:r>
          </a:p>
        </p:txBody>
      </p:sp>
    </p:spTree>
    <p:extLst>
      <p:ext uri="{BB962C8B-B14F-4D97-AF65-F5344CB8AC3E}">
        <p14:creationId xmlns:p14="http://schemas.microsoft.com/office/powerpoint/2010/main" val="283384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Science: “Inspiration” from 2 Philosophy Methods</a:t>
            </a:r>
          </a:p>
        </p:txBody>
      </p:sp>
      <p:sp>
        <p:nvSpPr>
          <p:cNvPr id="3" name="Content Placeholder 2"/>
          <p:cNvSpPr>
            <a:spLocks noGrp="1"/>
          </p:cNvSpPr>
          <p:nvPr>
            <p:ph idx="1"/>
          </p:nvPr>
        </p:nvSpPr>
        <p:spPr>
          <a:xfrm>
            <a:off x="838200" y="1791759"/>
            <a:ext cx="10515600" cy="4351338"/>
          </a:xfrm>
        </p:spPr>
        <p:txBody>
          <a:bodyPr>
            <a:normAutofit fontScale="92500" lnSpcReduction="20000"/>
          </a:bodyPr>
          <a:lstStyle/>
          <a:p>
            <a:pPr marL="0" indent="0">
              <a:buNone/>
            </a:pPr>
            <a:r>
              <a:rPr lang="en-US" dirty="0"/>
              <a:t>“</a:t>
            </a:r>
            <a:r>
              <a:rPr lang="en-US" i="1" dirty="0"/>
              <a:t>This lets us find that while an event may have been inevitable, and a cause made no change to whether it occurred, it can still change </a:t>
            </a:r>
            <a:r>
              <a:rPr lang="en-US" i="1" u="sng" dirty="0"/>
              <a:t>when and how it happens</a:t>
            </a:r>
            <a:r>
              <a:rPr lang="en-US" i="1" dirty="0"/>
              <a:t>.</a:t>
            </a:r>
          </a:p>
          <a:p>
            <a:pPr marL="0" indent="0">
              <a:buNone/>
            </a:pPr>
            <a:r>
              <a:rPr lang="en-US" i="1" dirty="0"/>
              <a:t>For example, if we have a continuous variable that assesses severity of cancer, we can test how much this is changed by each exposure in the prior example</a:t>
            </a:r>
            <a:r>
              <a:rPr lang="en-US" dirty="0"/>
              <a:t>”</a:t>
            </a:r>
          </a:p>
          <a:p>
            <a:pPr marL="0" indent="0">
              <a:buNone/>
            </a:pPr>
            <a:endParaRPr lang="en-US" dirty="0"/>
          </a:p>
          <a:p>
            <a:r>
              <a:rPr lang="en-US" u="sng" dirty="0"/>
              <a:t>Causal explanation has received significantly less attention than Causal Inference</a:t>
            </a:r>
          </a:p>
          <a:p>
            <a:pPr marL="0" indent="0">
              <a:buNone/>
            </a:pPr>
            <a:r>
              <a:rPr lang="en-US" dirty="0"/>
              <a:t> - “Halpern and Pearl (2005a; 2005b) introduced a method (henceforth “HP”) for explanation that links structural equation models (SEMs) and counterfactuals”</a:t>
            </a:r>
          </a:p>
          <a:p>
            <a:pPr marL="0" indent="0">
              <a:buNone/>
            </a:pPr>
            <a:r>
              <a:rPr lang="en-US" dirty="0"/>
              <a:t>- Variables to Model Time</a:t>
            </a:r>
          </a:p>
          <a:p>
            <a:pPr marL="0" indent="0">
              <a:buNone/>
            </a:pPr>
            <a:endParaRPr lang="en-US" dirty="0"/>
          </a:p>
        </p:txBody>
      </p:sp>
    </p:spTree>
    <p:extLst>
      <p:ext uri="{BB962C8B-B14F-4D97-AF65-F5344CB8AC3E}">
        <p14:creationId xmlns:p14="http://schemas.microsoft.com/office/powerpoint/2010/main" val="984935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1134</Words>
  <Application>Microsoft Office PowerPoint</Application>
  <PresentationFormat>Widescreen</PresentationFormat>
  <Paragraphs>164</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CMMI10</vt:lpstr>
      <vt:lpstr>NimbusRomNo9L-Regu</vt:lpstr>
      <vt:lpstr>NimbusRomNo9L-ReguItal</vt:lpstr>
      <vt:lpstr>Office Theme</vt:lpstr>
      <vt:lpstr>Causal Explanation Under Indeterminism:  A Sampling Approach</vt:lpstr>
      <vt:lpstr>Purpose of Work</vt:lpstr>
      <vt:lpstr>Importance</vt:lpstr>
      <vt:lpstr>Shortcomings of Some Existing Methods</vt:lpstr>
      <vt:lpstr>What types of questions do we need to answer?</vt:lpstr>
      <vt:lpstr>How to Answer these in terms of Counterfactual Queries?</vt:lpstr>
      <vt:lpstr>Application Areas</vt:lpstr>
      <vt:lpstr>Philosophy</vt:lpstr>
      <vt:lpstr>Computer Science: “Inspiration” from 2 Philosophy Methods</vt:lpstr>
      <vt:lpstr>Continued..</vt:lpstr>
      <vt:lpstr>Motivating Example..</vt:lpstr>
      <vt:lpstr>Model Definition</vt:lpstr>
      <vt:lpstr>Billiards Example</vt:lpstr>
      <vt:lpstr>Counter Factual Distribution</vt:lpstr>
      <vt:lpstr>The Threshold </vt:lpstr>
      <vt:lpstr>Actual Distribution and Probability Change</vt:lpstr>
      <vt:lpstr>Timing and Intensity Changes</vt:lpstr>
      <vt:lpstr>The Riemann–Darboux approach vs The Lebesgue approach</vt:lpstr>
      <vt:lpstr>Computing Explanations</vt:lpstr>
      <vt:lpstr>PowerPoint Presentation</vt:lpstr>
      <vt:lpstr>Computational Complexity</vt:lpstr>
      <vt:lpstr>Experiments</vt:lpstr>
      <vt:lpstr>Experiments Contd..</vt:lpstr>
      <vt:lpstr>Experiments Contd..</vt:lpstr>
      <vt:lpstr>Experiment 2</vt:lpstr>
      <vt:lpstr>Limitations</vt:lpstr>
      <vt:lpstr>Conclusion</vt:lpstr>
      <vt:lpstr>Questions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Explanation Under Indeterminism:  A Sampling Approach</dc:title>
  <dc:creator>ANKUSH ISRANEY</dc:creator>
  <cp:lastModifiedBy>ANKUSH ISRANEY</cp:lastModifiedBy>
  <cp:revision>42</cp:revision>
  <dcterms:created xsi:type="dcterms:W3CDTF">2017-02-13T03:17:35Z</dcterms:created>
  <dcterms:modified xsi:type="dcterms:W3CDTF">2017-02-13T18:49:48Z</dcterms:modified>
</cp:coreProperties>
</file>