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DAF-9DE6-4FB8-A8A5-311A053E4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962D-6632-4605-8F19-EFDFBAA1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DAF-9DE6-4FB8-A8A5-311A053E4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962D-6632-4605-8F19-EFDFBAA1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DAF-9DE6-4FB8-A8A5-311A053E4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962D-6632-4605-8F19-EFDFBAA1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DAF-9DE6-4FB8-A8A5-311A053E4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962D-6632-4605-8F19-EFDFBAA1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DAF-9DE6-4FB8-A8A5-311A053E4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962D-6632-4605-8F19-EFDFBAA1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DAF-9DE6-4FB8-A8A5-311A053E4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962D-6632-4605-8F19-EFDFBAA1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DAF-9DE6-4FB8-A8A5-311A053E4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962D-6632-4605-8F19-EFDFBAA1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DAF-9DE6-4FB8-A8A5-311A053E4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962D-6632-4605-8F19-EFDFBAA1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DAF-9DE6-4FB8-A8A5-311A053E4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962D-6632-4605-8F19-EFDFBAA1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DAF-9DE6-4FB8-A8A5-311A053E4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962D-6632-4605-8F19-EFDFBAA1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DAF-9DE6-4FB8-A8A5-311A053E4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962D-6632-4605-8F19-EFDFBAA1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0DAF-9DE6-4FB8-A8A5-311A053E4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D962D-6632-4605-8F19-EFDFBAA1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2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isi.unitn.it/moschitti/Tree-Kernel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533" y="436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 Semi-Supervised Learning Approach to Why-Question Answering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dirty="0"/>
              <a:t>J</a:t>
            </a:r>
            <a:r>
              <a:rPr lang="en-US" sz="2900" dirty="0"/>
              <a:t>ong-Hoon Oh,  </a:t>
            </a:r>
            <a:r>
              <a:rPr lang="en-US" sz="2900" dirty="0" err="1"/>
              <a:t>Kentaro</a:t>
            </a:r>
            <a:r>
              <a:rPr lang="en-US" sz="2900" dirty="0"/>
              <a:t> </a:t>
            </a:r>
            <a:r>
              <a:rPr lang="en-US" sz="2900" dirty="0" err="1"/>
              <a:t>Torisawa</a:t>
            </a:r>
            <a:r>
              <a:rPr lang="en-US" sz="2900" dirty="0"/>
              <a:t>, </a:t>
            </a:r>
            <a:r>
              <a:rPr lang="en-US" sz="2900" dirty="0" err="1"/>
              <a:t>Chikara</a:t>
            </a:r>
            <a:r>
              <a:rPr lang="en-US" sz="2900" dirty="0"/>
              <a:t> Hashimoto, Ryu Iida,</a:t>
            </a:r>
          </a:p>
          <a:p>
            <a:r>
              <a:rPr lang="en-US" sz="2900" dirty="0"/>
              <a:t>Masahiro Tanaka, Julien </a:t>
            </a:r>
            <a:r>
              <a:rPr lang="en-US" sz="2900" dirty="0" err="1"/>
              <a:t>Kloetzer</a:t>
            </a:r>
            <a:endParaRPr lang="en-US" sz="2900" dirty="0"/>
          </a:p>
          <a:p>
            <a:r>
              <a:rPr lang="en-US" sz="2900" dirty="0"/>
              <a:t>National Institute of Information and Communications Technology (NICT), Kyoto, 619-0289, Japan</a:t>
            </a:r>
          </a:p>
          <a:p>
            <a:endParaRPr lang="en-US" sz="2000" dirty="0"/>
          </a:p>
          <a:p>
            <a:r>
              <a:rPr lang="en-US" i="1" dirty="0"/>
              <a:t>Copyright c 2016, Association for the Advancement of Artificial</a:t>
            </a:r>
          </a:p>
          <a:p>
            <a:r>
              <a:rPr lang="en-US" i="1" dirty="0"/>
              <a:t>Intelligence (www.aaai.org). All rights reserved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8740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Ranking of Baseline Why-QA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SVM Classifier</a:t>
            </a:r>
          </a:p>
          <a:p>
            <a:r>
              <a:rPr lang="en-US" dirty="0"/>
              <a:t>Features :</a:t>
            </a:r>
          </a:p>
          <a:p>
            <a:pPr lvl="1"/>
            <a:r>
              <a:rPr lang="en-US" dirty="0"/>
              <a:t>Morpho-syntactic features (</a:t>
            </a:r>
            <a:r>
              <a:rPr lang="en-US" i="1" dirty="0"/>
              <a:t>n</a:t>
            </a:r>
            <a:r>
              <a:rPr lang="en-US" dirty="0"/>
              <a:t>-grams of morphemes and syntactic dependency chains)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77" y="3710328"/>
            <a:ext cx="719237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0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Semantic Word Class Features (semantic word classes obtained by automatic word clustering) </a:t>
            </a:r>
          </a:p>
          <a:p>
            <a:pPr lvl="1"/>
            <a:r>
              <a:rPr lang="en-US" dirty="0"/>
              <a:t>Kazama, J., and </a:t>
            </a:r>
            <a:r>
              <a:rPr lang="en-US" dirty="0" err="1"/>
              <a:t>Torisawa</a:t>
            </a:r>
            <a:r>
              <a:rPr lang="en-US" dirty="0"/>
              <a:t>, K. 2008. Inducing gazetteers for named entity recognition by large-scale clustering of dependency relations. In </a:t>
            </a:r>
            <a:r>
              <a:rPr lang="en-US" i="1" dirty="0"/>
              <a:t>Proceedings of ACL-08: HLT</a:t>
            </a:r>
            <a:r>
              <a:rPr lang="en-US" dirty="0"/>
              <a:t>, 407–415.</a:t>
            </a:r>
          </a:p>
          <a:p>
            <a:pPr lvl="1"/>
            <a:r>
              <a:rPr lang="en-US" dirty="0"/>
              <a:t>For example, Tsunami is a Disaster (class)</a:t>
            </a:r>
          </a:p>
          <a:p>
            <a:pPr lvl="1"/>
            <a:endParaRPr lang="en-US" dirty="0"/>
          </a:p>
          <a:p>
            <a:r>
              <a:rPr lang="en-US" dirty="0"/>
              <a:t>Sentiment Polarity Features </a:t>
            </a:r>
            <a:r>
              <a:rPr lang="en-US" dirty="0">
                <a:latin typeface="NimbusRomNo9L-Regu"/>
              </a:rPr>
              <a:t>(word and phrase polarities)</a:t>
            </a:r>
          </a:p>
          <a:p>
            <a:endParaRPr lang="en-US" dirty="0">
              <a:latin typeface="NimbusRomNo9L-Regu"/>
            </a:endParaRPr>
          </a:p>
          <a:p>
            <a:r>
              <a:rPr lang="en-US" u="sng" dirty="0"/>
              <a:t>Causal Relation Features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-grams, semantic word classes, and </a:t>
            </a:r>
            <a:r>
              <a:rPr lang="en-US" i="1" dirty="0"/>
              <a:t>excitation polarities in causal relations </a:t>
            </a:r>
            <a:r>
              <a:rPr lang="en-US" dirty="0"/>
              <a:t>whose effect part is matched with a question).</a:t>
            </a:r>
          </a:p>
          <a:p>
            <a:endParaRPr lang="en-US" dirty="0"/>
          </a:p>
          <a:p>
            <a:pPr lvl="1"/>
            <a:r>
              <a:rPr lang="en-US" dirty="0"/>
              <a:t>He underwent cancer treatment, AND/THUS he could cure the cancer. (undergo X is excitatory, cure X is inhibitory.) </a:t>
            </a:r>
          </a:p>
          <a:p>
            <a:pPr lvl="1"/>
            <a:r>
              <a:rPr lang="en-US" dirty="0"/>
              <a:t>He underwent cancer treatment, BUT still had cancer. (Both undergo X and have X are excitatory.)</a:t>
            </a:r>
          </a:p>
          <a:p>
            <a:pPr lvl="1"/>
            <a:r>
              <a:rPr lang="en-US" dirty="0"/>
              <a:t>Hashimoto, C.; </a:t>
            </a:r>
            <a:r>
              <a:rPr lang="en-US" dirty="0" err="1"/>
              <a:t>Torisawa</a:t>
            </a:r>
            <a:r>
              <a:rPr lang="en-US" dirty="0"/>
              <a:t>, K.; </a:t>
            </a:r>
            <a:r>
              <a:rPr lang="en-US" dirty="0" err="1"/>
              <a:t>Saeger</a:t>
            </a:r>
            <a:r>
              <a:rPr lang="en-US" dirty="0"/>
              <a:t>, S. D.; Oh, J.-H.; and Kazama, J. 2012. Excitatory or inhibitory: A new semantic orientation extracts contradiction and causality from the web. In </a:t>
            </a:r>
            <a:r>
              <a:rPr lang="en-US" i="1" dirty="0"/>
              <a:t>Proceedings of EMNLP-</a:t>
            </a:r>
            <a:r>
              <a:rPr lang="en-US" i="1" dirty="0" err="1"/>
              <a:t>CoNLL</a:t>
            </a:r>
            <a:r>
              <a:rPr lang="en-US" i="1" dirty="0"/>
              <a:t> ’12</a:t>
            </a:r>
            <a:r>
              <a:rPr lang="en-US" dirty="0"/>
              <a:t>, 619–630.</a:t>
            </a:r>
          </a:p>
          <a:p>
            <a:pPr lvl="1"/>
            <a:endParaRPr lang="en-US" dirty="0">
              <a:latin typeface="NimbusRomNo9L-Regu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9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Incomprehensible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filtering out questions containing any pronoun </a:t>
            </a:r>
          </a:p>
          <a:p>
            <a:pPr marL="0" indent="0">
              <a:buNone/>
            </a:pPr>
            <a:r>
              <a:rPr lang="en-US" dirty="0"/>
              <a:t>2) filtering out questions, in which any essential argument of the predicates, such as subject and object, is missing.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4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dealt with Second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Subset-tree kernels implemented in </a:t>
            </a:r>
            <a:r>
              <a:rPr lang="en-US" sz="2400" dirty="0" err="1"/>
              <a:t>SVMLight</a:t>
            </a:r>
            <a:endParaRPr lang="en-US" sz="2400" dirty="0"/>
          </a:p>
          <a:p>
            <a:pPr lvl="1"/>
            <a:r>
              <a:rPr lang="en-US" sz="1800" dirty="0" err="1"/>
              <a:t>Joachims</a:t>
            </a:r>
            <a:r>
              <a:rPr lang="en-US" sz="1800" dirty="0"/>
              <a:t>, T. 1999. Making large-scale SVM learning practical. In </a:t>
            </a:r>
            <a:r>
              <a:rPr lang="en-US" sz="1800" dirty="0" err="1"/>
              <a:t>Sch¨olkopf</a:t>
            </a:r>
            <a:r>
              <a:rPr lang="en-US" sz="1800" dirty="0"/>
              <a:t>, B.; Burges, C.; and </a:t>
            </a:r>
            <a:r>
              <a:rPr lang="en-US" sz="1800" dirty="0" err="1"/>
              <a:t>Smola</a:t>
            </a:r>
            <a:r>
              <a:rPr lang="en-US" sz="1800" dirty="0"/>
              <a:t>, A., eds., </a:t>
            </a:r>
            <a:r>
              <a:rPr lang="en-US" sz="1800" i="1" dirty="0"/>
              <a:t>Advances in Kernel Methods - Support Vector Learning</a:t>
            </a:r>
            <a:r>
              <a:rPr lang="en-US" sz="1800" dirty="0"/>
              <a:t>. Cambridge, MA: MIT Press. chapter 11, 169–184.</a:t>
            </a:r>
          </a:p>
          <a:p>
            <a:pPr lvl="1"/>
            <a:r>
              <a:rPr lang="en-US" sz="1800" dirty="0" err="1"/>
              <a:t>Moschitti</a:t>
            </a:r>
            <a:r>
              <a:rPr lang="en-US" sz="1800" dirty="0"/>
              <a:t>, A. 2006. Making tree kernels practical for natural language learning. In </a:t>
            </a:r>
            <a:r>
              <a:rPr lang="en-US" sz="1800" i="1" dirty="0"/>
              <a:t>Proceedings of EACL ’06</a:t>
            </a:r>
            <a:r>
              <a:rPr lang="en-US" sz="1800" dirty="0"/>
              <a:t>, 113–12</a:t>
            </a:r>
            <a:r>
              <a:rPr lang="en-US" sz="1800" dirty="0"/>
              <a:t>0</a:t>
            </a:r>
          </a:p>
          <a:p>
            <a:pPr lvl="1"/>
            <a:r>
              <a:rPr lang="en-US" sz="1800" dirty="0">
                <a:hlinkClick r:id="rId2"/>
              </a:rPr>
              <a:t>http://disi.unitn.it/moschitti/Tree-Kernel.htm</a:t>
            </a:r>
            <a:endParaRPr lang="en-US" sz="1800" dirty="0"/>
          </a:p>
          <a:p>
            <a:r>
              <a:rPr lang="en-US" sz="2400" dirty="0"/>
              <a:t>All the subset-trees of a phrase structure tree (e.g., [NP [N </a:t>
            </a:r>
            <a:r>
              <a:rPr lang="en-US" sz="2400" i="1" dirty="0"/>
              <a:t>tsunamis</a:t>
            </a:r>
            <a:r>
              <a:rPr lang="en-US" sz="2400" dirty="0"/>
              <a:t>] P])</a:t>
            </a:r>
          </a:p>
          <a:p>
            <a:r>
              <a:rPr lang="en-US" sz="2400" dirty="0"/>
              <a:t>All the subset-trees of a phrase structure tree where their nouns are replaced with their corresponding word class (e.g., [NP [N </a:t>
            </a:r>
            <a:r>
              <a:rPr lang="en-US" sz="2400" dirty="0" err="1"/>
              <a:t>W</a:t>
            </a:r>
            <a:r>
              <a:rPr lang="en-US" sz="2400" i="1" dirty="0" err="1"/>
              <a:t>disaster</a:t>
            </a:r>
            <a:r>
              <a:rPr lang="en-US" sz="2400" dirty="0"/>
              <a:t>] P])</a:t>
            </a:r>
          </a:p>
          <a:p>
            <a:r>
              <a:rPr lang="en-US" sz="2400" dirty="0"/>
              <a:t>Vectors expressing morpheme and POS tag </a:t>
            </a:r>
            <a:r>
              <a:rPr lang="en-US" sz="2400" i="1" dirty="0"/>
              <a:t>n</a:t>
            </a:r>
            <a:r>
              <a:rPr lang="en-US" sz="2400" dirty="0"/>
              <a:t>-grams</a:t>
            </a:r>
          </a:p>
          <a:p>
            <a:r>
              <a:rPr lang="en-US" sz="2400" dirty="0"/>
              <a:t>Reading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</a:t>
            </a:r>
            <a:r>
              <a:rPr lang="en-US" dirty="0" err="1"/>
              <a:t>Unlabelled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446867" cy="339830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U </a:t>
            </a:r>
            <a:r>
              <a:rPr lang="en-US" dirty="0"/>
              <a:t>= </a:t>
            </a:r>
            <a:r>
              <a:rPr lang="en-US" i="1" dirty="0"/>
              <a:t>{</a:t>
            </a:r>
            <a:r>
              <a:rPr lang="en-US" dirty="0"/>
              <a:t>(</a:t>
            </a:r>
            <a:r>
              <a:rPr lang="en-US" i="1" dirty="0"/>
              <a:t>q, e, </a:t>
            </a:r>
            <a:r>
              <a:rPr lang="en-US" i="1" dirty="0" err="1"/>
              <a:t>pj</a:t>
            </a:r>
            <a:r>
              <a:rPr lang="en-US" dirty="0"/>
              <a:t>)</a:t>
            </a:r>
            <a:r>
              <a:rPr lang="en-US" i="1" dirty="0"/>
              <a:t>} </a:t>
            </a:r>
          </a:p>
          <a:p>
            <a:pPr marL="0" indent="0">
              <a:buNone/>
            </a:pPr>
            <a:r>
              <a:rPr lang="en-US" i="1" dirty="0"/>
              <a:t>q – Question</a:t>
            </a:r>
          </a:p>
          <a:p>
            <a:pPr marL="0" indent="0">
              <a:buNone/>
            </a:pPr>
            <a:r>
              <a:rPr lang="en-US" i="1" dirty="0"/>
              <a:t>e – Expected answer</a:t>
            </a:r>
          </a:p>
          <a:p>
            <a:pPr marL="0" indent="0">
              <a:buNone/>
            </a:pPr>
            <a:r>
              <a:rPr lang="en-US" i="1" dirty="0" err="1"/>
              <a:t>pj</a:t>
            </a:r>
            <a:r>
              <a:rPr lang="en-US" i="1" dirty="0"/>
              <a:t> – Answer Passage from top 20 Answers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01" y="1915383"/>
            <a:ext cx="698279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5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37" y="2068551"/>
            <a:ext cx="5906324" cy="3238952"/>
          </a:xfrm>
        </p:spPr>
      </p:pic>
    </p:spTree>
    <p:extLst>
      <p:ext uri="{BB962C8B-B14F-4D97-AF65-F5344CB8AC3E}">
        <p14:creationId xmlns:p14="http://schemas.microsoft.com/office/powerpoint/2010/main" val="367535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Selection From </a:t>
            </a:r>
            <a:r>
              <a:rPr lang="en-US" dirty="0" err="1"/>
              <a:t>UnLabelled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Classifier ci provides score s for question-passage pair (q, p)</a:t>
            </a:r>
          </a:p>
          <a:p>
            <a:r>
              <a:rPr lang="en-US" i="1" dirty="0"/>
              <a:t>s </a:t>
            </a:r>
            <a:r>
              <a:rPr lang="en-US" dirty="0"/>
              <a:t>= </a:t>
            </a:r>
            <a:r>
              <a:rPr lang="en-US" i="1" dirty="0"/>
              <a:t>ci</a:t>
            </a:r>
            <a:r>
              <a:rPr lang="en-US" dirty="0"/>
              <a:t>(</a:t>
            </a:r>
            <a:r>
              <a:rPr lang="en-US" i="1" dirty="0"/>
              <a:t>q, </a:t>
            </a:r>
            <a:r>
              <a:rPr lang="en-US" i="1" dirty="0" err="1"/>
              <a:t>pj</a:t>
            </a:r>
            <a:r>
              <a:rPr lang="en-US" dirty="0"/>
              <a:t>).</a:t>
            </a:r>
          </a:p>
          <a:p>
            <a:r>
              <a:rPr lang="en-US" dirty="0"/>
              <a:t>First Choose Highest Score Pair </a:t>
            </a:r>
          </a:p>
          <a:p>
            <a:r>
              <a:rPr lang="en-US" i="1" dirty="0"/>
              <a:t>|ci</a:t>
            </a:r>
            <a:r>
              <a:rPr lang="en-US" dirty="0"/>
              <a:t>(</a:t>
            </a:r>
            <a:r>
              <a:rPr lang="en-US" i="1" dirty="0"/>
              <a:t>q, p</a:t>
            </a:r>
            <a:r>
              <a:rPr lang="en-US" dirty="0"/>
              <a:t>)</a:t>
            </a:r>
            <a:r>
              <a:rPr lang="en-US" i="1" dirty="0"/>
              <a:t>| &lt; α </a:t>
            </a:r>
            <a:r>
              <a:rPr lang="en-US" dirty="0"/>
              <a:t>(</a:t>
            </a:r>
            <a:r>
              <a:rPr lang="en-US" i="1" dirty="0"/>
              <a:t>α &gt; </a:t>
            </a:r>
            <a:r>
              <a:rPr lang="en-US" dirty="0"/>
              <a:t>0), where </a:t>
            </a:r>
            <a:r>
              <a:rPr lang="en-US" i="1" dirty="0"/>
              <a:t>α </a:t>
            </a:r>
            <a:r>
              <a:rPr lang="en-US" dirty="0"/>
              <a:t>is a threshold value to determine the uncertainty of the classifier’s prediction.</a:t>
            </a:r>
          </a:p>
          <a:p>
            <a:r>
              <a:rPr lang="en-US" dirty="0"/>
              <a:t>Answer passage </a:t>
            </a:r>
            <a:r>
              <a:rPr lang="en-US" i="1" dirty="0"/>
              <a:t>p </a:t>
            </a:r>
            <a:r>
              <a:rPr lang="en-US" dirty="0"/>
              <a:t>does not include the causal relations from which </a:t>
            </a:r>
            <a:r>
              <a:rPr lang="en-US" i="1" dirty="0"/>
              <a:t>q </a:t>
            </a:r>
            <a:r>
              <a:rPr lang="en-US" dirty="0"/>
              <a:t>and </a:t>
            </a:r>
            <a:r>
              <a:rPr lang="en-US" i="1" dirty="0"/>
              <a:t>e </a:t>
            </a:r>
            <a:r>
              <a:rPr lang="en-US" dirty="0"/>
              <a:t>were extracted.</a:t>
            </a:r>
          </a:p>
          <a:p>
            <a:r>
              <a:rPr lang="en-US" dirty="0"/>
              <a:t>(</a:t>
            </a:r>
            <a:r>
              <a:rPr lang="en-US" i="1" dirty="0"/>
              <a:t>q, p</a:t>
            </a:r>
            <a:r>
              <a:rPr lang="en-US" dirty="0"/>
              <a:t>) does not appear in current labeled example </a:t>
            </a:r>
            <a:r>
              <a:rPr lang="en-US" i="1" dirty="0"/>
              <a:t>Li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i="1" u="sng" dirty="0"/>
              <a:t>Uncertainty Sampling Approach </a:t>
            </a:r>
            <a:r>
              <a:rPr lang="en-US" i="1" dirty="0"/>
              <a:t>(Lewis and Gale 1994) that has been used in active learning (Tong and </a:t>
            </a:r>
            <a:r>
              <a:rPr lang="en-US" i="1" dirty="0" err="1"/>
              <a:t>Koller</a:t>
            </a:r>
            <a:r>
              <a:rPr lang="en-US" i="1" dirty="0"/>
              <a:t> 2001; Zhu et al. 2008; </a:t>
            </a:r>
            <a:r>
              <a:rPr lang="en-US" i="1" dirty="0" err="1"/>
              <a:t>Lughofer</a:t>
            </a:r>
            <a:r>
              <a:rPr lang="en-US" i="1" dirty="0"/>
              <a:t> 2012; Settles 2012; Zhu and Ma 2012) and </a:t>
            </a:r>
            <a:r>
              <a:rPr lang="en-US" i="1" u="sng" dirty="0"/>
              <a:t>Semi-Supervised Learning with Multi-View classifiers </a:t>
            </a:r>
            <a:r>
              <a:rPr lang="en-US" i="1" dirty="0"/>
              <a:t>(Cao, Li, and </a:t>
            </a:r>
            <a:r>
              <a:rPr lang="en-US" i="1" dirty="0" err="1"/>
              <a:t>Lian</a:t>
            </a:r>
            <a:r>
              <a:rPr lang="en-US" i="1" dirty="0"/>
              <a:t> 2003; Gu, Zhu, and Zhang 2009; Oh, </a:t>
            </a:r>
            <a:r>
              <a:rPr lang="en-US" i="1" dirty="0" err="1"/>
              <a:t>Uchimoto</a:t>
            </a:r>
            <a:r>
              <a:rPr lang="en-US" i="1" dirty="0"/>
              <a:t>, and </a:t>
            </a:r>
            <a:r>
              <a:rPr lang="en-US" i="1" dirty="0" err="1"/>
              <a:t>Torisawa</a:t>
            </a:r>
            <a:r>
              <a:rPr lang="en-US" i="1" dirty="0"/>
              <a:t> </a:t>
            </a:r>
            <a:r>
              <a:rPr lang="da-DK" i="1" dirty="0"/>
              <a:t>2009; Oh et al. 2010).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465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Labelling of Candidates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VO</a:t>
            </a:r>
            <a:r>
              <a:rPr lang="en-US" dirty="0"/>
              <a:t>(</a:t>
            </a:r>
            <a:r>
              <a:rPr lang="en-US" i="1" dirty="0"/>
              <a:t>e, p</a:t>
            </a:r>
            <a:r>
              <a:rPr lang="en-US" dirty="0"/>
              <a:t>) = </a:t>
            </a:r>
            <a:r>
              <a:rPr lang="en-US" sz="2000" i="1" dirty="0" err="1"/>
              <a:t>maxs∈S</a:t>
            </a:r>
            <a:r>
              <a:rPr lang="en-US" sz="2000" dirty="0"/>
              <a:t>(</a:t>
            </a:r>
            <a:r>
              <a:rPr lang="en-US" sz="2000" i="1" dirty="0"/>
              <a:t>p</a:t>
            </a:r>
            <a:r>
              <a:rPr lang="en-US" sz="2000" dirty="0"/>
              <a:t>) </a:t>
            </a:r>
            <a:r>
              <a:rPr lang="en-US" i="1" dirty="0"/>
              <a:t>|T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 </a:t>
            </a:r>
            <a:r>
              <a:rPr lang="en-US" i="1" dirty="0"/>
              <a:t>∩ T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r>
              <a:rPr lang="en-US" i="1" dirty="0"/>
              <a:t>| /|T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</a:t>
            </a:r>
            <a:r>
              <a:rPr lang="en-US" i="1" dirty="0"/>
              <a:t>|</a:t>
            </a:r>
          </a:p>
          <a:p>
            <a:r>
              <a:rPr lang="en-US" i="1" dirty="0"/>
              <a:t>Observation that the terms in an Expected Answer are likely to coherently appear in subsequent two sentences in a correct answer passage</a:t>
            </a:r>
          </a:p>
          <a:p>
            <a:r>
              <a:rPr lang="en-US" dirty="0"/>
              <a:t>If </a:t>
            </a:r>
            <a:r>
              <a:rPr lang="en-US" i="1" dirty="0"/>
              <a:t>VO</a:t>
            </a:r>
            <a:r>
              <a:rPr lang="en-US" dirty="0"/>
              <a:t>(</a:t>
            </a:r>
            <a:r>
              <a:rPr lang="en-US" i="1" dirty="0"/>
              <a:t>e, p</a:t>
            </a:r>
            <a:r>
              <a:rPr lang="en-US" dirty="0"/>
              <a:t>) </a:t>
            </a:r>
            <a:r>
              <a:rPr lang="en-US" i="1" dirty="0"/>
              <a:t>&gt; β </a:t>
            </a:r>
            <a:r>
              <a:rPr lang="en-US" dirty="0"/>
              <a:t>and </a:t>
            </a:r>
            <a:r>
              <a:rPr lang="en-US" i="1" dirty="0"/>
              <a:t>VO</a:t>
            </a:r>
            <a:r>
              <a:rPr lang="en-US" dirty="0"/>
              <a:t>(</a:t>
            </a:r>
            <a:r>
              <a:rPr lang="en-US" i="1" dirty="0"/>
              <a:t>q, p</a:t>
            </a:r>
            <a:r>
              <a:rPr lang="en-US" dirty="0"/>
              <a:t>) </a:t>
            </a:r>
            <a:r>
              <a:rPr lang="en-US" i="1" dirty="0"/>
              <a:t>&gt; β</a:t>
            </a:r>
            <a:r>
              <a:rPr lang="en-US" dirty="0"/>
              <a:t>, then the label is “correct,” where 0</a:t>
            </a:r>
            <a:r>
              <a:rPr lang="en-US" i="1" dirty="0"/>
              <a:t>.</a:t>
            </a:r>
            <a:r>
              <a:rPr lang="en-US" dirty="0"/>
              <a:t>5 </a:t>
            </a:r>
            <a:r>
              <a:rPr lang="en-US" i="1" dirty="0"/>
              <a:t>&lt; β &lt; </a:t>
            </a:r>
            <a:r>
              <a:rPr lang="en-US" dirty="0"/>
              <a:t>1.</a:t>
            </a:r>
          </a:p>
          <a:p>
            <a:r>
              <a:rPr lang="en-US" dirty="0"/>
              <a:t>If </a:t>
            </a:r>
            <a:r>
              <a:rPr lang="en-US" i="1" dirty="0"/>
              <a:t>VO</a:t>
            </a:r>
            <a:r>
              <a:rPr lang="en-US" dirty="0"/>
              <a:t>(</a:t>
            </a:r>
            <a:r>
              <a:rPr lang="en-US" i="1" dirty="0"/>
              <a:t>e, p</a:t>
            </a:r>
            <a:r>
              <a:rPr lang="en-US" dirty="0"/>
              <a:t>) </a:t>
            </a:r>
            <a:r>
              <a:rPr lang="en-US" i="1" dirty="0"/>
              <a:t>&lt; </a:t>
            </a:r>
            <a:r>
              <a:rPr lang="en-US" dirty="0"/>
              <a:t>1 </a:t>
            </a:r>
            <a:r>
              <a:rPr lang="en-US" i="1" dirty="0"/>
              <a:t>− β </a:t>
            </a:r>
            <a:r>
              <a:rPr lang="en-US" dirty="0"/>
              <a:t>or </a:t>
            </a:r>
            <a:r>
              <a:rPr lang="en-US" i="1" dirty="0"/>
              <a:t>VO</a:t>
            </a:r>
            <a:r>
              <a:rPr lang="en-US" dirty="0"/>
              <a:t>(</a:t>
            </a:r>
            <a:r>
              <a:rPr lang="en-US" i="1" dirty="0"/>
              <a:t>q, p</a:t>
            </a:r>
            <a:r>
              <a:rPr lang="en-US" dirty="0"/>
              <a:t>) </a:t>
            </a:r>
            <a:r>
              <a:rPr lang="en-US" i="1" dirty="0"/>
              <a:t>&lt; </a:t>
            </a:r>
            <a:r>
              <a:rPr lang="en-US" dirty="0"/>
              <a:t>1 </a:t>
            </a:r>
            <a:r>
              <a:rPr lang="en-US" i="1" dirty="0"/>
              <a:t>− β</a:t>
            </a:r>
            <a:r>
              <a:rPr lang="en-US" dirty="0"/>
              <a:t>, then the label is “incorrect.”</a:t>
            </a:r>
          </a:p>
          <a:p>
            <a:r>
              <a:rPr lang="en-US" i="1" dirty="0"/>
              <a:t>They don’t deal with intermediate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2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Training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the automatically labeled examples are ranked by </a:t>
            </a:r>
            <a:r>
              <a:rPr lang="en-US" i="1" dirty="0"/>
              <a:t>|ci</a:t>
            </a:r>
            <a:r>
              <a:rPr lang="en-US" dirty="0"/>
              <a:t>(</a:t>
            </a:r>
            <a:r>
              <a:rPr lang="en-US" i="1" dirty="0"/>
              <a:t>q, p</a:t>
            </a:r>
            <a:r>
              <a:rPr lang="en-US" dirty="0"/>
              <a:t>)</a:t>
            </a:r>
            <a:r>
              <a:rPr lang="en-US" i="1" dirty="0"/>
              <a:t>| </a:t>
            </a:r>
            <a:r>
              <a:rPr lang="en-US" dirty="0"/>
              <a:t>in ascending order.</a:t>
            </a:r>
          </a:p>
          <a:p>
            <a:r>
              <a:rPr lang="en-US" dirty="0"/>
              <a:t> The top </a:t>
            </a:r>
            <a:r>
              <a:rPr lang="en-US" i="1" dirty="0"/>
              <a:t>K </a:t>
            </a:r>
            <a:r>
              <a:rPr lang="en-US" dirty="0"/>
              <a:t>examples are selected from the ranked result and added to </a:t>
            </a:r>
            <a:r>
              <a:rPr lang="en-US" i="1" dirty="0"/>
              <a:t>Li(U)</a:t>
            </a:r>
            <a:r>
              <a:rPr lang="en-US" dirty="0"/>
              <a:t>. </a:t>
            </a:r>
          </a:p>
          <a:p>
            <a:r>
              <a:rPr lang="en-US" dirty="0"/>
              <a:t>Intuitively, the automatically labeled examples, which current classifier </a:t>
            </a:r>
            <a:r>
              <a:rPr lang="en-US" i="1" dirty="0"/>
              <a:t>ci </a:t>
            </a:r>
            <a:r>
              <a:rPr lang="en-US" dirty="0"/>
              <a:t>classified with lower confidence (i.e., of which current classifier </a:t>
            </a:r>
            <a:r>
              <a:rPr lang="en-US" i="1" dirty="0"/>
              <a:t>ci </a:t>
            </a:r>
            <a:r>
              <a:rPr lang="en-US" dirty="0"/>
              <a:t>is more uncertain about its prediction) has higher priority to be selected as new training instances”</a:t>
            </a:r>
          </a:p>
        </p:txBody>
      </p:sp>
    </p:spTree>
    <p:extLst>
      <p:ext uri="{BB962C8B-B14F-4D97-AF65-F5344CB8AC3E}">
        <p14:creationId xmlns:p14="http://schemas.microsoft.com/office/powerpoint/2010/main" val="3646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QA -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Reading!</a:t>
            </a:r>
          </a:p>
          <a:p>
            <a:r>
              <a:rPr lang="en-US" dirty="0"/>
              <a:t>Development Data</a:t>
            </a:r>
          </a:p>
          <a:p>
            <a:r>
              <a:rPr lang="en-US" i="1" dirty="0"/>
              <a:t>α </a:t>
            </a:r>
            <a:r>
              <a:rPr lang="en-US" dirty="0"/>
              <a:t>(the threshold value to determine whether a classifier is uncertain about its classification result)</a:t>
            </a:r>
          </a:p>
          <a:p>
            <a:r>
              <a:rPr lang="en-US" i="1" dirty="0"/>
              <a:t>β </a:t>
            </a:r>
            <a:r>
              <a:rPr lang="en-US" dirty="0"/>
              <a:t>(the threshold value to determine the label of an unlabeled example in the automatic labeling)</a:t>
            </a:r>
          </a:p>
          <a:p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/>
              <a:t>(the maximum number of automatically labeled examples added to the existing training data at each iteration).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0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1 of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8642"/>
          </a:xfrm>
        </p:spPr>
        <p:txBody>
          <a:bodyPr/>
          <a:lstStyle/>
          <a:p>
            <a:r>
              <a:rPr lang="en-US" dirty="0"/>
              <a:t>Automatically </a:t>
            </a:r>
            <a:r>
              <a:rPr lang="en-US" u="sng" dirty="0"/>
              <a:t>Generate Training Data </a:t>
            </a:r>
            <a:r>
              <a:rPr lang="en-US" dirty="0"/>
              <a:t>from Causal Relations in Text</a:t>
            </a:r>
          </a:p>
          <a:p>
            <a:r>
              <a:rPr lang="en-US" dirty="0"/>
              <a:t>Naïve Methods using Cue Words bias the Answering Problem of Why Question towards the pattern of these words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 </a:t>
            </a:r>
            <a:r>
              <a:rPr lang="en-US" dirty="0"/>
              <a:t>“[Tsunamis are generated]</a:t>
            </a:r>
            <a:r>
              <a:rPr lang="en-US" i="1" dirty="0"/>
              <a:t>effect </a:t>
            </a:r>
            <a:r>
              <a:rPr lang="en-US" dirty="0"/>
              <a:t>because [the ocean’s water mass is displace</a:t>
            </a:r>
            <a:r>
              <a:rPr lang="en-US" dirty="0"/>
              <a:t>d by an earthquake]</a:t>
            </a:r>
            <a:r>
              <a:rPr lang="en-US" i="1" dirty="0"/>
              <a:t>cause</a:t>
            </a:r>
            <a:r>
              <a:rPr lang="en-US" dirty="0"/>
              <a:t>.”</a:t>
            </a:r>
          </a:p>
          <a:p>
            <a:r>
              <a:rPr lang="en-US" dirty="0"/>
              <a:t>Question - “Why are tsunamis generated?” </a:t>
            </a:r>
          </a:p>
          <a:p>
            <a:pPr marL="0" indent="0">
              <a:buNone/>
            </a:pPr>
            <a:r>
              <a:rPr lang="en-US" dirty="0"/>
              <a:t> Expected Answer - The ocean’s water mass is displaced by an earthquake</a:t>
            </a:r>
          </a:p>
          <a:p>
            <a:pPr marL="0" indent="0">
              <a:buNone/>
            </a:pPr>
            <a:r>
              <a:rPr lang="en-US" dirty="0"/>
              <a:t>Problem of Overfitting – </a:t>
            </a:r>
            <a:r>
              <a:rPr lang="en-US" i="1" dirty="0"/>
              <a:t>towards their automatic causality recognizer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305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Unlabelled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Reading!</a:t>
            </a:r>
          </a:p>
          <a:p>
            <a:r>
              <a:rPr lang="en-US" dirty="0"/>
              <a:t>Comprehensible Questions – </a:t>
            </a:r>
            <a:r>
              <a:rPr lang="en-US" i="1" dirty="0" err="1"/>
              <a:t>Usc</a:t>
            </a:r>
            <a:endParaRPr lang="en-US" i="1" dirty="0"/>
          </a:p>
          <a:p>
            <a:r>
              <a:rPr lang="en-US" i="1" dirty="0"/>
              <a:t>All Questions – </a:t>
            </a:r>
            <a:r>
              <a:rPr lang="en-US" i="1" dirty="0" err="1"/>
              <a:t>Uall</a:t>
            </a:r>
            <a:endParaRPr lang="en-US" i="1" dirty="0"/>
          </a:p>
          <a:p>
            <a:r>
              <a:rPr lang="en-US" dirty="0"/>
              <a:t>Finally, we had unlabeled examples such that </a:t>
            </a:r>
            <a:r>
              <a:rPr lang="en-US" i="1" dirty="0"/>
              <a:t>|USC| </a:t>
            </a:r>
            <a:r>
              <a:rPr lang="en-US" dirty="0"/>
              <a:t>= 514,674, </a:t>
            </a:r>
            <a:r>
              <a:rPr lang="en-US" i="1" dirty="0"/>
              <a:t>|</a:t>
            </a:r>
            <a:r>
              <a:rPr lang="en-US" i="1" dirty="0" err="1"/>
              <a:t>UAll</a:t>
            </a:r>
            <a:r>
              <a:rPr lang="en-US" i="1" dirty="0"/>
              <a:t>| </a:t>
            </a:r>
            <a:r>
              <a:rPr lang="en-US" dirty="0"/>
              <a:t>= 1,548,998 and </a:t>
            </a:r>
            <a:r>
              <a:rPr lang="en-US" i="1" dirty="0"/>
              <a:t>|USC ∩ </a:t>
            </a:r>
            <a:r>
              <a:rPr lang="en-US" i="1" dirty="0" err="1"/>
              <a:t>UAll</a:t>
            </a:r>
            <a:r>
              <a:rPr lang="en-US" i="1" dirty="0"/>
              <a:t>| </a:t>
            </a:r>
            <a:r>
              <a:rPr lang="en-US" dirty="0"/>
              <a:t>= 17,844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5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with Why-QA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MURATA</a:t>
            </a:r>
          </a:p>
          <a:p>
            <a:r>
              <a:rPr lang="en-US" dirty="0"/>
              <a:t>INIT</a:t>
            </a:r>
          </a:p>
          <a:p>
            <a:r>
              <a:rPr lang="en-US" i="1" dirty="0"/>
              <a:t>ATONCE (without K restriction)</a:t>
            </a:r>
          </a:p>
          <a:p>
            <a:r>
              <a:rPr lang="en-US" dirty="0"/>
              <a:t>OURS(</a:t>
            </a:r>
            <a:r>
              <a:rPr lang="en-US" i="1" dirty="0" err="1"/>
              <a:t>Uall</a:t>
            </a:r>
            <a:r>
              <a:rPr lang="en-US" dirty="0"/>
              <a:t>)</a:t>
            </a:r>
          </a:p>
          <a:p>
            <a:r>
              <a:rPr lang="en-US" dirty="0"/>
              <a:t>OURS(</a:t>
            </a:r>
            <a:r>
              <a:rPr lang="en-US" i="1" dirty="0"/>
              <a:t>CR</a:t>
            </a:r>
            <a:r>
              <a:rPr lang="en-US" dirty="0"/>
              <a:t>) </a:t>
            </a:r>
            <a:r>
              <a:rPr lang="en-US" i="1" dirty="0"/>
              <a:t>(without same causal relation restriction)</a:t>
            </a:r>
          </a:p>
          <a:p>
            <a:r>
              <a:rPr lang="en-US" dirty="0"/>
              <a:t>OURS(</a:t>
            </a:r>
            <a:r>
              <a:rPr lang="en-US" i="1" dirty="0" err="1"/>
              <a:t>Usc</a:t>
            </a:r>
            <a:r>
              <a:rPr lang="en-US" dirty="0"/>
              <a:t>)</a:t>
            </a:r>
          </a:p>
          <a:p>
            <a:r>
              <a:rPr lang="en-US" dirty="0"/>
              <a:t>UPPERBOUND – (top-n if n present in test data)??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9542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565335"/>
            <a:ext cx="10016067" cy="5377331"/>
          </a:xfrm>
        </p:spPr>
      </p:pic>
    </p:spTree>
    <p:extLst>
      <p:ext uri="{BB962C8B-B14F-4D97-AF65-F5344CB8AC3E}">
        <p14:creationId xmlns:p14="http://schemas.microsoft.com/office/powerpoint/2010/main" val="276063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33" y="703791"/>
            <a:ext cx="7933267" cy="5811838"/>
          </a:xfrm>
        </p:spPr>
      </p:pic>
    </p:spTree>
    <p:extLst>
      <p:ext uri="{BB962C8B-B14F-4D97-AF65-F5344CB8AC3E}">
        <p14:creationId xmlns:p14="http://schemas.microsoft.com/office/powerpoint/2010/main" val="798799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Experiments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2125133"/>
            <a:ext cx="6726683" cy="2463800"/>
          </a:xfrm>
        </p:spPr>
      </p:pic>
    </p:spTree>
    <p:extLst>
      <p:ext uri="{BB962C8B-B14F-4D97-AF65-F5344CB8AC3E}">
        <p14:creationId xmlns:p14="http://schemas.microsoft.com/office/powerpoint/2010/main" val="148883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9533"/>
            <a:ext cx="10515600" cy="4004733"/>
          </a:xfrm>
        </p:spPr>
      </p:pic>
    </p:spTree>
    <p:extLst>
      <p:ext uri="{BB962C8B-B14F-4D97-AF65-F5344CB8AC3E}">
        <p14:creationId xmlns:p14="http://schemas.microsoft.com/office/powerpoint/2010/main" val="135518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Answer Ranker Could return Different Patterns of Causality using balanced |instances| of </a:t>
            </a:r>
            <a:r>
              <a:rPr lang="en-US" u="sng" dirty="0"/>
              <a:t>Automatically Labelled Training Data</a:t>
            </a:r>
          </a:p>
          <a:p>
            <a:r>
              <a:rPr lang="en-US" dirty="0"/>
              <a:t>Removal of </a:t>
            </a:r>
            <a:r>
              <a:rPr lang="en-US" u="sng" dirty="0"/>
              <a:t>Incomprehensible Questions</a:t>
            </a:r>
          </a:p>
          <a:p>
            <a:endParaRPr lang="en-US" u="sng" dirty="0"/>
          </a:p>
          <a:p>
            <a:r>
              <a:rPr lang="en-US" i="1" u="sng" dirty="0"/>
              <a:t>Extend Work with Event Causality</a:t>
            </a:r>
          </a:p>
          <a:p>
            <a:r>
              <a:rPr lang="en-US" i="1" u="sng" dirty="0"/>
              <a:t>Entailment/Contradiction Patterns</a:t>
            </a:r>
          </a:p>
          <a:p>
            <a:r>
              <a:rPr lang="en-US" i="1" u="sng" dirty="0"/>
              <a:t>Zero anaphora resolution</a:t>
            </a:r>
          </a:p>
          <a:p>
            <a:pPr marL="0" indent="0">
              <a:buNone/>
            </a:pPr>
            <a:endParaRPr lang="en-US" i="1" u="sng" dirty="0"/>
          </a:p>
          <a:p>
            <a:pPr marL="0" indent="0" algn="ctr">
              <a:buNone/>
            </a:pPr>
            <a:r>
              <a:rPr lang="en-US" i="1" dirty="0"/>
              <a:t>(Reference Papers for All of these)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84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Naïve Removal of Pronoun Anaphora Questions preceded by context (not addressed in future work)</a:t>
            </a:r>
          </a:p>
          <a:p>
            <a:r>
              <a:rPr lang="en-US" dirty="0"/>
              <a:t>Hypothesis incorporates False Negatives. (Addressed in future work)</a:t>
            </a:r>
          </a:p>
          <a:p>
            <a:r>
              <a:rPr lang="en-US" dirty="0"/>
              <a:t>Don’t Test with Other Datasets / only ones which they have used previously</a:t>
            </a:r>
          </a:p>
          <a:p>
            <a:r>
              <a:rPr lang="en-US" dirty="0"/>
              <a:t>No Specific Details on </a:t>
            </a:r>
            <a:r>
              <a:rPr lang="en-US" u="sng" dirty="0"/>
              <a:t>Upper Bound </a:t>
            </a:r>
            <a:r>
              <a:rPr lang="en-US" dirty="0"/>
              <a:t>in Experiments.</a:t>
            </a:r>
          </a:p>
          <a:p>
            <a:r>
              <a:rPr lang="en-US" dirty="0"/>
              <a:t>Most Importantly, they do a Japanese-to-English Translation everywhere for the purposes of this paper. </a:t>
            </a:r>
          </a:p>
          <a:p>
            <a:pPr marL="0" indent="0" algn="ctr">
              <a:buNone/>
            </a:pPr>
            <a:r>
              <a:rPr lang="en-US" i="1" u="sng" dirty="0"/>
              <a:t>We actually don’t even know how the system performs on Text Documents in </a:t>
            </a:r>
            <a:r>
              <a:rPr lang="en-US" i="1" u="sng" dirty="0" err="1"/>
              <a:t>Enligsh</a:t>
            </a:r>
            <a:r>
              <a:rPr lang="en-US" i="1" u="sng" dirty="0"/>
              <a:t> (Could be Better or Worse)</a:t>
            </a:r>
          </a:p>
          <a:p>
            <a:pPr marL="0" indent="0" algn="ctr">
              <a:buNone/>
            </a:pPr>
            <a:endParaRPr lang="en-US" i="1" u="sng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29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2 of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Alleviate the Problem to generate Incomprehensible Questions</a:t>
            </a:r>
          </a:p>
          <a:p>
            <a:r>
              <a:rPr lang="en-US" dirty="0"/>
              <a:t>How did [He] win the Nobel Prize?</a:t>
            </a:r>
          </a:p>
          <a:p>
            <a:r>
              <a:rPr lang="en-US" dirty="0"/>
              <a:t>These questions are generated due to Pronoun and zero Anaphora's.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Allan Turing discovered …. therefore (Pronoun anaphora) </a:t>
            </a:r>
            <a:r>
              <a:rPr lang="en-US" i="1" u="sng" dirty="0"/>
              <a:t>he </a:t>
            </a:r>
            <a:r>
              <a:rPr lang="en-US" i="1" dirty="0"/>
              <a:t>won the Nobel Prize.</a:t>
            </a:r>
          </a:p>
          <a:p>
            <a:pPr lvl="1"/>
            <a:r>
              <a:rPr lang="en-US" dirty="0"/>
              <a:t>Grapevine wears glasses and (Zero anaphor)[] has a beard (zero or null reference)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3208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in Why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4707"/>
          </a:xfrm>
        </p:spPr>
        <p:txBody>
          <a:bodyPr>
            <a:normAutofit/>
          </a:bodyPr>
          <a:lstStyle/>
          <a:p>
            <a:r>
              <a:rPr lang="en-US" dirty="0"/>
              <a:t>Machine Learning Approach with Supervised Classifier</a:t>
            </a:r>
          </a:p>
          <a:p>
            <a:pPr lvl="1"/>
            <a:r>
              <a:rPr lang="en-US" dirty="0"/>
              <a:t>Either Classify as correct or incorrect pairs for Question and Answer</a:t>
            </a:r>
          </a:p>
          <a:p>
            <a:pPr lvl="1"/>
            <a:r>
              <a:rPr lang="en-US" dirty="0"/>
              <a:t> give a Score based on likelihood that </a:t>
            </a:r>
            <a:r>
              <a:rPr lang="en-US" dirty="0" err="1"/>
              <a:t>question+answer-passage</a:t>
            </a:r>
            <a:r>
              <a:rPr lang="en-US" dirty="0"/>
              <a:t> is correct (used to rank answers for question)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authors say/claim they use semi-supervised learning using new unlabeled raw text from web.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7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How they Achieve Their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6358"/>
            <a:ext cx="414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Hypothesis: “</a:t>
            </a:r>
            <a:r>
              <a:rPr lang="en-US" dirty="0"/>
              <a:t>Given such a causal relation as CR and a question generated from its effect part, the correct answer passage to the question (in the results of our baseline why-QA system) has and indeed must have a large vocabulary overlap with the cause part of the causal relation”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33" y="1459363"/>
            <a:ext cx="6790267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9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point is that there is no explicit clue such as “because” for recognizing the causal relation in A1 and our automatic causality recognition method actually fails to detect it</a:t>
            </a:r>
          </a:p>
          <a:p>
            <a:r>
              <a:rPr lang="en-US" dirty="0"/>
              <a:t>It is important to enable why-QA systems to recognize a wide range of such </a:t>
            </a:r>
            <a:r>
              <a:rPr lang="en-US" i="1" dirty="0"/>
              <a:t>indirectly expressed </a:t>
            </a:r>
            <a:r>
              <a:rPr lang="en-US" dirty="0"/>
              <a:t>causal relations as candidates for answers to why-questions. </a:t>
            </a:r>
          </a:p>
          <a:p>
            <a:r>
              <a:rPr lang="en-US" u="sng" dirty="0"/>
              <a:t>Problem with Hypothesis:</a:t>
            </a:r>
          </a:p>
          <a:p>
            <a:pPr lvl="1"/>
            <a:r>
              <a:rPr lang="en-US" dirty="0"/>
              <a:t>Many False Negatives (correct answers) which have a small vocabulary overlap</a:t>
            </a:r>
          </a:p>
        </p:txBody>
      </p:sp>
    </p:spTree>
    <p:extLst>
      <p:ext uri="{BB962C8B-B14F-4D97-AF65-F5344CB8AC3E}">
        <p14:creationId xmlns:p14="http://schemas.microsoft.com/office/powerpoint/2010/main" val="249530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Judge Comprehensibility of questions </a:t>
            </a:r>
            <a:r>
              <a:rPr lang="en-US" dirty="0"/>
              <a:t>using a supervised classifier with subset-tree kernels  - ??</a:t>
            </a:r>
          </a:p>
          <a:p>
            <a:r>
              <a:rPr lang="en-US" i="1" dirty="0" err="1"/>
              <a:t>Moschitti</a:t>
            </a:r>
            <a:r>
              <a:rPr lang="en-US" i="1" dirty="0"/>
              <a:t>, A. 2006. Making tree kernels practical for natural language learning. In Proceedings of EACL ’06, 113–120.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630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732" y="211667"/>
            <a:ext cx="4944533" cy="575734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266" y="1027906"/>
            <a:ext cx="9533467" cy="55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3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059"/>
            <a:ext cx="10515600" cy="1325563"/>
          </a:xfrm>
        </p:spPr>
        <p:txBody>
          <a:bodyPr/>
          <a:lstStyle/>
          <a:p>
            <a:r>
              <a:rPr lang="en-US" dirty="0"/>
              <a:t>Answer Retrieval of Baseline Why-QA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07595"/>
            <a:ext cx="43201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Conditions : 7 Consecutive Sentences should have 1 cue word minimum to extract Passages for Causality Recognition</a:t>
            </a:r>
          </a:p>
          <a:p>
            <a:r>
              <a:rPr lang="en-US" i="1" dirty="0"/>
              <a:t>“We extracted about 4.2 billion passages that satisfy these conditions from the two billion web texts and indexed them for keyword search using a Lucene search engine”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67" y="1580622"/>
            <a:ext cx="6430399" cy="42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0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1580</Words>
  <Application>Microsoft Office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NimbusRomNo9L-Regu</vt:lpstr>
      <vt:lpstr>Office Theme</vt:lpstr>
      <vt:lpstr>A Semi-Supervised Learning Approach to Why-Question Answering</vt:lpstr>
      <vt:lpstr>Purpose 1 of Paper</vt:lpstr>
      <vt:lpstr>Purpose 2 of Paper</vt:lpstr>
      <vt:lpstr>Related Work in Why QA</vt:lpstr>
      <vt:lpstr>Overview of How they Achieve Their Purpose</vt:lpstr>
      <vt:lpstr>Contd..</vt:lpstr>
      <vt:lpstr>Contd..</vt:lpstr>
      <vt:lpstr>System Architecture</vt:lpstr>
      <vt:lpstr>Answer Retrieval of Baseline Why-QA</vt:lpstr>
      <vt:lpstr>Answer Ranking of Baseline Why-QA</vt:lpstr>
      <vt:lpstr>Contd..</vt:lpstr>
      <vt:lpstr>Identifying Incomprehensible Questions</vt:lpstr>
      <vt:lpstr>How They dealt with Second Problem</vt:lpstr>
      <vt:lpstr>Obtaining Unlabelled Examples</vt:lpstr>
      <vt:lpstr>Semi-Supervised Learning</vt:lpstr>
      <vt:lpstr>Candidate Selection From UnLabelled data</vt:lpstr>
      <vt:lpstr>Automatic Labelling of Candidates</vt:lpstr>
      <vt:lpstr>Adding to Training Set</vt:lpstr>
      <vt:lpstr>Why QA - Data</vt:lpstr>
      <vt:lpstr>Unlabelled Examples</vt:lpstr>
      <vt:lpstr>Evaluation with Why-QA DataSet</vt:lpstr>
      <vt:lpstr>Results</vt:lpstr>
      <vt:lpstr>Contd..</vt:lpstr>
      <vt:lpstr>Different Experiments</vt:lpstr>
      <vt:lpstr>Examples</vt:lpstr>
      <vt:lpstr>Conclusions and Future Work</vt:lpstr>
      <vt:lpstr>Limitations</vt:lpstr>
      <vt:lpstr>Questions and Discussion..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Semi-Supervised Learning Approach to Why-Question Answering</dc:title>
  <dc:creator>ANKUSH ISRANEY</dc:creator>
  <cp:lastModifiedBy>ANKUSH ISRANEY</cp:lastModifiedBy>
  <cp:revision>64</cp:revision>
  <dcterms:created xsi:type="dcterms:W3CDTF">2017-02-14T16:34:52Z</dcterms:created>
  <dcterms:modified xsi:type="dcterms:W3CDTF">2017-02-14T18:55:10Z</dcterms:modified>
</cp:coreProperties>
</file>