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57" r:id="rId3"/>
    <p:sldId id="262" r:id="rId4"/>
    <p:sldId id="258" r:id="rId5"/>
    <p:sldId id="259" r:id="rId6"/>
    <p:sldId id="260" r:id="rId7"/>
    <p:sldId id="263" r:id="rId8"/>
    <p:sldId id="264" r:id="rId9"/>
    <p:sldId id="265" r:id="rId10"/>
    <p:sldId id="261"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47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685A17-B588-4B73-8E16-1EEE1C89DF5E}" type="datetimeFigureOut">
              <a:rPr lang="en-US" smtClean="0"/>
              <a:t>2/23/2017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840850-3965-48EB-A1C6-40CA5F91B672}" type="slidenum">
              <a:rPr lang="en-US" smtClean="0"/>
              <a:t>‹#›</a:t>
            </a:fld>
            <a:endParaRPr lang="en-US"/>
          </a:p>
        </p:txBody>
      </p:sp>
    </p:spTree>
    <p:extLst>
      <p:ext uri="{BB962C8B-B14F-4D97-AF65-F5344CB8AC3E}">
        <p14:creationId xmlns:p14="http://schemas.microsoft.com/office/powerpoint/2010/main" val="1916491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drawbacks here. The fact that the authors cater to ASP audience. No NLP, no Real intentions, no multi-agents, narratives and not actual activities.</a:t>
            </a:r>
          </a:p>
        </p:txBody>
      </p:sp>
      <p:sp>
        <p:nvSpPr>
          <p:cNvPr id="4" name="Slide Number Placeholder 3"/>
          <p:cNvSpPr>
            <a:spLocks noGrp="1"/>
          </p:cNvSpPr>
          <p:nvPr>
            <p:ph type="sldNum" sz="quarter" idx="10"/>
          </p:nvPr>
        </p:nvSpPr>
        <p:spPr/>
        <p:txBody>
          <a:bodyPr/>
          <a:lstStyle/>
          <a:p>
            <a:fld id="{01840850-3965-48EB-A1C6-40CA5F91B672}" type="slidenum">
              <a:rPr lang="en-US" smtClean="0"/>
              <a:t>4</a:t>
            </a:fld>
            <a:endParaRPr lang="en-US"/>
          </a:p>
        </p:txBody>
      </p:sp>
    </p:spTree>
    <p:extLst>
      <p:ext uri="{BB962C8B-B14F-4D97-AF65-F5344CB8AC3E}">
        <p14:creationId xmlns:p14="http://schemas.microsoft.com/office/powerpoint/2010/main" val="632158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9EE749A-7D3D-4309-9109-6BAA6EEA717D}" type="datetimeFigureOut">
              <a:rPr lang="en-US" smtClean="0"/>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44C7B0-9007-49CF-BD20-5DA4FB1A4D35}" type="slidenum">
              <a:rPr lang="en-US" smtClean="0"/>
              <a:t>‹#›</a:t>
            </a:fld>
            <a:endParaRPr lang="en-US"/>
          </a:p>
        </p:txBody>
      </p:sp>
    </p:spTree>
    <p:extLst>
      <p:ext uri="{BB962C8B-B14F-4D97-AF65-F5344CB8AC3E}">
        <p14:creationId xmlns:p14="http://schemas.microsoft.com/office/powerpoint/2010/main" val="1585586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EE749A-7D3D-4309-9109-6BAA6EEA717D}" type="datetimeFigureOut">
              <a:rPr lang="en-US" smtClean="0"/>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44C7B0-9007-49CF-BD20-5DA4FB1A4D35}" type="slidenum">
              <a:rPr lang="en-US" smtClean="0"/>
              <a:t>‹#›</a:t>
            </a:fld>
            <a:endParaRPr lang="en-US"/>
          </a:p>
        </p:txBody>
      </p:sp>
    </p:spTree>
    <p:extLst>
      <p:ext uri="{BB962C8B-B14F-4D97-AF65-F5344CB8AC3E}">
        <p14:creationId xmlns:p14="http://schemas.microsoft.com/office/powerpoint/2010/main" val="2148733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EE749A-7D3D-4309-9109-6BAA6EEA717D}" type="datetimeFigureOut">
              <a:rPr lang="en-US" smtClean="0"/>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44C7B0-9007-49CF-BD20-5DA4FB1A4D35}" type="slidenum">
              <a:rPr lang="en-US" smtClean="0"/>
              <a:t>‹#›</a:t>
            </a:fld>
            <a:endParaRPr lang="en-US"/>
          </a:p>
        </p:txBody>
      </p:sp>
    </p:spTree>
    <p:extLst>
      <p:ext uri="{BB962C8B-B14F-4D97-AF65-F5344CB8AC3E}">
        <p14:creationId xmlns:p14="http://schemas.microsoft.com/office/powerpoint/2010/main" val="1512317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EE749A-7D3D-4309-9109-6BAA6EEA717D}" type="datetimeFigureOut">
              <a:rPr lang="en-US" smtClean="0"/>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44C7B0-9007-49CF-BD20-5DA4FB1A4D35}" type="slidenum">
              <a:rPr lang="en-US" smtClean="0"/>
              <a:t>‹#›</a:t>
            </a:fld>
            <a:endParaRPr lang="en-US"/>
          </a:p>
        </p:txBody>
      </p:sp>
    </p:spTree>
    <p:extLst>
      <p:ext uri="{BB962C8B-B14F-4D97-AF65-F5344CB8AC3E}">
        <p14:creationId xmlns:p14="http://schemas.microsoft.com/office/powerpoint/2010/main" val="4040751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EE749A-7D3D-4309-9109-6BAA6EEA717D}" type="datetimeFigureOut">
              <a:rPr lang="en-US" smtClean="0"/>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44C7B0-9007-49CF-BD20-5DA4FB1A4D35}" type="slidenum">
              <a:rPr lang="en-US" smtClean="0"/>
              <a:t>‹#›</a:t>
            </a:fld>
            <a:endParaRPr lang="en-US"/>
          </a:p>
        </p:txBody>
      </p:sp>
    </p:spTree>
    <p:extLst>
      <p:ext uri="{BB962C8B-B14F-4D97-AF65-F5344CB8AC3E}">
        <p14:creationId xmlns:p14="http://schemas.microsoft.com/office/powerpoint/2010/main" val="3068380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9EE749A-7D3D-4309-9109-6BAA6EEA717D}" type="datetimeFigureOut">
              <a:rPr lang="en-US" smtClean="0"/>
              <a:t>2/23/2017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44C7B0-9007-49CF-BD20-5DA4FB1A4D35}" type="slidenum">
              <a:rPr lang="en-US" smtClean="0"/>
              <a:t>‹#›</a:t>
            </a:fld>
            <a:endParaRPr lang="en-US"/>
          </a:p>
        </p:txBody>
      </p:sp>
    </p:spTree>
    <p:extLst>
      <p:ext uri="{BB962C8B-B14F-4D97-AF65-F5344CB8AC3E}">
        <p14:creationId xmlns:p14="http://schemas.microsoft.com/office/powerpoint/2010/main" val="2545500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9EE749A-7D3D-4309-9109-6BAA6EEA717D}" type="datetimeFigureOut">
              <a:rPr lang="en-US" smtClean="0"/>
              <a:t>2/23/2017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44C7B0-9007-49CF-BD20-5DA4FB1A4D35}" type="slidenum">
              <a:rPr lang="en-US" smtClean="0"/>
              <a:t>‹#›</a:t>
            </a:fld>
            <a:endParaRPr lang="en-US"/>
          </a:p>
        </p:txBody>
      </p:sp>
    </p:spTree>
    <p:extLst>
      <p:ext uri="{BB962C8B-B14F-4D97-AF65-F5344CB8AC3E}">
        <p14:creationId xmlns:p14="http://schemas.microsoft.com/office/powerpoint/2010/main" val="1945683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9EE749A-7D3D-4309-9109-6BAA6EEA717D}" type="datetimeFigureOut">
              <a:rPr lang="en-US" smtClean="0"/>
              <a:t>2/23/2017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44C7B0-9007-49CF-BD20-5DA4FB1A4D35}" type="slidenum">
              <a:rPr lang="en-US" smtClean="0"/>
              <a:t>‹#›</a:t>
            </a:fld>
            <a:endParaRPr lang="en-US"/>
          </a:p>
        </p:txBody>
      </p:sp>
    </p:spTree>
    <p:extLst>
      <p:ext uri="{BB962C8B-B14F-4D97-AF65-F5344CB8AC3E}">
        <p14:creationId xmlns:p14="http://schemas.microsoft.com/office/powerpoint/2010/main" val="3964145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EE749A-7D3D-4309-9109-6BAA6EEA717D}" type="datetimeFigureOut">
              <a:rPr lang="en-US" smtClean="0"/>
              <a:t>2/23/2017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44C7B0-9007-49CF-BD20-5DA4FB1A4D35}" type="slidenum">
              <a:rPr lang="en-US" smtClean="0"/>
              <a:t>‹#›</a:t>
            </a:fld>
            <a:endParaRPr lang="en-US"/>
          </a:p>
        </p:txBody>
      </p:sp>
    </p:spTree>
    <p:extLst>
      <p:ext uri="{BB962C8B-B14F-4D97-AF65-F5344CB8AC3E}">
        <p14:creationId xmlns:p14="http://schemas.microsoft.com/office/powerpoint/2010/main" val="2574044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9EE749A-7D3D-4309-9109-6BAA6EEA717D}" type="datetimeFigureOut">
              <a:rPr lang="en-US" smtClean="0"/>
              <a:t>2/23/2017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44C7B0-9007-49CF-BD20-5DA4FB1A4D35}" type="slidenum">
              <a:rPr lang="en-US" smtClean="0"/>
              <a:t>‹#›</a:t>
            </a:fld>
            <a:endParaRPr lang="en-US"/>
          </a:p>
        </p:txBody>
      </p:sp>
    </p:spTree>
    <p:extLst>
      <p:ext uri="{BB962C8B-B14F-4D97-AF65-F5344CB8AC3E}">
        <p14:creationId xmlns:p14="http://schemas.microsoft.com/office/powerpoint/2010/main" val="330331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9EE749A-7D3D-4309-9109-6BAA6EEA717D}" type="datetimeFigureOut">
              <a:rPr lang="en-US" smtClean="0"/>
              <a:t>2/23/2017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44C7B0-9007-49CF-BD20-5DA4FB1A4D35}" type="slidenum">
              <a:rPr lang="en-US" smtClean="0"/>
              <a:t>‹#›</a:t>
            </a:fld>
            <a:endParaRPr lang="en-US"/>
          </a:p>
        </p:txBody>
      </p:sp>
    </p:spTree>
    <p:extLst>
      <p:ext uri="{BB962C8B-B14F-4D97-AF65-F5344CB8AC3E}">
        <p14:creationId xmlns:p14="http://schemas.microsoft.com/office/powerpoint/2010/main" val="417361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EE749A-7D3D-4309-9109-6BAA6EEA717D}" type="datetimeFigureOut">
              <a:rPr lang="en-US" smtClean="0"/>
              <a:t>2/23/2017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44C7B0-9007-49CF-BD20-5DA4FB1A4D35}" type="slidenum">
              <a:rPr lang="en-US" smtClean="0"/>
              <a:t>‹#›</a:t>
            </a:fld>
            <a:endParaRPr lang="en-US"/>
          </a:p>
        </p:txBody>
      </p:sp>
    </p:spTree>
    <p:extLst>
      <p:ext uri="{BB962C8B-B14F-4D97-AF65-F5344CB8AC3E}">
        <p14:creationId xmlns:p14="http://schemas.microsoft.com/office/powerpoint/2010/main" val="1934810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u="sng" dirty="0"/>
              <a:t>Understanding Restaurant Stories</a:t>
            </a:r>
            <a:br>
              <a:rPr lang="en-US" sz="3600" u="sng" dirty="0"/>
            </a:br>
            <a:r>
              <a:rPr lang="en-US" sz="3600" u="sng" dirty="0"/>
              <a:t>Using an ASP Theory of Intentions</a:t>
            </a:r>
            <a:br>
              <a:rPr lang="en-US" sz="2800" dirty="0"/>
            </a:br>
            <a:endParaRPr lang="en-US" sz="2800" dirty="0"/>
          </a:p>
        </p:txBody>
      </p:sp>
      <p:sp>
        <p:nvSpPr>
          <p:cNvPr id="3" name="Subtitle 2"/>
          <p:cNvSpPr>
            <a:spLocks noGrp="1"/>
          </p:cNvSpPr>
          <p:nvPr>
            <p:ph type="subTitle" idx="1"/>
          </p:nvPr>
        </p:nvSpPr>
        <p:spPr/>
        <p:txBody>
          <a:bodyPr>
            <a:normAutofit/>
          </a:bodyPr>
          <a:lstStyle/>
          <a:p>
            <a:r>
              <a:rPr lang="en-US" i="1" u="sng" dirty="0"/>
              <a:t>Qinglin Zhang and Daniela </a:t>
            </a:r>
            <a:r>
              <a:rPr lang="en-US" i="1" u="sng" dirty="0" err="1"/>
              <a:t>Inclezan</a:t>
            </a:r>
            <a:endParaRPr lang="en-US" i="1" u="sng" dirty="0"/>
          </a:p>
          <a:p>
            <a:r>
              <a:rPr lang="en-US" sz="2000" i="1" dirty="0"/>
              <a:t>Miami University, Oxford OH 45056, USA</a:t>
            </a:r>
            <a:br>
              <a:rPr lang="en-US" sz="2000" i="1" dirty="0"/>
            </a:br>
            <a:endParaRPr lang="en-US" sz="2000" i="1" dirty="0"/>
          </a:p>
        </p:txBody>
      </p:sp>
    </p:spTree>
    <p:extLst>
      <p:ext uri="{BB962C8B-B14F-4D97-AF65-F5344CB8AC3E}">
        <p14:creationId xmlns:p14="http://schemas.microsoft.com/office/powerpoint/2010/main" val="3809230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Scenarios</a:t>
            </a:r>
          </a:p>
        </p:txBody>
      </p:sp>
      <p:sp>
        <p:nvSpPr>
          <p:cNvPr id="3" name="Content Placeholder 2"/>
          <p:cNvSpPr>
            <a:spLocks noGrp="1"/>
          </p:cNvSpPr>
          <p:nvPr>
            <p:ph idx="1"/>
          </p:nvPr>
        </p:nvSpPr>
        <p:spPr/>
        <p:txBody>
          <a:bodyPr>
            <a:normAutofit fontScale="92500" lnSpcReduction="20000"/>
          </a:bodyPr>
          <a:lstStyle/>
          <a:p>
            <a:r>
              <a:rPr lang="en-US" dirty="0"/>
              <a:t>Nicole went to a vegetarian restaurant. She ordered lentil soup. The waitress set the soup in the middle of the table. Nicole enjoyed the soup. She left the restaurant</a:t>
            </a:r>
          </a:p>
          <a:p>
            <a:pPr lvl="1"/>
            <a:r>
              <a:rPr lang="en-US" dirty="0"/>
              <a:t>Seated by Waiter</a:t>
            </a:r>
          </a:p>
          <a:p>
            <a:pPr lvl="1"/>
            <a:r>
              <a:rPr lang="en-US" dirty="0"/>
              <a:t>Customers are supposed to pay for their food.</a:t>
            </a:r>
          </a:p>
          <a:p>
            <a:pPr lvl="1"/>
            <a:endParaRPr lang="en-US" dirty="0"/>
          </a:p>
          <a:p>
            <a:r>
              <a:rPr lang="en-US" dirty="0"/>
              <a:t>Nicole went to a vegetarian restaurant. She ordered lentil soup. When she waitress brought her the soup, she told her that it was on the house.</a:t>
            </a:r>
          </a:p>
          <a:p>
            <a:pPr lvl="1"/>
            <a:r>
              <a:rPr lang="en-US" dirty="0"/>
              <a:t>The customer did not pay for the soup. </a:t>
            </a:r>
            <a:r>
              <a:rPr lang="en-US" dirty="0">
                <a:solidFill>
                  <a:srgbClr val="0070C0"/>
                </a:solidFill>
              </a:rPr>
              <a:t>(Serendipity)</a:t>
            </a:r>
          </a:p>
          <a:p>
            <a:pPr lvl="1"/>
            <a:endParaRPr lang="en-US" dirty="0">
              <a:solidFill>
                <a:srgbClr val="0070C0"/>
              </a:solidFill>
            </a:endParaRPr>
          </a:p>
          <a:p>
            <a:r>
              <a:rPr lang="en-US" dirty="0"/>
              <a:t>Nicole went to a vegetarian restaurant. She sat down and wanted to order lentil soup, but it was not on the menu.</a:t>
            </a:r>
          </a:p>
          <a:p>
            <a:pPr lvl="1"/>
            <a:r>
              <a:rPr lang="en-US" dirty="0"/>
              <a:t>The customer stopped her plan of eating lentil soup </a:t>
            </a:r>
            <a:r>
              <a:rPr lang="en-US" dirty="0">
                <a:solidFill>
                  <a:srgbClr val="0070C0"/>
                </a:solidFill>
              </a:rPr>
              <a:t>(detection of futile activity)</a:t>
            </a:r>
          </a:p>
          <a:p>
            <a:endParaRPr lang="en-US" dirty="0"/>
          </a:p>
        </p:txBody>
      </p:sp>
    </p:spTree>
    <p:extLst>
      <p:ext uri="{BB962C8B-B14F-4D97-AF65-F5344CB8AC3E}">
        <p14:creationId xmlns:p14="http://schemas.microsoft.com/office/powerpoint/2010/main" val="1419361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lstStyle/>
          <a:p>
            <a:r>
              <a:rPr lang="en-US" dirty="0"/>
              <a:t>Nicole went to a vegetarian restaurant. She ordered lentil soup. The waitress brought her a miso soup instead.</a:t>
            </a:r>
          </a:p>
          <a:p>
            <a:pPr lvl="1"/>
            <a:r>
              <a:rPr lang="en-US" u="sng" dirty="0"/>
              <a:t>Explanations: Cook misunderstood or Waiter misunderstood </a:t>
            </a:r>
            <a:r>
              <a:rPr lang="en-US" u="sng" dirty="0">
                <a:solidFill>
                  <a:srgbClr val="002060"/>
                </a:solidFill>
              </a:rPr>
              <a:t>(Diagnosis)</a:t>
            </a:r>
          </a:p>
          <a:p>
            <a:pPr lvl="1"/>
            <a:endParaRPr lang="en-US" u="sng" dirty="0">
              <a:solidFill>
                <a:srgbClr val="002060"/>
              </a:solidFill>
            </a:endParaRPr>
          </a:p>
          <a:p>
            <a:pPr lvl="1"/>
            <a:endParaRPr lang="en-US" u="sng" dirty="0">
              <a:solidFill>
                <a:srgbClr val="002060"/>
              </a:solidFill>
            </a:endParaRPr>
          </a:p>
        </p:txBody>
      </p:sp>
    </p:spTree>
    <p:extLst>
      <p:ext uri="{BB962C8B-B14F-4D97-AF65-F5344CB8AC3E}">
        <p14:creationId xmlns:p14="http://schemas.microsoft.com/office/powerpoint/2010/main" val="2395638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Same and/or different from AIA?</a:t>
            </a:r>
          </a:p>
        </p:txBody>
      </p:sp>
      <p:sp>
        <p:nvSpPr>
          <p:cNvPr id="3" name="Content Placeholder 2"/>
          <p:cNvSpPr>
            <a:spLocks noGrp="1"/>
          </p:cNvSpPr>
          <p:nvPr>
            <p:ph idx="1"/>
          </p:nvPr>
        </p:nvSpPr>
        <p:spPr/>
        <p:txBody>
          <a:bodyPr>
            <a:normAutofit lnSpcReduction="10000"/>
          </a:bodyPr>
          <a:lstStyle/>
          <a:p>
            <a:r>
              <a:rPr lang="en-US" u="sng" dirty="0"/>
              <a:t>Reasoning process of Agent vs Cautious Reader </a:t>
            </a:r>
            <a:r>
              <a:rPr lang="en-US" dirty="0"/>
              <a:t>(who wants to infer things about the intentional agent)</a:t>
            </a:r>
          </a:p>
          <a:p>
            <a:endParaRPr lang="en-US" dirty="0"/>
          </a:p>
          <a:p>
            <a:r>
              <a:rPr lang="en-US" i="1" dirty="0"/>
              <a:t>“one of our goals in this work is to understand what parts of the AIA architecture can be adapted to our purposes of modeling the reasoning of a narrative reader and how”</a:t>
            </a:r>
          </a:p>
          <a:p>
            <a:pPr lvl="1"/>
            <a:r>
              <a:rPr lang="en-US" i="1" dirty="0"/>
              <a:t>Difficulties: </a:t>
            </a:r>
            <a:r>
              <a:rPr lang="en-US" i="1" u="sng" dirty="0">
                <a:solidFill>
                  <a:srgbClr val="002060"/>
                </a:solidFill>
              </a:rPr>
              <a:t>Many actions not specified in story</a:t>
            </a:r>
            <a:r>
              <a:rPr lang="en-US" i="1" u="sng" dirty="0"/>
              <a:t>(fewer time points on story time line than reasoning time line)</a:t>
            </a:r>
          </a:p>
          <a:p>
            <a:pPr marL="457200" lvl="1" indent="0">
              <a:buNone/>
            </a:pPr>
            <a:endParaRPr lang="en-US" i="1" u="sng" dirty="0"/>
          </a:p>
          <a:p>
            <a:pPr lvl="1"/>
            <a:r>
              <a:rPr lang="en-US" i="1" u="sng" dirty="0">
                <a:solidFill>
                  <a:srgbClr val="002060"/>
                </a:solidFill>
              </a:rPr>
              <a:t>Many Agents </a:t>
            </a:r>
            <a:r>
              <a:rPr lang="en-US" i="1" u="sng" dirty="0"/>
              <a:t>(to simplify this they use older theory of intentions </a:t>
            </a:r>
            <a:r>
              <a:rPr lang="en-US" i="1" u="sng" dirty="0" err="1"/>
              <a:t>Baral</a:t>
            </a:r>
            <a:r>
              <a:rPr lang="en-US" i="1" u="sng" dirty="0"/>
              <a:t> and </a:t>
            </a:r>
            <a:r>
              <a:rPr lang="en-US" i="1" u="sng" dirty="0" err="1"/>
              <a:t>Gelfond</a:t>
            </a:r>
            <a:r>
              <a:rPr lang="en-US" i="1" u="sng" dirty="0"/>
              <a:t> to model the intended sequences of actions for secondary characters)</a:t>
            </a:r>
          </a:p>
          <a:p>
            <a:pPr lvl="1"/>
            <a:endParaRPr lang="en-US" i="1" u="sng" dirty="0"/>
          </a:p>
          <a:p>
            <a:pPr lvl="1"/>
            <a:endParaRPr lang="en-US" i="1" u="sng" dirty="0"/>
          </a:p>
          <a:p>
            <a:pPr lvl="1"/>
            <a:endParaRPr lang="en-US" i="1" dirty="0"/>
          </a:p>
          <a:p>
            <a:endParaRPr lang="en-US" dirty="0"/>
          </a:p>
        </p:txBody>
      </p:sp>
    </p:spTree>
    <p:extLst>
      <p:ext uri="{BB962C8B-B14F-4D97-AF65-F5344CB8AC3E}">
        <p14:creationId xmlns:p14="http://schemas.microsoft.com/office/powerpoint/2010/main" val="2164458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exactly was Eric Mullers Work?</a:t>
            </a:r>
          </a:p>
        </p:txBody>
      </p:sp>
      <p:sp>
        <p:nvSpPr>
          <p:cNvPr id="3" name="Content Placeholder 2"/>
          <p:cNvSpPr>
            <a:spLocks noGrp="1"/>
          </p:cNvSpPr>
          <p:nvPr>
            <p:ph idx="1"/>
          </p:nvPr>
        </p:nvSpPr>
        <p:spPr/>
        <p:txBody>
          <a:bodyPr/>
          <a:lstStyle/>
          <a:p>
            <a:r>
              <a:rPr lang="en-US" dirty="0"/>
              <a:t>Answer questions about time &amp; space aspects that were not necessarily covered/mentioned in text -&gt; but inferred</a:t>
            </a:r>
          </a:p>
          <a:p>
            <a:r>
              <a:rPr lang="en-US" dirty="0"/>
              <a:t>It required the following background knowledge:</a:t>
            </a:r>
          </a:p>
          <a:p>
            <a:pPr lvl="1"/>
            <a:r>
              <a:rPr lang="en-US" dirty="0"/>
              <a:t>A commonsense knowledge base about actions occurring in a restaurant, their effects and preconditions, encoded in Event Calculus</a:t>
            </a:r>
          </a:p>
          <a:p>
            <a:pPr lvl="1"/>
            <a:r>
              <a:rPr lang="en-US" dirty="0"/>
              <a:t>A script describing a sequence of actions performed by different characters in a normal unfolding of a restaurant episode.</a:t>
            </a:r>
          </a:p>
        </p:txBody>
      </p:sp>
    </p:spTree>
    <p:extLst>
      <p:ext uri="{BB962C8B-B14F-4D97-AF65-F5344CB8AC3E}">
        <p14:creationId xmlns:p14="http://schemas.microsoft.com/office/powerpoint/2010/main" val="804524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of the previous Slide</a:t>
            </a:r>
          </a:p>
        </p:txBody>
      </p:sp>
      <p:sp>
        <p:nvSpPr>
          <p:cNvPr id="3" name="Content Placeholder 2"/>
          <p:cNvSpPr>
            <a:spLocks noGrp="1"/>
          </p:cNvSpPr>
          <p:nvPr>
            <p:ph idx="1"/>
          </p:nvPr>
        </p:nvSpPr>
        <p:spPr/>
        <p:txBody>
          <a:bodyPr>
            <a:normAutofit lnSpcReduction="10000"/>
          </a:bodyPr>
          <a:lstStyle/>
          <a:p>
            <a:r>
              <a:rPr lang="en-US" dirty="0"/>
              <a:t>The system processed English text using information extraction techniques in order to fill out slot values in a template. </a:t>
            </a:r>
          </a:p>
          <a:p>
            <a:r>
              <a:rPr lang="en-US" dirty="0"/>
              <a:t>The slot CUSTOMER would be labelled with value Nicole</a:t>
            </a:r>
          </a:p>
          <a:p>
            <a:r>
              <a:rPr lang="en-US" dirty="0"/>
              <a:t>SCRIPT: LAST EVENT with Leave</a:t>
            </a:r>
          </a:p>
          <a:p>
            <a:r>
              <a:rPr lang="en-US" dirty="0"/>
              <a:t>Arrive, Sit, </a:t>
            </a:r>
            <a:r>
              <a:rPr lang="en-US" dirty="0" err="1"/>
              <a:t>ReadMenu</a:t>
            </a:r>
            <a:r>
              <a:rPr lang="en-US" dirty="0"/>
              <a:t>, Order, Serve, Eat, </a:t>
            </a:r>
            <a:r>
              <a:rPr lang="en-US" dirty="0" err="1"/>
              <a:t>RequestBill</a:t>
            </a:r>
            <a:r>
              <a:rPr lang="en-US" dirty="0"/>
              <a:t>, </a:t>
            </a:r>
            <a:r>
              <a:rPr lang="en-US" dirty="0" err="1"/>
              <a:t>ReceiveBill</a:t>
            </a:r>
            <a:r>
              <a:rPr lang="en-US" dirty="0"/>
              <a:t>, Pay, are other possible values</a:t>
            </a:r>
          </a:p>
          <a:p>
            <a:r>
              <a:rPr lang="en-US" dirty="0"/>
              <a:t>This template was translated into a reasoning problem:</a:t>
            </a:r>
          </a:p>
          <a:p>
            <a:pPr lvl="1"/>
            <a:r>
              <a:rPr lang="en-US" u="sng" dirty="0"/>
              <a:t>FACTS ABOUT ENTITIES</a:t>
            </a:r>
          </a:p>
          <a:p>
            <a:pPr lvl="1"/>
            <a:r>
              <a:rPr lang="en-US" u="sng" dirty="0"/>
              <a:t>FACTS ABOUT CONSECUTIVE OCCURENCES OF ACTIONS IN SCRIPT</a:t>
            </a:r>
          </a:p>
          <a:p>
            <a:pPr lvl="1"/>
            <a:r>
              <a:rPr lang="en-US" u="sng" dirty="0"/>
              <a:t>FACTS ABOUT DEFAULT LOCATIONS FOR OBJECTS, CHARACTERS ETC</a:t>
            </a:r>
          </a:p>
        </p:txBody>
      </p:sp>
    </p:spTree>
    <p:extLst>
      <p:ext uri="{BB962C8B-B14F-4D97-AF65-F5344CB8AC3E}">
        <p14:creationId xmlns:p14="http://schemas.microsoft.com/office/powerpoint/2010/main" val="2170785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lstStyle/>
          <a:p>
            <a:r>
              <a:rPr lang="en-US" dirty="0"/>
              <a:t>The reasoning problem + common sense knowledge in knowledge base = </a:t>
            </a:r>
            <a:r>
              <a:rPr lang="en-US" u="sng" dirty="0"/>
              <a:t>compute models</a:t>
            </a:r>
          </a:p>
          <a:p>
            <a:r>
              <a:rPr lang="en-US" dirty="0"/>
              <a:t>Questions about time and space aspects were </a:t>
            </a:r>
            <a:r>
              <a:rPr lang="en-US" u="sng" dirty="0"/>
              <a:t>answered using these models.</a:t>
            </a:r>
          </a:p>
          <a:p>
            <a:endParaRPr lang="en-US" u="sng" dirty="0"/>
          </a:p>
          <a:p>
            <a:r>
              <a:rPr lang="en-US" i="1" dirty="0"/>
              <a:t>Small Reading!</a:t>
            </a:r>
          </a:p>
        </p:txBody>
      </p:sp>
    </p:spTree>
    <p:extLst>
      <p:ext uri="{BB962C8B-B14F-4D97-AF65-F5344CB8AC3E}">
        <p14:creationId xmlns:p14="http://schemas.microsoft.com/office/powerpoint/2010/main" val="2056231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Different than Activity Recognition</a:t>
            </a:r>
          </a:p>
        </p:txBody>
      </p:sp>
      <p:sp>
        <p:nvSpPr>
          <p:cNvPr id="3" name="Content Placeholder 2"/>
          <p:cNvSpPr>
            <a:spLocks noGrp="1"/>
          </p:cNvSpPr>
          <p:nvPr>
            <p:ph idx="1"/>
          </p:nvPr>
        </p:nvSpPr>
        <p:spPr/>
        <p:txBody>
          <a:bodyPr/>
          <a:lstStyle/>
          <a:p>
            <a:pPr marL="0" indent="0">
              <a:buNone/>
            </a:pPr>
            <a:r>
              <a:rPr lang="en-US" sz="6000" i="1" dirty="0">
                <a:solidFill>
                  <a:srgbClr val="002060"/>
                </a:solidFill>
              </a:rPr>
              <a:t>Does not require identifying an agent's goal </a:t>
            </a:r>
          </a:p>
          <a:p>
            <a:pPr marL="0" indent="0">
              <a:buNone/>
            </a:pPr>
            <a:r>
              <a:rPr lang="en-US" sz="6000" i="1" dirty="0">
                <a:solidFill>
                  <a:srgbClr val="002060"/>
                </a:solidFill>
              </a:rPr>
              <a:t>(which is always the same in their case)</a:t>
            </a:r>
          </a:p>
          <a:p>
            <a:endParaRPr lang="en-US" dirty="0"/>
          </a:p>
          <a:p>
            <a:endParaRPr lang="en-US" dirty="0"/>
          </a:p>
        </p:txBody>
      </p:sp>
    </p:spTree>
    <p:extLst>
      <p:ext uri="{BB962C8B-B14F-4D97-AF65-F5344CB8AC3E}">
        <p14:creationId xmlns:p14="http://schemas.microsoft.com/office/powerpoint/2010/main" val="3951826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Preliminary on Theory of Intentions:</a:t>
            </a:r>
            <a:br>
              <a:rPr lang="en-US" u="sng" dirty="0"/>
            </a:br>
            <a:r>
              <a:rPr lang="en-US" u="sng" dirty="0"/>
              <a:t>Old Theory</a:t>
            </a:r>
          </a:p>
        </p:txBody>
      </p:sp>
      <p:sp>
        <p:nvSpPr>
          <p:cNvPr id="3" name="Content Placeholder 2"/>
          <p:cNvSpPr>
            <a:spLocks noGrp="1"/>
          </p:cNvSpPr>
          <p:nvPr>
            <p:ph idx="1"/>
          </p:nvPr>
        </p:nvSpPr>
        <p:spPr/>
        <p:txBody>
          <a:bodyPr>
            <a:normAutofit fontScale="92500" lnSpcReduction="10000"/>
          </a:bodyPr>
          <a:lstStyle/>
          <a:p>
            <a:r>
              <a:rPr lang="en-US" u="sng" dirty="0"/>
              <a:t>Normally intended actions are executed the moment such execution becomes possible (non-procrastination) and Unfulfilled intentions persist (persistence).</a:t>
            </a:r>
          </a:p>
          <a:p>
            <a:endParaRPr lang="en-US" u="sng" dirty="0"/>
          </a:p>
          <a:p>
            <a:r>
              <a:rPr lang="en-US" u="sng" dirty="0"/>
              <a:t>Sequence</a:t>
            </a:r>
            <a:r>
              <a:rPr lang="en-US" dirty="0"/>
              <a:t>  sequence(s)</a:t>
            </a:r>
            <a:endParaRPr lang="en-US" u="sng" dirty="0"/>
          </a:p>
          <a:p>
            <a:r>
              <a:rPr lang="en-US" u="sng" dirty="0"/>
              <a:t>Length </a:t>
            </a:r>
            <a:r>
              <a:rPr lang="en-US" dirty="0"/>
              <a:t>length(n, s)</a:t>
            </a:r>
            <a:endParaRPr lang="en-US" u="sng" dirty="0"/>
          </a:p>
          <a:p>
            <a:r>
              <a:rPr lang="en-US" u="sng" dirty="0"/>
              <a:t> Component </a:t>
            </a:r>
            <a:r>
              <a:rPr lang="en-US" dirty="0"/>
              <a:t>component(s, k, x)</a:t>
            </a:r>
          </a:p>
          <a:p>
            <a:r>
              <a:rPr lang="en-US" u="sng" dirty="0"/>
              <a:t>Intention of Agent at time point </a:t>
            </a:r>
            <a:r>
              <a:rPr lang="en-US" dirty="0"/>
              <a:t>intend(x, </a:t>
            </a:r>
            <a:r>
              <a:rPr lang="en-US" dirty="0" err="1"/>
              <a:t>i</a:t>
            </a:r>
            <a:r>
              <a:rPr lang="en-US" dirty="0"/>
              <a:t>)</a:t>
            </a:r>
          </a:p>
          <a:p>
            <a:endParaRPr lang="en-US" u="sng" dirty="0"/>
          </a:p>
          <a:p>
            <a:r>
              <a:rPr lang="en-US" i="1" dirty="0"/>
              <a:t>Reading!</a:t>
            </a:r>
          </a:p>
        </p:txBody>
      </p:sp>
    </p:spTree>
    <p:extLst>
      <p:ext uri="{BB962C8B-B14F-4D97-AF65-F5344CB8AC3E}">
        <p14:creationId xmlns:p14="http://schemas.microsoft.com/office/powerpoint/2010/main" val="190229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Theory of Intentions</a:t>
            </a:r>
          </a:p>
        </p:txBody>
      </p:sp>
      <p:sp>
        <p:nvSpPr>
          <p:cNvPr id="3" name="Content Placeholder 2"/>
          <p:cNvSpPr>
            <a:spLocks noGrp="1"/>
          </p:cNvSpPr>
          <p:nvPr>
            <p:ph idx="1"/>
          </p:nvPr>
        </p:nvSpPr>
        <p:spPr/>
        <p:txBody>
          <a:bodyPr>
            <a:normAutofit lnSpcReduction="10000"/>
          </a:bodyPr>
          <a:lstStyle/>
          <a:p>
            <a:r>
              <a:rPr lang="en-US" dirty="0"/>
              <a:t>Each sequence of actions of an agent was associated with a goal that it was meant to achieve, the combination of the two was now called an activity</a:t>
            </a:r>
          </a:p>
          <a:p>
            <a:r>
              <a:rPr lang="en-US" dirty="0"/>
              <a:t>activity(m) (m is an activity);</a:t>
            </a:r>
          </a:p>
          <a:p>
            <a:r>
              <a:rPr lang="en-US" dirty="0"/>
              <a:t> </a:t>
            </a:r>
            <a:r>
              <a:rPr lang="en-US" u="sng" dirty="0"/>
              <a:t>goal(m, g) (the goal of activity m is g); </a:t>
            </a:r>
          </a:p>
          <a:p>
            <a:r>
              <a:rPr lang="en-US" dirty="0"/>
              <a:t>length(n, m) (the length of activity m is n); </a:t>
            </a:r>
          </a:p>
          <a:p>
            <a:r>
              <a:rPr lang="en-US" dirty="0"/>
              <a:t>component(m, k, x) (the kth component of activity m is x, where x is either an action or a sub-activity).</a:t>
            </a:r>
          </a:p>
          <a:p>
            <a:r>
              <a:rPr lang="en-US" i="1" u="sng" dirty="0">
                <a:solidFill>
                  <a:schemeClr val="tx2"/>
                </a:solidFill>
              </a:rPr>
              <a:t>“only attempts to perform those actions that are intended and does so without delay.”</a:t>
            </a:r>
          </a:p>
        </p:txBody>
      </p:sp>
    </p:spTree>
    <p:extLst>
      <p:ext uri="{BB962C8B-B14F-4D97-AF65-F5344CB8AC3E}">
        <p14:creationId xmlns:p14="http://schemas.microsoft.com/office/powerpoint/2010/main" val="21049192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 of Mental Fluent and Mental Actions</a:t>
            </a:r>
          </a:p>
        </p:txBody>
      </p:sp>
      <p:sp>
        <p:nvSpPr>
          <p:cNvPr id="3" name="Content Placeholder 2"/>
          <p:cNvSpPr>
            <a:spLocks noGrp="1"/>
          </p:cNvSpPr>
          <p:nvPr>
            <p:ph idx="1"/>
          </p:nvPr>
        </p:nvSpPr>
        <p:spPr/>
        <p:txBody>
          <a:bodyPr>
            <a:normAutofit fontScale="92500" lnSpcReduction="20000"/>
          </a:bodyPr>
          <a:lstStyle/>
          <a:p>
            <a:r>
              <a:rPr lang="en-US" dirty="0"/>
              <a:t>status(m, k)</a:t>
            </a:r>
          </a:p>
          <a:p>
            <a:r>
              <a:rPr lang="en-US" dirty="0" err="1"/>
              <a:t>next_action</a:t>
            </a:r>
            <a:r>
              <a:rPr lang="en-US" dirty="0"/>
              <a:t>(m, a)</a:t>
            </a:r>
          </a:p>
          <a:p>
            <a:endParaRPr lang="en-US" dirty="0"/>
          </a:p>
          <a:p>
            <a:r>
              <a:rPr lang="en-US" dirty="0"/>
              <a:t>Select(g)</a:t>
            </a:r>
          </a:p>
          <a:p>
            <a:r>
              <a:rPr lang="en-US" dirty="0"/>
              <a:t>Abandon(g)</a:t>
            </a:r>
          </a:p>
          <a:p>
            <a:r>
              <a:rPr lang="en-US" dirty="0"/>
              <a:t>Start(a)</a:t>
            </a:r>
          </a:p>
          <a:p>
            <a:r>
              <a:rPr lang="en-US" dirty="0"/>
              <a:t>Stop(a)</a:t>
            </a:r>
          </a:p>
          <a:p>
            <a:endParaRPr lang="en-US" dirty="0"/>
          </a:p>
          <a:p>
            <a:r>
              <a:rPr lang="en-US" i="1" u="sng" dirty="0"/>
              <a:t>Blount et al. developed an agent architecture AIA (implemented in CR-Prolog, an extension of ASP) that adapts the agent loop to accommodate an intentional agent. – handles exceptions</a:t>
            </a:r>
          </a:p>
          <a:p>
            <a:endParaRPr lang="en-US" dirty="0"/>
          </a:p>
        </p:txBody>
      </p:sp>
    </p:spTree>
    <p:extLst>
      <p:ext uri="{BB962C8B-B14F-4D97-AF65-F5344CB8AC3E}">
        <p14:creationId xmlns:p14="http://schemas.microsoft.com/office/powerpoint/2010/main" val="4094900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p>
        </p:txBody>
      </p:sp>
      <p:sp>
        <p:nvSpPr>
          <p:cNvPr id="3" name="Content Placeholder 2"/>
          <p:cNvSpPr>
            <a:spLocks noGrp="1"/>
          </p:cNvSpPr>
          <p:nvPr>
            <p:ph idx="1"/>
          </p:nvPr>
        </p:nvSpPr>
        <p:spPr>
          <a:xfrm>
            <a:off x="838200" y="1774825"/>
            <a:ext cx="10515600" cy="4351338"/>
          </a:xfrm>
        </p:spPr>
        <p:txBody>
          <a:bodyPr/>
          <a:lstStyle/>
          <a:p>
            <a:r>
              <a:rPr lang="en-US" dirty="0"/>
              <a:t>Understand Narratives</a:t>
            </a:r>
          </a:p>
          <a:p>
            <a:r>
              <a:rPr lang="en-US" dirty="0"/>
              <a:t>They start from Eric Mullers Work (texts of stereotypical activities)</a:t>
            </a:r>
          </a:p>
          <a:p>
            <a:r>
              <a:rPr lang="en-US" u="sng" dirty="0"/>
              <a:t>Restaurant Stories</a:t>
            </a:r>
          </a:p>
          <a:p>
            <a:r>
              <a:rPr lang="en-US" dirty="0"/>
              <a:t>The authors claim that Eric Mullers work/theory/system could not </a:t>
            </a:r>
            <a:r>
              <a:rPr lang="en-US" u="sng" dirty="0"/>
              <a:t>handle exceptional cases</a:t>
            </a:r>
            <a:r>
              <a:rPr lang="en-US" dirty="0"/>
              <a:t>.</a:t>
            </a:r>
          </a:p>
          <a:p>
            <a:r>
              <a:rPr lang="en-US" dirty="0"/>
              <a:t>Or rather would </a:t>
            </a:r>
            <a:r>
              <a:rPr lang="en-US" i="1" dirty="0"/>
              <a:t>try but not process them correctly</a:t>
            </a:r>
            <a:r>
              <a:rPr lang="en-US" dirty="0"/>
              <a:t>.</a:t>
            </a:r>
          </a:p>
          <a:p>
            <a:endParaRPr lang="en-US" dirty="0"/>
          </a:p>
        </p:txBody>
      </p:sp>
    </p:spTree>
    <p:extLst>
      <p:ext uri="{BB962C8B-B14F-4D97-AF65-F5344CB8AC3E}">
        <p14:creationId xmlns:p14="http://schemas.microsoft.com/office/powerpoint/2010/main" val="41294711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p:txBody>
          <a:bodyPr/>
          <a:lstStyle/>
          <a:p>
            <a:r>
              <a:rPr lang="en-US" dirty="0"/>
              <a:t>Strict focus on Reasoning: NO NLP!</a:t>
            </a:r>
          </a:p>
          <a:p>
            <a:endParaRPr lang="en-US" dirty="0"/>
          </a:p>
          <a:p>
            <a:r>
              <a:rPr lang="en-US" dirty="0"/>
              <a:t>Assumption: </a:t>
            </a:r>
          </a:p>
          <a:p>
            <a:pPr lvl="1"/>
            <a:r>
              <a:rPr lang="en-US" dirty="0"/>
              <a:t>Common sense KB is available (orthogonal to goal)</a:t>
            </a:r>
          </a:p>
          <a:p>
            <a:pPr lvl="1"/>
            <a:r>
              <a:rPr lang="en-US" dirty="0"/>
              <a:t>1 main character, 1 character for every important goal, 1 dish (they claim it is the first attempt to use theory of intentions to model exceptional cases)</a:t>
            </a:r>
          </a:p>
          <a:p>
            <a:pPr lvl="1"/>
            <a:endParaRPr lang="en-US" dirty="0"/>
          </a:p>
          <a:p>
            <a:pPr lvl="1"/>
            <a:endParaRPr lang="en-US" dirty="0"/>
          </a:p>
        </p:txBody>
      </p:sp>
    </p:spTree>
    <p:extLst>
      <p:ext uri="{BB962C8B-B14F-4D97-AF65-F5344CB8AC3E}">
        <p14:creationId xmlns:p14="http://schemas.microsoft.com/office/powerpoint/2010/main" val="37321474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a:t>
            </a:r>
          </a:p>
        </p:txBody>
      </p:sp>
      <p:sp>
        <p:nvSpPr>
          <p:cNvPr id="3" name="Content Placeholder 2"/>
          <p:cNvSpPr>
            <a:spLocks noGrp="1"/>
          </p:cNvSpPr>
          <p:nvPr>
            <p:ph idx="1"/>
          </p:nvPr>
        </p:nvSpPr>
        <p:spPr/>
        <p:txBody>
          <a:bodyPr/>
          <a:lstStyle/>
          <a:p>
            <a:r>
              <a:rPr lang="en-US" dirty="0"/>
              <a:t>Input Text -&gt; logic program -&gt; answer sets (models of text for question answering)</a:t>
            </a:r>
          </a:p>
          <a:p>
            <a:endParaRPr lang="en-US" dirty="0"/>
          </a:p>
          <a:p>
            <a:r>
              <a:rPr lang="en-US" dirty="0"/>
              <a:t>Logic program -&gt; </a:t>
            </a:r>
            <a:r>
              <a:rPr lang="en-US" u="sng" dirty="0"/>
              <a:t>predefined part</a:t>
            </a:r>
            <a:r>
              <a:rPr lang="en-US" dirty="0"/>
              <a:t> + </a:t>
            </a:r>
            <a:r>
              <a:rPr lang="en-US" u="sng" dirty="0"/>
              <a:t>input text part</a:t>
            </a:r>
          </a:p>
          <a:p>
            <a:endParaRPr lang="en-US" dirty="0"/>
          </a:p>
          <a:p>
            <a:endParaRPr lang="en-US" dirty="0"/>
          </a:p>
        </p:txBody>
      </p:sp>
    </p:spTree>
    <p:extLst>
      <p:ext uri="{BB962C8B-B14F-4D97-AF65-F5344CB8AC3E}">
        <p14:creationId xmlns:p14="http://schemas.microsoft.com/office/powerpoint/2010/main" val="1976608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Predefined Part</a:t>
            </a:r>
          </a:p>
        </p:txBody>
      </p:sp>
      <p:sp>
        <p:nvSpPr>
          <p:cNvPr id="3" name="Content Placeholder 2"/>
          <p:cNvSpPr>
            <a:spLocks noGrp="1"/>
          </p:cNvSpPr>
          <p:nvPr>
            <p:ph idx="1"/>
          </p:nvPr>
        </p:nvSpPr>
        <p:spPr/>
        <p:txBody>
          <a:bodyPr>
            <a:normAutofit fontScale="92500" lnSpcReduction="20000"/>
          </a:bodyPr>
          <a:lstStyle/>
          <a:p>
            <a:r>
              <a:rPr lang="en-US" dirty="0"/>
              <a:t>The </a:t>
            </a:r>
            <a:r>
              <a:rPr lang="en-US" dirty="0" err="1"/>
              <a:t>cKB</a:t>
            </a:r>
            <a:r>
              <a:rPr lang="en-US" dirty="0"/>
              <a:t> knowledge base, with a core describing sorts, </a:t>
            </a:r>
            <a:r>
              <a:rPr lang="en-US" dirty="0" err="1"/>
              <a:t>fluents</a:t>
            </a:r>
            <a:r>
              <a:rPr lang="en-US" dirty="0"/>
              <a:t>, actions, and some pre-defined objects relevant to the stereotypical activity of focus</a:t>
            </a:r>
          </a:p>
          <a:p>
            <a:r>
              <a:rPr lang="en-US" dirty="0">
                <a:solidFill>
                  <a:srgbClr val="0070C0"/>
                </a:solidFill>
              </a:rPr>
              <a:t>A module encoding the stereotypical activity as an activity of </a:t>
            </a:r>
            <a:r>
              <a:rPr lang="en-US" dirty="0" err="1">
                <a:solidFill>
                  <a:srgbClr val="0070C0"/>
                </a:solidFill>
              </a:rPr>
              <a:t>newTI</a:t>
            </a:r>
            <a:r>
              <a:rPr lang="en-US" dirty="0">
                <a:solidFill>
                  <a:srgbClr val="0070C0"/>
                </a:solidFill>
              </a:rPr>
              <a:t> for the main character</a:t>
            </a:r>
          </a:p>
          <a:p>
            <a:r>
              <a:rPr lang="en-US" dirty="0"/>
              <a:t>Sequences of </a:t>
            </a:r>
            <a:r>
              <a:rPr lang="en-US" dirty="0" err="1"/>
              <a:t>oldTI</a:t>
            </a:r>
            <a:r>
              <a:rPr lang="en-US" dirty="0"/>
              <a:t> for the remaining characters</a:t>
            </a:r>
          </a:p>
          <a:p>
            <a:r>
              <a:rPr lang="en-US" dirty="0"/>
              <a:t>A Reasoning module</a:t>
            </a:r>
          </a:p>
          <a:p>
            <a:r>
              <a:rPr lang="en-US" dirty="0">
                <a:solidFill>
                  <a:srgbClr val="0070C0"/>
                </a:solidFill>
              </a:rPr>
              <a:t>A mapping of time points on the story time line into points on the reasoning time line</a:t>
            </a:r>
          </a:p>
          <a:p>
            <a:r>
              <a:rPr lang="en-US" dirty="0"/>
              <a:t>Reasoning components adapted from the AIA architecture to reflect a reader's reasoning process and expected to allow reasoning about serendipitous achievement of goals, decisions to stop futile activities, and diagnosis.</a:t>
            </a:r>
          </a:p>
          <a:p>
            <a:endParaRPr lang="en-US" dirty="0"/>
          </a:p>
        </p:txBody>
      </p:sp>
    </p:spTree>
    <p:extLst>
      <p:ext uri="{BB962C8B-B14F-4D97-AF65-F5344CB8AC3E}">
        <p14:creationId xmlns:p14="http://schemas.microsoft.com/office/powerpoint/2010/main" val="8577752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Input-dependent Part</a:t>
            </a:r>
          </a:p>
        </p:txBody>
      </p:sp>
      <p:sp>
        <p:nvSpPr>
          <p:cNvPr id="3" name="Content Placeholder 2"/>
          <p:cNvSpPr>
            <a:spLocks noGrp="1"/>
          </p:cNvSpPr>
          <p:nvPr>
            <p:ph idx="1"/>
          </p:nvPr>
        </p:nvSpPr>
        <p:spPr/>
        <p:txBody>
          <a:bodyPr/>
          <a:lstStyle/>
          <a:p>
            <a:r>
              <a:rPr lang="en-US" dirty="0"/>
              <a:t>Facts defining objects mentioned in the text as instances of relevant sorts in the </a:t>
            </a:r>
            <a:r>
              <a:rPr lang="en-US" dirty="0" err="1"/>
              <a:t>cKB</a:t>
            </a:r>
            <a:r>
              <a:rPr lang="en-US" dirty="0"/>
              <a:t> (including who the main character is, </a:t>
            </a:r>
            <a:r>
              <a:rPr lang="en-US" dirty="0" err="1"/>
              <a:t>etc</a:t>
            </a:r>
            <a:r>
              <a:rPr lang="en-US" dirty="0"/>
              <a:t>)</a:t>
            </a:r>
          </a:p>
          <a:p>
            <a:endParaRPr lang="en-US" dirty="0"/>
          </a:p>
          <a:p>
            <a:r>
              <a:rPr lang="en-US" dirty="0"/>
              <a:t>Observations about the values of </a:t>
            </a:r>
            <a:r>
              <a:rPr lang="en-US" dirty="0" err="1"/>
              <a:t>fluents</a:t>
            </a:r>
            <a:r>
              <a:rPr lang="en-US" dirty="0"/>
              <a:t> and the occurrences of actions </a:t>
            </a:r>
            <a:r>
              <a:rPr lang="en-US" u="sng" dirty="0">
                <a:solidFill>
                  <a:srgbClr val="0070C0"/>
                </a:solidFill>
              </a:rPr>
              <a:t>at different points on the story time line.</a:t>
            </a:r>
          </a:p>
          <a:p>
            <a:pPr marL="0" indent="0">
              <a:buNone/>
            </a:pPr>
            <a:endParaRPr lang="en-US" u="sng" dirty="0">
              <a:solidFill>
                <a:srgbClr val="0070C0"/>
              </a:solidFill>
            </a:endParaRPr>
          </a:p>
          <a:p>
            <a:r>
              <a:rPr lang="en-US" dirty="0"/>
              <a:t>Default information about the values of </a:t>
            </a:r>
            <a:r>
              <a:rPr lang="en-US" dirty="0" err="1"/>
              <a:t>uents</a:t>
            </a:r>
            <a:r>
              <a:rPr lang="en-US" dirty="0"/>
              <a:t> in the initial situation.</a:t>
            </a:r>
            <a:endParaRPr lang="en-US" u="sng" dirty="0"/>
          </a:p>
          <a:p>
            <a:endParaRPr lang="en-US" dirty="0"/>
          </a:p>
          <a:p>
            <a:endParaRPr lang="en-US" dirty="0"/>
          </a:p>
          <a:p>
            <a:endParaRPr lang="en-US" dirty="0"/>
          </a:p>
        </p:txBody>
      </p:sp>
    </p:spTree>
    <p:extLst>
      <p:ext uri="{BB962C8B-B14F-4D97-AF65-F5344CB8AC3E}">
        <p14:creationId xmlns:p14="http://schemas.microsoft.com/office/powerpoint/2010/main" val="1666907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Sense Knowledge Base</a:t>
            </a:r>
          </a:p>
        </p:txBody>
      </p:sp>
      <p:sp>
        <p:nvSpPr>
          <p:cNvPr id="3" name="Content Placeholder 2"/>
          <p:cNvSpPr>
            <a:spLocks noGrp="1"/>
          </p:cNvSpPr>
          <p:nvPr>
            <p:ph idx="1"/>
          </p:nvPr>
        </p:nvSpPr>
        <p:spPr/>
        <p:txBody>
          <a:bodyPr>
            <a:normAutofit lnSpcReduction="10000"/>
          </a:bodyPr>
          <a:lstStyle/>
          <a:p>
            <a:r>
              <a:rPr lang="en-US" dirty="0"/>
              <a:t>Hierarchy of Sorts – Thing vs Location</a:t>
            </a:r>
          </a:p>
          <a:p>
            <a:r>
              <a:rPr lang="en-US" dirty="0"/>
              <a:t>person, food, restaurant, and bill where person has sub-sorts customer, waiter, and cook.</a:t>
            </a:r>
          </a:p>
          <a:p>
            <a:r>
              <a:rPr lang="en-US" dirty="0"/>
              <a:t>The customer, the waiter, the food, and the restaurant, </a:t>
            </a:r>
            <a:r>
              <a:rPr lang="en-US" u="sng" dirty="0"/>
              <a:t>denoting the main customer</a:t>
            </a:r>
            <a:r>
              <a:rPr lang="en-US" dirty="0"/>
              <a:t>, </a:t>
            </a:r>
            <a:r>
              <a:rPr lang="en-US" u="sng" dirty="0"/>
              <a:t>the waiter, food, and restaurant</a:t>
            </a:r>
            <a:r>
              <a:rPr lang="en-US" dirty="0"/>
              <a:t> in the text, respectively</a:t>
            </a:r>
          </a:p>
          <a:p>
            <a:r>
              <a:rPr lang="en-US" dirty="0"/>
              <a:t>Entrance, kitchen, counter, outside are instances of location</a:t>
            </a:r>
          </a:p>
          <a:p>
            <a:r>
              <a:rPr lang="en-US" dirty="0"/>
              <a:t>M – unique menu</a:t>
            </a:r>
          </a:p>
          <a:p>
            <a:r>
              <a:rPr lang="en-US" dirty="0"/>
              <a:t>T – unique table (</a:t>
            </a:r>
            <a:r>
              <a:rPr lang="en-US" u="sng" dirty="0"/>
              <a:t>both location and thing) </a:t>
            </a:r>
          </a:p>
          <a:p>
            <a:r>
              <a:rPr lang="en-US" dirty="0"/>
              <a:t>B – main customer’s bill</a:t>
            </a:r>
          </a:p>
          <a:p>
            <a:endParaRPr lang="en-US" dirty="0"/>
          </a:p>
          <a:p>
            <a:endParaRPr lang="en-US" dirty="0"/>
          </a:p>
        </p:txBody>
      </p:sp>
    </p:spTree>
    <p:extLst>
      <p:ext uri="{BB962C8B-B14F-4D97-AF65-F5344CB8AC3E}">
        <p14:creationId xmlns:p14="http://schemas.microsoft.com/office/powerpoint/2010/main" val="1966460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4483"/>
            <a:ext cx="11074400" cy="1325563"/>
          </a:xfrm>
        </p:spPr>
        <p:txBody>
          <a:bodyPr/>
          <a:lstStyle/>
          <a:p>
            <a:r>
              <a:rPr lang="en-US" dirty="0"/>
              <a:t>CONCEPT OF INTERFERENCE and </a:t>
            </a:r>
            <a:r>
              <a:rPr lang="en-US" dirty="0" err="1"/>
              <a:t>fluents</a:t>
            </a:r>
            <a:endParaRPr lang="en-US" dirty="0"/>
          </a:p>
        </p:txBody>
      </p:sp>
      <p:sp>
        <p:nvSpPr>
          <p:cNvPr id="3" name="Content Placeholder 2"/>
          <p:cNvSpPr>
            <a:spLocks noGrp="1"/>
          </p:cNvSpPr>
          <p:nvPr>
            <p:ph idx="1"/>
          </p:nvPr>
        </p:nvSpPr>
        <p:spPr>
          <a:xfrm>
            <a:off x="643466" y="4478867"/>
            <a:ext cx="11015162" cy="1769534"/>
          </a:xfrm>
        </p:spPr>
        <p:txBody>
          <a:bodyPr>
            <a:normAutofit fontScale="77500" lnSpcReduction="20000"/>
          </a:bodyPr>
          <a:lstStyle/>
          <a:p>
            <a:r>
              <a:rPr lang="en-US" dirty="0"/>
              <a:t>Interference is an example of an exogenous action (not an agent action) that can be relevant for diagnosis.</a:t>
            </a:r>
          </a:p>
          <a:p>
            <a:r>
              <a:rPr lang="en-US" dirty="0"/>
              <a:t>All </a:t>
            </a:r>
            <a:r>
              <a:rPr lang="en-US" dirty="0" err="1"/>
              <a:t>fluents</a:t>
            </a:r>
            <a:r>
              <a:rPr lang="en-US" dirty="0"/>
              <a:t> are inertial (i.e., they normally maintain their previous values unless changed by an action)</a:t>
            </a:r>
          </a:p>
          <a:p>
            <a:r>
              <a:rPr lang="en-US" i="1" dirty="0"/>
              <a:t>ready to eat(c, f )</a:t>
            </a:r>
            <a:r>
              <a:rPr lang="en-US" dirty="0"/>
              <a:t>, </a:t>
            </a:r>
            <a:r>
              <a:rPr lang="en-US" i="1" dirty="0"/>
              <a:t>done with payment(c)</a:t>
            </a:r>
            <a:r>
              <a:rPr lang="en-US" dirty="0"/>
              <a:t>, and </a:t>
            </a:r>
            <a:r>
              <a:rPr lang="en-US" i="1" dirty="0"/>
              <a:t>satiated and out(c), </a:t>
            </a:r>
            <a:r>
              <a:rPr lang="en-US" dirty="0"/>
              <a:t>are defined (i.e., they are completely defined in terms of other </a:t>
            </a:r>
            <a:r>
              <a:rPr lang="en-US" dirty="0" err="1"/>
              <a:t>fluents</a:t>
            </a:r>
            <a:r>
              <a:rPr lang="en-US"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1334" y="1188773"/>
            <a:ext cx="11260666" cy="2829320"/>
          </a:xfrm>
          <a:prstGeom prst="rect">
            <a:avLst/>
          </a:prstGeom>
        </p:spPr>
      </p:pic>
    </p:spTree>
    <p:extLst>
      <p:ext uri="{BB962C8B-B14F-4D97-AF65-F5344CB8AC3E}">
        <p14:creationId xmlns:p14="http://schemas.microsoft.com/office/powerpoint/2010/main" val="16809485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1402" y="1454294"/>
            <a:ext cx="8449195" cy="166990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1888" y="4765095"/>
            <a:ext cx="8402223" cy="714475"/>
          </a:xfrm>
          <a:prstGeom prst="rect">
            <a:avLst/>
          </a:prstGeom>
        </p:spPr>
      </p:pic>
    </p:spTree>
    <p:extLst>
      <p:ext uri="{BB962C8B-B14F-4D97-AF65-F5344CB8AC3E}">
        <p14:creationId xmlns:p14="http://schemas.microsoft.com/office/powerpoint/2010/main" val="28278575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Encoding Activities</a:t>
            </a:r>
          </a:p>
        </p:txBody>
      </p:sp>
      <p:sp>
        <p:nvSpPr>
          <p:cNvPr id="3" name="Content Placeholder 2"/>
          <p:cNvSpPr>
            <a:spLocks noGrp="1"/>
          </p:cNvSpPr>
          <p:nvPr>
            <p:ph idx="1"/>
          </p:nvPr>
        </p:nvSpPr>
        <p:spPr/>
        <p:txBody>
          <a:bodyPr/>
          <a:lstStyle/>
          <a:p>
            <a:r>
              <a:rPr lang="en-US" u="sng" dirty="0"/>
              <a:t>The reader only views the main character as a goal-oriented agent and assumes that all other characters are not</a:t>
            </a:r>
          </a:p>
          <a:p>
            <a:endParaRPr lang="en-US" dirty="0"/>
          </a:p>
        </p:txBody>
      </p:sp>
    </p:spTree>
    <p:extLst>
      <p:ext uri="{BB962C8B-B14F-4D97-AF65-F5344CB8AC3E}">
        <p14:creationId xmlns:p14="http://schemas.microsoft.com/office/powerpoint/2010/main" val="7021761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Activities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5200" y="2023533"/>
            <a:ext cx="10583333" cy="3649632"/>
          </a:xfrm>
        </p:spPr>
      </p:pic>
    </p:spTree>
    <p:extLst>
      <p:ext uri="{BB962C8B-B14F-4D97-AF65-F5344CB8AC3E}">
        <p14:creationId xmlns:p14="http://schemas.microsoft.com/office/powerpoint/2010/main" val="7904394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Waiter Sequences</a:t>
            </a:r>
          </a:p>
        </p:txBody>
      </p:sp>
      <p:sp>
        <p:nvSpPr>
          <p:cNvPr id="3" name="Content Placeholder 2"/>
          <p:cNvSpPr>
            <a:spLocks noGrp="1"/>
          </p:cNvSpPr>
          <p:nvPr>
            <p:ph idx="1"/>
          </p:nvPr>
        </p:nvSpPr>
        <p:spPr/>
        <p:txBody>
          <a:bodyPr/>
          <a:lstStyle/>
          <a:p>
            <a:r>
              <a:rPr lang="en-US" dirty="0"/>
              <a:t>Introduce objects of the form </a:t>
            </a:r>
            <a:r>
              <a:rPr lang="en-US" dirty="0" err="1"/>
              <a:t>w_seq</a:t>
            </a:r>
            <a:r>
              <a:rPr lang="en-US" dirty="0"/>
              <a:t>(W,C, F1, F2)</a:t>
            </a:r>
          </a:p>
          <a:p>
            <a:r>
              <a:rPr lang="en-US" u="sng" dirty="0"/>
              <a:t>Waiter intends only 1 such sequence</a:t>
            </a:r>
          </a:p>
          <a:p>
            <a:endParaRPr lang="en-US" u="sng" dirty="0"/>
          </a:p>
          <a:p>
            <a:r>
              <a:rPr lang="en-US" dirty="0"/>
              <a:t> greet(W,C), lead to(W,C, t), move(W, t, kitchen), request(W, F1, </a:t>
            </a:r>
            <a:r>
              <a:rPr lang="en-US" dirty="0" err="1"/>
              <a:t>ck</a:t>
            </a:r>
            <a:r>
              <a:rPr lang="en-US" dirty="0"/>
              <a:t>),</a:t>
            </a:r>
          </a:p>
          <a:p>
            <a:r>
              <a:rPr lang="en-US" dirty="0"/>
              <a:t>pick up(W, F2, kitchen), move(W, kitchen, t), put down(W, F2, t), move(W, t, counter), pick up(W, b, counter), move(W, counter, t), put down(W, b, t).</a:t>
            </a:r>
            <a:endParaRPr lang="en-US" u="sng" dirty="0"/>
          </a:p>
        </p:txBody>
      </p:sp>
    </p:spTree>
    <p:extLst>
      <p:ext uri="{BB962C8B-B14F-4D97-AF65-F5344CB8AC3E}">
        <p14:creationId xmlns:p14="http://schemas.microsoft.com/office/powerpoint/2010/main" val="1245980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Eric Mullers Work</a:t>
            </a:r>
          </a:p>
        </p:txBody>
      </p:sp>
      <p:sp>
        <p:nvSpPr>
          <p:cNvPr id="3" name="Content Placeholder 2"/>
          <p:cNvSpPr>
            <a:spLocks noGrp="1"/>
          </p:cNvSpPr>
          <p:nvPr>
            <p:ph idx="1"/>
          </p:nvPr>
        </p:nvSpPr>
        <p:spPr/>
        <p:txBody>
          <a:bodyPr>
            <a:normAutofit/>
          </a:bodyPr>
          <a:lstStyle/>
          <a:p>
            <a:r>
              <a:rPr lang="en-US" dirty="0"/>
              <a:t>“Mueller developed a system that can take as an input a text about a restaurant episode, process it using in-formation extraction techniques, and demonstrate a deep understanding of the narrative by answering questions whose answers are not necessarily explicitly stated in the text”.</a:t>
            </a:r>
          </a:p>
          <a:p>
            <a:endParaRPr lang="en-US" dirty="0"/>
          </a:p>
          <a:p>
            <a:r>
              <a:rPr lang="en-US" dirty="0"/>
              <a:t>“The system had a good accuracy but the rigidity of scripts did not allow for the correct processing of scenarios </a:t>
            </a:r>
            <a:r>
              <a:rPr lang="en-US" u="sng" dirty="0"/>
              <a:t>de- scribing variations </a:t>
            </a:r>
            <a:r>
              <a:rPr lang="en-US" dirty="0"/>
              <a:t>(e.g., several dishes being ordered) nor </a:t>
            </a:r>
            <a:r>
              <a:rPr lang="en-US" u="sng" dirty="0"/>
              <a:t>exceptions </a:t>
            </a:r>
            <a:r>
              <a:rPr lang="en-US" dirty="0"/>
              <a:t>(e.g., waiter bringing a wrong dish)”.</a:t>
            </a:r>
          </a:p>
        </p:txBody>
      </p:sp>
    </p:spTree>
    <p:extLst>
      <p:ext uri="{BB962C8B-B14F-4D97-AF65-F5344CB8AC3E}">
        <p14:creationId xmlns:p14="http://schemas.microsoft.com/office/powerpoint/2010/main" val="28373346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Cook Sequences</a:t>
            </a:r>
          </a:p>
        </p:txBody>
      </p:sp>
      <p:sp>
        <p:nvSpPr>
          <p:cNvPr id="3" name="Content Placeholder 2"/>
          <p:cNvSpPr>
            <a:spLocks noGrp="1"/>
          </p:cNvSpPr>
          <p:nvPr>
            <p:ph idx="1"/>
          </p:nvPr>
        </p:nvSpPr>
        <p:spPr/>
        <p:txBody>
          <a:bodyPr/>
          <a:lstStyle/>
          <a:p>
            <a:r>
              <a:rPr lang="pl-PL" dirty="0"/>
              <a:t>ck seq(Ck</a:t>
            </a:r>
            <a:r>
              <a:rPr lang="en-US" dirty="0"/>
              <a:t>,</a:t>
            </a:r>
            <a:r>
              <a:rPr lang="pl-PL" dirty="0"/>
              <a:t> F</a:t>
            </a:r>
            <a:r>
              <a:rPr lang="en-US" dirty="0"/>
              <a:t>, </a:t>
            </a:r>
            <a:r>
              <a:rPr lang="pl-PL" dirty="0"/>
              <a:t>W)</a:t>
            </a:r>
            <a:endParaRPr lang="en-US" dirty="0"/>
          </a:p>
          <a:p>
            <a:r>
              <a:rPr lang="en-US" dirty="0"/>
              <a:t>prepare(</a:t>
            </a:r>
            <a:r>
              <a:rPr lang="en-US" dirty="0" err="1"/>
              <a:t>Ck</a:t>
            </a:r>
            <a:r>
              <a:rPr lang="en-US" dirty="0"/>
              <a:t>, F, W)</a:t>
            </a:r>
          </a:p>
          <a:p>
            <a:r>
              <a:rPr lang="en-US" dirty="0"/>
              <a:t>actor(s, ac)</a:t>
            </a:r>
          </a:p>
          <a:p>
            <a:endParaRPr lang="en-US" dirty="0"/>
          </a:p>
        </p:txBody>
      </p:sp>
    </p:spTree>
    <p:extLst>
      <p:ext uri="{BB962C8B-B14F-4D97-AF65-F5344CB8AC3E}">
        <p14:creationId xmlns:p14="http://schemas.microsoft.com/office/powerpoint/2010/main" val="13784360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Default Information</a:t>
            </a:r>
          </a:p>
        </p:txBody>
      </p:sp>
      <p:sp>
        <p:nvSpPr>
          <p:cNvPr id="3" name="Content Placeholder 2"/>
          <p:cNvSpPr>
            <a:spLocks noGrp="1"/>
          </p:cNvSpPr>
          <p:nvPr>
            <p:ph idx="1"/>
          </p:nvPr>
        </p:nvSpPr>
        <p:spPr/>
        <p:txBody>
          <a:bodyPr/>
          <a:lstStyle/>
          <a:p>
            <a:r>
              <a:rPr lang="en-US" dirty="0" err="1"/>
              <a:t>hpd</a:t>
            </a:r>
            <a:r>
              <a:rPr lang="en-US" dirty="0"/>
              <a:t>(select(</a:t>
            </a:r>
            <a:r>
              <a:rPr lang="en-US" dirty="0" err="1"/>
              <a:t>satiated_and_out</a:t>
            </a:r>
            <a:r>
              <a:rPr lang="en-US" dirty="0"/>
              <a:t>(C)), true, 0)   &lt;- the customer(C):</a:t>
            </a:r>
          </a:p>
          <a:p>
            <a:r>
              <a:rPr lang="en-US" dirty="0" err="1"/>
              <a:t>hpd</a:t>
            </a:r>
            <a:r>
              <a:rPr lang="en-US" dirty="0"/>
              <a:t>(start(</a:t>
            </a:r>
            <a:r>
              <a:rPr lang="en-US" dirty="0" err="1"/>
              <a:t>c_act</a:t>
            </a:r>
            <a:r>
              <a:rPr lang="en-US" dirty="0"/>
              <a:t>(C,R, F)), true, 1)   &lt;- activity(</a:t>
            </a:r>
            <a:r>
              <a:rPr lang="en-US" dirty="0" err="1"/>
              <a:t>c_act</a:t>
            </a:r>
            <a:r>
              <a:rPr lang="en-US" dirty="0"/>
              <a:t>(C, R, F))</a:t>
            </a:r>
          </a:p>
          <a:p>
            <a:endParaRPr lang="en-US" dirty="0"/>
          </a:p>
          <a:p>
            <a:r>
              <a:rPr lang="en-US" i="1" dirty="0">
                <a:solidFill>
                  <a:srgbClr val="FF0000"/>
                </a:solidFill>
              </a:rPr>
              <a:t>Reading?!</a:t>
            </a:r>
          </a:p>
          <a:p>
            <a:endParaRPr lang="en-US" i="1" dirty="0"/>
          </a:p>
          <a:p>
            <a:endParaRPr lang="en-US" i="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4428068"/>
            <a:ext cx="7687733" cy="980066"/>
          </a:xfrm>
          <a:prstGeom prst="rect">
            <a:avLst/>
          </a:prstGeom>
        </p:spPr>
      </p:pic>
    </p:spTree>
    <p:extLst>
      <p:ext uri="{BB962C8B-B14F-4D97-AF65-F5344CB8AC3E}">
        <p14:creationId xmlns:p14="http://schemas.microsoft.com/office/powerpoint/2010/main" val="5064989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Reasoning Module</a:t>
            </a:r>
          </a:p>
        </p:txBody>
      </p:sp>
      <p:sp>
        <p:nvSpPr>
          <p:cNvPr id="3" name="Content Placeholder 2"/>
          <p:cNvSpPr>
            <a:spLocks noGrp="1"/>
          </p:cNvSpPr>
          <p:nvPr>
            <p:ph idx="1"/>
          </p:nvPr>
        </p:nvSpPr>
        <p:spPr/>
        <p:txBody>
          <a:bodyPr/>
          <a:lstStyle/>
          <a:p>
            <a:r>
              <a:rPr lang="en-US" dirty="0"/>
              <a:t>AIA architecture with </a:t>
            </a:r>
            <a:r>
              <a:rPr lang="en-US" dirty="0" err="1"/>
              <a:t>NewTI</a:t>
            </a:r>
            <a:r>
              <a:rPr lang="en-US" dirty="0"/>
              <a:t> – </a:t>
            </a:r>
            <a:r>
              <a:rPr lang="en-US" dirty="0">
                <a:solidFill>
                  <a:srgbClr val="00B050"/>
                </a:solidFill>
              </a:rPr>
              <a:t>adapt certain parts and add rules to it!</a:t>
            </a:r>
          </a:p>
          <a:p>
            <a:r>
              <a:rPr lang="en-US" dirty="0"/>
              <a:t>History mapped into occurs and holds. For this they import the temporal projection &amp; diagnostic module of AIA</a:t>
            </a:r>
          </a:p>
          <a:p>
            <a:r>
              <a:rPr lang="en-US" dirty="0">
                <a:solidFill>
                  <a:schemeClr val="accent1"/>
                </a:solidFill>
              </a:rPr>
              <a:t>Adding new Rules </a:t>
            </a:r>
            <a:r>
              <a:rPr lang="en-US" dirty="0"/>
              <a:t>– Mapping story time line to reasoning time line</a:t>
            </a:r>
          </a:p>
          <a:p>
            <a:pPr lvl="1"/>
            <a:endParaRPr lang="en-US" dirty="0"/>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1171" y="3859698"/>
            <a:ext cx="9078592" cy="62873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5895" y="4846857"/>
            <a:ext cx="6697010" cy="32389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6360" y="5529173"/>
            <a:ext cx="7783011" cy="619211"/>
          </a:xfrm>
          <a:prstGeom prst="rect">
            <a:avLst/>
          </a:prstGeom>
        </p:spPr>
      </p:pic>
    </p:spTree>
    <p:extLst>
      <p:ext uri="{BB962C8B-B14F-4D97-AF65-F5344CB8AC3E}">
        <p14:creationId xmlns:p14="http://schemas.microsoft.com/office/powerpoint/2010/main" val="32973090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Categories: From AIA to RM</a:t>
            </a:r>
          </a:p>
        </p:txBody>
      </p:sp>
      <p:sp>
        <p:nvSpPr>
          <p:cNvPr id="3" name="Content Placeholder 2"/>
          <p:cNvSpPr>
            <a:spLocks noGrp="1"/>
          </p:cNvSpPr>
          <p:nvPr>
            <p:ph idx="1"/>
          </p:nvPr>
        </p:nvSpPr>
        <p:spPr/>
        <p:txBody>
          <a:bodyPr/>
          <a:lstStyle/>
          <a:p>
            <a:r>
              <a:rPr lang="en-US" u="sng" dirty="0"/>
              <a:t>No Goal or Activity to Commit to:</a:t>
            </a:r>
            <a:r>
              <a:rPr lang="en-US" dirty="0"/>
              <a:t> In AIA, the agent waits. AIA category 1 histories are not relevant to RM.</a:t>
            </a:r>
          </a:p>
          <a:p>
            <a:r>
              <a:rPr lang="en-US" u="sng" dirty="0"/>
              <a:t>Top-level activity is active but its goal is not: </a:t>
            </a:r>
            <a:r>
              <a:rPr lang="en-US" dirty="0"/>
              <a:t>In AIA, the agent stops the activity. (Serendipitous achievement)</a:t>
            </a:r>
          </a:p>
          <a:p>
            <a:pPr lvl="1"/>
            <a:r>
              <a:rPr lang="en-US" dirty="0"/>
              <a:t>Rules relevant included in RM</a:t>
            </a:r>
          </a:p>
          <a:p>
            <a:r>
              <a:rPr lang="en-US" u="sng" dirty="0"/>
              <a:t>A top-level activity and its goal are active</a:t>
            </a:r>
          </a:p>
          <a:p>
            <a:pPr lvl="1"/>
            <a:r>
              <a:rPr lang="en-US" dirty="0"/>
              <a:t>Performs next action (relevant rules imported to RM)</a:t>
            </a:r>
          </a:p>
          <a:p>
            <a:pPr lvl="1"/>
            <a:r>
              <a:rPr lang="en-US" dirty="0"/>
              <a:t>Unless activity is futile (In AIA activity is stopped, in RM definition of futile activity is changed, </a:t>
            </a:r>
            <a:r>
              <a:rPr lang="en-US" dirty="0">
                <a:solidFill>
                  <a:srgbClr val="0070C0"/>
                </a:solidFill>
              </a:rPr>
              <a:t>reading - important!</a:t>
            </a:r>
            <a:r>
              <a:rPr lang="en-US" dirty="0"/>
              <a:t>)</a:t>
            </a:r>
          </a:p>
          <a:p>
            <a:endParaRPr lang="en-US" dirty="0"/>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5796" y="5803857"/>
            <a:ext cx="6792273" cy="609685"/>
          </a:xfrm>
          <a:prstGeom prst="rect">
            <a:avLst/>
          </a:prstGeom>
        </p:spPr>
      </p:pic>
    </p:spTree>
    <p:extLst>
      <p:ext uri="{BB962C8B-B14F-4D97-AF65-F5344CB8AC3E}">
        <p14:creationId xmlns:p14="http://schemas.microsoft.com/office/powerpoint/2010/main" val="17924144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Last Category</a:t>
            </a:r>
          </a:p>
        </p:txBody>
      </p:sp>
      <p:sp>
        <p:nvSpPr>
          <p:cNvPr id="3" name="Content Placeholder 2"/>
          <p:cNvSpPr>
            <a:spLocks noGrp="1"/>
          </p:cNvSpPr>
          <p:nvPr>
            <p:ph idx="1"/>
          </p:nvPr>
        </p:nvSpPr>
        <p:spPr/>
        <p:txBody>
          <a:bodyPr>
            <a:normAutofit/>
          </a:bodyPr>
          <a:lstStyle/>
          <a:p>
            <a:r>
              <a:rPr lang="en-US" sz="3200" i="1" u="sng" dirty="0"/>
              <a:t>A goal is active but there is no active activity to achieve it. The agent needs to find a plan (i.e., start a new activity).</a:t>
            </a:r>
          </a:p>
          <a:p>
            <a:endParaRPr lang="en-US" sz="3200" i="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5016" y="3408718"/>
            <a:ext cx="9383434" cy="2495898"/>
          </a:xfrm>
          <a:prstGeom prst="rect">
            <a:avLst/>
          </a:prstGeom>
        </p:spPr>
      </p:pic>
    </p:spTree>
    <p:extLst>
      <p:ext uri="{BB962C8B-B14F-4D97-AF65-F5344CB8AC3E}">
        <p14:creationId xmlns:p14="http://schemas.microsoft.com/office/powerpoint/2010/main" val="34217637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 Form </a:t>
            </a:r>
          </a:p>
        </p:txBody>
      </p:sp>
      <p:sp>
        <p:nvSpPr>
          <p:cNvPr id="3" name="Content Placeholder 2"/>
          <p:cNvSpPr>
            <a:spLocks noGrp="1"/>
          </p:cNvSpPr>
          <p:nvPr>
            <p:ph idx="1"/>
          </p:nvPr>
        </p:nvSpPr>
        <p:spPr/>
        <p:txBody>
          <a:bodyPr/>
          <a:lstStyle/>
          <a:p>
            <a:r>
              <a:rPr lang="en-US" dirty="0"/>
              <a:t>Definitions of instances of sorts the customer, the waiter, the food, food, the restaurant</a:t>
            </a:r>
          </a:p>
          <a:p>
            <a:pPr lvl="1"/>
            <a:r>
              <a:rPr lang="en-US" dirty="0"/>
              <a:t>if the name of one of these entities is not given in the text, then it is replaced by a new constant (e.g., cook1)</a:t>
            </a:r>
          </a:p>
          <a:p>
            <a:r>
              <a:rPr lang="en-US" dirty="0"/>
              <a:t>observations about the values of </a:t>
            </a:r>
            <a:r>
              <a:rPr lang="en-US" dirty="0" err="1"/>
              <a:t>fluents</a:t>
            </a:r>
            <a:r>
              <a:rPr lang="en-US" dirty="0"/>
              <a:t> and occurrence of actions </a:t>
            </a:r>
            <a:r>
              <a:rPr lang="en-US" u="sng" dirty="0"/>
              <a:t>in relation to the story time line</a:t>
            </a:r>
            <a:r>
              <a:rPr lang="en-US" dirty="0"/>
              <a:t>.</a:t>
            </a:r>
          </a:p>
          <a:p>
            <a:pPr lvl="1"/>
            <a:r>
              <a:rPr lang="en-US" dirty="0"/>
              <a:t>Using Rules described </a:t>
            </a:r>
          </a:p>
          <a:p>
            <a:r>
              <a:rPr lang="en-US" dirty="0"/>
              <a:t>+DEFAULT OBSERVATIONS (Customer is hungry, restaurant is open </a:t>
            </a:r>
            <a:r>
              <a:rPr lang="en-US" dirty="0" err="1"/>
              <a:t>etc</a:t>
            </a:r>
            <a:r>
              <a:rPr lang="en-US" dirty="0"/>
              <a:t>)</a:t>
            </a:r>
          </a:p>
        </p:txBody>
      </p:sp>
    </p:spTree>
    <p:extLst>
      <p:ext uri="{BB962C8B-B14F-4D97-AF65-F5344CB8AC3E}">
        <p14:creationId xmlns:p14="http://schemas.microsoft.com/office/powerpoint/2010/main" val="25160055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0204" y="2143797"/>
            <a:ext cx="8897592" cy="2182669"/>
          </a:xfrm>
        </p:spPr>
      </p:pic>
    </p:spTree>
    <p:extLst>
      <p:ext uri="{BB962C8B-B14F-4D97-AF65-F5344CB8AC3E}">
        <p14:creationId xmlns:p14="http://schemas.microsoft.com/office/powerpoint/2010/main" val="7305214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65125"/>
            <a:ext cx="4588933" cy="1325563"/>
          </a:xfrm>
        </p:spPr>
        <p:txBody>
          <a:bodyPr/>
          <a:lstStyle/>
          <a:p>
            <a:r>
              <a:rPr lang="en-US" dirty="0"/>
              <a:t>Normal Scenario</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50268" y="365125"/>
            <a:ext cx="7535332" cy="6492875"/>
          </a:xfrm>
        </p:spPr>
      </p:pic>
      <p:sp>
        <p:nvSpPr>
          <p:cNvPr id="5" name="TextBox 4"/>
          <p:cNvSpPr txBox="1"/>
          <p:nvPr/>
        </p:nvSpPr>
        <p:spPr>
          <a:xfrm>
            <a:off x="381000" y="1981199"/>
            <a:ext cx="4207933"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t>Mental actions are starting and stopping</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Sub Activity 1 –</a:t>
            </a:r>
            <a:r>
              <a:rPr lang="en-US" sz="2400" dirty="0" err="1"/>
              <a:t>ready_to_eat</a:t>
            </a:r>
            <a:r>
              <a:rPr lang="en-US" sz="2400" dirty="0"/>
              <a:t> (after soup on table)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Sub Activity 2 – </a:t>
            </a:r>
            <a:r>
              <a:rPr lang="en-US" sz="2400" dirty="0" err="1"/>
              <a:t>done_with_payment</a:t>
            </a:r>
            <a:r>
              <a:rPr lang="en-US" sz="2400" dirty="0"/>
              <a:t> (after bill is paid)</a:t>
            </a:r>
          </a:p>
        </p:txBody>
      </p:sp>
    </p:spTree>
    <p:extLst>
      <p:ext uri="{BB962C8B-B14F-4D97-AF65-F5344CB8AC3E}">
        <p14:creationId xmlns:p14="http://schemas.microsoft.com/office/powerpoint/2010/main" val="3689536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Serendipitous Achievement of Goal</a:t>
            </a:r>
          </a:p>
        </p:txBody>
      </p:sp>
      <p:sp>
        <p:nvSpPr>
          <p:cNvPr id="3" name="Content Placeholder 2"/>
          <p:cNvSpPr>
            <a:spLocks noGrp="1"/>
          </p:cNvSpPr>
          <p:nvPr>
            <p:ph idx="1"/>
          </p:nvPr>
        </p:nvSpPr>
        <p:spPr/>
        <p:txBody>
          <a:bodyPr/>
          <a:lstStyle/>
          <a:p>
            <a:r>
              <a:rPr lang="en-US" i="1" dirty="0">
                <a:solidFill>
                  <a:srgbClr val="FF0000"/>
                </a:solidFill>
              </a:rPr>
              <a:t>Reading!</a:t>
            </a:r>
          </a:p>
          <a:p>
            <a:endParaRPr lang="en-US" i="1" dirty="0">
              <a:solidFill>
                <a:srgbClr val="FF0000"/>
              </a:solidFill>
            </a:endParaRPr>
          </a:p>
          <a:p>
            <a:endParaRPr lang="en-US" i="1" dirty="0">
              <a:solidFill>
                <a:srgbClr val="FF0000"/>
              </a:solidFill>
            </a:endParaRPr>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9421" y="2494465"/>
            <a:ext cx="8402223" cy="42653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5336" y="4148875"/>
            <a:ext cx="8621328" cy="800212"/>
          </a:xfrm>
          <a:prstGeom prst="rect">
            <a:avLst/>
          </a:prstGeom>
        </p:spPr>
      </p:pic>
    </p:spTree>
    <p:extLst>
      <p:ext uri="{BB962C8B-B14F-4D97-AF65-F5344CB8AC3E}">
        <p14:creationId xmlns:p14="http://schemas.microsoft.com/office/powerpoint/2010/main" val="13676620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Futile Activity</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08532" y="1984044"/>
            <a:ext cx="4620270" cy="95263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7732" y="4063978"/>
            <a:ext cx="5982535" cy="304843"/>
          </a:xfrm>
          <a:prstGeom prst="rect">
            <a:avLst/>
          </a:prstGeom>
        </p:spPr>
      </p:pic>
    </p:spTree>
    <p:extLst>
      <p:ext uri="{BB962C8B-B14F-4D97-AF65-F5344CB8AC3E}">
        <p14:creationId xmlns:p14="http://schemas.microsoft.com/office/powerpoint/2010/main" val="3939846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Answer Set Prolog</a:t>
            </a:r>
          </a:p>
        </p:txBody>
      </p:sp>
      <p:sp>
        <p:nvSpPr>
          <p:cNvPr id="3" name="Content Placeholder 2"/>
          <p:cNvSpPr>
            <a:spLocks noGrp="1"/>
          </p:cNvSpPr>
          <p:nvPr>
            <p:ph idx="1"/>
          </p:nvPr>
        </p:nvSpPr>
        <p:spPr/>
        <p:txBody>
          <a:bodyPr/>
          <a:lstStyle/>
          <a:p>
            <a:r>
              <a:rPr lang="en-US" dirty="0"/>
              <a:t>Theory of Intentions developed by </a:t>
            </a:r>
            <a:r>
              <a:rPr lang="en-US" b="1" u="sng" dirty="0"/>
              <a:t>Blount, </a:t>
            </a:r>
            <a:r>
              <a:rPr lang="en-US" b="1" u="sng" dirty="0" err="1"/>
              <a:t>Gelfond</a:t>
            </a:r>
            <a:r>
              <a:rPr lang="en-US" b="1" u="sng" dirty="0"/>
              <a:t>, and </a:t>
            </a:r>
            <a:r>
              <a:rPr lang="en-US" b="1" u="sng" dirty="0" err="1"/>
              <a:t>Balduccini</a:t>
            </a:r>
            <a:r>
              <a:rPr lang="en-US" dirty="0"/>
              <a:t>.</a:t>
            </a:r>
          </a:p>
          <a:p>
            <a:r>
              <a:rPr lang="en-US" dirty="0"/>
              <a:t>Model Restaurant Scripts as activities and </a:t>
            </a:r>
            <a:r>
              <a:rPr lang="en-US" u="sng" dirty="0"/>
              <a:t>sort of introduce the concept of an intentional agent</a:t>
            </a:r>
          </a:p>
        </p:txBody>
      </p:sp>
    </p:spTree>
    <p:extLst>
      <p:ext uri="{BB962C8B-B14F-4D97-AF65-F5344CB8AC3E}">
        <p14:creationId xmlns:p14="http://schemas.microsoft.com/office/powerpoint/2010/main" val="27893268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Diagnosis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1960" y="2954017"/>
            <a:ext cx="5811061" cy="111844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5292" y="365125"/>
            <a:ext cx="6058746" cy="24101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3675" y="4933252"/>
            <a:ext cx="6268325" cy="1409897"/>
          </a:xfrm>
          <a:prstGeom prst="rect">
            <a:avLst/>
          </a:prstGeom>
        </p:spPr>
      </p:pic>
    </p:spTree>
    <p:extLst>
      <p:ext uri="{BB962C8B-B14F-4D97-AF65-F5344CB8AC3E}">
        <p14:creationId xmlns:p14="http://schemas.microsoft.com/office/powerpoint/2010/main" val="34553558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 &amp; Future Work</a:t>
            </a:r>
          </a:p>
        </p:txBody>
      </p:sp>
      <p:sp>
        <p:nvSpPr>
          <p:cNvPr id="3" name="Content Placeholder 2"/>
          <p:cNvSpPr>
            <a:spLocks noGrp="1"/>
          </p:cNvSpPr>
          <p:nvPr>
            <p:ph idx="1"/>
          </p:nvPr>
        </p:nvSpPr>
        <p:spPr/>
        <p:txBody>
          <a:bodyPr/>
          <a:lstStyle/>
          <a:p>
            <a:r>
              <a:rPr lang="en-US" dirty="0"/>
              <a:t>Use of Blunt et al theory of intentions! </a:t>
            </a:r>
            <a:r>
              <a:rPr lang="en-US" i="1" dirty="0">
                <a:solidFill>
                  <a:schemeClr val="accent1"/>
                </a:solidFill>
              </a:rPr>
              <a:t>(Main character’s intentions)</a:t>
            </a:r>
          </a:p>
          <a:p>
            <a:r>
              <a:rPr lang="en-US" dirty="0"/>
              <a:t>Modelling a cautious reader using AIA architecture + additional knowledge</a:t>
            </a:r>
          </a:p>
          <a:p>
            <a:pPr marL="0" indent="0">
              <a:buNone/>
            </a:pPr>
            <a:endParaRPr lang="en-US" i="1" dirty="0"/>
          </a:p>
          <a:p>
            <a:r>
              <a:rPr lang="en-US" i="1" dirty="0">
                <a:solidFill>
                  <a:schemeClr val="accent1"/>
                </a:solidFill>
              </a:rPr>
              <a:t>Secondary characters should be goal oriented agents as well. Keep track of intentions of multiple agents.</a:t>
            </a:r>
          </a:p>
          <a:p>
            <a:r>
              <a:rPr lang="en-US" i="1" dirty="0">
                <a:solidFill>
                  <a:schemeClr val="accent1"/>
                </a:solidFill>
              </a:rPr>
              <a:t>How to Define Futility as background knowledge so that a knowledge engineer does not need to put in efforts.</a:t>
            </a:r>
          </a:p>
          <a:p>
            <a:endParaRPr lang="en-US" dirty="0"/>
          </a:p>
        </p:txBody>
      </p:sp>
    </p:spTree>
    <p:extLst>
      <p:ext uri="{BB962C8B-B14F-4D97-AF65-F5344CB8AC3E}">
        <p14:creationId xmlns:p14="http://schemas.microsoft.com/office/powerpoint/2010/main" val="39027189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and Insights</a:t>
            </a:r>
          </a:p>
        </p:txBody>
      </p:sp>
      <p:sp>
        <p:nvSpPr>
          <p:cNvPr id="3" name="Content Placeholder 2"/>
          <p:cNvSpPr>
            <a:spLocks noGrp="1"/>
          </p:cNvSpPr>
          <p:nvPr>
            <p:ph idx="1"/>
          </p:nvPr>
        </p:nvSpPr>
        <p:spPr/>
        <p:txBody>
          <a:bodyPr>
            <a:normAutofit fontScale="92500" lnSpcReduction="10000"/>
          </a:bodyPr>
          <a:lstStyle/>
          <a:p>
            <a:r>
              <a:rPr lang="en-US" dirty="0"/>
              <a:t>The authors assume a very naïve translation from story-line to NLP. Most of their reasoning methods will fail just on that basis if we migrate it to actual Activity Recognition.</a:t>
            </a:r>
          </a:p>
          <a:p>
            <a:r>
              <a:rPr lang="en-US" dirty="0">
                <a:solidFill>
                  <a:schemeClr val="accent1"/>
                </a:solidFill>
              </a:rPr>
              <a:t>Although I really liked the idea that the manner in which the authors did a translation of the time-line and this suggests insights in activity recognition. </a:t>
            </a:r>
          </a:p>
          <a:p>
            <a:pPr marL="0" indent="0">
              <a:buNone/>
            </a:pPr>
            <a:endParaRPr lang="en-US" dirty="0"/>
          </a:p>
          <a:p>
            <a:r>
              <a:rPr lang="en-US" dirty="0"/>
              <a:t>No Evolving Ontologies for Activity Recognition.</a:t>
            </a:r>
          </a:p>
          <a:p>
            <a:endParaRPr lang="en-US" dirty="0"/>
          </a:p>
          <a:p>
            <a:r>
              <a:rPr lang="en-US" dirty="0"/>
              <a:t>Multiple goal driven agents are problem for prioritizing. (in terms of event/events in question. Example in question-answering)</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7075345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&amp; Discussion</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98954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the Authors Claim to Do</a:t>
            </a:r>
          </a:p>
        </p:txBody>
      </p:sp>
      <p:sp>
        <p:nvSpPr>
          <p:cNvPr id="3" name="Content Placeholder 2"/>
          <p:cNvSpPr>
            <a:spLocks noGrp="1"/>
          </p:cNvSpPr>
          <p:nvPr>
            <p:ph idx="1"/>
          </p:nvPr>
        </p:nvSpPr>
        <p:spPr/>
        <p:txBody>
          <a:bodyPr/>
          <a:lstStyle/>
          <a:p>
            <a:r>
              <a:rPr lang="en-US" u="sng" dirty="0"/>
              <a:t>The Application of Logic Programming</a:t>
            </a:r>
          </a:p>
          <a:p>
            <a:r>
              <a:rPr lang="en-US" u="sng" dirty="0"/>
              <a:t>Restaurant Narrative: </a:t>
            </a:r>
          </a:p>
          <a:p>
            <a:r>
              <a:rPr lang="en-US" dirty="0"/>
              <a:t>“The customer enters, he is greeted by the waiter who leads him to a table, the customer sits down, reads the menu, orders some dish, the waiter brings the dish, the customer eats and then asks for the bill, the waiter places the bill on the table, the customer pays and then leaves”</a:t>
            </a:r>
            <a:endParaRPr lang="en-US" u="sng" dirty="0"/>
          </a:p>
        </p:txBody>
      </p:sp>
    </p:spTree>
    <p:extLst>
      <p:ext uri="{BB962C8B-B14F-4D97-AF65-F5344CB8AC3E}">
        <p14:creationId xmlns:p14="http://schemas.microsoft.com/office/powerpoint/2010/main" val="3175432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Stereotypical activities</a:t>
            </a:r>
          </a:p>
        </p:txBody>
      </p:sp>
      <p:sp>
        <p:nvSpPr>
          <p:cNvPr id="3" name="Content Placeholder 2"/>
          <p:cNvSpPr>
            <a:spLocks noGrp="1"/>
          </p:cNvSpPr>
          <p:nvPr>
            <p:ph idx="1"/>
          </p:nvPr>
        </p:nvSpPr>
        <p:spPr/>
        <p:txBody>
          <a:bodyPr/>
          <a:lstStyle/>
          <a:p>
            <a:r>
              <a:rPr lang="en-US" dirty="0"/>
              <a:t>According to </a:t>
            </a:r>
            <a:r>
              <a:rPr lang="en-US" dirty="0" err="1"/>
              <a:t>Schank</a:t>
            </a:r>
            <a:r>
              <a:rPr lang="en-US" dirty="0"/>
              <a:t> and Abelson [13], stories frequently narrate episodes related to stereotypical activities –</a:t>
            </a:r>
          </a:p>
          <a:p>
            <a:pPr marL="0" indent="0">
              <a:buNone/>
            </a:pPr>
            <a:r>
              <a:rPr lang="en-US" dirty="0"/>
              <a:t>“</a:t>
            </a:r>
            <a:r>
              <a:rPr lang="en-US" i="1" dirty="0"/>
              <a:t>sequences of actions normally performed in a certain order by one or more actors, according to cultural conventions</a:t>
            </a:r>
            <a:r>
              <a:rPr lang="en-US" dirty="0"/>
              <a:t>”.</a:t>
            </a:r>
          </a:p>
          <a:p>
            <a:pPr marL="0" indent="0">
              <a:buNone/>
            </a:pPr>
            <a:endParaRPr lang="en-US" dirty="0"/>
          </a:p>
          <a:p>
            <a:pPr marL="0" indent="0">
              <a:buNone/>
            </a:pPr>
            <a:r>
              <a:rPr lang="en-US" u="sng" dirty="0"/>
              <a:t>Reader is capable of filling in the blanks with his own commonsense knowledge</a:t>
            </a:r>
          </a:p>
        </p:txBody>
      </p:sp>
    </p:spTree>
    <p:extLst>
      <p:ext uri="{BB962C8B-B14F-4D97-AF65-F5344CB8AC3E}">
        <p14:creationId xmlns:p14="http://schemas.microsoft.com/office/powerpoint/2010/main" val="3634273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Intentional Agent</a:t>
            </a:r>
          </a:p>
        </p:txBody>
      </p:sp>
      <p:sp>
        <p:nvSpPr>
          <p:cNvPr id="3" name="Content Placeholder 2"/>
          <p:cNvSpPr>
            <a:spLocks noGrp="1"/>
          </p:cNvSpPr>
          <p:nvPr>
            <p:ph idx="1"/>
          </p:nvPr>
        </p:nvSpPr>
        <p:spPr/>
        <p:txBody>
          <a:bodyPr/>
          <a:lstStyle/>
          <a:p>
            <a:r>
              <a:rPr lang="en-US" dirty="0"/>
              <a:t>As an agent that intends to </a:t>
            </a:r>
            <a:r>
              <a:rPr lang="en-US" u="sng" dirty="0"/>
              <a:t>perform some actions </a:t>
            </a:r>
            <a:r>
              <a:rPr lang="en-US" dirty="0"/>
              <a:t>in order </a:t>
            </a:r>
            <a:r>
              <a:rPr lang="en-US" u="sng" dirty="0"/>
              <a:t>to achieve a goal</a:t>
            </a:r>
            <a:r>
              <a:rPr lang="en-US" dirty="0"/>
              <a:t>, but may not always need to/ be able to perform them </a:t>
            </a:r>
            <a:r>
              <a:rPr lang="en-US" u="sng" dirty="0"/>
              <a:t>as soon as intended</a:t>
            </a:r>
          </a:p>
          <a:p>
            <a:r>
              <a:rPr lang="en-US" i="1" dirty="0"/>
              <a:t>Blount et al. [5,6] that introduces the concept of an activity - a sequence of agent actions and sub-activities that are supposed to achieve a goal.</a:t>
            </a:r>
          </a:p>
          <a:p>
            <a:endParaRPr lang="en-US" i="1" u="sng" dirty="0"/>
          </a:p>
        </p:txBody>
      </p:sp>
    </p:spTree>
    <p:extLst>
      <p:ext uri="{BB962C8B-B14F-4D97-AF65-F5344CB8AC3E}">
        <p14:creationId xmlns:p14="http://schemas.microsoft.com/office/powerpoint/2010/main" val="2742494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ASP?</a:t>
            </a:r>
          </a:p>
        </p:txBody>
      </p:sp>
      <p:sp>
        <p:nvSpPr>
          <p:cNvPr id="3" name="Content Placeholder 2"/>
          <p:cNvSpPr>
            <a:spLocks noGrp="1"/>
          </p:cNvSpPr>
          <p:nvPr>
            <p:ph idx="1"/>
          </p:nvPr>
        </p:nvSpPr>
        <p:spPr/>
        <p:txBody>
          <a:bodyPr/>
          <a:lstStyle/>
          <a:p>
            <a:r>
              <a:rPr lang="en-US" dirty="0"/>
              <a:t>It can be easily coupled with ASP commonsense knowledge bases about actions and their effects, and with reasoning algorithms encoded in ASP or its extensions, to build executable systems.</a:t>
            </a:r>
          </a:p>
          <a:p>
            <a:endParaRPr lang="en-US" dirty="0"/>
          </a:p>
          <a:p>
            <a:r>
              <a:rPr lang="en-US" dirty="0"/>
              <a:t>Also, because</a:t>
            </a:r>
          </a:p>
          <a:p>
            <a:r>
              <a:rPr lang="en-US" i="1" dirty="0">
                <a:solidFill>
                  <a:srgbClr val="FF0000"/>
                </a:solidFill>
              </a:rPr>
              <a:t>Blount et al.'s theory of intentions is written in an action language</a:t>
            </a:r>
            <a:r>
              <a:rPr lang="en-US" i="1" dirty="0"/>
              <a:t> and is translatable into Answer Set Prolog (ASP)</a:t>
            </a:r>
          </a:p>
          <a:p>
            <a:r>
              <a:rPr lang="en-US" i="1" dirty="0">
                <a:solidFill>
                  <a:srgbClr val="FF0000"/>
                </a:solidFill>
              </a:rPr>
              <a:t>Not aware of any other logic programming theories of intentions </a:t>
            </a:r>
            <a:r>
              <a:rPr lang="en-US" i="1" dirty="0"/>
              <a:t>that can be immediately integrated in executable systems.</a:t>
            </a:r>
          </a:p>
        </p:txBody>
      </p:sp>
    </p:spTree>
    <p:extLst>
      <p:ext uri="{BB962C8B-B14F-4D97-AF65-F5344CB8AC3E}">
        <p14:creationId xmlns:p14="http://schemas.microsoft.com/office/powerpoint/2010/main" val="3126820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AIA Architecture</a:t>
            </a:r>
          </a:p>
        </p:txBody>
      </p:sp>
      <p:sp>
        <p:nvSpPr>
          <p:cNvPr id="3" name="Content Placeholder 2"/>
          <p:cNvSpPr>
            <a:spLocks noGrp="1"/>
          </p:cNvSpPr>
          <p:nvPr>
            <p:ph idx="1"/>
          </p:nvPr>
        </p:nvSpPr>
        <p:spPr/>
        <p:txBody>
          <a:bodyPr/>
          <a:lstStyle/>
          <a:p>
            <a:r>
              <a:rPr lang="en-US" i="1" dirty="0"/>
              <a:t>According to AIA, at each time step, the agent observes the world, </a:t>
            </a:r>
            <a:r>
              <a:rPr lang="en-US" i="1" dirty="0">
                <a:solidFill>
                  <a:srgbClr val="FF0000"/>
                </a:solidFill>
              </a:rPr>
              <a:t>explains observations incompatible with its expectations (diagnosis), </a:t>
            </a:r>
            <a:r>
              <a:rPr lang="en-US" i="1" dirty="0"/>
              <a:t>and determines what action to execute next (planning).</a:t>
            </a:r>
          </a:p>
          <a:p>
            <a:pPr marL="0" indent="0">
              <a:buNone/>
            </a:pPr>
            <a:endParaRPr lang="en-US" i="1" dirty="0"/>
          </a:p>
          <a:p>
            <a:endParaRPr lang="en-US" dirty="0"/>
          </a:p>
          <a:p>
            <a:endParaRPr lang="en-US" dirty="0"/>
          </a:p>
        </p:txBody>
      </p:sp>
    </p:spTree>
    <p:extLst>
      <p:ext uri="{BB962C8B-B14F-4D97-AF65-F5344CB8AC3E}">
        <p14:creationId xmlns:p14="http://schemas.microsoft.com/office/powerpoint/2010/main" val="10772918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TotalTime>
  <Words>2387</Words>
  <Application>Microsoft Office PowerPoint</Application>
  <PresentationFormat>Widescreen</PresentationFormat>
  <Paragraphs>216</Paragraphs>
  <Slides>43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Calibri</vt:lpstr>
      <vt:lpstr>Calibri Light</vt:lpstr>
      <vt:lpstr>Office Theme</vt:lpstr>
      <vt:lpstr>Understanding Restaurant Stories Using an ASP Theory of Intentions </vt:lpstr>
      <vt:lpstr>Objective</vt:lpstr>
      <vt:lpstr>Eric Mullers Work</vt:lpstr>
      <vt:lpstr>Solution: Answer Set Prolog</vt:lpstr>
      <vt:lpstr>What the Authors Claim to Do</vt:lpstr>
      <vt:lpstr>Stereotypical activities</vt:lpstr>
      <vt:lpstr>What is an Intentional Agent</vt:lpstr>
      <vt:lpstr>Why ASP?</vt:lpstr>
      <vt:lpstr>AIA Architecture</vt:lpstr>
      <vt:lpstr>Scenarios</vt:lpstr>
      <vt:lpstr>Contd..</vt:lpstr>
      <vt:lpstr>What is Same and/or different from AIA?</vt:lpstr>
      <vt:lpstr>What exactly was Eric Mullers Work?</vt:lpstr>
      <vt:lpstr>How of the previous Slide</vt:lpstr>
      <vt:lpstr>Contd..</vt:lpstr>
      <vt:lpstr>What is Different than Activity Recognition</vt:lpstr>
      <vt:lpstr>Preliminary on Theory of Intentions: Old Theory</vt:lpstr>
      <vt:lpstr>New Theory of Intentions</vt:lpstr>
      <vt:lpstr>Addition of Mental Fluent and Mental Actions</vt:lpstr>
      <vt:lpstr>Methodology</vt:lpstr>
      <vt:lpstr>Steps</vt:lpstr>
      <vt:lpstr>Predefined Part</vt:lpstr>
      <vt:lpstr>Input-dependent Part</vt:lpstr>
      <vt:lpstr>Common Sense Knowledge Base</vt:lpstr>
      <vt:lpstr>CONCEPT OF INTERFERENCE and fluents</vt:lpstr>
      <vt:lpstr>Contd..</vt:lpstr>
      <vt:lpstr>Encoding Activities</vt:lpstr>
      <vt:lpstr>Customer Activities</vt:lpstr>
      <vt:lpstr>Waiter Sequences</vt:lpstr>
      <vt:lpstr>Cook Sequences</vt:lpstr>
      <vt:lpstr>Default Information</vt:lpstr>
      <vt:lpstr>Reasoning Module</vt:lpstr>
      <vt:lpstr>4 Categories: From AIA to RM</vt:lpstr>
      <vt:lpstr>Last Category</vt:lpstr>
      <vt:lpstr>Logic Form </vt:lpstr>
      <vt:lpstr>Contd..</vt:lpstr>
      <vt:lpstr>Normal Scenario</vt:lpstr>
      <vt:lpstr>Serendipitous Achievement of Goal</vt:lpstr>
      <vt:lpstr>Futile Activity</vt:lpstr>
      <vt:lpstr>Diagnosis</vt:lpstr>
      <vt:lpstr>Conclusions &amp; Future Work</vt:lpstr>
      <vt:lpstr>Limitations and Insights</vt:lpstr>
      <vt:lpstr>Questions &amp;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Restaurant Stories Using an ASP Theory of Intentions </dc:title>
  <dc:creator>ANKUSH ISRANEY</dc:creator>
  <cp:lastModifiedBy>ANKUSH ISRANEY</cp:lastModifiedBy>
  <cp:revision>106</cp:revision>
  <dcterms:created xsi:type="dcterms:W3CDTF">2017-02-23T15:08:37Z</dcterms:created>
  <dcterms:modified xsi:type="dcterms:W3CDTF">2017-02-23T20:48:32Z</dcterms:modified>
</cp:coreProperties>
</file>