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9" r:id="rId2"/>
  </p:sldMasterIdLst>
  <p:notesMasterIdLst>
    <p:notesMasterId r:id="rId23"/>
  </p:notesMasterIdLst>
  <p:sldIdLst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66B2BD-9C15-4D32-B1E1-08F7EF5912A5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07EF1-B2D9-4D65-8590-6EBF7B198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65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800" y="5819776"/>
            <a:ext cx="553720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1458913"/>
            <a:ext cx="10363200" cy="1905000"/>
          </a:xfrm>
        </p:spPr>
        <p:txBody>
          <a:bodyPr/>
          <a:lstStyle>
            <a:lvl1pPr algn="ctr">
              <a:lnSpc>
                <a:spcPct val="85000"/>
              </a:lnSpc>
              <a:spcBef>
                <a:spcPct val="15000"/>
              </a:spcBef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457575"/>
            <a:ext cx="8534400" cy="1436688"/>
          </a:xfrm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2571062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697B-A49E-4E34-B4DC-B434BF029C75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D1272-5634-4A5A-B581-D18927C47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05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697B-A49E-4E34-B4DC-B434BF029C75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D1272-5634-4A5A-B581-D18927C47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22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697B-A49E-4E34-B4DC-B434BF029C75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D1272-5634-4A5A-B581-D18927C47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85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697B-A49E-4E34-B4DC-B434BF029C75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D1272-5634-4A5A-B581-D18927C47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65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697B-A49E-4E34-B4DC-B434BF029C75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D1272-5634-4A5A-B581-D18927C47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38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697B-A49E-4E34-B4DC-B434BF029C75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D1272-5634-4A5A-B581-D18927C47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013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697B-A49E-4E34-B4DC-B434BF029C75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D1272-5634-4A5A-B581-D18927C47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722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697B-A49E-4E34-B4DC-B434BF029C75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D1272-5634-4A5A-B581-D18927C47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058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697B-A49E-4E34-B4DC-B434BF029C75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D1272-5634-4A5A-B581-D18927C47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86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897662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1417" y="992189"/>
            <a:ext cx="5230283" cy="503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4901" y="992189"/>
            <a:ext cx="5230284" cy="503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830613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890124" cy="53238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18695"/>
            <a:ext cx="5386917" cy="64826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746335"/>
            <a:ext cx="5386917" cy="43798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005466"/>
            <a:ext cx="5389033" cy="66149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46335"/>
            <a:ext cx="5389033" cy="43798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575934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0996613" y="6503988"/>
            <a:ext cx="1195387" cy="354012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805790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13112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486891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697B-A49E-4E34-B4DC-B434BF029C75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D1272-5634-4A5A-B581-D18927C47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10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697B-A49E-4E34-B4DC-B434BF029C75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D1272-5634-4A5A-B581-D18927C47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54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51418" y="212726"/>
            <a:ext cx="10663767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1418" y="992189"/>
            <a:ext cx="10663767" cy="503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6"/>
          <p:cNvSpPr>
            <a:spLocks noChangeArrowheads="1"/>
          </p:cNvSpPr>
          <p:nvPr/>
        </p:nvSpPr>
        <p:spPr bwMode="auto">
          <a:xfrm>
            <a:off x="65618" y="6584950"/>
            <a:ext cx="339838" cy="228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fld id="{E8FF262E-0F3C-4E4E-8E54-873D22645A83}" type="slidenum">
              <a:rPr lang="en-US" sz="1000" b="1" i="1"/>
              <a:pPr eaLnBrk="0" hangingPunct="0">
                <a:lnSpc>
                  <a:spcPct val="90000"/>
                </a:lnSpc>
              </a:pPr>
              <a:t>‹#›</a:t>
            </a:fld>
            <a:endParaRPr lang="en-US" sz="1000" b="1" i="1"/>
          </a:p>
        </p:txBody>
      </p:sp>
      <p:sp>
        <p:nvSpPr>
          <p:cNvPr id="1029" name="Rectangle 18"/>
          <p:cNvSpPr>
            <a:spLocks noChangeArrowheads="1"/>
          </p:cNvSpPr>
          <p:nvPr/>
        </p:nvSpPr>
        <p:spPr bwMode="auto">
          <a:xfrm>
            <a:off x="11199820" y="6584950"/>
            <a:ext cx="1038747" cy="200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 eaLnBrk="0" hangingPunct="0">
              <a:lnSpc>
                <a:spcPct val="90000"/>
              </a:lnSpc>
            </a:pPr>
            <a:r>
              <a:rPr lang="en-US" sz="800" dirty="0"/>
              <a:t>AnkushIsraney.ppt</a:t>
            </a:r>
          </a:p>
        </p:txBody>
      </p:sp>
      <p:sp>
        <p:nvSpPr>
          <p:cNvPr id="1030" name="Line 29"/>
          <p:cNvSpPr>
            <a:spLocks noChangeShapeType="1"/>
          </p:cNvSpPr>
          <p:nvPr/>
        </p:nvSpPr>
        <p:spPr bwMode="auto">
          <a:xfrm flipH="1">
            <a:off x="882651" y="877888"/>
            <a:ext cx="10475383" cy="0"/>
          </a:xfrm>
          <a:prstGeom prst="line">
            <a:avLst/>
          </a:prstGeom>
          <a:noFill/>
          <a:ln w="317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0488" tIns="44450" rIns="90488" bIns="44450"/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65554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8" r:id="rId6"/>
    <p:sldLayoutId id="2147483667" r:id="rId7"/>
  </p:sldLayoutIdLst>
  <p:transition/>
  <p:hf sldNum="0" hd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Helvetica"/>
          <a:ea typeface="ＭＳ Ｐゴシック" charset="0"/>
          <a:cs typeface="Helvetica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Helvetica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Helvetica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Helvetica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Helvetica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-1" charset="0"/>
        </a:defRPr>
      </a:lvl6pPr>
      <a:lvl7pPr marL="914400"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-1" charset="0"/>
        </a:defRPr>
      </a:lvl7pPr>
      <a:lvl8pPr marL="1371600"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-1" charset="0"/>
        </a:defRPr>
      </a:lvl8pPr>
      <a:lvl9pPr marL="1828800"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-1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Helvetica"/>
          <a:ea typeface="ＭＳ Ｐゴシック" charset="0"/>
          <a:cs typeface="Helvetica"/>
        </a:defRPr>
      </a:lvl1pPr>
      <a:lvl2pPr marL="457200" indent="-168275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SzPct val="120000"/>
        <a:buFont typeface="Arial" charset="0"/>
        <a:buChar char="-"/>
        <a:defRPr sz="2000">
          <a:solidFill>
            <a:schemeClr val="tx1"/>
          </a:solidFill>
          <a:latin typeface="Helvetica"/>
          <a:ea typeface="ＭＳ Ｐゴシック" pitchFamily="-1" charset="-128"/>
          <a:cs typeface="Helvetica"/>
        </a:defRPr>
      </a:lvl2pPr>
      <a:lvl3pPr marL="738188" indent="-166688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SzPct val="90000"/>
        <a:buFont typeface="Wingdings" charset="0"/>
        <a:buChar char="w"/>
        <a:defRPr>
          <a:solidFill>
            <a:schemeClr val="tx1"/>
          </a:solidFill>
          <a:latin typeface="Helvetica"/>
          <a:ea typeface="ＭＳ Ｐゴシック" pitchFamily="-1" charset="-128"/>
          <a:cs typeface="Helvetica"/>
        </a:defRPr>
      </a:lvl3pPr>
      <a:lvl4pPr marL="973138" indent="-12065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Helvetica"/>
          <a:ea typeface="ＭＳ Ｐゴシック" pitchFamily="-1" charset="-128"/>
          <a:cs typeface="Helvetica"/>
        </a:defRPr>
      </a:lvl4pPr>
      <a:lvl5pPr marL="2330450" indent="-27146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/>
          <a:ea typeface="ＭＳ Ｐゴシック" pitchFamily="-1" charset="-128"/>
          <a:cs typeface="Helvetica"/>
        </a:defRPr>
      </a:lvl5pPr>
      <a:lvl6pPr marL="2787650" indent="-27146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" charset="0"/>
          <a:ea typeface="ＭＳ Ｐゴシック" pitchFamily="-1" charset="-128"/>
        </a:defRPr>
      </a:lvl6pPr>
      <a:lvl7pPr marL="3244850" indent="-27146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" charset="0"/>
          <a:ea typeface="ＭＳ Ｐゴシック" pitchFamily="-1" charset="-128"/>
        </a:defRPr>
      </a:lvl7pPr>
      <a:lvl8pPr marL="3702050" indent="-27146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" charset="0"/>
          <a:ea typeface="ＭＳ Ｐゴシック" pitchFamily="-1" charset="-128"/>
        </a:defRPr>
      </a:lvl8pPr>
      <a:lvl9pPr marL="4159250" indent="-27146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" charset="0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2697B-A49E-4E34-B4DC-B434BF029C75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D1272-5634-4A5A-B581-D18927C47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3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209800" y="1154113"/>
            <a:ext cx="7772400" cy="1905000"/>
          </a:xfrm>
        </p:spPr>
        <p:txBody>
          <a:bodyPr>
            <a:normAutofit fontScale="90000"/>
          </a:bodyPr>
          <a:lstStyle/>
          <a:p>
            <a:r>
              <a:rPr lang="en-US" sz="3200" u="sng" dirty="0"/>
              <a:t>ADL</a:t>
            </a:r>
            <a:r>
              <a:rPr lang="en-US" sz="3200" u="sng" baseline="30000" dirty="0"/>
              <a:t>TM</a:t>
            </a:r>
            <a:r>
              <a:rPr lang="en-US" sz="3200" u="sng" dirty="0"/>
              <a:t>: A Topic Model for Discovery of</a:t>
            </a:r>
            <a:br>
              <a:rPr lang="en-US" sz="3200" u="sng" dirty="0"/>
            </a:br>
            <a:r>
              <a:rPr lang="en-US" sz="3200" u="sng" dirty="0"/>
              <a:t>Activities of Daily Living in a Smart Home</a:t>
            </a:r>
            <a:br>
              <a:rPr lang="en-US" sz="3200" u="sng" dirty="0"/>
            </a:br>
            <a:br>
              <a:rPr lang="en-US" sz="3200" u="sng" dirty="0"/>
            </a:br>
            <a:r>
              <a:rPr lang="de-DE" sz="1600" dirty="0">
                <a:latin typeface="+mj-lt"/>
              </a:rPr>
              <a:t>Yu Chen, Tom Diethe, Peter Flach</a:t>
            </a:r>
            <a:br>
              <a:rPr lang="de-DE" sz="1600" dirty="0">
                <a:latin typeface="+mj-lt"/>
              </a:rPr>
            </a:br>
            <a:r>
              <a:rPr lang="en-US" sz="1600" dirty="0">
                <a:latin typeface="+mj-lt"/>
              </a:rPr>
              <a:t>Department of Computer Science, University of Bristol, United Kingdom</a:t>
            </a:r>
            <a:br>
              <a:rPr lang="en-US" sz="1600" dirty="0">
                <a:latin typeface="+mj-lt"/>
              </a:rPr>
            </a:br>
            <a:br>
              <a:rPr lang="en-US" sz="1600" dirty="0">
                <a:latin typeface="+mj-lt"/>
              </a:rPr>
            </a:br>
            <a:r>
              <a:rPr lang="en-US" sz="1600" i="1" u="sng" dirty="0">
                <a:latin typeface="+mj-lt"/>
              </a:rPr>
              <a:t>Conference - Proceedings of the Twenty-Fifth International Joint Conference on Artificial Intelligence (IJCAI-16)</a:t>
            </a:r>
            <a:br>
              <a:rPr lang="en-US" sz="1600" i="1" u="sng" dirty="0">
                <a:latin typeface="+mn-lt"/>
              </a:rPr>
            </a:br>
            <a:endParaRPr lang="en-US" sz="1600" u="sng" dirty="0">
              <a:latin typeface="+mn-lt"/>
            </a:endParaRPr>
          </a:p>
        </p:txBody>
      </p:sp>
      <p:sp>
        <p:nvSpPr>
          <p:cNvPr id="5122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600" u="sng" dirty="0">
                <a:latin typeface="+mn-lt"/>
                <a:cs typeface="Helvetica" panose="020B0604020202020204" pitchFamily="34" charset="0"/>
              </a:rPr>
              <a:t>Presented By – </a:t>
            </a:r>
            <a:r>
              <a:rPr lang="en-US" sz="1600" u="sng" dirty="0" err="1">
                <a:latin typeface="+mn-lt"/>
                <a:cs typeface="Helvetica" panose="020B0604020202020204" pitchFamily="34" charset="0"/>
              </a:rPr>
              <a:t>Ankush</a:t>
            </a:r>
            <a:r>
              <a:rPr lang="en-US" sz="1600" u="sng" dirty="0">
                <a:latin typeface="+mn-lt"/>
                <a:cs typeface="Helvetica" panose="020B0604020202020204" pitchFamily="34" charset="0"/>
              </a:rPr>
              <a:t> </a:t>
            </a:r>
            <a:r>
              <a:rPr lang="en-US" sz="1600" u="sng" dirty="0" err="1">
                <a:latin typeface="+mn-lt"/>
                <a:cs typeface="Helvetica" panose="020B0604020202020204" pitchFamily="34" charset="0"/>
              </a:rPr>
              <a:t>Israney</a:t>
            </a:r>
            <a:endParaRPr lang="en-US" sz="1600" u="sng" dirty="0">
              <a:latin typeface="+mn-lt"/>
              <a:cs typeface="Helvetica" panose="020B0604020202020204" pitchFamily="34" charset="0"/>
            </a:endParaRPr>
          </a:p>
          <a:p>
            <a:r>
              <a:rPr lang="en-US" sz="1600" u="sng" dirty="0">
                <a:latin typeface="+mn-lt"/>
                <a:cs typeface="Helvetica" panose="020B0604020202020204" pitchFamily="34" charset="0"/>
              </a:rPr>
              <a:t>Date of Presentation – 03/16/2017</a:t>
            </a:r>
          </a:p>
          <a:p>
            <a:endParaRPr lang="en-US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12695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Hyperparameters and Interpreting Counts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 prior:  alpha = 50/K</a:t>
            </a:r>
          </a:p>
          <a:p>
            <a:r>
              <a:rPr lang="en-US" dirty="0"/>
              <a:t> Bigram and unigram priors: beta = 5/V, gamma = 5/H.</a:t>
            </a:r>
          </a:p>
          <a:p>
            <a:endParaRPr lang="en-US" dirty="0"/>
          </a:p>
          <a:p>
            <a:r>
              <a:rPr lang="en-US" u="sng" dirty="0">
                <a:solidFill>
                  <a:srgbClr val="0070C0"/>
                </a:solidFill>
              </a:rPr>
              <a:t>Contribution 3: Interpretation of Counts</a:t>
            </a:r>
          </a:p>
          <a:p>
            <a:endParaRPr lang="en-US" u="sng" dirty="0">
              <a:solidFill>
                <a:srgbClr val="0070C0"/>
              </a:solidFill>
            </a:endParaRPr>
          </a:p>
          <a:p>
            <a:r>
              <a:rPr lang="en-US" u="sng" dirty="0"/>
              <a:t>Unigram counts are counted by term frequency</a:t>
            </a:r>
          </a:p>
          <a:p>
            <a:r>
              <a:rPr lang="en-US" u="sng" dirty="0"/>
              <a:t>Bigram counts are counted by document frequency </a:t>
            </a:r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(Avoid Self Transitions)</a:t>
            </a:r>
          </a:p>
          <a:p>
            <a:endParaRPr lang="en-US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04930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208" y="1035579"/>
            <a:ext cx="6191517" cy="503237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5" r="10990"/>
          <a:stretch/>
        </p:blipFill>
        <p:spPr>
          <a:xfrm>
            <a:off x="125010" y="1574800"/>
            <a:ext cx="5495665" cy="395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63125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and it’s Metrics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428" y="3433237"/>
            <a:ext cx="5877745" cy="2867425"/>
          </a:xfrm>
        </p:spPr>
      </p:pic>
      <p:sp>
        <p:nvSpPr>
          <p:cNvPr id="8" name="TextBox 7"/>
          <p:cNvSpPr txBox="1"/>
          <p:nvPr/>
        </p:nvSpPr>
        <p:spPr>
          <a:xfrm>
            <a:off x="615372" y="1527812"/>
            <a:ext cx="5350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Segmentation Error</a:t>
            </a:r>
            <a:r>
              <a:rPr lang="en-US" dirty="0"/>
              <a:t>: Average Error over all Segments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84" t="-1509" r="25041" b="-1"/>
          <a:stretch/>
        </p:blipFill>
        <p:spPr>
          <a:xfrm>
            <a:off x="548730" y="2120984"/>
            <a:ext cx="2031999" cy="8412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868" y="2009590"/>
            <a:ext cx="5668166" cy="9812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79653" y="1522222"/>
            <a:ext cx="4512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Fragment Ratio</a:t>
            </a:r>
            <a:r>
              <a:rPr lang="en-US" dirty="0"/>
              <a:t>: Average number of segments in one occurrence of an activity</a:t>
            </a:r>
            <a:r>
              <a:rPr lang="en-US" u="sng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230" y="2288757"/>
            <a:ext cx="2124371" cy="64779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auto">
          <a:xfrm>
            <a:off x="347133" y="1434987"/>
            <a:ext cx="6720931" cy="1597062"/>
          </a:xfrm>
          <a:prstGeom prst="rect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564967" y="1447574"/>
            <a:ext cx="4460778" cy="1597062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90735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Results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2" t="9616" r="13065" b="8461"/>
          <a:stretch/>
        </p:blipFill>
        <p:spPr>
          <a:xfrm>
            <a:off x="1357746" y="2659781"/>
            <a:ext cx="9162474" cy="3934691"/>
          </a:xfrm>
        </p:spPr>
      </p:pic>
      <p:sp>
        <p:nvSpPr>
          <p:cNvPr id="8" name="Rectangle 7"/>
          <p:cNvSpPr/>
          <p:nvPr/>
        </p:nvSpPr>
        <p:spPr bwMode="auto">
          <a:xfrm>
            <a:off x="3029526" y="3602182"/>
            <a:ext cx="1265383" cy="849745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352801" y="4493199"/>
            <a:ext cx="951345" cy="544946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362037" y="5831888"/>
            <a:ext cx="1062182" cy="52647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544292" y="4516582"/>
            <a:ext cx="1062182" cy="43410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608947" y="5831888"/>
            <a:ext cx="1062182" cy="52647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17600" y="1182255"/>
            <a:ext cx="650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Effects of Threshold </a:t>
            </a:r>
            <a:r>
              <a:rPr lang="en-US" b="1" u="sng" dirty="0" err="1"/>
              <a:t>th</a:t>
            </a:r>
            <a:r>
              <a:rPr lang="en-US" b="1" u="sng" dirty="0"/>
              <a:t>:</a:t>
            </a:r>
          </a:p>
          <a:p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Smaller = higher fragment ratio + low segmentation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Larger   = higher segmentation ratio + lower fragment error</a:t>
            </a:r>
          </a:p>
        </p:txBody>
      </p:sp>
    </p:spTree>
    <p:extLst>
      <p:ext uri="{BB962C8B-B14F-4D97-AF65-F5344CB8AC3E}">
        <p14:creationId xmlns:p14="http://schemas.microsoft.com/office/powerpoint/2010/main" val="79415631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hh122 compression </a:t>
            </a:r>
          </a:p>
          <a:p>
            <a:pPr lvl="1"/>
            <a:r>
              <a:rPr lang="en-US" dirty="0"/>
              <a:t>129936 to 2792 data points.</a:t>
            </a:r>
          </a:p>
          <a:p>
            <a:r>
              <a:rPr lang="en-US" dirty="0"/>
              <a:t>Detection of Sleep Patterns </a:t>
            </a:r>
          </a:p>
          <a:p>
            <a:pPr lvl="1"/>
            <a:r>
              <a:rPr lang="en-US" dirty="0"/>
              <a:t>Average duration: 7.02 hours)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836" y="2999462"/>
            <a:ext cx="8589818" cy="385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2780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: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Combination with Other Distributions</a:t>
            </a:r>
          </a:p>
          <a:p>
            <a:pPr lvl="1"/>
            <a:r>
              <a:rPr lang="en-US" dirty="0"/>
              <a:t>(Use of Sleep + Restroom)</a:t>
            </a:r>
          </a:p>
          <a:p>
            <a:r>
              <a:rPr lang="en-US" dirty="0"/>
              <a:t>Subtopic Clustering</a:t>
            </a:r>
          </a:p>
          <a:p>
            <a:pPr lvl="1"/>
            <a:r>
              <a:rPr lang="en-US" dirty="0"/>
              <a:t>K-means with K explicitly = 3</a:t>
            </a:r>
          </a:p>
          <a:p>
            <a:pPr lvl="1"/>
            <a:r>
              <a:rPr lang="en-US" dirty="0"/>
              <a:t>Columns don’t sum to 1</a:t>
            </a:r>
          </a:p>
          <a:p>
            <a:r>
              <a:rPr lang="en-US" dirty="0"/>
              <a:t>Detection of Outliers</a:t>
            </a:r>
          </a:p>
          <a:p>
            <a:pPr lvl="1"/>
            <a:r>
              <a:rPr lang="en-US" dirty="0"/>
              <a:t>Deploy z-scores on duration of data-points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20" y="3771857"/>
            <a:ext cx="10492508" cy="29216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6" t="17639" r="20739" b="4572"/>
          <a:stretch/>
        </p:blipFill>
        <p:spPr>
          <a:xfrm>
            <a:off x="6576292" y="1237675"/>
            <a:ext cx="5273964" cy="245495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6733309" y="2346036"/>
            <a:ext cx="5116947" cy="7112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11140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Answers to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418" y="992189"/>
            <a:ext cx="10663767" cy="5798078"/>
          </a:xfrm>
        </p:spPr>
        <p:txBody>
          <a:bodyPr/>
          <a:lstStyle/>
          <a:p>
            <a:pPr marL="457200" indent="-457200">
              <a:buAutoNum type="arabicParenR"/>
            </a:pPr>
            <a:r>
              <a:rPr lang="en-US" dirty="0">
                <a:latin typeface="Helvetica" charset="0"/>
              </a:rPr>
              <a:t>What do the authors claim is the contribution of the paper?</a:t>
            </a:r>
          </a:p>
          <a:p>
            <a:pPr lvl="1"/>
            <a:r>
              <a:rPr lang="en-US" dirty="0">
                <a:latin typeface="Helvetica" charset="0"/>
              </a:rPr>
              <a:t>Segmentation Algorithms (</a:t>
            </a:r>
            <a:r>
              <a:rPr lang="en-US" u="sng" dirty="0">
                <a:latin typeface="Helvetica" charset="0"/>
              </a:rPr>
              <a:t>Document Generation + Topic Segmentation</a:t>
            </a:r>
            <a:r>
              <a:rPr lang="en-US" dirty="0">
                <a:latin typeface="Helvetica" charset="0"/>
              </a:rPr>
              <a:t>)</a:t>
            </a:r>
          </a:p>
          <a:p>
            <a:pPr lvl="1"/>
            <a:r>
              <a:rPr lang="en-US" dirty="0">
                <a:latin typeface="Helvetica" charset="0"/>
              </a:rPr>
              <a:t>ADL outperforms LDA and BTM (</a:t>
            </a:r>
            <a:r>
              <a:rPr lang="en-US" u="sng" dirty="0">
                <a:latin typeface="Helvetica" charset="0"/>
              </a:rPr>
              <a:t>Novel Unsupervised Approach, powerful topic model</a:t>
            </a:r>
            <a:r>
              <a:rPr lang="en-US" dirty="0">
                <a:latin typeface="Helvetica" charset="0"/>
              </a:rPr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2)</a:t>
            </a:r>
            <a:r>
              <a:rPr lang="en-US" dirty="0">
                <a:latin typeface="Helvetica" charset="0"/>
              </a:rPr>
              <a:t> What is the actual contribution of the paper?</a:t>
            </a:r>
          </a:p>
          <a:p>
            <a:pPr lvl="1"/>
            <a:r>
              <a:rPr lang="en-US" dirty="0">
                <a:latin typeface="Helvetica" charset="0"/>
              </a:rPr>
              <a:t>Segmentation Algorithms:</a:t>
            </a:r>
          </a:p>
          <a:p>
            <a:pPr lvl="2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Helvetica" charset="0"/>
              </a:rPr>
              <a:t> Document Generation due to spatial correlation </a:t>
            </a:r>
          </a:p>
          <a:p>
            <a:pPr lvl="2"/>
            <a:r>
              <a:rPr lang="en-US" dirty="0">
                <a:solidFill>
                  <a:srgbClr val="FF0000"/>
                </a:solidFill>
                <a:latin typeface="Helvetica" charset="0"/>
                <a:sym typeface="Wingdings" panose="05000000000000000000" pitchFamily="2" charset="2"/>
              </a:rPr>
              <a:t>Don’t give many details on criterion to segment/integrate topics from documents</a:t>
            </a:r>
            <a:endParaRPr lang="en-US" dirty="0">
              <a:solidFill>
                <a:srgbClr val="FF0000"/>
              </a:solidFill>
              <a:latin typeface="Helvetica" charset="0"/>
            </a:endParaRPr>
          </a:p>
          <a:p>
            <a:pPr lvl="1"/>
            <a:endParaRPr lang="en-US" dirty="0">
              <a:latin typeface="Helvetica" charset="0"/>
            </a:endParaRPr>
          </a:p>
          <a:p>
            <a:pPr lvl="1"/>
            <a:r>
              <a:rPr lang="en-US" dirty="0">
                <a:latin typeface="Helvetica" charset="0"/>
              </a:rPr>
              <a:t>ADL outperforms LDA and BTM </a:t>
            </a:r>
          </a:p>
          <a:p>
            <a:pPr lvl="2"/>
            <a:r>
              <a:rPr lang="en-US" dirty="0">
                <a:solidFill>
                  <a:srgbClr val="FF0000"/>
                </a:solidFill>
                <a:latin typeface="Helvetica" charset="0"/>
              </a:rPr>
              <a:t>Not Novel with respect to LDA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Helvetica" charset="0"/>
              </a:rPr>
              <a:t>(Use Case of LDA/hierarchical Bayesian inference)</a:t>
            </a:r>
          </a:p>
          <a:p>
            <a:pPr lvl="2"/>
            <a:r>
              <a:rPr lang="en-US" u="sng" dirty="0">
                <a:solidFill>
                  <a:schemeClr val="accent6">
                    <a:lumMod val="50000"/>
                  </a:schemeClr>
                </a:solidFill>
                <a:latin typeface="Helvetica" charset="0"/>
              </a:rPr>
              <a:t>Topic Distribution for Documents -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Helvetica" charset="0"/>
              </a:rPr>
              <a:t>insight into the domain</a:t>
            </a:r>
          </a:p>
          <a:p>
            <a:pPr lvl="2"/>
            <a:r>
              <a:rPr lang="en-US" u="sng" dirty="0">
                <a:solidFill>
                  <a:schemeClr val="accent6">
                    <a:lumMod val="50000"/>
                  </a:schemeClr>
                </a:solidFill>
                <a:latin typeface="Helvetica" charset="0"/>
              </a:rPr>
              <a:t>Interpretation of Counts in Unigram and Bigrams -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Helvetica" charset="0"/>
              </a:rPr>
              <a:t> insight into approximation for domain</a:t>
            </a:r>
          </a:p>
          <a:p>
            <a:pPr lvl="2"/>
            <a:r>
              <a:rPr lang="en-US" u="sng" dirty="0">
                <a:solidFill>
                  <a:schemeClr val="accent6">
                    <a:lumMod val="50000"/>
                  </a:schemeClr>
                </a:solidFill>
                <a:latin typeface="Helvetica" charset="0"/>
              </a:rPr>
              <a:t>Markov Chain for Bigrams</a:t>
            </a:r>
          </a:p>
          <a:p>
            <a:pPr lvl="2"/>
            <a:endParaRPr lang="en-US" dirty="0">
              <a:latin typeface="Helvetica" charset="0"/>
            </a:endParaRP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Helvetica" charset="0"/>
              </a:rPr>
              <a:t>Detailed Evaluation in terms of Applicability (example, Detect outliers for instance)</a:t>
            </a:r>
          </a:p>
          <a:p>
            <a:pPr marL="0" indent="0">
              <a:buNone/>
            </a:pPr>
            <a:endParaRPr lang="en-US" dirty="0">
              <a:latin typeface="Helvetica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92792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Answers to Questions :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Helvetica" charset="0"/>
              </a:rPr>
              <a:t>3) Are the results of the paper replicable?</a:t>
            </a:r>
          </a:p>
          <a:p>
            <a:pPr marL="0" indent="0">
              <a:buNone/>
            </a:pPr>
            <a:r>
              <a:rPr lang="en-US" u="sng" dirty="0">
                <a:latin typeface="Helvetica" charset="0"/>
              </a:rPr>
              <a:t>May be not (No source code – probably proprietary work) : 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Helvetica" charset="0"/>
              </a:rPr>
              <a:t>Document Segmentation Algorithm given </a:t>
            </a:r>
            <a:r>
              <a:rPr lang="en-US" dirty="0">
                <a:solidFill>
                  <a:srgbClr val="FF0000"/>
                </a:solidFill>
                <a:latin typeface="Helvetica" charset="0"/>
              </a:rPr>
              <a:t>(threshold calculation is not)</a:t>
            </a:r>
          </a:p>
          <a:p>
            <a:pPr marL="288925" lvl="1" indent="0">
              <a:buNone/>
            </a:pPr>
            <a:endParaRPr lang="en-US" dirty="0">
              <a:solidFill>
                <a:srgbClr val="FF0000"/>
              </a:solidFill>
              <a:latin typeface="Helvetica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  <a:latin typeface="Helvetica" charset="0"/>
              </a:rPr>
              <a:t>4) </a:t>
            </a:r>
            <a:r>
              <a:rPr lang="en-US" dirty="0">
                <a:latin typeface="Helvetica" charset="0"/>
              </a:rPr>
              <a:t>Are there significant technical faults in the paper or open cases that are not addressed?</a:t>
            </a:r>
          </a:p>
          <a:p>
            <a:pPr marL="0" indent="0">
              <a:buNone/>
            </a:pPr>
            <a:r>
              <a:rPr lang="en-US" u="sng" dirty="0">
                <a:latin typeface="Helvetica" charset="0"/>
              </a:rPr>
              <a:t>Not Any Significant faults but some Strong Assumptions and minor issues</a:t>
            </a:r>
          </a:p>
          <a:p>
            <a:pPr marL="114300" lvl="1" indent="0">
              <a:buNone/>
            </a:pPr>
            <a:r>
              <a:rPr lang="en-US" dirty="0">
                <a:solidFill>
                  <a:srgbClr val="FF0000"/>
                </a:solidFill>
                <a:latin typeface="Helvetica" charset="0"/>
              </a:rPr>
              <a:t>Assumption 1: Environmental Sensors reflect actions of humans and their Activities.</a:t>
            </a:r>
          </a:p>
          <a:p>
            <a:pPr marL="114300" lvl="1" indent="0">
              <a:buNone/>
            </a:pPr>
            <a:r>
              <a:rPr lang="en-US" dirty="0">
                <a:solidFill>
                  <a:srgbClr val="FF0000"/>
                </a:solidFill>
                <a:latin typeface="Helvetica" charset="0"/>
              </a:rPr>
              <a:t>Assumption 2: Evaluation for 1 resident </a:t>
            </a:r>
          </a:p>
          <a:p>
            <a:pPr marL="114300" lvl="1" indent="0">
              <a:buNone/>
            </a:pPr>
            <a:r>
              <a:rPr lang="en-US" dirty="0">
                <a:solidFill>
                  <a:srgbClr val="FF0000"/>
                </a:solidFill>
                <a:latin typeface="Helvetica" charset="0"/>
              </a:rPr>
              <a:t>Minor issue: 50 iterations for </a:t>
            </a:r>
            <a:r>
              <a:rPr lang="en-US" dirty="0" err="1">
                <a:solidFill>
                  <a:srgbClr val="FF0000"/>
                </a:solidFill>
                <a:latin typeface="Helvetica" charset="0"/>
              </a:rPr>
              <a:t>gibbs</a:t>
            </a:r>
            <a:r>
              <a:rPr lang="en-US" dirty="0">
                <a:solidFill>
                  <a:srgbClr val="FF0000"/>
                </a:solidFill>
                <a:latin typeface="Helvetica" charset="0"/>
              </a:rPr>
              <a:t> Sampling</a:t>
            </a:r>
          </a:p>
          <a:p>
            <a:pPr marL="288925" lvl="1" indent="0">
              <a:buNone/>
            </a:pPr>
            <a:endParaRPr lang="en-US" dirty="0">
              <a:solidFill>
                <a:srgbClr val="FF0000"/>
              </a:solidFill>
              <a:latin typeface="Helvetica" charset="0"/>
            </a:endParaRPr>
          </a:p>
          <a:p>
            <a:pPr lvl="1"/>
            <a:endParaRPr lang="en-US" dirty="0">
              <a:solidFill>
                <a:srgbClr val="FF0000"/>
              </a:solidFill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05060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Answers to Questions :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Helvetica" charset="0"/>
              </a:rPr>
              <a:t>5) What is the next incremental step in this research?</a:t>
            </a:r>
          </a:p>
          <a:p>
            <a:r>
              <a:rPr lang="en-US" dirty="0">
                <a:latin typeface="Helvetica" charset="0"/>
              </a:rPr>
              <a:t>Simultaneously Categorizing by Spatial and Temporal Dimensions</a:t>
            </a:r>
          </a:p>
          <a:p>
            <a:r>
              <a:rPr lang="en-US" dirty="0">
                <a:latin typeface="Helvetica" charset="0"/>
              </a:rPr>
              <a:t>Online </a:t>
            </a:r>
            <a:r>
              <a:rPr lang="en-US" dirty="0" err="1">
                <a:latin typeface="Helvetica" charset="0"/>
              </a:rPr>
              <a:t>Variational</a:t>
            </a:r>
            <a:r>
              <a:rPr lang="en-US" dirty="0">
                <a:latin typeface="Helvetica" charset="0"/>
              </a:rPr>
              <a:t> Inference Algorithm (Standard LDA)</a:t>
            </a:r>
          </a:p>
          <a:p>
            <a:r>
              <a:rPr lang="en-US" dirty="0">
                <a:latin typeface="Helvetica" charset="0"/>
              </a:rPr>
              <a:t>Prior knowledge for hyperparameters: alpha, beta and gamma</a:t>
            </a:r>
          </a:p>
          <a:p>
            <a:r>
              <a:rPr lang="en-US" dirty="0">
                <a:latin typeface="Helvetica" charset="0"/>
              </a:rPr>
              <a:t>Semi-Supervised Learning</a:t>
            </a:r>
          </a:p>
          <a:p>
            <a:r>
              <a:rPr lang="en-US" dirty="0">
                <a:latin typeface="Helvetica" charset="0"/>
              </a:rPr>
              <a:t>Correlations in topics introduced in the model</a:t>
            </a:r>
          </a:p>
          <a:p>
            <a:pPr marL="0" indent="0">
              <a:buNone/>
            </a:pPr>
            <a:endParaRPr lang="en-US" dirty="0">
              <a:latin typeface="Helvetica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089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Answers to Questions :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Helvetica" charset="0"/>
              </a:rPr>
              <a:t>6) What is the next long term step in this research program?</a:t>
            </a:r>
          </a:p>
          <a:p>
            <a:pPr marL="0" indent="0">
              <a:buNone/>
            </a:pPr>
            <a:endParaRPr lang="en-US" dirty="0">
              <a:latin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</a:rPr>
              <a:t>Future Systems are to follow Complex, hybrid Architectures</a:t>
            </a:r>
          </a:p>
          <a:p>
            <a:pPr marL="0" indent="0">
              <a:buNone/>
            </a:pPr>
            <a:endParaRPr lang="en-US" dirty="0">
              <a:latin typeface="Helvetica" charset="0"/>
            </a:endParaRPr>
          </a:p>
          <a:p>
            <a:r>
              <a:rPr lang="en-US" dirty="0">
                <a:latin typeface="Helvetica" charset="0"/>
              </a:rPr>
              <a:t>Evaluate formally (Quantitively and qualitatively) the true advantage of this against other methods (Deep Learning? Extend in Bayesian </a:t>
            </a:r>
            <a:r>
              <a:rPr lang="en-US" dirty="0" err="1">
                <a:latin typeface="Helvetica" charset="0"/>
              </a:rPr>
              <a:t>Nonparametrics</a:t>
            </a:r>
            <a:r>
              <a:rPr lang="en-US" dirty="0">
                <a:latin typeface="Helvetica" charset="0"/>
              </a:rPr>
              <a:t>?)</a:t>
            </a:r>
          </a:p>
          <a:p>
            <a:pPr marL="0" indent="0">
              <a:buNone/>
            </a:pPr>
            <a:endParaRPr lang="en-US" dirty="0">
              <a:latin typeface="Helvetica" charset="0"/>
            </a:endParaRPr>
          </a:p>
          <a:p>
            <a:r>
              <a:rPr lang="en-US" dirty="0">
                <a:latin typeface="Helvetica" charset="0"/>
              </a:rPr>
              <a:t>Reason about motions of Humans, properties of objects (Fall Back to Video Streams)</a:t>
            </a:r>
          </a:p>
          <a:p>
            <a:pPr lvl="1"/>
            <a:r>
              <a:rPr lang="en-US" i="1" u="sng" dirty="0">
                <a:latin typeface="Helvetica" charset="0"/>
              </a:rPr>
              <a:t>Privacy-Preserving Human Activity Recognition from Extreme Low Resolution:</a:t>
            </a:r>
          </a:p>
          <a:p>
            <a:pPr marL="569913" lvl="2" indent="0">
              <a:buNone/>
            </a:pPr>
            <a:r>
              <a:rPr lang="en-US" sz="1200" i="1" u="sng" dirty="0">
                <a:latin typeface="Helvetica" charset="0"/>
              </a:rPr>
              <a:t>Michael S. </a:t>
            </a:r>
            <a:r>
              <a:rPr lang="en-US" sz="1200" i="1" u="sng" dirty="0" err="1">
                <a:latin typeface="Helvetica" charset="0"/>
              </a:rPr>
              <a:t>Ryoo</a:t>
            </a:r>
            <a:r>
              <a:rPr lang="en-US" sz="1200" i="1" u="sng" dirty="0">
                <a:latin typeface="Helvetica" charset="0"/>
              </a:rPr>
              <a:t> 1;2, Brandon </a:t>
            </a:r>
            <a:r>
              <a:rPr lang="en-US" sz="1200" i="1" u="sng" dirty="0" err="1">
                <a:latin typeface="Helvetica" charset="0"/>
              </a:rPr>
              <a:t>Rothrock</a:t>
            </a:r>
            <a:r>
              <a:rPr lang="en-US" sz="1200" i="1" u="sng" dirty="0">
                <a:latin typeface="Helvetica" charset="0"/>
              </a:rPr>
              <a:t>, Charles Fleming, </a:t>
            </a:r>
            <a:r>
              <a:rPr lang="en-US" sz="1200" i="1" u="sng" dirty="0" err="1">
                <a:latin typeface="Helvetica" charset="0"/>
              </a:rPr>
              <a:t>Hyeon</a:t>
            </a:r>
            <a:r>
              <a:rPr lang="en-US" sz="1200" i="1" u="sng" dirty="0">
                <a:latin typeface="Helvetica" charset="0"/>
              </a:rPr>
              <a:t> Jong Yang (AAAI 2017)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42866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</a:rPr>
              <a:t>Goals and Motivation</a:t>
            </a:r>
          </a:p>
        </p:txBody>
      </p:sp>
      <p:sp>
        <p:nvSpPr>
          <p:cNvPr id="61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</a:rPr>
              <a:t>To be able to automatically recognize activities of Daily Living</a:t>
            </a:r>
          </a:p>
          <a:p>
            <a:pPr marL="0" indent="0">
              <a:buNone/>
            </a:pPr>
            <a:endParaRPr lang="en-US" dirty="0">
              <a:latin typeface="Helvetica" charset="0"/>
            </a:endParaRPr>
          </a:p>
          <a:p>
            <a:r>
              <a:rPr lang="en-US" u="sng" dirty="0">
                <a:latin typeface="Helvetica" charset="0"/>
              </a:rPr>
              <a:t>Varied Applications in Improved daily living:</a:t>
            </a:r>
          </a:p>
          <a:p>
            <a:pPr lvl="1"/>
            <a:r>
              <a:rPr lang="en-US" dirty="0">
                <a:latin typeface="Helvetica" charset="0"/>
              </a:rPr>
              <a:t>Assistive Applications for elderly people.</a:t>
            </a:r>
          </a:p>
          <a:p>
            <a:pPr lvl="1"/>
            <a:r>
              <a:rPr lang="en-US" dirty="0">
                <a:latin typeface="Helvetica" charset="0"/>
              </a:rPr>
              <a:t>Monitor Actions for lifestyle change.</a:t>
            </a:r>
          </a:p>
          <a:p>
            <a:pPr lvl="1"/>
            <a:endParaRPr lang="en-US" dirty="0">
              <a:latin typeface="Helvetica" charset="0"/>
            </a:endParaRPr>
          </a:p>
          <a:p>
            <a:r>
              <a:rPr lang="en-US" u="sng" dirty="0">
                <a:latin typeface="Helvetica" charset="0"/>
              </a:rPr>
              <a:t>Three Main Sources of Information:</a:t>
            </a:r>
          </a:p>
          <a:p>
            <a:pPr lvl="1"/>
            <a:r>
              <a:rPr lang="en-US" dirty="0">
                <a:latin typeface="Helvetica" charset="0"/>
              </a:rPr>
              <a:t>Video Streams – Vision Community / Demonstration by Learning</a:t>
            </a:r>
          </a:p>
          <a:p>
            <a:pPr lvl="1"/>
            <a:r>
              <a:rPr lang="en-US" dirty="0">
                <a:latin typeface="Helvetica" charset="0"/>
              </a:rPr>
              <a:t>Wearable Sensors – Vision Community (Deep Learning gaining popularity)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Helvetica" charset="0"/>
              </a:rPr>
              <a:t>Environmental Sensors</a:t>
            </a:r>
            <a:r>
              <a:rPr lang="en-US" dirty="0">
                <a:latin typeface="Helvetica" charset="0"/>
              </a:rPr>
              <a:t> (Temperature sensors, pressure sensors, light switches etc.)</a:t>
            </a:r>
          </a:p>
          <a:p>
            <a:pPr marL="571500" lvl="2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Helvetica" charset="0"/>
              </a:rPr>
              <a:t>Cheap and Easy to Set up</a:t>
            </a:r>
          </a:p>
          <a:p>
            <a:pPr marL="571500" lvl="2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Helvetica" charset="0"/>
              </a:rPr>
              <a:t>Lesser Privacy Concerns.</a:t>
            </a:r>
          </a:p>
          <a:p>
            <a:endParaRPr lang="en-US" dirty="0">
              <a:latin typeface="Helvetica" charset="0"/>
            </a:endParaRPr>
          </a:p>
          <a:p>
            <a:pPr marL="0" indent="0">
              <a:buNone/>
            </a:pPr>
            <a:endParaRPr lang="en-US" dirty="0">
              <a:latin typeface="Helvetica" charset="0"/>
            </a:endParaRPr>
          </a:p>
          <a:p>
            <a:pPr marL="288925" lvl="1" indent="0">
              <a:buNone/>
            </a:pPr>
            <a:endParaRPr lang="en-US" dirty="0">
              <a:latin typeface="Helvetica" charset="0"/>
            </a:endParaRPr>
          </a:p>
          <a:p>
            <a:pPr marL="288925" lvl="1" indent="0">
              <a:buNone/>
            </a:pPr>
            <a:endParaRPr lang="en-US" dirty="0">
              <a:latin typeface="Helvetica" charset="0"/>
            </a:endParaRPr>
          </a:p>
          <a:p>
            <a:pPr lvl="1"/>
            <a:endParaRPr lang="en-US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69511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88946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</a:rPr>
              <a:t>Activity Recognition is a Hard Problem</a:t>
            </a:r>
          </a:p>
        </p:txBody>
      </p:sp>
      <p:sp>
        <p:nvSpPr>
          <p:cNvPr id="61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Helvetica" charset="0"/>
              </a:rPr>
              <a:t>Multiple Activities &amp; Instances of the Same Activity Class</a:t>
            </a:r>
          </a:p>
          <a:p>
            <a:r>
              <a:rPr lang="en-US" sz="1800" dirty="0">
                <a:latin typeface="Helvetica" charset="0"/>
              </a:rPr>
              <a:t>Interleaved Activities</a:t>
            </a:r>
          </a:p>
          <a:p>
            <a:r>
              <a:rPr lang="en-US" sz="1800" dirty="0">
                <a:latin typeface="Helvetica" charset="0"/>
              </a:rPr>
              <a:t>Multiple Ways/Actions to Achieve Goals (Uncertainty)</a:t>
            </a:r>
          </a:p>
          <a:p>
            <a:r>
              <a:rPr lang="en-US" sz="1800" dirty="0">
                <a:latin typeface="Helvetica" charset="0"/>
              </a:rPr>
              <a:t>Difficult to Define Goals for Intentions (example : Cleaning)</a:t>
            </a:r>
          </a:p>
          <a:p>
            <a:pPr marL="0" indent="0">
              <a:buNone/>
            </a:pPr>
            <a:endParaRPr lang="en-US" sz="1800" dirty="0">
              <a:latin typeface="Helvetica" charset="0"/>
            </a:endParaRPr>
          </a:p>
          <a:p>
            <a:pPr marL="0" indent="0">
              <a:buNone/>
            </a:pPr>
            <a:r>
              <a:rPr lang="en-US" sz="1800" u="sng" dirty="0">
                <a:latin typeface="Helvetica" charset="0"/>
              </a:rPr>
              <a:t>Different Communities to Solve this Problem:</a:t>
            </a:r>
            <a:endParaRPr lang="en-US" sz="1800" dirty="0">
              <a:latin typeface="Helvetica" charset="0"/>
            </a:endParaRPr>
          </a:p>
          <a:p>
            <a:r>
              <a:rPr lang="en-US" sz="1600" u="sng" dirty="0">
                <a:latin typeface="Helvetica" charset="0"/>
              </a:rPr>
              <a:t>Plan Recognition</a:t>
            </a:r>
          </a:p>
          <a:p>
            <a:pPr lvl="1"/>
            <a:r>
              <a:rPr lang="en-US" sz="1400" dirty="0">
                <a:latin typeface="Helvetica" charset="0"/>
              </a:rPr>
              <a:t>Libraries of Plans</a:t>
            </a:r>
          </a:p>
          <a:p>
            <a:pPr lvl="1"/>
            <a:endParaRPr lang="en-US" sz="1400" dirty="0">
              <a:latin typeface="Helvetica" charset="0"/>
            </a:endParaRPr>
          </a:p>
          <a:p>
            <a:r>
              <a:rPr lang="en-US" sz="1600" u="sng" dirty="0">
                <a:latin typeface="Helvetica" charset="0"/>
              </a:rPr>
              <a:t>Logic Programming (Hybrid, Ontologies </a:t>
            </a:r>
            <a:r>
              <a:rPr lang="en-US" sz="1600" u="sng" dirty="0" err="1">
                <a:latin typeface="Helvetica" charset="0"/>
              </a:rPr>
              <a:t>etc</a:t>
            </a:r>
            <a:r>
              <a:rPr lang="en-US" sz="1600" u="sng" dirty="0">
                <a:latin typeface="Helvetica" charset="0"/>
              </a:rPr>
              <a:t>)</a:t>
            </a:r>
          </a:p>
          <a:p>
            <a:pPr lvl="1"/>
            <a:r>
              <a:rPr lang="en-US" sz="1400" dirty="0">
                <a:latin typeface="Helvetica" charset="0"/>
              </a:rPr>
              <a:t>Careful Domain Knowledge &amp; Engineering</a:t>
            </a:r>
          </a:p>
          <a:p>
            <a:pPr lvl="1"/>
            <a:endParaRPr lang="en-US" sz="1400" dirty="0">
              <a:latin typeface="Helvetica" charset="0"/>
            </a:endParaRPr>
          </a:p>
          <a:p>
            <a:r>
              <a:rPr lang="en-US" sz="1600" u="sng" dirty="0">
                <a:latin typeface="Helvetica" charset="0"/>
              </a:rPr>
              <a:t>Supervised Learning </a:t>
            </a:r>
          </a:p>
          <a:p>
            <a:pPr lvl="1"/>
            <a:r>
              <a:rPr lang="en-US" sz="1400" dirty="0">
                <a:latin typeface="Helvetica" charset="0"/>
              </a:rPr>
              <a:t>Time Consuming &amp; Error Prone Labelling</a:t>
            </a:r>
          </a:p>
          <a:p>
            <a:pPr lvl="1"/>
            <a:r>
              <a:rPr lang="en-US" sz="1400" dirty="0">
                <a:latin typeface="Helvetica" charset="0"/>
              </a:rPr>
              <a:t>Unable to Recognize Unseen Activities.</a:t>
            </a:r>
          </a:p>
          <a:p>
            <a:pPr lvl="1"/>
            <a:endParaRPr lang="en-US" sz="1400" dirty="0">
              <a:latin typeface="Helvetica" charset="0"/>
            </a:endParaRPr>
          </a:p>
          <a:p>
            <a:r>
              <a:rPr lang="en-US" sz="1600" u="sng" dirty="0">
                <a:latin typeface="Helvetica" charset="0"/>
              </a:rPr>
              <a:t>Unsupervised Learning</a:t>
            </a:r>
          </a:p>
          <a:p>
            <a:pPr lvl="1"/>
            <a:r>
              <a:rPr lang="en-US" sz="1400" dirty="0">
                <a:latin typeface="Helvetica" charset="0"/>
              </a:rPr>
              <a:t>Lesser Accuracy on Datasets compared to Supervised Learning</a:t>
            </a:r>
          </a:p>
          <a:p>
            <a:pPr lvl="1"/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Helvetica" charset="0"/>
              </a:rPr>
              <a:t>Flexibility to Capture Exceptions in realistic scenarios</a:t>
            </a:r>
          </a:p>
          <a:p>
            <a:pPr lvl="1"/>
            <a:endParaRPr lang="en-US" dirty="0">
              <a:latin typeface="Helvetica" charset="0"/>
            </a:endParaRPr>
          </a:p>
          <a:p>
            <a:endParaRPr lang="en-US" dirty="0">
              <a:latin typeface="Helvetica" charset="0"/>
            </a:endParaRPr>
          </a:p>
          <a:p>
            <a:endParaRPr lang="en-US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39314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418" y="212726"/>
            <a:ext cx="10663767" cy="468313"/>
          </a:xfrm>
        </p:spPr>
        <p:txBody>
          <a:bodyPr/>
          <a:lstStyle/>
          <a:p>
            <a:r>
              <a:rPr lang="en-US" dirty="0"/>
              <a:t>Topic Modelling, The Generative Model: </a:t>
            </a:r>
            <a:r>
              <a:rPr lang="en-US" sz="1400" i="1" u="sng" dirty="0"/>
              <a:t>David M. </a:t>
            </a:r>
            <a:r>
              <a:rPr lang="en-US" sz="1400" i="1" u="sng" dirty="0" err="1"/>
              <a:t>Blei</a:t>
            </a:r>
            <a:r>
              <a:rPr lang="en-US" sz="1400" i="1" u="sng" dirty="0"/>
              <a:t>, MLSS, September 2009,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1090" y="1028313"/>
            <a:ext cx="9137909" cy="52054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76699" y="6581000"/>
            <a:ext cx="5080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u="sng" dirty="0"/>
              <a:t>http://videolectures.net/site/normal_dl/tag=50740/mlss09uk_blei_tm.pdf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1062816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Dataset and Definition of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CASAS Project Datasets: </a:t>
            </a:r>
            <a:r>
              <a:rPr lang="en-US" u="sng" dirty="0"/>
              <a:t>Popular Datasets for Activity Recognition</a:t>
            </a:r>
          </a:p>
          <a:p>
            <a:r>
              <a:rPr lang="en-US" dirty="0"/>
              <a:t>Unigrams and Bigram Words </a:t>
            </a:r>
          </a:p>
          <a:p>
            <a:r>
              <a:rPr lang="en-US" dirty="0"/>
              <a:t>Documents are collection of </a:t>
            </a:r>
            <a:r>
              <a:rPr lang="en-US" u="sng" dirty="0"/>
              <a:t>Spatially Correlated</a:t>
            </a:r>
            <a:r>
              <a:rPr lang="en-US" dirty="0"/>
              <a:t> words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68" y="2361431"/>
            <a:ext cx="9838265" cy="340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08804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Document Segmentation Algorithm : </a:t>
            </a:r>
            <a:r>
              <a:rPr lang="en-US" sz="2600" u="sng" dirty="0">
                <a:solidFill>
                  <a:srgbClr val="0070C0"/>
                </a:solidFill>
              </a:rPr>
              <a:t>Contribution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418" y="992189"/>
            <a:ext cx="3659715" cy="503237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Change of Location is Strong Indication for Segmentation</a:t>
            </a:r>
          </a:p>
          <a:p>
            <a:endParaRPr lang="en-US" dirty="0"/>
          </a:p>
          <a:p>
            <a:r>
              <a:rPr lang="en-US" dirty="0"/>
              <a:t>Threshold has a role to play in Segmentation Error</a:t>
            </a:r>
          </a:p>
          <a:p>
            <a:endParaRPr lang="en-US" dirty="0"/>
          </a:p>
          <a:p>
            <a:r>
              <a:rPr lang="en-US" dirty="0"/>
              <a:t>Online Version is suggested to include second Threshold for Maximum duration of Document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048" y="755121"/>
            <a:ext cx="6115904" cy="586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41665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Process and Plate Notation: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993991" y="1325728"/>
            <a:ext cx="5868219" cy="4182059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33" y="983050"/>
            <a:ext cx="5875867" cy="486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18193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LDA and ADL 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751419" y="992189"/>
            <a:ext cx="2982382" cy="7039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0070C0"/>
                </a:solidFill>
              </a:rPr>
              <a:t>Contribution 2</a:t>
            </a:r>
            <a:r>
              <a:rPr lang="en-US" dirty="0">
                <a:solidFill>
                  <a:srgbClr val="0070C0"/>
                </a:solidFill>
              </a:rPr>
              <a:t>: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Topics drawn for documents rather than words</a:t>
            </a:r>
          </a:p>
          <a:p>
            <a:endParaRPr lang="en-US" dirty="0"/>
          </a:p>
          <a:p>
            <a:r>
              <a:rPr lang="en-US" dirty="0"/>
              <a:t>Different Vocabularies for Unigram and Bigram Sequences</a:t>
            </a:r>
          </a:p>
          <a:p>
            <a:endParaRPr lang="en-US" dirty="0"/>
          </a:p>
          <a:p>
            <a:r>
              <a:rPr lang="en-US" dirty="0"/>
              <a:t>Markov Chain for Bigrams </a:t>
            </a:r>
          </a:p>
          <a:p>
            <a:pPr lvl="1"/>
            <a:r>
              <a:rPr lang="en-US" dirty="0"/>
              <a:t>(affects size of vocabulary  for phi)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800" y="1337970"/>
            <a:ext cx="7636933" cy="506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33490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Gibbs Sampling of ADL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98" y="1230263"/>
            <a:ext cx="4620270" cy="695422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18" y="2227067"/>
            <a:ext cx="3362794" cy="4286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18" y="2982409"/>
            <a:ext cx="5420481" cy="174331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92" y="5353735"/>
            <a:ext cx="5268060" cy="13622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301" y="1737763"/>
            <a:ext cx="5868219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44005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Custom 1">
      <a:dk1>
        <a:srgbClr val="000000"/>
      </a:dk1>
      <a:lt1>
        <a:srgbClr val="FFFFFF"/>
      </a:lt1>
      <a:dk2>
        <a:srgbClr val="FFFFFF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000000"/>
      </a:hlink>
      <a:folHlink>
        <a:srgbClr val="CECEC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</TotalTime>
  <Words>880</Words>
  <Application>Microsoft Office PowerPoint</Application>
  <PresentationFormat>Widescreen</PresentationFormat>
  <Paragraphs>143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ＭＳ Ｐゴシック</vt:lpstr>
      <vt:lpstr>Arial</vt:lpstr>
      <vt:lpstr>Calibri</vt:lpstr>
      <vt:lpstr>Calibri Light</vt:lpstr>
      <vt:lpstr>Helvetica</vt:lpstr>
      <vt:lpstr>Times New Roman</vt:lpstr>
      <vt:lpstr>Wingdings</vt:lpstr>
      <vt:lpstr>Default Design</vt:lpstr>
      <vt:lpstr>Custom Design</vt:lpstr>
      <vt:lpstr>ADLTM: A Topic Model for Discovery of Activities of Daily Living in a Smart Home  Yu Chen, Tom Diethe, Peter Flach Department of Computer Science, University of Bristol, United Kingdom  Conference - Proceedings of the Twenty-Fifth International Joint Conference on Artificial Intelligence (IJCAI-16) </vt:lpstr>
      <vt:lpstr>Goals and Motivation</vt:lpstr>
      <vt:lpstr>Activity Recognition is a Hard Problem</vt:lpstr>
      <vt:lpstr>Topic Modelling, The Generative Model: David M. Blei, MLSS, September 2009, </vt:lpstr>
      <vt:lpstr>Sample Dataset and Definition of Words</vt:lpstr>
      <vt:lpstr>Document Segmentation Algorithm : Contribution 1</vt:lpstr>
      <vt:lpstr>Generative Process and Plate Notation: </vt:lpstr>
      <vt:lpstr>Difference between LDA and ADL </vt:lpstr>
      <vt:lpstr>Gibbs Sampling of ADL</vt:lpstr>
      <vt:lpstr> Hyperparameters and Interpreting Counts</vt:lpstr>
      <vt:lpstr>Evaluation</vt:lpstr>
      <vt:lpstr>Segmentation and it’s Metrics</vt:lpstr>
      <vt:lpstr>Segmentation Results</vt:lpstr>
      <vt:lpstr>Applications</vt:lpstr>
      <vt:lpstr>Applications : Continued</vt:lpstr>
      <vt:lpstr>Answers to Questions</vt:lpstr>
      <vt:lpstr>Answers to Questions : Continued</vt:lpstr>
      <vt:lpstr>Answers to Questions : Continued</vt:lpstr>
      <vt:lpstr>Answers to Questions : Continued</vt:lpstr>
      <vt:lpstr>Questions and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ADL./{TM}: A Topic Model for Discovery of Activities of Daily Living in a Smart Home</dc:title>
  <dc:creator>ANKUSH ISRANEY</dc:creator>
  <cp:lastModifiedBy>ANKUSH ISRANEY</cp:lastModifiedBy>
  <cp:revision>289</cp:revision>
  <dcterms:created xsi:type="dcterms:W3CDTF">2017-03-15T03:16:14Z</dcterms:created>
  <dcterms:modified xsi:type="dcterms:W3CDTF">2017-03-16T17:17:28Z</dcterms:modified>
</cp:coreProperties>
</file>