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80" r:id="rId3"/>
    <p:sldId id="257" r:id="rId4"/>
    <p:sldId id="271" r:id="rId5"/>
    <p:sldId id="259" r:id="rId6"/>
    <p:sldId id="258" r:id="rId7"/>
    <p:sldId id="260" r:id="rId8"/>
    <p:sldId id="261" r:id="rId9"/>
    <p:sldId id="262" r:id="rId10"/>
    <p:sldId id="264" r:id="rId11"/>
    <p:sldId id="263" r:id="rId12"/>
    <p:sldId id="265" r:id="rId13"/>
    <p:sldId id="267" r:id="rId14"/>
    <p:sldId id="266" r:id="rId15"/>
    <p:sldId id="281" r:id="rId16"/>
    <p:sldId id="268" r:id="rId17"/>
    <p:sldId id="269" r:id="rId18"/>
    <p:sldId id="270" r:id="rId19"/>
    <p:sldId id="272" r:id="rId20"/>
    <p:sldId id="273" r:id="rId21"/>
    <p:sldId id="275" r:id="rId22"/>
    <p:sldId id="274" r:id="rId23"/>
    <p:sldId id="282" r:id="rId24"/>
    <p:sldId id="276" r:id="rId25"/>
    <p:sldId id="277" r:id="rId26"/>
    <p:sldId id="278" r:id="rId27"/>
    <p:sldId id="279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89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24675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794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46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82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47295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637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520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431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482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8073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6773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6141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Simple Imperative Programs in IMP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b="1" dirty="0"/>
              <a:t>Simply Typed Coq Lambda Calculus</a:t>
            </a:r>
          </a:p>
          <a:p>
            <a:endParaRPr lang="en-US" dirty="0"/>
          </a:p>
          <a:p>
            <a:r>
              <a:rPr lang="en-US" dirty="0"/>
              <a:t>Presented by CS 550 Group 3</a:t>
            </a:r>
          </a:p>
        </p:txBody>
      </p:sp>
    </p:spTree>
    <p:extLst>
      <p:ext uri="{BB962C8B-B14F-4D97-AF65-F5344CB8AC3E}">
        <p14:creationId xmlns:p14="http://schemas.microsoft.com/office/powerpoint/2010/main" val="24768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34453"/>
          </a:xfrm>
        </p:spPr>
        <p:txBody>
          <a:bodyPr/>
          <a:lstStyle/>
          <a:p>
            <a:r>
              <a:rPr lang="en-US" dirty="0"/>
              <a:t>“Try” Tactical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20252"/>
            <a:ext cx="9601200" cy="4764505"/>
          </a:xfrm>
        </p:spPr>
        <p:txBody>
          <a:bodyPr>
            <a:normAutofit/>
          </a:bodyPr>
          <a:lstStyle/>
          <a:p>
            <a:r>
              <a:rPr lang="en-US" dirty="0"/>
              <a:t>If Try T fails, then Try succeeds in doing nothing.</a:t>
            </a:r>
          </a:p>
          <a:p>
            <a:r>
              <a:rPr lang="en-US" dirty="0"/>
              <a:t>Try is very useful for evaluating a set of similar cases.</a:t>
            </a:r>
          </a:p>
          <a:p>
            <a:r>
              <a:rPr lang="en-US" dirty="0">
                <a:cs typeface="Courier New" panose="02070309020205020404" pitchFamily="49" charset="0"/>
              </a:rPr>
              <a:t>S1 fails if reflexivity ever fails.</a:t>
            </a:r>
            <a:endParaRPr lang="en-US" dirty="0"/>
          </a:p>
          <a:p>
            <a:pPr lvl="1"/>
            <a:r>
              <a:rPr lang="en-US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Theorem s1 : ∀ae, </a:t>
            </a:r>
            <a:r>
              <a:rPr lang="en-US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aeval</a:t>
            </a:r>
            <a:r>
              <a:rPr lang="en-US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ae = </a:t>
            </a:r>
            <a:r>
              <a:rPr lang="en-US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aeval</a:t>
            </a:r>
            <a:r>
              <a:rPr lang="en-US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ae.</a:t>
            </a:r>
            <a:br>
              <a:rPr lang="en-US" i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Proof.</a:t>
            </a:r>
            <a:br>
              <a:rPr lang="en-US" i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i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i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reflexivity.</a:t>
            </a:r>
            <a:br>
              <a:rPr lang="en-US" i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Qed</a:t>
            </a:r>
            <a:r>
              <a:rPr lang="en-US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>
                <a:cs typeface="Courier New" panose="02070309020205020404" pitchFamily="49" charset="0"/>
              </a:rPr>
              <a:t>S2 allows to finish the proof in some other way.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Theorem s2 : ∀(P : Prop), P → P.</a:t>
            </a:r>
            <a:br>
              <a:rPr lang="en-US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Proof.</a:t>
            </a:r>
            <a:br>
              <a:rPr lang="en-US" i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i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i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intros P HP.</a:t>
            </a:r>
            <a:br>
              <a:rPr lang="en-US" i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i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try reflexivity. </a:t>
            </a:r>
            <a:br>
              <a:rPr lang="en-US" i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i="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i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 HP. </a:t>
            </a:r>
            <a:br>
              <a:rPr lang="en-US" i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Qed</a:t>
            </a:r>
            <a:r>
              <a:rPr lang="en-US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3703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33400"/>
            <a:ext cx="9601200" cy="1151021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en-US" sz="6000" b="1" dirty="0"/>
              <a:t>;</a:t>
            </a:r>
            <a:r>
              <a:rPr lang="en-US" dirty="0"/>
              <a:t>” Tactical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84421"/>
            <a:ext cx="9601200" cy="4764505"/>
          </a:xfrm>
        </p:spPr>
        <p:txBody>
          <a:bodyPr>
            <a:normAutofit/>
          </a:bodyPr>
          <a:lstStyle/>
          <a:p>
            <a:r>
              <a:rPr lang="en-US" dirty="0"/>
              <a:t>If </a:t>
            </a:r>
            <a:r>
              <a:rPr lang="en-US" b="1" i="1" dirty="0"/>
              <a:t>T, T</a:t>
            </a:r>
            <a:r>
              <a:rPr lang="en-US" b="1" i="1" baseline="-25000" dirty="0"/>
              <a:t>1</a:t>
            </a:r>
            <a:r>
              <a:rPr lang="en-US" b="1" i="1" dirty="0"/>
              <a:t>, ..., </a:t>
            </a:r>
            <a:r>
              <a:rPr lang="en-US" b="1" i="1" dirty="0" err="1"/>
              <a:t>Tn</a:t>
            </a:r>
            <a:r>
              <a:rPr lang="en-US" b="1" i="1" dirty="0"/>
              <a:t> </a:t>
            </a:r>
            <a:r>
              <a:rPr lang="en-US" dirty="0"/>
              <a:t>are tactics, then </a:t>
            </a:r>
          </a:p>
          <a:p>
            <a:pPr marL="0" indent="0" algn="ctr">
              <a:buNone/>
            </a:pPr>
            <a:r>
              <a:rPr lang="en-US" sz="3600" b="1" i="1" dirty="0"/>
              <a:t>T; [</a:t>
            </a:r>
            <a:r>
              <a:rPr lang="en-US" sz="3600" b="1" i="1" dirty="0">
                <a:solidFill>
                  <a:srgbClr val="FF0000"/>
                </a:solidFill>
              </a:rPr>
              <a:t>T</a:t>
            </a:r>
            <a:r>
              <a:rPr lang="en-US" sz="3600" b="1" i="1" baseline="-25000" dirty="0">
                <a:solidFill>
                  <a:srgbClr val="FF0000"/>
                </a:solidFill>
              </a:rPr>
              <a:t>1</a:t>
            </a:r>
            <a:r>
              <a:rPr lang="en-US" sz="3600" b="1" i="1" dirty="0">
                <a:solidFill>
                  <a:srgbClr val="FF0000"/>
                </a:solidFill>
              </a:rPr>
              <a:t> | T</a:t>
            </a:r>
            <a:r>
              <a:rPr lang="en-US" sz="3600" b="1" i="1" baseline="-25000" dirty="0">
                <a:solidFill>
                  <a:srgbClr val="FF0000"/>
                </a:solidFill>
              </a:rPr>
              <a:t>2</a:t>
            </a:r>
            <a:r>
              <a:rPr lang="en-US" sz="3600" b="1" i="1" dirty="0">
                <a:solidFill>
                  <a:srgbClr val="FF0000"/>
                </a:solidFill>
              </a:rPr>
              <a:t> |  T</a:t>
            </a:r>
            <a:r>
              <a:rPr lang="en-US" sz="3600" b="1" i="1" baseline="-25000" dirty="0">
                <a:solidFill>
                  <a:srgbClr val="FF0000"/>
                </a:solidFill>
              </a:rPr>
              <a:t>3</a:t>
            </a:r>
            <a:r>
              <a:rPr lang="en-US" sz="3600" b="1" i="1" dirty="0">
                <a:solidFill>
                  <a:srgbClr val="FF0000"/>
                </a:solidFill>
              </a:rPr>
              <a:t> | ... | </a:t>
            </a:r>
            <a:r>
              <a:rPr lang="en-US" sz="3600" b="1" i="1" dirty="0" err="1">
                <a:solidFill>
                  <a:srgbClr val="FF0000"/>
                </a:solidFill>
              </a:rPr>
              <a:t>Tn</a:t>
            </a:r>
            <a:r>
              <a:rPr lang="en-US" sz="3600" b="1" i="1" dirty="0"/>
              <a:t>]</a:t>
            </a:r>
          </a:p>
          <a:p>
            <a:pPr marL="0" indent="0">
              <a:buNone/>
            </a:pPr>
            <a:r>
              <a:rPr lang="en-US" dirty="0"/>
              <a:t>is a tactical that first performs T</a:t>
            </a:r>
            <a:r>
              <a:rPr lang="en-US" baseline="-25000" dirty="0"/>
              <a:t>1</a:t>
            </a:r>
            <a:r>
              <a:rPr lang="en-US" dirty="0"/>
              <a:t>, and then performs T</a:t>
            </a:r>
            <a:r>
              <a:rPr lang="en-US" baseline="-25000" dirty="0"/>
              <a:t>2</a:t>
            </a:r>
            <a:r>
              <a:rPr lang="en-US" dirty="0"/>
              <a:t> on the sub goal generated by T</a:t>
            </a:r>
            <a:r>
              <a:rPr lang="en-US" baseline="-25000" dirty="0"/>
              <a:t>1</a:t>
            </a:r>
            <a:r>
              <a:rPr lang="en-US" dirty="0"/>
              <a:t>, and then performs T</a:t>
            </a:r>
            <a:r>
              <a:rPr lang="en-US" baseline="-25000" dirty="0"/>
              <a:t>3</a:t>
            </a:r>
            <a:r>
              <a:rPr lang="en-US" dirty="0"/>
              <a:t> on the sub goal generated by T</a:t>
            </a:r>
            <a:r>
              <a:rPr lang="en-US" baseline="-25000" dirty="0"/>
              <a:t>2</a:t>
            </a:r>
            <a:r>
              <a:rPr lang="en-US" dirty="0"/>
              <a:t>, and so on.</a:t>
            </a:r>
          </a:p>
          <a:p>
            <a:pPr marL="0" indent="0">
              <a:buNone/>
            </a:pPr>
            <a:endParaRPr lang="en-US" b="1" i="1" dirty="0"/>
          </a:p>
          <a:p>
            <a:r>
              <a:rPr lang="en-US" b="1" i="1" dirty="0"/>
              <a:t>T;T'</a:t>
            </a:r>
            <a:r>
              <a:rPr lang="en-US" dirty="0"/>
              <a:t> is a shorthand for </a:t>
            </a:r>
            <a:r>
              <a:rPr lang="en-US" b="1" i="1" dirty="0"/>
              <a:t>T; [</a:t>
            </a:r>
            <a:r>
              <a:rPr lang="en-US" b="1" i="1" dirty="0">
                <a:solidFill>
                  <a:srgbClr val="FF0000"/>
                </a:solidFill>
              </a:rPr>
              <a:t>T' | T' | ... | T'</a:t>
            </a:r>
            <a:r>
              <a:rPr lang="en-US" b="1" i="1" dirty="0"/>
              <a:t>] .</a:t>
            </a:r>
          </a:p>
          <a:p>
            <a:r>
              <a:rPr lang="en-US" dirty="0"/>
              <a:t>Try and Repeat - Special cases of “;”.</a:t>
            </a:r>
          </a:p>
          <a:p>
            <a:r>
              <a:rPr lang="en-US" dirty="0"/>
              <a:t>Recursion vs Iteration.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i="1" u="sng" dirty="0"/>
              <a:t>IMP – Reducing recursion to iteration.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27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33400"/>
            <a:ext cx="9601200" cy="1151021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en-US" sz="6000" b="1" dirty="0"/>
              <a:t>;</a:t>
            </a:r>
            <a:r>
              <a:rPr lang="en-US" dirty="0"/>
              <a:t>” Tactical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684421"/>
            <a:ext cx="10331117" cy="47645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Theorem optimize_0plus_sound'': ∀a,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aeval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(optimize_0plus a) = </a:t>
            </a:r>
            <a:r>
              <a:rPr lang="en-US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aeval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a.</a:t>
            </a:r>
            <a:b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Proof.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intros a.</a:t>
            </a:r>
            <a:b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induction a;</a:t>
            </a:r>
            <a:b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(</a:t>
            </a:r>
            <a:r>
              <a:rPr lang="en-US" sz="1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rewrite IHa1; rewrite IHa2; reflexivity);</a:t>
            </a:r>
            <a:b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try reflexivity.</a:t>
            </a:r>
            <a:b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"</a:t>
            </a:r>
            <a:r>
              <a:rPr lang="en-US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APlus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destruct a1;</a:t>
            </a:r>
            <a:b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try (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IHa1; rewrite IHa1; rewrite IHa2; reflexivity).</a:t>
            </a:r>
            <a:b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SCase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"a1 = 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ANum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n". 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destruct n;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rewrite IHa2;</a:t>
            </a:r>
            <a:b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reflexivity.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Qed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6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33401"/>
            <a:ext cx="9601200" cy="838200"/>
          </a:xfrm>
        </p:spPr>
        <p:txBody>
          <a:bodyPr/>
          <a:lstStyle/>
          <a:p>
            <a:r>
              <a:rPr lang="en-US" dirty="0"/>
              <a:t>More Tactics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7857" y="1524000"/>
            <a:ext cx="5470357" cy="52698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i="0" dirty="0">
                <a:solidFill>
                  <a:srgbClr val="FF0000"/>
                </a:solidFill>
              </a:rPr>
              <a:t>Example presburger : ∀ m n o p,</a:t>
            </a:r>
            <a:br>
              <a:rPr lang="pt-BR" i="0" dirty="0">
                <a:solidFill>
                  <a:srgbClr val="FF0000"/>
                </a:solidFill>
              </a:rPr>
            </a:br>
            <a:r>
              <a:rPr lang="pt-BR" i="0" dirty="0"/>
              <a:t>	</a:t>
            </a:r>
            <a:r>
              <a:rPr lang="pt-BR" i="0" dirty="0">
                <a:solidFill>
                  <a:srgbClr val="00B050"/>
                </a:solidFill>
              </a:rPr>
              <a:t>m + n ≤ n + o ∧ o + 3 = p + 3 →  m ≤ p.</a:t>
            </a:r>
            <a:br>
              <a:rPr lang="pt-BR" i="0" dirty="0">
                <a:solidFill>
                  <a:srgbClr val="00B050"/>
                </a:solidFill>
              </a:rPr>
            </a:br>
            <a:r>
              <a:rPr lang="pt-BR" i="0" dirty="0">
                <a:solidFill>
                  <a:srgbClr val="FF0000"/>
                </a:solidFill>
              </a:rPr>
              <a:t>Proof.</a:t>
            </a:r>
            <a:br>
              <a:rPr lang="pt-BR" i="0" dirty="0"/>
            </a:br>
            <a:r>
              <a:rPr lang="pt-BR" i="0" dirty="0"/>
              <a:t>	</a:t>
            </a:r>
            <a:r>
              <a:rPr lang="pt-BR" i="0" dirty="0">
                <a:solidFill>
                  <a:srgbClr val="00B050"/>
                </a:solidFill>
              </a:rPr>
              <a:t>intros. omega.</a:t>
            </a:r>
            <a:br>
              <a:rPr lang="pt-BR" i="0" dirty="0">
                <a:solidFill>
                  <a:srgbClr val="00B050"/>
                </a:solidFill>
              </a:rPr>
            </a:br>
            <a:r>
              <a:rPr lang="pt-BR" i="0" dirty="0">
                <a:solidFill>
                  <a:srgbClr val="FF0000"/>
                </a:solidFill>
              </a:rPr>
              <a:t>Qed.</a:t>
            </a:r>
            <a:endParaRPr lang="en-US" b="1" i="0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0" y="1524001"/>
            <a:ext cx="4574721" cy="5269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/>
              <a:t>Omega</a:t>
            </a:r>
          </a:p>
          <a:p>
            <a:pPr lvl="1"/>
            <a:r>
              <a:rPr lang="en-US" i="0" dirty="0"/>
              <a:t>Evaluates </a:t>
            </a:r>
            <a:r>
              <a:rPr lang="en-US" i="0" dirty="0" err="1"/>
              <a:t>Presburger</a:t>
            </a:r>
            <a:r>
              <a:rPr lang="en-US" i="0" dirty="0"/>
              <a:t> arithmetic (special form of first order logic)</a:t>
            </a:r>
          </a:p>
          <a:p>
            <a:pPr lvl="1"/>
            <a:r>
              <a:rPr lang="en-US" i="0" dirty="0"/>
              <a:t>Uses Omega algorithm.</a:t>
            </a:r>
          </a:p>
          <a:p>
            <a:pPr marL="530352" lvl="1" indent="0">
              <a:buNone/>
            </a:pPr>
            <a:endParaRPr lang="en-US" dirty="0"/>
          </a:p>
          <a:p>
            <a:r>
              <a:rPr lang="en-US" dirty="0"/>
              <a:t>clear</a:t>
            </a:r>
          </a:p>
          <a:p>
            <a:r>
              <a:rPr lang="en-US" dirty="0" err="1"/>
              <a:t>subst</a:t>
            </a:r>
            <a:endParaRPr lang="en-US" dirty="0"/>
          </a:p>
          <a:p>
            <a:r>
              <a:rPr lang="en-US" dirty="0"/>
              <a:t>rename into </a:t>
            </a:r>
          </a:p>
          <a:p>
            <a:r>
              <a:rPr lang="en-US" dirty="0"/>
              <a:t>assumption</a:t>
            </a:r>
          </a:p>
          <a:p>
            <a:r>
              <a:rPr lang="en-US" dirty="0"/>
              <a:t>contradiction</a:t>
            </a:r>
          </a:p>
          <a:p>
            <a:r>
              <a:rPr lang="en-US" dirty="0"/>
              <a:t>constructor</a:t>
            </a:r>
          </a:p>
        </p:txBody>
      </p:sp>
    </p:spTree>
    <p:extLst>
      <p:ext uri="{BB962C8B-B14F-4D97-AF65-F5344CB8AC3E}">
        <p14:creationId xmlns:p14="http://schemas.microsoft.com/office/powerpoint/2010/main" val="123663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33401"/>
            <a:ext cx="9601200" cy="838200"/>
          </a:xfrm>
        </p:spPr>
        <p:txBody>
          <a:bodyPr/>
          <a:lstStyle/>
          <a:p>
            <a:r>
              <a:rPr lang="en-US" dirty="0"/>
              <a:t>Custom Tactics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71601"/>
            <a:ext cx="9601200" cy="5269831"/>
          </a:xfrm>
        </p:spPr>
        <p:txBody>
          <a:bodyPr>
            <a:normAutofit/>
          </a:bodyPr>
          <a:lstStyle/>
          <a:p>
            <a:r>
              <a:rPr lang="en-US" dirty="0"/>
              <a:t>Tactic Notations</a:t>
            </a:r>
          </a:p>
          <a:p>
            <a:pPr lvl="1"/>
            <a:r>
              <a:rPr lang="en-US" i="0" dirty="0"/>
              <a:t>Simplest method.</a:t>
            </a:r>
          </a:p>
          <a:p>
            <a:pPr lvl="1"/>
            <a:r>
              <a:rPr lang="en-US" i="0" dirty="0"/>
              <a:t>Can define tactics inline.</a:t>
            </a:r>
          </a:p>
          <a:p>
            <a:pPr lvl="1"/>
            <a:r>
              <a:rPr lang="en-US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Tactic Notation "</a:t>
            </a:r>
            <a:r>
              <a:rPr lang="en-US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simpl_and_try</a:t>
            </a:r>
            <a:r>
              <a:rPr lang="en-US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tactic(c) :=</a:t>
            </a:r>
            <a:br>
              <a:rPr lang="en-US" i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i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i="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</a:t>
            </a:r>
            <a:r>
              <a:rPr lang="en-US" i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i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i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try c.</a:t>
            </a:r>
          </a:p>
          <a:p>
            <a:r>
              <a:rPr lang="en-US" dirty="0" err="1"/>
              <a:t>Ltac</a:t>
            </a:r>
            <a:endParaRPr lang="en-US" dirty="0"/>
          </a:p>
          <a:p>
            <a:pPr lvl="1"/>
            <a:r>
              <a:rPr lang="en-US" i="0" dirty="0"/>
              <a:t>Small programming language built into Coq.</a:t>
            </a:r>
          </a:p>
          <a:p>
            <a:pPr lvl="1"/>
            <a:r>
              <a:rPr lang="en-US" i="0" dirty="0"/>
              <a:t>Allows direct modification of the proof states using primitives.</a:t>
            </a:r>
          </a:p>
          <a:p>
            <a:r>
              <a:rPr lang="en-US" dirty="0" err="1"/>
              <a:t>Ocaml</a:t>
            </a:r>
            <a:r>
              <a:rPr lang="en-US" dirty="0"/>
              <a:t> API</a:t>
            </a:r>
          </a:p>
          <a:p>
            <a:pPr lvl="1"/>
            <a:r>
              <a:rPr lang="en-US" i="0" dirty="0"/>
              <a:t>Used to write tactic scripts that have direct access to low level internal structures of Coq.</a:t>
            </a:r>
            <a:endParaRPr lang="en-US" dirty="0"/>
          </a:p>
          <a:p>
            <a:pPr lvl="1"/>
            <a:r>
              <a:rPr lang="en-US" i="0" dirty="0"/>
              <a:t>Much more complex.</a:t>
            </a:r>
          </a:p>
        </p:txBody>
      </p:sp>
    </p:spTree>
    <p:extLst>
      <p:ext uri="{BB962C8B-B14F-4D97-AF65-F5344CB8AC3E}">
        <p14:creationId xmlns:p14="http://schemas.microsoft.com/office/powerpoint/2010/main" val="311077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3"/>
            <a:ext cx="8361229" cy="2592715"/>
          </a:xfrm>
        </p:spPr>
        <p:txBody>
          <a:bodyPr/>
          <a:lstStyle/>
          <a:p>
            <a:r>
              <a:rPr lang="en-US" b="1" dirty="0"/>
              <a:t>Syntax and semantics of IMP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363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33401"/>
            <a:ext cx="9601200" cy="838200"/>
          </a:xfrm>
        </p:spPr>
        <p:txBody>
          <a:bodyPr/>
          <a:lstStyle/>
          <a:p>
            <a:r>
              <a:rPr lang="en-US" dirty="0"/>
              <a:t>Evaluation as a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71601"/>
            <a:ext cx="10820400" cy="54863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What is a function?</a:t>
            </a:r>
          </a:p>
          <a:p>
            <a:r>
              <a:rPr lang="en-US" dirty="0"/>
              <a:t>Inductive definition of arithmetic expressions</a:t>
            </a:r>
          </a:p>
          <a:p>
            <a:r>
              <a:rPr lang="en-US" dirty="0"/>
              <a:t>Infix notation –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⇓ </a:t>
            </a:r>
            <a:r>
              <a:rPr lang="en-US" dirty="0"/>
              <a:t>maps expressions to the values that they evaluate into.</a:t>
            </a:r>
          </a:p>
          <a:p>
            <a:pPr lvl="1"/>
            <a:r>
              <a:rPr lang="en-US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Reserved Notation "e '⇓' n" (at level 50, left associativity).</a:t>
            </a:r>
            <a:br>
              <a:rPr lang="en-US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Inductive </a:t>
            </a:r>
            <a:r>
              <a:rPr lang="en-US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aevalR</a:t>
            </a:r>
            <a:r>
              <a:rPr lang="en-US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aexp</a:t>
            </a:r>
            <a:r>
              <a:rPr lang="en-US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en-US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→ Prop :=</a:t>
            </a:r>
            <a:br>
              <a:rPr lang="en-US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i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i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i="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E_ANum</a:t>
            </a:r>
            <a:r>
              <a:rPr lang="en-US" i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		∀(</a:t>
            </a:r>
            <a:r>
              <a:rPr lang="en-US" i="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n:nat</a:t>
            </a:r>
            <a:r>
              <a:rPr lang="en-US" i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(</a:t>
            </a:r>
            <a:r>
              <a:rPr lang="en-US" i="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ANum</a:t>
            </a:r>
            <a:r>
              <a:rPr lang="en-US" i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⇓ n</a:t>
            </a:r>
            <a:br>
              <a:rPr lang="en-US" i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i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i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i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i="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E_APlus</a:t>
            </a:r>
            <a:r>
              <a:rPr lang="en-US" i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		∀(e1 e2: </a:t>
            </a:r>
            <a:r>
              <a:rPr lang="en-US" i="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aexp</a:t>
            </a:r>
            <a:r>
              <a:rPr lang="en-US" i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(n1 n2 : </a:t>
            </a:r>
            <a:r>
              <a:rPr lang="en-US" i="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i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(e1 ⇓ n1)</a:t>
            </a:r>
            <a:br>
              <a:rPr lang="en-US" i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i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i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→ (e2 ⇓ n2)	→ (</a:t>
            </a:r>
            <a:r>
              <a:rPr lang="en-US" i="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APlus</a:t>
            </a:r>
            <a:r>
              <a:rPr lang="en-US" i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e1 e2) ⇓ (n1 + n2)</a:t>
            </a:r>
            <a:br>
              <a:rPr lang="en-US" i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i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i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i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i="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E_AMinus</a:t>
            </a:r>
            <a:r>
              <a:rPr lang="en-US" i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	∀(e1 e2: </a:t>
            </a:r>
            <a:r>
              <a:rPr lang="en-US" i="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aexp</a:t>
            </a:r>
            <a:r>
              <a:rPr lang="en-US" i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(n1 n2 : </a:t>
            </a:r>
            <a:r>
              <a:rPr lang="en-US" i="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i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(e1 ⇓ n1)</a:t>
            </a:r>
            <a:br>
              <a:rPr lang="en-US" i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i="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i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→ (e2 ⇓ n2)	→ (</a:t>
            </a:r>
            <a:r>
              <a:rPr lang="en-US" i="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AMinus</a:t>
            </a:r>
            <a:r>
              <a:rPr lang="en-US" i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e1 e2) ⇓ (n1 - n2)</a:t>
            </a:r>
            <a:br>
              <a:rPr lang="en-US" i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i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i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i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i="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E_AMult</a:t>
            </a:r>
            <a:r>
              <a:rPr lang="en-US" i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		∀(e1 e2: </a:t>
            </a:r>
            <a:r>
              <a:rPr lang="en-US" i="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aexp</a:t>
            </a:r>
            <a:r>
              <a:rPr lang="en-US" i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(n1 n2 : </a:t>
            </a:r>
            <a:r>
              <a:rPr lang="en-US" i="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i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(e1 ⇓ n1)</a:t>
            </a:r>
            <a:br>
              <a:rPr lang="en-US" i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i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i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→ (e2 ⇓ n2)	→ (</a:t>
            </a:r>
            <a:r>
              <a:rPr lang="en-US" i="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AMult</a:t>
            </a:r>
            <a:r>
              <a:rPr lang="en-US" i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e1 e2) ⇓ (n1 × n2)</a:t>
            </a:r>
            <a:br>
              <a:rPr lang="en-US" i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i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i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i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"e '⇓' n" := (</a:t>
            </a:r>
            <a:r>
              <a:rPr lang="en-US" i="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aevalR</a:t>
            </a:r>
            <a:r>
              <a:rPr lang="en-US" i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 n) : </a:t>
            </a:r>
            <a:r>
              <a:rPr lang="en-US" i="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type_scope</a:t>
            </a:r>
            <a:r>
              <a:rPr lang="en-US" i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i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Tactic Notation "</a:t>
            </a:r>
            <a:r>
              <a:rPr lang="en-US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aevalR_cases</a:t>
            </a:r>
            <a:r>
              <a:rPr lang="en-US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tactic(first) ident(c) := first;</a:t>
            </a:r>
          </a:p>
          <a:p>
            <a:pPr marL="530352" lvl="1" indent="0">
              <a:buNone/>
            </a:pPr>
            <a:r>
              <a:rPr lang="en-US" i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[ </a:t>
            </a:r>
            <a:r>
              <a:rPr lang="en-US" i="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Case_aux</a:t>
            </a:r>
            <a:r>
              <a:rPr lang="en-US" i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 "</a:t>
            </a:r>
            <a:r>
              <a:rPr lang="en-US" i="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E_ANum</a:t>
            </a:r>
            <a:r>
              <a:rPr lang="en-US" i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| </a:t>
            </a:r>
            <a:r>
              <a:rPr lang="en-US" i="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Case_aux</a:t>
            </a:r>
            <a:r>
              <a:rPr lang="en-US" i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 "</a:t>
            </a:r>
            <a:r>
              <a:rPr lang="en-US" i="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E_APlus</a:t>
            </a:r>
            <a:r>
              <a:rPr lang="en-US" i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i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i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| </a:t>
            </a:r>
            <a:r>
              <a:rPr lang="en-US" i="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Case_aux</a:t>
            </a:r>
            <a:r>
              <a:rPr lang="en-US" i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 "</a:t>
            </a:r>
            <a:r>
              <a:rPr lang="en-US" i="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E_AMinus</a:t>
            </a:r>
            <a:r>
              <a:rPr lang="en-US" i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| </a:t>
            </a:r>
            <a:r>
              <a:rPr lang="en-US" i="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Case_aux</a:t>
            </a:r>
            <a:r>
              <a:rPr lang="en-US" i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 "</a:t>
            </a:r>
            <a:r>
              <a:rPr lang="en-US" i="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E_AMult</a:t>
            </a:r>
            <a:r>
              <a:rPr lang="en-US" i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"].</a:t>
            </a:r>
          </a:p>
          <a:p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28574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5558" y="316833"/>
            <a:ext cx="9601200" cy="838200"/>
          </a:xfrm>
        </p:spPr>
        <p:txBody>
          <a:bodyPr/>
          <a:lstStyle/>
          <a:p>
            <a:r>
              <a:rPr lang="en-US" dirty="0"/>
              <a:t>Inference Rule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779" y="1379623"/>
            <a:ext cx="4395537" cy="514149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err="1"/>
              <a:t>E_Anum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--------------------</a:t>
            </a:r>
            <a:br>
              <a:rPr lang="en-US" dirty="0"/>
            </a:br>
            <a:r>
              <a:rPr lang="en-US" dirty="0" err="1">
                <a:solidFill>
                  <a:srgbClr val="FF0000"/>
                </a:solidFill>
              </a:rPr>
              <a:t>ANum</a:t>
            </a:r>
            <a:r>
              <a:rPr lang="en-US" dirty="0">
                <a:solidFill>
                  <a:srgbClr val="FF0000"/>
                </a:solidFill>
              </a:rPr>
              <a:t> n ⇓ n</a:t>
            </a:r>
          </a:p>
          <a:p>
            <a:pPr algn="just"/>
            <a:r>
              <a:rPr lang="en-US" dirty="0" err="1"/>
              <a:t>E_Aplus</a:t>
            </a: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rgbClr val="00B050"/>
                </a:solidFill>
              </a:rPr>
              <a:t>e1 ⇓ n1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e1 ⇓ n2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/>
              <a:t>------------------------------------</a:t>
            </a:r>
            <a:br>
              <a:rPr lang="en-US" dirty="0"/>
            </a:br>
            <a:r>
              <a:rPr lang="en-US" dirty="0" err="1">
                <a:solidFill>
                  <a:srgbClr val="FF0000"/>
                </a:solidFill>
              </a:rPr>
              <a:t>APlus</a:t>
            </a:r>
            <a:r>
              <a:rPr lang="en-US" dirty="0">
                <a:solidFill>
                  <a:srgbClr val="FF0000"/>
                </a:solidFill>
              </a:rPr>
              <a:t> e1 e2 ⇓ n1+n2</a:t>
            </a:r>
          </a:p>
          <a:p>
            <a:pPr algn="just"/>
            <a:r>
              <a:rPr lang="en-US" dirty="0" err="1"/>
              <a:t>E_Aminus</a:t>
            </a: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rgbClr val="00B050"/>
                </a:solidFill>
              </a:rPr>
              <a:t>e1 ⇓ n1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e1 ⇓ n2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/>
              <a:t>------------------------------------</a:t>
            </a:r>
            <a:br>
              <a:rPr lang="en-US" dirty="0"/>
            </a:br>
            <a:r>
              <a:rPr lang="en-US" dirty="0" err="1">
                <a:solidFill>
                  <a:srgbClr val="FF0000"/>
                </a:solidFill>
              </a:rPr>
              <a:t>APlus</a:t>
            </a:r>
            <a:r>
              <a:rPr lang="en-US" dirty="0">
                <a:solidFill>
                  <a:srgbClr val="FF0000"/>
                </a:solidFill>
              </a:rPr>
              <a:t> e1 e2 ⇓ n1-n2</a:t>
            </a:r>
          </a:p>
          <a:p>
            <a:pPr algn="just"/>
            <a:r>
              <a:rPr lang="en-US" dirty="0" err="1"/>
              <a:t>E_Amult</a:t>
            </a: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rgbClr val="00B050"/>
                </a:solidFill>
              </a:rPr>
              <a:t>e1 ⇓ n1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e1 ⇓ n2</a:t>
            </a:r>
            <a:br>
              <a:rPr lang="en-US" dirty="0"/>
            </a:br>
            <a:r>
              <a:rPr lang="en-US" dirty="0"/>
              <a:t>------------------------------------</a:t>
            </a:r>
            <a:br>
              <a:rPr lang="en-US" dirty="0"/>
            </a:br>
            <a:r>
              <a:rPr lang="en-US" dirty="0" err="1">
                <a:solidFill>
                  <a:srgbClr val="FF0000"/>
                </a:solidFill>
              </a:rPr>
              <a:t>APlus</a:t>
            </a:r>
            <a:r>
              <a:rPr lang="en-US" dirty="0">
                <a:solidFill>
                  <a:srgbClr val="FF0000"/>
                </a:solidFill>
              </a:rPr>
              <a:t> e1 e2 ⇓ n1*n2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772526" y="1379622"/>
            <a:ext cx="7259054" cy="4916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17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aeval_iff_aevalR</a:t>
            </a:r>
            <a:r>
              <a:rPr lang="en-US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 : ∀a n,(a ⇓ n) ↔ </a:t>
            </a:r>
            <a:r>
              <a:rPr lang="en-US" sz="17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aeval</a:t>
            </a:r>
            <a:r>
              <a:rPr lang="en-US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a=n.</a:t>
            </a:r>
            <a:br>
              <a:rPr lang="en-US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Proof.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split.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"→".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7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intros H; induction H;</a:t>
            </a:r>
            <a:br>
              <a:rPr lang="en-US" sz="17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7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subst</a:t>
            </a:r>
            <a:r>
              <a:rPr lang="en-US" sz="17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reflexivity.</a:t>
            </a:r>
            <a:br>
              <a:rPr lang="en-US" sz="17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"←".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7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generalize dependent n.</a:t>
            </a:r>
            <a:br>
              <a:rPr lang="en-US" sz="17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7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induction a; </a:t>
            </a:r>
            <a:r>
              <a:rPr lang="en-US" sz="17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</a:t>
            </a:r>
            <a:r>
              <a:rPr lang="en-US" sz="17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intros;</a:t>
            </a:r>
            <a:br>
              <a:rPr lang="en-US" sz="17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7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subst</a:t>
            </a:r>
            <a:r>
              <a:rPr lang="en-US" sz="17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constructor;</a:t>
            </a:r>
            <a:br>
              <a:rPr lang="en-US" sz="17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7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try apply IHa1; try apply IHa2; 				reflexivity.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Qed</a:t>
            </a:r>
            <a:r>
              <a:rPr lang="en-US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835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40896"/>
            <a:ext cx="9601200" cy="838200"/>
          </a:xfrm>
        </p:spPr>
        <p:txBody>
          <a:bodyPr>
            <a:normAutofit/>
          </a:bodyPr>
          <a:lstStyle/>
          <a:p>
            <a:r>
              <a:rPr lang="en-US" dirty="0"/>
              <a:t>Relational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768" y="1179096"/>
            <a:ext cx="4776538" cy="54623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Relational vs functional?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Advantages of functional definitions.</a:t>
            </a:r>
          </a:p>
          <a:p>
            <a:pPr lvl="1"/>
            <a:r>
              <a:rPr lang="en-US" i="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Deterministic</a:t>
            </a:r>
          </a:p>
          <a:p>
            <a:pPr lvl="1"/>
            <a:r>
              <a:rPr lang="en-US" i="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Well Defined</a:t>
            </a:r>
          </a:p>
          <a:p>
            <a:pPr lvl="1"/>
            <a:r>
              <a:rPr lang="en-US" i="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Appropriate for some problems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Extending </a:t>
            </a:r>
            <a:r>
              <a:rPr lang="en-US" dirty="0" err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aexp</a:t>
            </a:r>
            <a:r>
              <a:rPr lang="en-US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to include division.</a:t>
            </a:r>
          </a:p>
          <a:p>
            <a:r>
              <a:rPr lang="en-US" dirty="0">
                <a:solidFill>
                  <a:srgbClr val="FF0000"/>
                </a:solidFill>
              </a:rPr>
              <a:t>Inductive </a:t>
            </a:r>
            <a:r>
              <a:rPr lang="en-US" dirty="0" err="1">
                <a:solidFill>
                  <a:srgbClr val="FF0000"/>
                </a:solidFill>
              </a:rPr>
              <a:t>aexp</a:t>
            </a:r>
            <a:r>
              <a:rPr lang="en-US" dirty="0">
                <a:solidFill>
                  <a:srgbClr val="FF0000"/>
                </a:solidFill>
              </a:rPr>
              <a:t> : Type :=</a:t>
            </a:r>
            <a:br>
              <a:rPr lang="en-US" dirty="0"/>
            </a:br>
            <a:r>
              <a:rPr lang="en-US" dirty="0"/>
              <a:t>| </a:t>
            </a:r>
            <a:r>
              <a:rPr lang="en-US" dirty="0" err="1"/>
              <a:t>ANum</a:t>
            </a:r>
            <a:r>
              <a:rPr lang="en-US" dirty="0"/>
              <a:t> : 	</a:t>
            </a:r>
            <a:r>
              <a:rPr lang="en-US" dirty="0" err="1"/>
              <a:t>nat</a:t>
            </a:r>
            <a:r>
              <a:rPr lang="en-US" dirty="0"/>
              <a:t> 	→ </a:t>
            </a:r>
            <a:r>
              <a:rPr lang="en-US" dirty="0" err="1"/>
              <a:t>aexp</a:t>
            </a:r>
            <a:br>
              <a:rPr lang="en-US" dirty="0"/>
            </a:br>
            <a:r>
              <a:rPr lang="en-US" dirty="0"/>
              <a:t>| </a:t>
            </a:r>
            <a:r>
              <a:rPr lang="en-US" dirty="0" err="1"/>
              <a:t>APlus</a:t>
            </a:r>
            <a:r>
              <a:rPr lang="en-US" dirty="0"/>
              <a:t> : 	</a:t>
            </a:r>
            <a:r>
              <a:rPr lang="en-US" dirty="0" err="1"/>
              <a:t>aexp</a:t>
            </a:r>
            <a:r>
              <a:rPr lang="en-US" dirty="0"/>
              <a:t>	→ </a:t>
            </a:r>
            <a:r>
              <a:rPr lang="en-US" dirty="0" err="1"/>
              <a:t>aexp</a:t>
            </a:r>
            <a:r>
              <a:rPr lang="en-US" dirty="0"/>
              <a:t> → </a:t>
            </a:r>
            <a:r>
              <a:rPr lang="en-US" dirty="0" err="1"/>
              <a:t>aexp</a:t>
            </a:r>
            <a:br>
              <a:rPr lang="en-US" dirty="0"/>
            </a:br>
            <a:r>
              <a:rPr lang="en-US" dirty="0"/>
              <a:t>| </a:t>
            </a:r>
            <a:r>
              <a:rPr lang="en-US" dirty="0" err="1"/>
              <a:t>AMinus</a:t>
            </a:r>
            <a:r>
              <a:rPr lang="en-US" dirty="0"/>
              <a:t> : 	</a:t>
            </a:r>
            <a:r>
              <a:rPr lang="en-US" dirty="0" err="1"/>
              <a:t>aexp</a:t>
            </a:r>
            <a:r>
              <a:rPr lang="en-US" dirty="0"/>
              <a:t> 	→ </a:t>
            </a:r>
            <a:r>
              <a:rPr lang="en-US" dirty="0" err="1"/>
              <a:t>aexp</a:t>
            </a:r>
            <a:r>
              <a:rPr lang="en-US" dirty="0"/>
              <a:t> → </a:t>
            </a:r>
            <a:r>
              <a:rPr lang="en-US" dirty="0" err="1"/>
              <a:t>aexp</a:t>
            </a:r>
            <a:br>
              <a:rPr lang="en-US" dirty="0"/>
            </a:br>
            <a:r>
              <a:rPr lang="en-US" dirty="0"/>
              <a:t>| </a:t>
            </a:r>
            <a:r>
              <a:rPr lang="en-US" dirty="0" err="1"/>
              <a:t>AMult</a:t>
            </a:r>
            <a:r>
              <a:rPr lang="en-US" dirty="0"/>
              <a:t> : 	</a:t>
            </a:r>
            <a:r>
              <a:rPr lang="en-US" dirty="0" err="1"/>
              <a:t>aexp</a:t>
            </a:r>
            <a:r>
              <a:rPr lang="en-US" dirty="0"/>
              <a:t> 	→ </a:t>
            </a:r>
            <a:r>
              <a:rPr lang="en-US" dirty="0" err="1"/>
              <a:t>aexp</a:t>
            </a:r>
            <a:r>
              <a:rPr lang="en-US" dirty="0"/>
              <a:t> → </a:t>
            </a:r>
            <a:r>
              <a:rPr lang="en-US" dirty="0" err="1"/>
              <a:t>aexp</a:t>
            </a:r>
            <a:r>
              <a:rPr lang="en-US" dirty="0"/>
              <a:t>.</a:t>
            </a:r>
            <a:br>
              <a:rPr lang="en-US" dirty="0"/>
            </a:br>
            <a:r>
              <a:rPr lang="en-US" b="1" i="1" dirty="0"/>
              <a:t>| </a:t>
            </a:r>
            <a:r>
              <a:rPr lang="en-US" b="1" i="1" dirty="0" err="1"/>
              <a:t>ADiv</a:t>
            </a:r>
            <a:r>
              <a:rPr lang="en-US" b="1" i="1" dirty="0"/>
              <a:t> : 	</a:t>
            </a:r>
            <a:r>
              <a:rPr lang="en-US" b="1" i="1" dirty="0" err="1"/>
              <a:t>aexp</a:t>
            </a:r>
            <a:r>
              <a:rPr lang="en-US" b="1" i="1" dirty="0"/>
              <a:t> 	→ </a:t>
            </a:r>
            <a:r>
              <a:rPr lang="en-US" b="1" i="1" dirty="0" err="1"/>
              <a:t>aexp</a:t>
            </a:r>
            <a:r>
              <a:rPr lang="en-US" b="1" i="1" dirty="0"/>
              <a:t> → </a:t>
            </a:r>
            <a:r>
              <a:rPr lang="en-US" b="1" i="1" dirty="0" err="1"/>
              <a:t>aexp</a:t>
            </a:r>
            <a:r>
              <a:rPr lang="en-US" b="1" i="1" dirty="0"/>
              <a:t>.</a:t>
            </a:r>
          </a:p>
          <a:p>
            <a:r>
              <a:rPr lang="en-US" dirty="0"/>
              <a:t>What about general nondeterministic number generators?</a:t>
            </a:r>
          </a:p>
          <a:p>
            <a:endParaRPr lang="en-US" dirty="0"/>
          </a:p>
          <a:p>
            <a:endParaRPr lang="en-US" i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31307" y="1179096"/>
            <a:ext cx="6192252" cy="54623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Inductive </a:t>
            </a:r>
            <a:r>
              <a:rPr lang="en-US" sz="15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aevalR</a:t>
            </a:r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5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aexp</a:t>
            </a:r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en-US" sz="15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→ Prop :=</a:t>
            </a:r>
            <a:b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5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E_ANum</a:t>
            </a:r>
            <a:r>
              <a:rPr lang="en-US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∀(</a:t>
            </a:r>
            <a:r>
              <a:rPr lang="en-US" sz="15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n:nat</a:t>
            </a:r>
            <a:r>
              <a:rPr lang="en-US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(</a:t>
            </a:r>
            <a:r>
              <a:rPr lang="en-US" sz="15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ANum</a:t>
            </a:r>
            <a:r>
              <a:rPr lang="en-US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⇓ n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5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E_APlus</a:t>
            </a:r>
            <a:r>
              <a:rPr lang="en-US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∀(e1 e2: </a:t>
            </a:r>
            <a:r>
              <a:rPr lang="en-US" sz="15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aexp</a:t>
            </a:r>
            <a:r>
              <a:rPr lang="en-US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(n1 n2 : </a:t>
            </a:r>
            <a:r>
              <a:rPr lang="en-US" sz="15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(e1 ⇓ n1)</a:t>
            </a:r>
            <a:br>
              <a:rPr lang="en-US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→ (e2 ⇓ n2) → (</a:t>
            </a:r>
            <a:r>
              <a:rPr lang="en-US" sz="15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APlus</a:t>
            </a:r>
            <a:r>
              <a:rPr lang="en-US" sz="15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e1 e2) ⇓ (n1 + n2)</a:t>
            </a:r>
            <a:br>
              <a:rPr lang="en-US" sz="15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5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5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E_AMinus</a:t>
            </a:r>
            <a:r>
              <a:rPr lang="en-US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∀(e1 e2: </a:t>
            </a:r>
            <a:r>
              <a:rPr lang="en-US" sz="15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aexp</a:t>
            </a:r>
            <a:r>
              <a:rPr lang="en-US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(n1 n2 : </a:t>
            </a:r>
            <a:r>
              <a:rPr lang="en-US" sz="15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(e1 ⇓ n1)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→ (e2 ⇓ n2) → (</a:t>
            </a:r>
            <a:r>
              <a:rPr lang="en-US" sz="15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AMinus</a:t>
            </a:r>
            <a:r>
              <a:rPr lang="en-US" sz="15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e1 e2) ⇓ (n1 - n2)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5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E_AMult</a:t>
            </a:r>
            <a:r>
              <a:rPr lang="en-US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∀(e1 e2: </a:t>
            </a:r>
            <a:r>
              <a:rPr lang="en-US" sz="15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aexp</a:t>
            </a:r>
            <a:r>
              <a:rPr lang="en-US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(n1 n2 : </a:t>
            </a:r>
            <a:r>
              <a:rPr lang="en-US" sz="15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(e1 ⇓ n1)</a:t>
            </a:r>
            <a:br>
              <a:rPr lang="en-US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→ (e2 ⇓ n2) → (</a:t>
            </a:r>
            <a:r>
              <a:rPr lang="en-US" sz="15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AMult</a:t>
            </a:r>
            <a:r>
              <a:rPr lang="en-US" sz="15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e1 e2) ⇓ (n1 × n2)</a:t>
            </a:r>
            <a:br>
              <a:rPr lang="en-US" sz="15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5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5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|E_ADiv : ∀(a1 a2: aexp) (n1 n2 n3: nat), a1 ⇓ n1)</a:t>
            </a:r>
            <a:br>
              <a:rPr lang="pt-BR" sz="15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5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→ (a2 ⇓ n2) → (mult n2 n3 = n1)</a:t>
            </a:r>
            <a:br>
              <a:rPr lang="pt-BR" sz="15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5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→ (ADiv a1 a2) ⇓ n3</a:t>
            </a:r>
            <a:br>
              <a:rPr lang="en-US" sz="15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5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"e '⇓' n" := (</a:t>
            </a:r>
            <a:r>
              <a:rPr lang="en-US" sz="15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aevalR</a:t>
            </a:r>
            <a:r>
              <a:rPr lang="en-US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 n) : </a:t>
            </a:r>
            <a:r>
              <a:rPr lang="en-US" sz="15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type_scope</a:t>
            </a:r>
            <a:r>
              <a:rPr lang="en-US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lang="en-US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5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5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aevalR_division</a:t>
            </a:r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5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aevalR_extended</a:t>
            </a:r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48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40896"/>
            <a:ext cx="9601200" cy="838200"/>
          </a:xfrm>
        </p:spPr>
        <p:txBody>
          <a:bodyPr>
            <a:normAutofit/>
          </a:bodyPr>
          <a:lstStyle/>
          <a:p>
            <a:r>
              <a:rPr lang="en-US" dirty="0"/>
              <a:t>Relational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769" y="1447801"/>
            <a:ext cx="4776538" cy="49249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General case – extending </a:t>
            </a:r>
            <a:r>
              <a:rPr lang="en-US" dirty="0" err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aexp</a:t>
            </a:r>
            <a:r>
              <a:rPr lang="en-US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to include a non deterministic number generator</a:t>
            </a:r>
          </a:p>
          <a:p>
            <a:r>
              <a:rPr lang="en-US" dirty="0">
                <a:solidFill>
                  <a:srgbClr val="FF0000"/>
                </a:solidFill>
              </a:rPr>
              <a:t>Inductive </a:t>
            </a:r>
            <a:r>
              <a:rPr lang="en-US" dirty="0" err="1">
                <a:solidFill>
                  <a:srgbClr val="FF0000"/>
                </a:solidFill>
              </a:rPr>
              <a:t>aexp</a:t>
            </a:r>
            <a:r>
              <a:rPr lang="en-US" dirty="0">
                <a:solidFill>
                  <a:srgbClr val="FF0000"/>
                </a:solidFill>
              </a:rPr>
              <a:t> : Type :=</a:t>
            </a:r>
            <a:br>
              <a:rPr lang="en-US" dirty="0"/>
            </a:br>
            <a:r>
              <a:rPr lang="en-US" dirty="0"/>
              <a:t>| </a:t>
            </a:r>
            <a:r>
              <a:rPr lang="en-US" dirty="0" err="1"/>
              <a:t>ANum</a:t>
            </a:r>
            <a:r>
              <a:rPr lang="en-US" dirty="0"/>
              <a:t> : 	</a:t>
            </a:r>
            <a:r>
              <a:rPr lang="en-US" dirty="0" err="1"/>
              <a:t>nat</a:t>
            </a:r>
            <a:r>
              <a:rPr lang="en-US" dirty="0"/>
              <a:t> 	→ </a:t>
            </a:r>
            <a:r>
              <a:rPr lang="en-US" dirty="0" err="1"/>
              <a:t>aexp</a:t>
            </a:r>
            <a:br>
              <a:rPr lang="en-US" dirty="0"/>
            </a:br>
            <a:r>
              <a:rPr lang="en-US" dirty="0"/>
              <a:t>| </a:t>
            </a:r>
            <a:r>
              <a:rPr lang="en-US" dirty="0" err="1"/>
              <a:t>APlus</a:t>
            </a:r>
            <a:r>
              <a:rPr lang="en-US" dirty="0"/>
              <a:t> : 	</a:t>
            </a:r>
            <a:r>
              <a:rPr lang="en-US" dirty="0" err="1"/>
              <a:t>aexp</a:t>
            </a:r>
            <a:r>
              <a:rPr lang="en-US" dirty="0"/>
              <a:t>	→ </a:t>
            </a:r>
            <a:r>
              <a:rPr lang="en-US" dirty="0" err="1"/>
              <a:t>aexp</a:t>
            </a:r>
            <a:r>
              <a:rPr lang="en-US" dirty="0"/>
              <a:t> → </a:t>
            </a:r>
            <a:r>
              <a:rPr lang="en-US" dirty="0" err="1"/>
              <a:t>aexp</a:t>
            </a:r>
            <a:br>
              <a:rPr lang="en-US" dirty="0"/>
            </a:br>
            <a:r>
              <a:rPr lang="en-US" dirty="0"/>
              <a:t>| </a:t>
            </a:r>
            <a:r>
              <a:rPr lang="en-US" dirty="0" err="1"/>
              <a:t>AMinus</a:t>
            </a:r>
            <a:r>
              <a:rPr lang="en-US" dirty="0"/>
              <a:t> : 	</a:t>
            </a:r>
            <a:r>
              <a:rPr lang="en-US" dirty="0" err="1"/>
              <a:t>aexp</a:t>
            </a:r>
            <a:r>
              <a:rPr lang="en-US" dirty="0"/>
              <a:t> 	→ </a:t>
            </a:r>
            <a:r>
              <a:rPr lang="en-US" dirty="0" err="1"/>
              <a:t>aexp</a:t>
            </a:r>
            <a:r>
              <a:rPr lang="en-US" dirty="0"/>
              <a:t> → </a:t>
            </a:r>
            <a:r>
              <a:rPr lang="en-US" dirty="0" err="1"/>
              <a:t>aexp</a:t>
            </a:r>
            <a:br>
              <a:rPr lang="en-US" dirty="0"/>
            </a:br>
            <a:r>
              <a:rPr lang="en-US" dirty="0"/>
              <a:t>| </a:t>
            </a:r>
            <a:r>
              <a:rPr lang="en-US" dirty="0" err="1"/>
              <a:t>AMult</a:t>
            </a:r>
            <a:r>
              <a:rPr lang="en-US" dirty="0"/>
              <a:t> : 	</a:t>
            </a:r>
            <a:r>
              <a:rPr lang="en-US" dirty="0" err="1"/>
              <a:t>aexp</a:t>
            </a:r>
            <a:r>
              <a:rPr lang="en-US" dirty="0"/>
              <a:t> 	→ </a:t>
            </a:r>
            <a:r>
              <a:rPr lang="en-US" dirty="0" err="1"/>
              <a:t>aexp</a:t>
            </a:r>
            <a:r>
              <a:rPr lang="en-US" dirty="0"/>
              <a:t> → </a:t>
            </a:r>
            <a:r>
              <a:rPr lang="en-US" dirty="0" err="1"/>
              <a:t>aexp</a:t>
            </a:r>
            <a:r>
              <a:rPr lang="en-US" dirty="0"/>
              <a:t>.</a:t>
            </a:r>
            <a:br>
              <a:rPr lang="en-US" dirty="0"/>
            </a:br>
            <a:r>
              <a:rPr lang="en-US" b="1" dirty="0"/>
              <a:t>| </a:t>
            </a:r>
            <a:r>
              <a:rPr lang="en-US" b="1" dirty="0" err="1"/>
              <a:t>AAny</a:t>
            </a:r>
            <a:r>
              <a:rPr lang="en-US" b="1" dirty="0"/>
              <a:t> :	</a:t>
            </a:r>
            <a:r>
              <a:rPr lang="en-US" b="1" dirty="0" err="1"/>
              <a:t>aexp</a:t>
            </a:r>
            <a:endParaRPr lang="en-US" b="1" dirty="0"/>
          </a:p>
          <a:p>
            <a:r>
              <a:rPr lang="en-US" dirty="0" err="1"/>
              <a:t>AAny</a:t>
            </a:r>
            <a:r>
              <a:rPr lang="en-US" dirty="0"/>
              <a:t> not a deterministic function from expressions to numbers.</a:t>
            </a:r>
          </a:p>
          <a:p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Can we extend </a:t>
            </a:r>
            <a:r>
              <a:rPr lang="en-US" dirty="0" err="1">
                <a:solidFill>
                  <a:schemeClr val="tx1"/>
                </a:solidFill>
                <a:cs typeface="Courier New" panose="02070309020205020404" pitchFamily="49" charset="0"/>
              </a:rPr>
              <a:t>aeval</a:t>
            </a: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 and </a:t>
            </a:r>
            <a:r>
              <a:rPr lang="en-US" dirty="0" err="1">
                <a:solidFill>
                  <a:schemeClr val="tx1"/>
                </a:solidFill>
                <a:cs typeface="Courier New" panose="02070309020205020404" pitchFamily="49" charset="0"/>
              </a:rPr>
              <a:t>aevalR</a:t>
            </a: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31307" y="1447801"/>
            <a:ext cx="6192252" cy="49570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Inductive </a:t>
            </a:r>
            <a:r>
              <a:rPr lang="en-US" sz="15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aevalR</a:t>
            </a:r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5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aexp</a:t>
            </a:r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en-US" sz="15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→ Prop :=</a:t>
            </a:r>
            <a:b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5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E_Any</a:t>
            </a:r>
            <a:r>
              <a:rPr lang="en-US" sz="15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∀(</a:t>
            </a:r>
            <a:r>
              <a:rPr lang="en-US" sz="15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n:nat</a:t>
            </a:r>
            <a:r>
              <a:rPr lang="en-US" sz="15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5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AAny</a:t>
            </a:r>
            <a:r>
              <a:rPr lang="en-US" sz="15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⇓ n </a:t>
            </a:r>
            <a:b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5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E_ANum</a:t>
            </a:r>
            <a:r>
              <a:rPr lang="en-US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∀(</a:t>
            </a:r>
            <a:r>
              <a:rPr lang="en-US" sz="15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n:nat</a:t>
            </a:r>
            <a:r>
              <a:rPr lang="en-US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(</a:t>
            </a:r>
            <a:r>
              <a:rPr lang="en-US" sz="15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ANum</a:t>
            </a:r>
            <a:r>
              <a:rPr lang="en-US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⇓ n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5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E_APlus</a:t>
            </a:r>
            <a:r>
              <a:rPr lang="en-US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∀(e1 e2: </a:t>
            </a:r>
            <a:r>
              <a:rPr lang="en-US" sz="15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aexp</a:t>
            </a:r>
            <a:r>
              <a:rPr lang="en-US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(n1 n2 : </a:t>
            </a:r>
            <a:r>
              <a:rPr lang="en-US" sz="15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(e1 ⇓ n1)</a:t>
            </a:r>
            <a:br>
              <a:rPr lang="en-US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→ (e2 ⇓ n2) → (</a:t>
            </a:r>
            <a:r>
              <a:rPr lang="en-US" sz="15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APlus</a:t>
            </a:r>
            <a:r>
              <a:rPr lang="en-US" sz="15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e1 e2) ⇓ (n1 + n2)</a:t>
            </a:r>
            <a:br>
              <a:rPr lang="en-US" sz="15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5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5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E_AMinus</a:t>
            </a:r>
            <a:r>
              <a:rPr lang="en-US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∀(e1 e2: </a:t>
            </a:r>
            <a:r>
              <a:rPr lang="en-US" sz="15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aexp</a:t>
            </a:r>
            <a:r>
              <a:rPr lang="en-US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(n1 n2 : </a:t>
            </a:r>
            <a:r>
              <a:rPr lang="en-US" sz="15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(e1 ⇓ n1)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→ (e2 ⇓ n2) → (</a:t>
            </a:r>
            <a:r>
              <a:rPr lang="en-US" sz="15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AMinus</a:t>
            </a:r>
            <a:r>
              <a:rPr lang="en-US" sz="15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e1 e2) ⇓ (n1 - n2)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5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E_AMult</a:t>
            </a:r>
            <a:r>
              <a:rPr lang="en-US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∀(e1 e2: </a:t>
            </a:r>
            <a:r>
              <a:rPr lang="en-US" sz="15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aexp</a:t>
            </a:r>
            <a:r>
              <a:rPr lang="en-US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(n1 n2 : </a:t>
            </a:r>
            <a:r>
              <a:rPr lang="en-US" sz="15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(e1 ⇓ n1)</a:t>
            </a:r>
            <a:br>
              <a:rPr lang="en-US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→ (e2 ⇓ n2) → (</a:t>
            </a:r>
            <a:r>
              <a:rPr lang="en-US" sz="15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AMult</a:t>
            </a:r>
            <a:r>
              <a:rPr lang="en-US" sz="15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e1 e2) ⇓ (n1 × n2)</a:t>
            </a:r>
            <a:br>
              <a:rPr lang="en-US" sz="15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5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"e '⇓' n" := (</a:t>
            </a:r>
            <a:r>
              <a:rPr lang="en-US" sz="15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aevalR</a:t>
            </a:r>
            <a:r>
              <a:rPr lang="en-US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 n) : </a:t>
            </a:r>
            <a:r>
              <a:rPr lang="en-US" sz="15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type_scope</a:t>
            </a:r>
            <a:r>
              <a:rPr lang="en-US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lang="en-US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5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5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aevalR_division</a:t>
            </a:r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5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aevalR_extended</a:t>
            </a:r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513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3"/>
            <a:ext cx="8361229" cy="3165209"/>
          </a:xfrm>
        </p:spPr>
        <p:txBody>
          <a:bodyPr/>
          <a:lstStyle/>
          <a:p>
            <a:r>
              <a:rPr lang="en-US" b="1" dirty="0"/>
              <a:t>Theoretical underpinnings of IMP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7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40896"/>
            <a:ext cx="4700337" cy="838200"/>
          </a:xfrm>
        </p:spPr>
        <p:txBody>
          <a:bodyPr>
            <a:normAutofit/>
          </a:bodyPr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769" y="1447801"/>
            <a:ext cx="3982452" cy="49249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Meta variables.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Assumptions</a:t>
            </a:r>
          </a:p>
          <a:p>
            <a:pPr lvl="1"/>
            <a:r>
              <a:rPr lang="en-US" i="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All variables are global</a:t>
            </a:r>
          </a:p>
          <a:p>
            <a:pPr lvl="1"/>
            <a:r>
              <a:rPr lang="en-US" i="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All variables hold numbers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Generic Identifiers – id1, id2….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Other languages use symbol tables.</a:t>
            </a:r>
            <a:endParaRPr lang="en-US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37221" y="1179096"/>
            <a:ext cx="6986338" cy="55425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Inductive id : Type := Id :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→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id.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eq_id_dec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∀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id1 id2 : id,{id1=id2}+{id1≠id2}.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Proof.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intros id1 id2.</a:t>
            </a:r>
            <a:b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destruct id1 as [n1]. destruct id2 as [n2].</a:t>
            </a:r>
            <a:b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destruct (</a:t>
            </a:r>
            <a:r>
              <a:rPr lang="en-US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eq_nat_dec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n1 n2) as [</a:t>
            </a:r>
            <a:r>
              <a:rPr lang="en-US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Heq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Hneq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b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Case "n1 = n2". 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left. rewrite </a:t>
            </a:r>
            <a:r>
              <a:rPr lang="en-US" sz="1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Heq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reflexivity.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"n1 ≠ n2".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right. intros contra. inversion contra.</a:t>
            </a:r>
            <a:b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apply </a:t>
            </a:r>
            <a:r>
              <a:rPr lang="en-US" sz="1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Hneq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apply H0.</a:t>
            </a:r>
            <a:b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Defined.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Lemma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eq_id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∀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T:Type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x (p q:T),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(if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eq_id_dec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then p else q) = p.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Proof.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intros.</a:t>
            </a:r>
            <a:b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destruct (</a:t>
            </a:r>
            <a:r>
              <a:rPr lang="en-US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eq_id_dec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x).</a:t>
            </a:r>
            <a:b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Case "x = x".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reflexivity.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"x ≠ x (impossible)".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 </a:t>
            </a:r>
            <a:r>
              <a:rPr lang="en-US" sz="1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ex_falso_quodlibet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apply n; reflexivity.</a:t>
            </a:r>
            <a:b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Qed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15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47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40896"/>
            <a:ext cx="4700337" cy="838200"/>
          </a:xfrm>
        </p:spPr>
        <p:txBody>
          <a:bodyPr>
            <a:normAutofit/>
          </a:bodyPr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769" y="1447801"/>
            <a:ext cx="3982452" cy="49249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Can we redefine </a:t>
            </a:r>
            <a:r>
              <a:rPr lang="en-US" dirty="0" err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aexp</a:t>
            </a:r>
            <a:r>
              <a:rPr lang="en-US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to include variables?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Can we introduce notational shorthand?</a:t>
            </a:r>
            <a:endParaRPr lang="en-US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37221" y="1447801"/>
            <a:ext cx="6986338" cy="5093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Inductive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aexp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Type :=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|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 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	→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aexp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|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	id 	→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aexp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|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APlus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 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aexp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	→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aexp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aexp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|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AMinus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 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aexp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	→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aexp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aexp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|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AMult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 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aexp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	→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aexp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aexp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Tactic Notation "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aexp_cases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tactic(first)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ident(c) :=  first;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Case_aux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 "</a:t>
            </a:r>
            <a:r>
              <a:rPr lang="en-US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ANum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| </a:t>
            </a:r>
            <a:r>
              <a:rPr lang="en-US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Case_aux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 "</a:t>
            </a:r>
            <a:r>
              <a:rPr lang="en-US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AId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b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|</a:t>
            </a:r>
            <a:r>
              <a:rPr lang="en-US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Case_aux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 "</a:t>
            </a:r>
            <a:r>
              <a:rPr lang="en-US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APlus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| </a:t>
            </a:r>
            <a:r>
              <a:rPr lang="en-US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Case_aux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 "</a:t>
            </a:r>
            <a:r>
              <a:rPr lang="en-US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AMinus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b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|</a:t>
            </a:r>
            <a:r>
              <a:rPr lang="en-US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Case_aux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 "</a:t>
            </a:r>
            <a:r>
              <a:rPr lang="en-US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AMult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].</a:t>
            </a:r>
          </a:p>
          <a:p>
            <a:pPr marL="0" indent="0">
              <a:buNone/>
            </a:pPr>
            <a:endParaRPr lang="en-US" sz="15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Definition X : id := Id 0.</a:t>
            </a:r>
            <a:b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Definition Y : id := Id 1.</a:t>
            </a:r>
            <a:b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Definition Z : id := Id 2.</a:t>
            </a:r>
          </a:p>
        </p:txBody>
      </p:sp>
    </p:spTree>
    <p:extLst>
      <p:ext uri="{BB962C8B-B14F-4D97-AF65-F5344CB8AC3E}">
        <p14:creationId xmlns:p14="http://schemas.microsoft.com/office/powerpoint/2010/main" val="199783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9621" y="609599"/>
            <a:ext cx="4700337" cy="838200"/>
          </a:xfrm>
        </p:spPr>
        <p:txBody>
          <a:bodyPr>
            <a:normAutofit/>
          </a:bodyPr>
          <a:lstStyle/>
          <a:p>
            <a:r>
              <a:rPr lang="en-US" dirty="0"/>
              <a:t>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769" y="1824792"/>
            <a:ext cx="3982452" cy="3204410"/>
          </a:xfrm>
        </p:spPr>
        <p:txBody>
          <a:bodyPr>
            <a:normAutofit/>
          </a:bodyPr>
          <a:lstStyle/>
          <a:p>
            <a:r>
              <a:rPr lang="en-US" dirty="0"/>
              <a:t>A state represents values of all variables at some point during execution.</a:t>
            </a:r>
          </a:p>
          <a:p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Can be  represented as a set of mappings from ids to nat.</a:t>
            </a:r>
            <a:endParaRPr lang="en-US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Assumption - </a:t>
            </a:r>
            <a:r>
              <a:rPr lang="en-US" i="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States are defined for all variables</a:t>
            </a:r>
            <a:r>
              <a:rPr lang="en-US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.</a:t>
            </a:r>
          </a:p>
          <a:p>
            <a:r>
              <a:rPr lang="en-US" i="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To prevent partial functions.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25979" y="1824792"/>
            <a:ext cx="6697580" cy="41107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Definition state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 → nat.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Definition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empty_state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state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 _ ⇒ 0.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Definition update (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st:state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(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x:id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(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n:nat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: state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 x' ⇒ if </a:t>
            </a:r>
            <a:r>
              <a:rPr lang="en-US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eq_id_dec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then n else </a:t>
            </a:r>
            <a:r>
              <a:rPr lang="en-US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x'.</a:t>
            </a:r>
          </a:p>
          <a:p>
            <a:pPr marL="0" indent="0">
              <a:buNone/>
            </a:pPr>
            <a:endParaRPr lang="en-US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update_eq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∀n x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(update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n) x = n.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update_neq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∀x2 x1 n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x2 ≠ x1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→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(update </a:t>
            </a:r>
            <a:r>
              <a:rPr lang="en-US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x2 n) x1 = (</a:t>
            </a:r>
            <a:r>
              <a:rPr lang="en-US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x1).</a:t>
            </a:r>
          </a:p>
        </p:txBody>
      </p:sp>
    </p:spTree>
    <p:extLst>
      <p:ext uri="{BB962C8B-B14F-4D97-AF65-F5344CB8AC3E}">
        <p14:creationId xmlns:p14="http://schemas.microsoft.com/office/powerpoint/2010/main" val="294210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3"/>
            <a:ext cx="8361229" cy="2640423"/>
          </a:xfrm>
        </p:spPr>
        <p:txBody>
          <a:bodyPr/>
          <a:lstStyle/>
          <a:p>
            <a:r>
              <a:rPr lang="en-US" b="1" dirty="0"/>
              <a:t>Evaluation  of Commands in IMP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899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1389" y="385013"/>
            <a:ext cx="4700337" cy="838200"/>
          </a:xfrm>
        </p:spPr>
        <p:txBody>
          <a:bodyPr>
            <a:normAutofit/>
          </a:bodyPr>
          <a:lstStyle/>
          <a:p>
            <a:r>
              <a:rPr lang="en-US" dirty="0"/>
              <a:t>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2042" y="1235246"/>
            <a:ext cx="5911517" cy="5317953"/>
          </a:xfrm>
        </p:spPr>
        <p:txBody>
          <a:bodyPr>
            <a:normAutofit/>
          </a:bodyPr>
          <a:lstStyle/>
          <a:p>
            <a:r>
              <a:rPr lang="en-US" dirty="0"/>
              <a:t>Formal Definition</a:t>
            </a:r>
          </a:p>
          <a:p>
            <a:pPr marL="530352" lvl="1" indent="0">
              <a:buNone/>
            </a:pP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Inductive com : Type :=</a:t>
            </a:r>
            <a:b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CSkip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</a:t>
            </a:r>
            <a:b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CAss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 → </a:t>
            </a:r>
            <a:r>
              <a:rPr lang="en-US" sz="1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aexp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→ com</a:t>
            </a:r>
            <a:b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CSeq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 → com → com</a:t>
            </a:r>
            <a:b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CIf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bexp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→ com → com →	com</a:t>
            </a:r>
            <a:b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CWhile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bexp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→ com → com.</a:t>
            </a:r>
          </a:p>
          <a:p>
            <a:pPr marL="530352" lvl="1" indent="0">
              <a:buNone/>
            </a:pPr>
            <a:endParaRPr lang="en-US" sz="18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Tactic Notation "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com_cases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 tactic(first) ident(c) := first;</a:t>
            </a:r>
            <a:b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[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Case_aux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 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"SKIP“</a:t>
            </a:r>
            <a:b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| </a:t>
            </a:r>
            <a:r>
              <a:rPr lang="en-US" sz="1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Case_aux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 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"::=“</a:t>
            </a:r>
            <a:b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Case_aux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 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";;“</a:t>
            </a:r>
            <a:b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Case_aux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 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"IFB“</a:t>
            </a:r>
            <a:b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| </a:t>
            </a:r>
            <a:r>
              <a:rPr lang="en-US" sz="1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Case_aux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 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"WHILE"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endParaRPr lang="en-US" i="0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91389" y="1235247"/>
            <a:ext cx="4784557" cy="5317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BNF Grammar for commands</a:t>
            </a:r>
          </a:p>
          <a:p>
            <a:pPr marL="530352" lvl="1" indent="0">
              <a:buNone/>
            </a:pP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::= SKIP</a:t>
            </a:r>
            <a:b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::= a</a:t>
            </a:r>
            <a:b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;; c</a:t>
            </a:r>
            <a:b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IFB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</a:t>
            </a:r>
            <a:b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dirty="0"/>
          </a:p>
          <a:p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Another mathematical function in IMP</a:t>
            </a:r>
          </a:p>
          <a:p>
            <a:pPr marL="530352" lvl="1" indent="0">
              <a:buNone/>
            </a:pPr>
            <a:r>
              <a:rPr lang="pl-PL" sz="19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 ::= X;;</a:t>
            </a:r>
            <a:br>
              <a:rPr lang="pl-PL" sz="19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9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 ::= 1;;</a:t>
            </a:r>
            <a:br>
              <a:rPr lang="pl-PL" sz="19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l-PL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l-PL" sz="1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pl-PL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pl-PL" sz="19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 = 0</a:t>
            </a:r>
            <a:r>
              <a:rPr lang="pl-PL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  <a:r>
              <a:rPr lang="pl-PL" sz="1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br>
              <a:rPr lang="pl-PL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</a:t>
            </a:r>
            <a:r>
              <a:rPr lang="pl-PL" sz="19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 ::= Y × Z;;</a:t>
            </a:r>
            <a:br>
              <a:rPr lang="pl-PL" sz="19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9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Z ::= Z - 1</a:t>
            </a:r>
            <a:br>
              <a:rPr lang="pl-PL" sz="19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sz="32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Y = X!</a:t>
            </a:r>
          </a:p>
        </p:txBody>
      </p:sp>
    </p:spTree>
    <p:extLst>
      <p:ext uri="{BB962C8B-B14F-4D97-AF65-F5344CB8AC3E}">
        <p14:creationId xmlns:p14="http://schemas.microsoft.com/office/powerpoint/2010/main" val="213753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1389" y="385013"/>
            <a:ext cx="4700337" cy="838200"/>
          </a:xfrm>
        </p:spPr>
        <p:txBody>
          <a:bodyPr>
            <a:normAutofit/>
          </a:bodyPr>
          <a:lstStyle/>
          <a:p>
            <a:r>
              <a:rPr lang="en-US" dirty="0"/>
              <a:t>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8821" y="1513617"/>
            <a:ext cx="5236029" cy="53179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Formal Definition of Factorial</a:t>
            </a:r>
          </a:p>
          <a:p>
            <a:pPr marL="530352" lvl="1" indent="0">
              <a:buNone/>
            </a:pP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Definition 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fact_in_coq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com :=</a:t>
            </a:r>
          </a:p>
          <a:p>
            <a:pPr marL="530352" lvl="1" indent="0">
              <a:buNone/>
            </a:pP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::= </a:t>
            </a:r>
            <a:r>
              <a:rPr lang="en-US" sz="1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AId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X;;</a:t>
            </a:r>
          </a:p>
          <a:p>
            <a:pPr marL="530352" lvl="1" indent="0">
              <a:buNone/>
            </a:pP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::= </a:t>
            </a:r>
            <a:r>
              <a:rPr lang="en-US" sz="1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ANum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1;;</a:t>
            </a:r>
          </a:p>
          <a:p>
            <a:pPr marL="530352" lvl="1" indent="0">
              <a:buNone/>
            </a:pPr>
            <a:endParaRPr lang="en-US" sz="1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0352" lvl="1" indent="0">
              <a:buNone/>
            </a:pP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BNot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AId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Z) (</a:t>
            </a:r>
            <a:r>
              <a:rPr lang="en-US" sz="1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ANum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0)) 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530352" lvl="1" indent="0">
              <a:buNone/>
            </a:pP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::= </a:t>
            </a:r>
            <a:r>
              <a:rPr lang="en-US" sz="1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AMult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AId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 (</a:t>
            </a:r>
            <a:r>
              <a:rPr lang="en-US" sz="1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AId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Z);;</a:t>
            </a:r>
          </a:p>
          <a:p>
            <a:pPr marL="530352" lvl="1" indent="0">
              <a:buNone/>
            </a:pP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Z ::= </a:t>
            </a:r>
            <a:r>
              <a:rPr lang="en-US" sz="1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AMinus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AId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Z) (</a:t>
            </a:r>
            <a:r>
              <a:rPr lang="en-US" sz="1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ANum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1)</a:t>
            </a:r>
          </a:p>
          <a:p>
            <a:pPr marL="530352" lvl="1" indent="0">
              <a:buNone/>
            </a:pP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02632" y="1538760"/>
            <a:ext cx="5799220" cy="5317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Notational Shorthand must avoid conflict with Coq.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Notation "'SKIP'" 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en-US" sz="1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CSkip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Notation "x '::=' a" 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 (</a:t>
            </a:r>
            <a:r>
              <a:rPr lang="en-US" sz="1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CAss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a)</a:t>
            </a:r>
            <a:b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(at level 60).</a:t>
            </a:r>
            <a:b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Notation "c1 ;; c2" 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 (</a:t>
            </a:r>
            <a:r>
              <a:rPr lang="en-US" sz="1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CSeq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c1 c2)</a:t>
            </a:r>
            <a:b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(at level 80,</a:t>
            </a:r>
            <a:b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right associativity).</a:t>
            </a:r>
            <a:b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Notation "'WHILE' b 'DO' c 'END'"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</a:t>
            </a:r>
            <a:b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(</a:t>
            </a:r>
            <a:r>
              <a:rPr lang="en-US" sz="1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CWhile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c)</a:t>
            </a:r>
            <a:b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(at level 80,</a:t>
            </a:r>
            <a:b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right associativity).</a:t>
            </a:r>
            <a:b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Notation "'IFB' c1 'THEN' c2 'ELSE' c3 		'FI'“ 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 (</a:t>
            </a:r>
            <a:r>
              <a:rPr lang="en-US" sz="1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CIf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c1 c2 c3)</a:t>
            </a:r>
            <a:b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(at level 80,</a:t>
            </a:r>
            <a:b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right associativity).</a:t>
            </a:r>
          </a:p>
        </p:txBody>
      </p:sp>
    </p:spTree>
    <p:extLst>
      <p:ext uri="{BB962C8B-B14F-4D97-AF65-F5344CB8AC3E}">
        <p14:creationId xmlns:p14="http://schemas.microsoft.com/office/powerpoint/2010/main" val="163549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1389" y="385013"/>
            <a:ext cx="4700337" cy="838200"/>
          </a:xfrm>
        </p:spPr>
        <p:txBody>
          <a:bodyPr>
            <a:normAutofit/>
          </a:bodyPr>
          <a:lstStyle/>
          <a:p>
            <a:r>
              <a:rPr lang="en-US" dirty="0"/>
              <a:t>Evaluation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91389" y="1386063"/>
            <a:ext cx="5658051" cy="4949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Defining evaluation as a function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While loop as a function</a:t>
            </a:r>
            <a:br>
              <a:rPr lang="en-US" sz="1800" dirty="0"/>
            </a:b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Fixpoint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ceval_fun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st:state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c:com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):state:=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 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with</a:t>
            </a:r>
            <a:b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 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 =&gt;</a:t>
            </a:r>
            <a:b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beval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b1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then </a:t>
            </a:r>
            <a:r>
              <a:rPr lang="en-US" sz="1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ceval_fun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c1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;WHILE 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 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END)</a:t>
            </a:r>
            <a:b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else </a:t>
            </a:r>
            <a:r>
              <a:rPr lang="en-US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b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600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Is this legal?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949440" y="1386063"/>
            <a:ext cx="5184321" cy="5046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Impossible in Coq because not guaranteed to terminate.</a:t>
            </a:r>
            <a:br>
              <a:rPr lang="en-US" sz="18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Definition loop : com :=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WHILE </a:t>
            </a:r>
            <a:r>
              <a:rPr lang="en-US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BTrue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SKIP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</a:p>
          <a:p>
            <a:pPr marL="0" indent="0">
              <a:buNone/>
            </a:pPr>
            <a:endParaRPr lang="en-US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Coq is a consistent logic. This principle cannot be violated.</a:t>
            </a:r>
            <a:b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</a:br>
            <a:r>
              <a:rPr lang="en-US" alt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Fixpoint</a:t>
            </a: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loop_false</a:t>
            </a: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 : </a:t>
            </a:r>
            <a:r>
              <a:rPr lang="en-US" alt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: False </a:t>
            </a:r>
            <a:r>
              <a:rPr lang="en-US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br>
              <a:rPr lang="en-US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loop_false</a:t>
            </a:r>
            <a:r>
              <a:rPr lang="en-US" alt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n.</a:t>
            </a:r>
          </a:p>
          <a:p>
            <a:pPr marL="0" lvl="0" indent="0">
              <a:buNone/>
            </a:pPr>
            <a:endParaRPr lang="en-US" altLang="en-US" sz="1800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altLang="en-US" sz="18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We cannot define evaluation as a function.</a:t>
            </a:r>
            <a:endParaRPr lang="en-US" altLang="en-US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40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1389" y="385013"/>
            <a:ext cx="4700337" cy="838200"/>
          </a:xfrm>
        </p:spPr>
        <p:txBody>
          <a:bodyPr>
            <a:normAutofit/>
          </a:bodyPr>
          <a:lstStyle/>
          <a:p>
            <a:r>
              <a:rPr lang="en-US" dirty="0"/>
              <a:t>Evaluation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91389" y="1199242"/>
            <a:ext cx="5611845" cy="5291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Can we define it as a relation?</a:t>
            </a:r>
            <a:endParaRPr lang="en-US" sz="15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Inductive </a:t>
            </a:r>
            <a:r>
              <a:rPr lang="en-US" sz="15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ceval</a:t>
            </a:r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com → state → state → Prop:=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5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E_Skip</a:t>
            </a:r>
            <a:r>
              <a:rPr lang="en-US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∀</a:t>
            </a:r>
            <a:r>
              <a:rPr lang="en-US" sz="15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SKIP / </a:t>
            </a:r>
            <a:r>
              <a:rPr lang="en-US" sz="15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⇓ </a:t>
            </a:r>
            <a:r>
              <a:rPr lang="en-US" sz="15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br>
              <a:rPr lang="en-US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5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E_Ass</a:t>
            </a:r>
            <a:r>
              <a:rPr lang="en-US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∀</a:t>
            </a:r>
            <a:r>
              <a:rPr lang="en-US" sz="15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a1 n x, </a:t>
            </a:r>
            <a:r>
              <a:rPr lang="en-US" sz="15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aeval</a:t>
            </a:r>
            <a:r>
              <a:rPr lang="en-US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a1 = n</a:t>
            </a:r>
            <a:br>
              <a:rPr lang="en-US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→(x::=a1)/</a:t>
            </a:r>
            <a:r>
              <a:rPr lang="en-US" sz="15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5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⇓(update </a:t>
            </a:r>
            <a:r>
              <a:rPr lang="en-US" sz="15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5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n)</a:t>
            </a:r>
            <a:br>
              <a:rPr lang="en-US" sz="15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5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E_Seq</a:t>
            </a:r>
            <a:r>
              <a:rPr lang="en-US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∀c1 c2 </a:t>
            </a:r>
            <a:r>
              <a:rPr lang="en-US" sz="15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sz="15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'', c1 / </a:t>
            </a:r>
            <a:r>
              <a:rPr lang="en-US" sz="15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⇓ </a:t>
            </a:r>
            <a:r>
              <a:rPr lang="en-US" sz="15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→ c2 / </a:t>
            </a:r>
            <a:r>
              <a:rPr lang="en-US" sz="15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5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⇓ </a:t>
            </a:r>
            <a:r>
              <a:rPr lang="en-US" sz="15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5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'‘</a:t>
            </a:r>
            <a:br>
              <a:rPr lang="en-US" sz="15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→ (c1 ;; c2) / </a:t>
            </a:r>
            <a:r>
              <a:rPr lang="en-US" sz="15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5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⇓ </a:t>
            </a:r>
            <a:r>
              <a:rPr lang="en-US" sz="15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5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5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E_IfTrue</a:t>
            </a:r>
            <a:r>
              <a:rPr lang="en-US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:∀</a:t>
            </a:r>
            <a:r>
              <a:rPr lang="en-US" sz="15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b c1 c2, </a:t>
            </a:r>
            <a:r>
              <a:rPr lang="en-US" sz="15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beval</a:t>
            </a:r>
            <a:r>
              <a:rPr lang="en-US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b=true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→ c1 / </a:t>
            </a:r>
            <a:r>
              <a:rPr lang="en-US" sz="15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5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⇓ </a:t>
            </a:r>
            <a:r>
              <a:rPr lang="en-US" sz="15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5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br>
              <a:rPr lang="en-US" sz="15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→ (IFB b THEN c1 ELSE c2 FI)/</a:t>
            </a:r>
            <a:r>
              <a:rPr lang="en-US" sz="15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st⇓st</a:t>
            </a:r>
            <a:r>
              <a:rPr lang="en-US" sz="15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lang="en-US" sz="15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5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E_IfFalse</a:t>
            </a:r>
            <a:r>
              <a:rPr lang="en-US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:∀</a:t>
            </a:r>
            <a:r>
              <a:rPr lang="en-US" sz="15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b c1 c2,beval </a:t>
            </a:r>
            <a:r>
              <a:rPr lang="en-US" sz="15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b=false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→ c2 / </a:t>
            </a:r>
            <a:r>
              <a:rPr lang="en-US" sz="15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5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⇓ </a:t>
            </a:r>
            <a:r>
              <a:rPr lang="en-US" sz="15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5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br>
              <a:rPr lang="en-US" sz="15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→ (IFB b THEN c1 ELSE c2 FI)/</a:t>
            </a:r>
            <a:r>
              <a:rPr lang="en-US" sz="15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st⇓st</a:t>
            </a:r>
            <a:r>
              <a:rPr lang="en-US" sz="15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lang="en-US" sz="15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5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E_WhileEnd</a:t>
            </a:r>
            <a:r>
              <a:rPr lang="en-US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∀b </a:t>
            </a:r>
            <a:r>
              <a:rPr lang="en-US" sz="15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c, </a:t>
            </a:r>
            <a:r>
              <a:rPr lang="en-US" sz="15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beval</a:t>
            </a:r>
            <a:r>
              <a:rPr lang="en-US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b=false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→ (WHILE b DO c END) / </a:t>
            </a:r>
            <a:r>
              <a:rPr lang="en-US" sz="15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5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⇓ </a:t>
            </a:r>
            <a:r>
              <a:rPr lang="en-US" sz="15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5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E_WhileLoop</a:t>
            </a:r>
            <a:r>
              <a:rPr lang="en-US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:∀</a:t>
            </a:r>
            <a:r>
              <a:rPr lang="en-US" sz="15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sz="15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'' b </a:t>
            </a:r>
            <a:r>
              <a:rPr lang="en-US" sz="15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c,beval</a:t>
            </a:r>
            <a:r>
              <a:rPr lang="en-US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b=true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→ c / </a:t>
            </a:r>
            <a:r>
              <a:rPr lang="en-US" sz="15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5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⇓ </a:t>
            </a:r>
            <a:r>
              <a:rPr lang="en-US" sz="15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5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br>
              <a:rPr lang="en-US" sz="15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→ (WHILE b DO c END) / </a:t>
            </a:r>
            <a:r>
              <a:rPr lang="en-US" sz="15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5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⇓ </a:t>
            </a:r>
            <a:r>
              <a:rPr lang="en-US" sz="15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5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'‘</a:t>
            </a:r>
            <a:br>
              <a:rPr lang="en-US" sz="15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→ (WHILE b DO c END) / </a:t>
            </a:r>
            <a:r>
              <a:rPr lang="en-US" sz="15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5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⇓ </a:t>
            </a:r>
            <a:r>
              <a:rPr lang="en-US" sz="15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5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'‘</a:t>
            </a:r>
            <a:br>
              <a:rPr lang="en-US" sz="15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5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"c1 '/' </a:t>
            </a:r>
            <a:r>
              <a:rPr lang="en-US" sz="15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'⇓' </a:t>
            </a:r>
            <a:r>
              <a:rPr lang="en-US" sz="15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'":=</a:t>
            </a:r>
            <a:r>
              <a:rPr lang="en-US" sz="15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ceval</a:t>
            </a:r>
            <a:r>
              <a:rPr lang="en-US" sz="15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c1 </a:t>
            </a:r>
            <a:r>
              <a:rPr lang="en-US" sz="15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5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5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903234" y="1223213"/>
            <a:ext cx="5179909" cy="5177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Advantages</a:t>
            </a:r>
          </a:p>
          <a:p>
            <a:pPr lvl="1"/>
            <a:r>
              <a:rPr lang="en-US" sz="1800" i="0" dirty="0">
                <a:solidFill>
                  <a:schemeClr val="tx1"/>
                </a:solidFill>
                <a:cs typeface="Courier New" panose="02070309020205020404" pitchFamily="49" charset="0"/>
              </a:rPr>
              <a:t>Introduces flexibility into the definition.</a:t>
            </a:r>
            <a:endParaRPr lang="en-US" sz="1800" i="0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en-US" sz="1800" i="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Preferable in cases of concurrency, due to non deterministic behavior.</a:t>
            </a:r>
          </a:p>
          <a:p>
            <a:pPr lvl="1"/>
            <a:r>
              <a:rPr lang="en-US" sz="1800" i="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Evaluation no longer needs to be a total function.</a:t>
            </a:r>
          </a:p>
          <a:p>
            <a:r>
              <a:rPr lang="en-US" sz="18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Disadvantage – must construct proofs to show that </a:t>
            </a:r>
            <a:r>
              <a:rPr lang="en-US" sz="1600" dirty="0"/>
              <a:t>executing some program c in a starting state </a:t>
            </a:r>
            <a:r>
              <a:rPr lang="en-US" sz="1600" dirty="0" err="1"/>
              <a:t>st</a:t>
            </a:r>
            <a:r>
              <a:rPr lang="en-US" sz="1600" dirty="0"/>
              <a:t> results in an ending state </a:t>
            </a:r>
            <a:r>
              <a:rPr lang="en-US" sz="1600" dirty="0" err="1"/>
              <a:t>st</a:t>
            </a:r>
            <a:r>
              <a:rPr lang="en-US" sz="1600" dirty="0"/>
              <a:t>‘.</a:t>
            </a:r>
            <a:br>
              <a:rPr lang="en-US" sz="1600" dirty="0"/>
            </a:b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ceval_deterministic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∀c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st1 st2,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/ </a:t>
            </a:r>
            <a:r>
              <a:rPr lang="en-US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⇓ st1 →</a:t>
            </a:r>
            <a:b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c / </a:t>
            </a:r>
            <a:r>
              <a:rPr lang="en-US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⇓ st2 →</a:t>
            </a:r>
            <a:b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	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st1 = st2.</a:t>
            </a:r>
          </a:p>
        </p:txBody>
      </p:sp>
    </p:spTree>
    <p:extLst>
      <p:ext uri="{BB962C8B-B14F-4D97-AF65-F5344CB8AC3E}">
        <p14:creationId xmlns:p14="http://schemas.microsoft.com/office/powerpoint/2010/main" val="110355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3"/>
            <a:ext cx="8361229" cy="2234907"/>
          </a:xfrm>
        </p:spPr>
        <p:txBody>
          <a:bodyPr/>
          <a:lstStyle/>
          <a:p>
            <a:r>
              <a:rPr lang="en-US" b="1" dirty="0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607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67930"/>
          </a:xfrm>
        </p:spPr>
        <p:txBody>
          <a:bodyPr/>
          <a:lstStyle/>
          <a:p>
            <a:r>
              <a:rPr lang="en-US" b="1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730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IMP?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41835"/>
            <a:ext cx="9601200" cy="1430754"/>
          </a:xfrm>
        </p:spPr>
        <p:txBody>
          <a:bodyPr>
            <a:normAutofit/>
          </a:bodyPr>
          <a:lstStyle/>
          <a:p>
            <a:r>
              <a:rPr lang="en-US" dirty="0"/>
              <a:t>A simple iterative programming language that lies at the core of higher level languages.</a:t>
            </a:r>
          </a:p>
          <a:p>
            <a:r>
              <a:rPr lang="en-US" dirty="0"/>
              <a:t>A general set of rules that govern the behavior of iterative programs.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84168" y="4019551"/>
            <a:ext cx="1604210" cy="13705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sz="9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9600" baseline="30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24000" y="3626520"/>
            <a:ext cx="4467726" cy="2633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7552" lvl="2" indent="0">
              <a:buFont typeface="Franklin Gothic Book" panose="020B0503020102020204" pitchFamily="34" charset="0"/>
              <a:buNone/>
            </a:pPr>
            <a:r>
              <a:rPr lang="pl-P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::= </a:t>
            </a:r>
            <a:r>
              <a:rPr lang="pl-PL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;;</a:t>
            </a:r>
            <a:b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87552" lvl="2" indent="0">
              <a:buNone/>
            </a:pPr>
            <a:r>
              <a:rPr lang="pl-PL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not (</a:t>
            </a:r>
            <a:r>
              <a:rPr lang="pl-P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pl-PL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  <a:r>
              <a:rPr lang="pl-PL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b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</a:t>
            </a:r>
            <a:r>
              <a:rPr lang="pl-PL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::= </a:t>
            </a:r>
            <a:r>
              <a:rPr lang="pl-PL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× 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;;</a:t>
            </a:r>
            <a:b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</a:t>
            </a:r>
            <a:r>
              <a:rPr lang="pl-P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::= </a:t>
            </a:r>
            <a:r>
              <a:rPr lang="pl-P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- </a:t>
            </a:r>
            <a:r>
              <a:rPr lang="pl-PL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87552" lvl="2" indent="0">
              <a:buFont typeface="Franklin Gothic Book" panose="020B0503020102020204" pitchFamily="34" charset="0"/>
              <a:buNone/>
            </a:pPr>
            <a:r>
              <a:rPr lang="pl-PL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2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98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1519290"/>
          </a:xfrm>
        </p:spPr>
        <p:txBody>
          <a:bodyPr/>
          <a:lstStyle/>
          <a:p>
            <a:r>
              <a:rPr lang="en-US" b="1" dirty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5" y="3593990"/>
            <a:ext cx="6831673" cy="176518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CS 550 Group 3</a:t>
            </a:r>
          </a:p>
          <a:p>
            <a:endParaRPr lang="en-US" dirty="0"/>
          </a:p>
          <a:p>
            <a:r>
              <a:rPr lang="en-US" b="1" dirty="0" err="1"/>
              <a:t>Ankush</a:t>
            </a:r>
            <a:r>
              <a:rPr lang="en-US" b="1" dirty="0"/>
              <a:t> </a:t>
            </a:r>
            <a:r>
              <a:rPr lang="en-US" b="1" dirty="0" err="1"/>
              <a:t>Israney</a:t>
            </a:r>
            <a:endParaRPr lang="en-US" b="1" dirty="0"/>
          </a:p>
          <a:p>
            <a:r>
              <a:rPr lang="en-US" b="1" dirty="0"/>
              <a:t>Michael </a:t>
            </a:r>
            <a:r>
              <a:rPr lang="en-US" b="1" dirty="0" err="1"/>
              <a:t>Dodds</a:t>
            </a:r>
            <a:endParaRPr lang="en-US" b="1" dirty="0"/>
          </a:p>
          <a:p>
            <a:r>
              <a:rPr lang="en-US" b="1" dirty="0"/>
              <a:t>Jaidev Ramakrishna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37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&amp; Boolean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96453"/>
            <a:ext cx="6096000" cy="485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Abstract Syntax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Inductive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aexp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Type :=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→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aexp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APlus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aexp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→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aexp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aexp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AMinus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aexp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→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aexp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aexp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aexp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→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aexp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aexp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Inductive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bexp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Type :=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bexp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BFalse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bexp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aexp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→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aexp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bexp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aexp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→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aexp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bexp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bexp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→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bexp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bexp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→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bexp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bexp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542421" y="1696453"/>
            <a:ext cx="2430379" cy="4253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 Backus </a:t>
            </a:r>
            <a:r>
              <a:rPr lang="en-US" dirty="0" err="1"/>
              <a:t>Naur</a:t>
            </a:r>
            <a:r>
              <a:rPr lang="en-US" dirty="0"/>
              <a:t> Form</a:t>
            </a:r>
          </a:p>
          <a:p>
            <a:r>
              <a:rPr lang="en-US" i="0" dirty="0"/>
              <a:t>a ::= </a:t>
            </a:r>
            <a:r>
              <a:rPr lang="en-US" i="0" dirty="0" err="1"/>
              <a:t>nat</a:t>
            </a:r>
            <a:br>
              <a:rPr lang="en-US" i="0" dirty="0"/>
            </a:br>
            <a:r>
              <a:rPr lang="en-US" i="0" dirty="0"/>
              <a:t>        | a + a</a:t>
            </a:r>
            <a:br>
              <a:rPr lang="en-US" i="0" dirty="0"/>
            </a:br>
            <a:r>
              <a:rPr lang="en-US" i="0" dirty="0"/>
              <a:t>        | a - a</a:t>
            </a:r>
            <a:br>
              <a:rPr lang="en-US" i="0" dirty="0"/>
            </a:br>
            <a:r>
              <a:rPr lang="en-US" i="0" dirty="0"/>
              <a:t>        | a × a</a:t>
            </a:r>
          </a:p>
          <a:p>
            <a:pPr marL="0" indent="0">
              <a:buNone/>
            </a:pPr>
            <a:endParaRPr lang="en-US" i="0" dirty="0"/>
          </a:p>
          <a:p>
            <a:r>
              <a:rPr lang="en-US" i="0" dirty="0"/>
              <a:t>b ::= true</a:t>
            </a:r>
            <a:br>
              <a:rPr lang="en-US" i="0" dirty="0"/>
            </a:br>
            <a:r>
              <a:rPr lang="en-US" i="0" dirty="0"/>
              <a:t>        | false</a:t>
            </a:r>
            <a:br>
              <a:rPr lang="en-US" i="0" dirty="0"/>
            </a:br>
            <a:r>
              <a:rPr lang="en-US" i="0" dirty="0"/>
              <a:t>        | a = a</a:t>
            </a:r>
            <a:br>
              <a:rPr lang="en-US" i="0" dirty="0"/>
            </a:br>
            <a:r>
              <a:rPr lang="en-US" i="0" dirty="0"/>
              <a:t>        | a ≤ a</a:t>
            </a:r>
            <a:br>
              <a:rPr lang="en-US" i="0" dirty="0"/>
            </a:br>
            <a:r>
              <a:rPr lang="en-US" i="0" dirty="0"/>
              <a:t>        | not b</a:t>
            </a:r>
            <a:br>
              <a:rPr lang="en-US" i="0" dirty="0"/>
            </a:br>
            <a:r>
              <a:rPr lang="en-US" i="0" dirty="0"/>
              <a:t>        | b and b</a:t>
            </a:r>
          </a:p>
        </p:txBody>
      </p:sp>
    </p:spTree>
    <p:extLst>
      <p:ext uri="{BB962C8B-B14F-4D97-AF65-F5344CB8AC3E}">
        <p14:creationId xmlns:p14="http://schemas.microsoft.com/office/powerpoint/2010/main" val="365797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38990"/>
          </a:xfrm>
        </p:spPr>
        <p:txBody>
          <a:bodyPr/>
          <a:lstStyle/>
          <a:p>
            <a:r>
              <a:rPr lang="en-US" dirty="0"/>
              <a:t>Functional Form of Expressions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371601" y="1824790"/>
            <a:ext cx="4932946" cy="5033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Fixpoint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u="sng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aeval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a:aexp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: 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b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 a with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ANum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	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⇒ 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APlus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a1 a2 	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⇒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aeval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a1) 				+(</a:t>
            </a:r>
            <a:r>
              <a:rPr lang="en-US" sz="1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aeval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a2)</a:t>
            </a:r>
            <a:b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AMinus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a1 a2	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⇒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aeval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a1) 				-(</a:t>
            </a:r>
            <a:r>
              <a:rPr lang="en-US" sz="1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aeval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a2)</a:t>
            </a:r>
            <a:b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AMult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a1 a2	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⇒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aeval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a1)</a:t>
            </a:r>
            <a:b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×(</a:t>
            </a:r>
            <a:r>
              <a:rPr lang="en-US" sz="1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aeval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a2)</a:t>
            </a:r>
            <a:b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  <a:b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3600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^^^IMPORTANT^^^</a:t>
            </a:r>
            <a:endParaRPr lang="en-US" sz="36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85284" y="1824790"/>
            <a:ext cx="5542548" cy="4896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Fixpoint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beval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(b : 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bexp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: bool :=</a:t>
            </a:r>
            <a:b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 b with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BTrue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⇒ 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BFalse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⇒ 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a1 a2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⇒	</a:t>
            </a:r>
            <a:r>
              <a:rPr lang="en-US" sz="1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beq_nat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aeval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a1) 				(</a:t>
            </a:r>
            <a:r>
              <a:rPr lang="en-US" sz="1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aeval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a2)</a:t>
            </a:r>
            <a:b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BLe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a1 a2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⇒ </a:t>
            </a:r>
            <a:r>
              <a:rPr lang="en-US" sz="1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ble_nat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aeval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a1) 				(</a:t>
            </a:r>
            <a:r>
              <a:rPr lang="en-US" sz="1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aeval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a2)</a:t>
            </a:r>
            <a:b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BNot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b1 	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⇒ </a:t>
            </a:r>
            <a:r>
              <a:rPr lang="en-US" sz="1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negb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beval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b1)</a:t>
            </a:r>
            <a:b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BAnd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b1 b2 	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⇒ </a:t>
            </a:r>
            <a:r>
              <a:rPr lang="en-US" sz="1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andb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beval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b1) 				(</a:t>
            </a:r>
            <a:r>
              <a:rPr lang="en-US" sz="1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beval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b2)</a:t>
            </a:r>
            <a:b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</a:p>
        </p:txBody>
      </p:sp>
    </p:spTree>
    <p:extLst>
      <p:ext uri="{BB962C8B-B14F-4D97-AF65-F5344CB8AC3E}">
        <p14:creationId xmlns:p14="http://schemas.microsoft.com/office/powerpoint/2010/main" val="326059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701842"/>
          </a:xfrm>
        </p:spPr>
        <p:txBody>
          <a:bodyPr/>
          <a:lstStyle/>
          <a:p>
            <a:r>
              <a:rPr lang="en-US" dirty="0"/>
              <a:t>Expression Optimization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71600" y="1387643"/>
            <a:ext cx="10483516" cy="5285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dirty="0">
                <a:cs typeface="Courier New" panose="02070309020205020404" pitchFamily="49" charset="0"/>
              </a:rPr>
              <a:t>To reduce </a:t>
            </a:r>
            <a:r>
              <a:rPr lang="en-US" b="1" i="1" dirty="0">
                <a:cs typeface="Courier New" panose="02070309020205020404" pitchFamily="49" charset="0"/>
              </a:rPr>
              <a:t>0+e </a:t>
            </a:r>
            <a:r>
              <a:rPr lang="en-US" dirty="0">
                <a:cs typeface="Courier New" panose="02070309020205020404" pitchFamily="49" charset="0"/>
              </a:rPr>
              <a:t>to</a:t>
            </a:r>
            <a:r>
              <a:rPr lang="en-US" b="1" i="1" dirty="0">
                <a:cs typeface="Courier New" panose="02070309020205020404" pitchFamily="49" charset="0"/>
              </a:rPr>
              <a:t> e.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Font typeface="Franklin Gothic Book" panose="020B0503020102020204" pitchFamily="34" charset="0"/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Fixpoint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optimize_0plus (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a:aexp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: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aexp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</a:t>
            </a:r>
          </a:p>
          <a:p>
            <a:pPr marL="530352" lvl="1" indent="0">
              <a:lnSpc>
                <a:spcPct val="110000"/>
              </a:lnSpc>
              <a:buFont typeface="Franklin Gothic Book" panose="020B05030201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 a with</a:t>
            </a:r>
          </a:p>
          <a:p>
            <a:pPr marL="987552" lvl="2" indent="0">
              <a:lnSpc>
                <a:spcPct val="110000"/>
              </a:lnSpc>
              <a:buFont typeface="Franklin Gothic Book" panose="020B05030201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		⇒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APlus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ANum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0) e2	⇒	optimize_0plus e2</a:t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APlus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e1 e2		⇒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APlus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(optimize_0plus e1) (optimize_0plus e2)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AMinus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e1 e2		⇒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AMinus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(optimize_0plus e1) (optimize_0plus e2)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AMult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e1 e2		⇒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AMult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(optimize_0plus e1) (optimize_0plus e2)</a:t>
            </a:r>
          </a:p>
          <a:p>
            <a:pPr marL="530352" lvl="1" indent="0">
              <a:lnSpc>
                <a:spcPct val="110000"/>
              </a:lnSpc>
              <a:buFont typeface="Franklin Gothic Book" panose="020B05030201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 test_optimize_0plus:</a:t>
            </a:r>
          </a:p>
          <a:p>
            <a:pPr marL="530352" lvl="1" indent="0">
              <a:lnSpc>
                <a:spcPct val="110000"/>
              </a:lnSpc>
              <a:buNone/>
            </a:pP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optimize_0plus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APlus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2)(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APlus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0)(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APlus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0)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1))))</a:t>
            </a:r>
          </a:p>
          <a:p>
            <a:pPr marL="530352" lvl="1" indent="0">
              <a:lnSpc>
                <a:spcPct val="11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APlus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2)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1).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Proof. reflexivity.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Qed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Similar optimization possible for </a:t>
            </a:r>
            <a:r>
              <a:rPr lang="en-US" b="1" i="1" dirty="0"/>
              <a:t>0 - e, e - 0, e * 0, 0 / e, e / 0</a:t>
            </a:r>
            <a:r>
              <a:rPr lang="en-US" dirty="0"/>
              <a:t> etc.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0352" lvl="1" indent="0">
              <a:lnSpc>
                <a:spcPct val="110000"/>
              </a:lnSpc>
              <a:buFont typeface="Franklin Gothic Book" panose="020B0503020102020204" pitchFamily="34" charset="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6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24856"/>
            <a:ext cx="9601200" cy="701842"/>
          </a:xfrm>
        </p:spPr>
        <p:txBody>
          <a:bodyPr/>
          <a:lstStyle/>
          <a:p>
            <a:r>
              <a:rPr lang="en-US" dirty="0"/>
              <a:t>Expression Optimization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30441" y="1485900"/>
            <a:ext cx="4138863" cy="4920917"/>
          </a:xfrm>
        </p:spPr>
        <p:txBody>
          <a:bodyPr>
            <a:normAutofit/>
          </a:bodyPr>
          <a:lstStyle/>
          <a:p>
            <a:r>
              <a:rPr lang="en-US" dirty="0"/>
              <a:t>Must prove correctness of all optimizations.</a:t>
            </a:r>
          </a:p>
          <a:p>
            <a:r>
              <a:rPr lang="en-US" dirty="0"/>
              <a:t>All optimized expressions must give same result as the originals.</a:t>
            </a:r>
          </a:p>
          <a:p>
            <a:r>
              <a:rPr lang="en-US" dirty="0"/>
              <a:t>Can be done using Coq itself.</a:t>
            </a:r>
          </a:p>
          <a:p>
            <a:r>
              <a:rPr lang="en-US" dirty="0"/>
              <a:t>To prove correctness of 0+e=e.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069305" y="1034719"/>
            <a:ext cx="7122695" cy="5823281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Theorem optimize_0plus_sound: ∀a, </a:t>
            </a:r>
            <a:r>
              <a:rPr lang="en-US" sz="13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aeval</a:t>
            </a:r>
            <a:r>
              <a:rPr lang="en-US" sz="1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(optimize_0plus a) = </a:t>
            </a:r>
            <a:r>
              <a:rPr lang="en-US" sz="13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aeval</a:t>
            </a:r>
            <a:r>
              <a:rPr lang="en-US" sz="1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a.</a:t>
            </a:r>
            <a:br>
              <a:rPr lang="en-US" sz="1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Proof. intros a. induction a.</a:t>
            </a:r>
          </a:p>
          <a:p>
            <a:pPr marL="530352" lvl="1" indent="0">
              <a:lnSpc>
                <a:spcPct val="120000"/>
              </a:lnSpc>
              <a:buNone/>
            </a:pPr>
            <a:r>
              <a:rPr lang="en-US" sz="13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"</a:t>
            </a:r>
            <a:r>
              <a:rPr lang="en-US" sz="13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ANum</a:t>
            </a:r>
            <a:r>
              <a:rPr lang="en-US" sz="13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 reflexivity.</a:t>
            </a:r>
          </a:p>
          <a:p>
            <a:pPr marL="530352" lvl="1" indent="0">
              <a:lnSpc>
                <a:spcPct val="120000"/>
              </a:lnSpc>
              <a:buNone/>
            </a:pPr>
            <a:r>
              <a:rPr lang="en-US" sz="13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"</a:t>
            </a:r>
            <a:r>
              <a:rPr lang="en-US" sz="13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APlus</a:t>
            </a:r>
            <a:r>
              <a:rPr lang="en-US" sz="13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 destruct a1.</a:t>
            </a:r>
            <a:b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3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SCase</a:t>
            </a:r>
            <a:r>
              <a:rPr lang="en-US" sz="13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"a1 = </a:t>
            </a:r>
            <a:r>
              <a:rPr lang="en-US" sz="13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ANum</a:t>
            </a:r>
            <a:r>
              <a:rPr lang="en-US" sz="13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n". 	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destruct n.</a:t>
            </a:r>
            <a:b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SSCase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"n = 0". 	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apply IHa2.</a:t>
            </a:r>
            <a:b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SSCase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"n ≠ 0". 	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rewrite IHa2. reflexivity.</a:t>
            </a:r>
            <a:b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3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SCase</a:t>
            </a:r>
            <a:r>
              <a:rPr lang="en-US" sz="13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"a1 = </a:t>
            </a:r>
            <a:r>
              <a:rPr lang="en-US" sz="13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APlus</a:t>
            </a:r>
            <a:r>
              <a:rPr lang="en-US" sz="13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a1_1 a1_2".</a:t>
            </a:r>
            <a:b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		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IHa1. rewrite IHa1.</a:t>
            </a:r>
            <a:b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rewrite IHa2. 	reflexivity.</a:t>
            </a:r>
            <a:b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3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SCase</a:t>
            </a:r>
            <a:r>
              <a:rPr lang="en-US" sz="13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"a1 = </a:t>
            </a:r>
            <a:r>
              <a:rPr lang="en-US" sz="13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AMinus</a:t>
            </a:r>
            <a:r>
              <a:rPr lang="en-US" sz="13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a1_1 a1_2".</a:t>
            </a:r>
            <a:b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		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IHa1. rewrite IHa1.</a:t>
            </a:r>
            <a:b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rewrite IHa2. 	reflexivity.</a:t>
            </a:r>
            <a:b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3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SCase</a:t>
            </a:r>
            <a:r>
              <a:rPr lang="en-US" sz="13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"a1 = </a:t>
            </a:r>
            <a:r>
              <a:rPr lang="en-US" sz="13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AMult</a:t>
            </a:r>
            <a:r>
              <a:rPr lang="en-US" sz="13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a1_1 a1_2".</a:t>
            </a:r>
            <a:b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		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IHa1. rewrite IHa1.</a:t>
            </a:r>
            <a:b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rewrite IHa2. 	reflexivity.</a:t>
            </a:r>
          </a:p>
          <a:p>
            <a:pPr marL="530352" lvl="1" indent="0">
              <a:lnSpc>
                <a:spcPct val="120000"/>
              </a:lnSpc>
              <a:buNone/>
            </a:pPr>
            <a:r>
              <a:rPr lang="en-US" sz="13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"</a:t>
            </a:r>
            <a:r>
              <a:rPr lang="en-US" sz="13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AMinus</a:t>
            </a:r>
            <a:r>
              <a:rPr lang="en-US" sz="13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  <a:b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rewrite IHa1. rewrite IHa2. reflexivity.</a:t>
            </a:r>
          </a:p>
          <a:p>
            <a:pPr marL="530352" lvl="1" indent="0">
              <a:lnSpc>
                <a:spcPct val="120000"/>
              </a:lnSpc>
              <a:buNone/>
            </a:pPr>
            <a:r>
              <a:rPr lang="en-US" sz="13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"</a:t>
            </a:r>
            <a:r>
              <a:rPr lang="en-US" sz="13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AMult</a:t>
            </a:r>
            <a:r>
              <a:rPr lang="en-US" sz="13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  <a:b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rewrite IHa1. rewrite IHa2. reflexivity.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3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Qed</a:t>
            </a:r>
            <a:r>
              <a:rPr lang="en-US" sz="1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lang="en-US" sz="1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3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93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2104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87904"/>
            <a:ext cx="9601200" cy="4920917"/>
          </a:xfrm>
        </p:spPr>
        <p:txBody>
          <a:bodyPr>
            <a:normAutofit/>
          </a:bodyPr>
          <a:lstStyle/>
          <a:p>
            <a:r>
              <a:rPr lang="en-US" dirty="0"/>
              <a:t>Proof difficulty greatly increases for more complex operations.</a:t>
            </a:r>
          </a:p>
          <a:p>
            <a:r>
              <a:rPr lang="en-US" dirty="0"/>
              <a:t>Proof of correctness may become more complex than optimization itself.</a:t>
            </a:r>
          </a:p>
          <a:p>
            <a:r>
              <a:rPr lang="en-US" dirty="0"/>
              <a:t>How to reduce boilerplate code?</a:t>
            </a:r>
          </a:p>
          <a:p>
            <a:pPr marL="0" indent="0">
              <a:buNone/>
            </a:pPr>
            <a:r>
              <a:rPr lang="en-US" sz="3600" dirty="0"/>
              <a:t>Automatic component generation.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b="1" u="sng" dirty="0" err="1"/>
              <a:t>Tacticals</a:t>
            </a:r>
            <a:r>
              <a:rPr lang="en-US" sz="3600" dirty="0"/>
              <a:t> – higher order tactics.</a:t>
            </a:r>
          </a:p>
        </p:txBody>
      </p:sp>
    </p:spTree>
    <p:extLst>
      <p:ext uri="{BB962C8B-B14F-4D97-AF65-F5344CB8AC3E}">
        <p14:creationId xmlns:p14="http://schemas.microsoft.com/office/powerpoint/2010/main" val="130835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34453"/>
          </a:xfrm>
        </p:spPr>
        <p:txBody>
          <a:bodyPr/>
          <a:lstStyle/>
          <a:p>
            <a:r>
              <a:rPr lang="en-US" dirty="0"/>
              <a:t>“Repeat” Tactical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20252"/>
            <a:ext cx="9601200" cy="4764505"/>
          </a:xfrm>
        </p:spPr>
        <p:txBody>
          <a:bodyPr/>
          <a:lstStyle/>
          <a:p>
            <a:r>
              <a:rPr lang="en-US" dirty="0"/>
              <a:t>Takes another tactic and keeps applying this tactic until the tactic fails.</a:t>
            </a:r>
          </a:p>
          <a:p>
            <a:r>
              <a:rPr lang="en-US" dirty="0"/>
              <a:t>Repeat does not have any bound on the number of times it applies T.</a:t>
            </a:r>
          </a:p>
          <a:p>
            <a:r>
              <a:rPr lang="en-US" dirty="0"/>
              <a:t>If T always succeeds then repeat T will loop forever.</a:t>
            </a:r>
          </a:p>
          <a:p>
            <a:r>
              <a:rPr lang="en-US" dirty="0"/>
              <a:t>In fact, the language of </a:t>
            </a:r>
            <a:r>
              <a:rPr lang="en-US" dirty="0" err="1"/>
              <a:t>Tacticals</a:t>
            </a:r>
            <a:r>
              <a:rPr lang="en-US" dirty="0"/>
              <a:t> itself is not guaranteed to terminate.</a:t>
            </a:r>
          </a:p>
          <a:p>
            <a:endParaRPr lang="en-US" dirty="0"/>
          </a:p>
          <a:p>
            <a:r>
              <a:rPr lang="en-US" dirty="0"/>
              <a:t>To prove 100 is even, ev100 applies </a:t>
            </a:r>
            <a:r>
              <a:rPr lang="en-US" dirty="0" err="1"/>
              <a:t>ev_SS</a:t>
            </a:r>
            <a:r>
              <a:rPr lang="en-US" dirty="0"/>
              <a:t> 50 times, until apply </a:t>
            </a:r>
            <a:r>
              <a:rPr lang="en-US" dirty="0" err="1"/>
              <a:t>ev_SS</a:t>
            </a:r>
            <a:r>
              <a:rPr lang="en-US" dirty="0"/>
              <a:t> fails.</a:t>
            </a:r>
          </a:p>
          <a:p>
            <a:pPr lvl="1"/>
            <a:r>
              <a:rPr lang="en-US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Theorem ev100 : </a:t>
            </a:r>
            <a:r>
              <a:rPr lang="en-US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lang="en-US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100.</a:t>
            </a:r>
            <a:br>
              <a:rPr lang="en-US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Proof.</a:t>
            </a:r>
            <a:br>
              <a:rPr lang="en-US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i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i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 (apply </a:t>
            </a:r>
            <a:r>
              <a:rPr lang="en-US" i="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ev_SS</a:t>
            </a:r>
            <a:r>
              <a:rPr lang="en-US" i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 </a:t>
            </a:r>
            <a:br>
              <a:rPr lang="en-US" i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i="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i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 ev_0.</a:t>
            </a:r>
            <a:br>
              <a:rPr lang="en-US" i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Qed</a:t>
            </a:r>
            <a:r>
              <a:rPr lang="en-US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327795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1736</TotalTime>
  <Words>791</Words>
  <Application>Microsoft Office PowerPoint</Application>
  <PresentationFormat>Widescreen</PresentationFormat>
  <Paragraphs>218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Courier New</vt:lpstr>
      <vt:lpstr>Franklin Gothic Book</vt:lpstr>
      <vt:lpstr>Crop</vt:lpstr>
      <vt:lpstr>Simple Imperative Programs in IMP</vt:lpstr>
      <vt:lpstr>Theoretical underpinnings of IMP</vt:lpstr>
      <vt:lpstr>What is IMP?</vt:lpstr>
      <vt:lpstr>Arithmetic &amp; Boolean Expressions</vt:lpstr>
      <vt:lpstr>Functional Form of Expressions</vt:lpstr>
      <vt:lpstr>Expression Optimization</vt:lpstr>
      <vt:lpstr>Expression Optimization</vt:lpstr>
      <vt:lpstr>Automation</vt:lpstr>
      <vt:lpstr>“Repeat” Tactical</vt:lpstr>
      <vt:lpstr>“Try” Tactical</vt:lpstr>
      <vt:lpstr>“;” Tactical</vt:lpstr>
      <vt:lpstr>“;” Tactical</vt:lpstr>
      <vt:lpstr>More Tactics</vt:lpstr>
      <vt:lpstr>Custom Tactics</vt:lpstr>
      <vt:lpstr>Syntax and semantics of IMP</vt:lpstr>
      <vt:lpstr>Evaluation as a Relation</vt:lpstr>
      <vt:lpstr>Inference Rule Notation</vt:lpstr>
      <vt:lpstr>Relational Definitions</vt:lpstr>
      <vt:lpstr>Relational Definitions</vt:lpstr>
      <vt:lpstr>Variables</vt:lpstr>
      <vt:lpstr>Variables</vt:lpstr>
      <vt:lpstr>States</vt:lpstr>
      <vt:lpstr>Evaluation  of Commands in IMP</vt:lpstr>
      <vt:lpstr>Commands</vt:lpstr>
      <vt:lpstr>Commands</vt:lpstr>
      <vt:lpstr>Evaluation</vt:lpstr>
      <vt:lpstr>Evaluation</vt:lpstr>
      <vt:lpstr>Examples</vt:lpstr>
      <vt:lpstr>Questions?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Imperative Programs in IMP</dc:title>
  <dc:creator>Mad Scientist</dc:creator>
  <cp:lastModifiedBy>Mad Scientist</cp:lastModifiedBy>
  <cp:revision>305</cp:revision>
  <dcterms:created xsi:type="dcterms:W3CDTF">2016-05-23T23:03:36Z</dcterms:created>
  <dcterms:modified xsi:type="dcterms:W3CDTF">2016-05-26T17:34:03Z</dcterms:modified>
</cp:coreProperties>
</file>