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80" r:id="rId3"/>
    <p:sldId id="271" r:id="rId4"/>
    <p:sldId id="287" r:id="rId5"/>
    <p:sldId id="286" r:id="rId6"/>
    <p:sldId id="258" r:id="rId7"/>
    <p:sldId id="288" r:id="rId8"/>
    <p:sldId id="289" r:id="rId9"/>
    <p:sldId id="290" r:id="rId10"/>
    <p:sldId id="291" r:id="rId11"/>
    <p:sldId id="294" r:id="rId12"/>
    <p:sldId id="292" r:id="rId13"/>
    <p:sldId id="296" r:id="rId14"/>
    <p:sldId id="295" r:id="rId15"/>
    <p:sldId id="297" r:id="rId16"/>
    <p:sldId id="298" r:id="rId17"/>
    <p:sldId id="299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2467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9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6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2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472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3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3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8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807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677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14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6650" y="1510748"/>
            <a:ext cx="9255319" cy="2258170"/>
          </a:xfrm>
        </p:spPr>
        <p:txBody>
          <a:bodyPr/>
          <a:lstStyle/>
          <a:p>
            <a:r>
              <a:rPr lang="en-US" sz="6400" b="1" dirty="0"/>
              <a:t>Small step Operational Semantics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b="1" dirty="0"/>
              <a:t>Simply Typed Coq Lambda Calculus</a:t>
            </a:r>
          </a:p>
          <a:p>
            <a:endParaRPr lang="en-US" dirty="0"/>
          </a:p>
          <a:p>
            <a:r>
              <a:rPr lang="en-US" dirty="0"/>
              <a:t>Presented by CS 550 Group 3</a:t>
            </a:r>
          </a:p>
        </p:txBody>
      </p:sp>
    </p:spTree>
    <p:extLst>
      <p:ext uri="{BB962C8B-B14F-4D97-AF65-F5344CB8AC3E}">
        <p14:creationId xmlns:p14="http://schemas.microsoft.com/office/powerpoint/2010/main" val="2476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30" y="638092"/>
            <a:ext cx="9601200" cy="880607"/>
          </a:xfrm>
        </p:spPr>
        <p:txBody>
          <a:bodyPr>
            <a:normAutofit/>
          </a:bodyPr>
          <a:lstStyle/>
          <a:p>
            <a:r>
              <a:rPr lang="en-US" dirty="0"/>
              <a:t>Strong Progress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59180" y="638092"/>
            <a:ext cx="6663193" cy="609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strong_progress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∀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t,value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∨ (∃t', t ⇒ t').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induction t.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-left.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v_const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-right.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inversion IHt1.</a:t>
            </a:r>
            <a:b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+inversion IHt2.</a:t>
            </a:r>
            <a:b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*inversion H. inversion H0.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∃(C (n + n0)).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		apply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ST_PlusConstConst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*inversion H0 as [t' H1].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∃(P t1 t').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		apply ST_Plus2.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		apply H. apply H1.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inversion H as [t' H0].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∃(P t' t2).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apply ST_Plus1. apply H0.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46814" y="1846027"/>
            <a:ext cx="4512366" cy="488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 term can "make progress" by stepping to some other term.</a:t>
            </a:r>
          </a:p>
          <a:p>
            <a:r>
              <a:rPr lang="en-US" i="0" dirty="0"/>
              <a:t>Property of relations that necessarily follows from determinism.</a:t>
            </a:r>
          </a:p>
          <a:p>
            <a:r>
              <a:rPr lang="en-US" dirty="0"/>
              <a:t>Think about Deterministic Finite Automatas (DFAs).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00454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30" y="638092"/>
            <a:ext cx="4090947" cy="880607"/>
          </a:xfrm>
        </p:spPr>
        <p:txBody>
          <a:bodyPr>
            <a:normAutofit/>
          </a:bodyPr>
          <a:lstStyle/>
          <a:p>
            <a:r>
              <a:rPr lang="en-US" dirty="0"/>
              <a:t>Normal Forms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9229" y="1693626"/>
            <a:ext cx="4564048" cy="488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Entity that cannot make progress is a value.</a:t>
            </a:r>
            <a:endParaRPr lang="en-US" i="0" dirty="0"/>
          </a:p>
          <a:p>
            <a:r>
              <a:rPr lang="en-US" i="0" dirty="0"/>
              <a:t>When we formally define this property, we call them normal forms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Definition </a:t>
            </a:r>
            <a:r>
              <a:rPr lang="en-US" dirty="0" err="1">
                <a:solidFill>
                  <a:srgbClr val="FF0000"/>
                </a:solidFill>
              </a:rPr>
              <a:t>normal_form</a:t>
            </a:r>
            <a:r>
              <a:rPr lang="en-US" dirty="0">
                <a:solidFill>
                  <a:srgbClr val="FF0000"/>
                </a:solidFill>
              </a:rPr>
              <a:t> {</a:t>
            </a:r>
            <a:r>
              <a:rPr lang="en-US" dirty="0" err="1">
                <a:solidFill>
                  <a:srgbClr val="FF0000"/>
                </a:solidFill>
              </a:rPr>
              <a:t>X:Type</a:t>
            </a:r>
            <a:r>
              <a:rPr lang="en-US" dirty="0">
                <a:solidFill>
                  <a:srgbClr val="FF0000"/>
                </a:solidFill>
              </a:rPr>
              <a:t>} (</a:t>
            </a:r>
            <a:r>
              <a:rPr lang="en-US" dirty="0" err="1">
                <a:solidFill>
                  <a:srgbClr val="FF0000"/>
                </a:solidFill>
              </a:rPr>
              <a:t>R:relation</a:t>
            </a:r>
            <a:r>
              <a:rPr lang="en-US" dirty="0">
                <a:solidFill>
                  <a:srgbClr val="FF0000"/>
                </a:solidFill>
              </a:rPr>
              <a:t> X) (</a:t>
            </a:r>
            <a:r>
              <a:rPr lang="en-US" dirty="0" err="1">
                <a:solidFill>
                  <a:srgbClr val="FF0000"/>
                </a:solidFill>
              </a:rPr>
              <a:t>t:X</a:t>
            </a:r>
            <a:r>
              <a:rPr lang="en-US" dirty="0">
                <a:solidFill>
                  <a:srgbClr val="FF0000"/>
                </a:solidFill>
              </a:rPr>
              <a:t>) : Prop := </a:t>
            </a:r>
            <a:r>
              <a:rPr lang="en-US" dirty="0">
                <a:solidFill>
                  <a:srgbClr val="00B050"/>
                </a:solidFill>
              </a:rPr>
              <a:t>¬ ∃t', R t </a:t>
            </a:r>
            <a:r>
              <a:rPr lang="en-US" dirty="0" err="1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'.</a:t>
            </a:r>
          </a:p>
          <a:p>
            <a:pPr algn="just"/>
            <a:r>
              <a:rPr lang="en-US" dirty="0"/>
              <a:t>Value is a syntactic concept — defined by the form of a term.</a:t>
            </a:r>
          </a:p>
          <a:p>
            <a:pPr algn="just"/>
            <a:r>
              <a:rPr lang="en-US" dirty="0"/>
              <a:t>Normal form is a semantic concept — defined by how the term steps.</a:t>
            </a:r>
          </a:p>
          <a:p>
            <a:pPr algn="just"/>
            <a:r>
              <a:rPr lang="en-US" dirty="0"/>
              <a:t>If t reduces to t‘, and t' is a normal form, t' is a normal form of t.</a:t>
            </a:r>
            <a:endParaRPr lang="en-US" i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43277" y="803082"/>
            <a:ext cx="6774511" cy="5779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value_is_nf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:∀v, value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v→normal_form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v.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unfold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normal_form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intros v H. inversion H.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intros contra. inversion contra. inversion H1.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nf_is_value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:∀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t,normal_form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t→value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t.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unfold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normal_form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intros t H.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assert (G : value t ∨ ∃t', t ⇒ t').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{apply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strong_progress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inversion G.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+apply H0.</a:t>
            </a:r>
            <a:b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+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exfalso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apply H. assumption.</a:t>
            </a:r>
            <a:b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Corollary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nf_same_as_value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∀t,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normal_form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t ↔ value t.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split. apply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nf_is_value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apply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value_is_nf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600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30" y="431358"/>
            <a:ext cx="9601200" cy="880607"/>
          </a:xfrm>
        </p:spPr>
        <p:txBody>
          <a:bodyPr>
            <a:normAutofit/>
          </a:bodyPr>
          <a:lstStyle/>
          <a:p>
            <a:r>
              <a:rPr lang="en-US" dirty="0"/>
              <a:t>Multi Step Reduction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85962" y="1311962"/>
            <a:ext cx="5072931" cy="527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Reduction ⇒ formalizes individual steps for executing programs.</a:t>
            </a:r>
          </a:p>
          <a:p>
            <a:r>
              <a:rPr lang="en-US" dirty="0"/>
              <a:t>Multi Step reduction ⇒* relates t and t' if t can reach t' by any number of single reduction steps (including zero).</a:t>
            </a:r>
          </a:p>
          <a:p>
            <a:r>
              <a:rPr lang="en-US" dirty="0"/>
              <a:t>The "result" of a term t is a normal form that t can reach by multi-step reduction.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 multi {</a:t>
            </a:r>
            <a:r>
              <a:rPr lang="fr-F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X:Type</a:t>
            </a:r>
            <a:r>
              <a: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(R: relation X) : relation X :=</a:t>
            </a:r>
            <a:br>
              <a: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fr-FR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multi_refl</a:t>
            </a:r>
            <a:r>
              <a:rPr lang="fr-F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fr-F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∀(x : X),multi R x </a:t>
            </a:r>
            <a:r>
              <a:rPr lang="fr-FR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fr-FR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fr-FR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multi_step</a:t>
            </a:r>
            <a:r>
              <a:rPr lang="fr-F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fr-F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∀(x y z : X), R x y → 	multi R y z → multi R x z.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i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58894" y="1311962"/>
            <a:ext cx="6011186" cy="5270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Properties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Reflexive (</a:t>
            </a:r>
            <a:r>
              <a:rPr lang="pt-BR" sz="1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∀ x, multi R x x)</a:t>
            </a:r>
          </a:p>
          <a:p>
            <a:r>
              <a:rPr lang="pt-BR" sz="1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Transitive - </a:t>
            </a:r>
            <a:r>
              <a:rPr lang="de-DE" sz="1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if t1⇒*t2 and t2⇒*t3, then t1⇒*t3.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multi_trans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X:Type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R:relation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(x y z: X),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 R x y →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multi R y z →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multi R x z.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intros X R x y z G H.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induction G.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-assumption.</a:t>
            </a:r>
            <a:b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-apply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multi_step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y.</a:t>
            </a:r>
            <a:b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assumption.</a:t>
            </a:r>
            <a:b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-apply IHG. assumption.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800" dirty="0"/>
              <a:t>Closure - ⇒ is a special case of ⇒*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0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30" y="431358"/>
            <a:ext cx="9601200" cy="880607"/>
          </a:xfrm>
        </p:spPr>
        <p:txBody>
          <a:bodyPr>
            <a:normAutofit/>
          </a:bodyPr>
          <a:lstStyle/>
          <a:p>
            <a:r>
              <a:rPr lang="en-US" dirty="0"/>
              <a:t>Big Step Equivalence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85962" y="1677725"/>
            <a:ext cx="5255812" cy="490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Are they the same?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Proof idea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Apply ST_Plus1 n1 times to reduce t1 to a normal form C(n1).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Apply ST_Plus2 n2 times to reduce t2 to a normal form C(n2).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Apply </a:t>
            </a:r>
            <a:r>
              <a:rPr lang="en-US" i="0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ST_PlusConstConst</a:t>
            </a: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once to reduce P (C n1) (C n2) to C (n1 + n2).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i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75728" y="1677725"/>
            <a:ext cx="5494351" cy="4904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Reduction Trace</a:t>
            </a:r>
          </a:p>
          <a:p>
            <a:pPr marL="0" indent="0">
              <a:buNone/>
            </a:pPr>
            <a:r>
              <a:rPr lang="en-US" sz="1800" dirty="0"/>
              <a:t>P t</a:t>
            </a:r>
            <a:r>
              <a:rPr lang="en-US" sz="1800" baseline="-25000" dirty="0"/>
              <a:t>1</a:t>
            </a:r>
            <a:r>
              <a:rPr lang="en-US" sz="1800" dirty="0"/>
              <a:t> t</a:t>
            </a:r>
            <a:r>
              <a:rPr lang="en-US" sz="1800" baseline="-25000" dirty="0"/>
              <a:t>2</a:t>
            </a:r>
            <a:r>
              <a:rPr lang="en-US" sz="1800" dirty="0"/>
              <a:t> </a:t>
            </a:r>
            <a:r>
              <a:rPr lang="en-US" dirty="0"/>
              <a:t>⇒</a:t>
            </a:r>
            <a:r>
              <a:rPr lang="en-US" sz="1800" dirty="0"/>
              <a:t>            (by ST_Plus1)</a:t>
            </a:r>
            <a:br>
              <a:rPr lang="en-US" sz="1800" dirty="0"/>
            </a:br>
            <a:r>
              <a:rPr lang="en-US" sz="1800" dirty="0"/>
              <a:t>P t</a:t>
            </a:r>
            <a:r>
              <a:rPr lang="en-US" sz="1800" baseline="-25000" dirty="0"/>
              <a:t>1</a:t>
            </a:r>
            <a:r>
              <a:rPr lang="en-US" sz="1800" dirty="0"/>
              <a:t>' t</a:t>
            </a:r>
            <a:r>
              <a:rPr lang="en-US" sz="1800" baseline="-25000" dirty="0"/>
              <a:t>2</a:t>
            </a:r>
            <a:r>
              <a:rPr lang="en-US" sz="1800" dirty="0"/>
              <a:t> </a:t>
            </a:r>
            <a:r>
              <a:rPr lang="en-US" dirty="0"/>
              <a:t>⇒</a:t>
            </a:r>
            <a:r>
              <a:rPr lang="en-US" sz="1800" dirty="0"/>
              <a:t>           (by ST_Plus1)</a:t>
            </a:r>
            <a:br>
              <a:rPr lang="en-US" sz="1800" dirty="0"/>
            </a:br>
            <a:r>
              <a:rPr lang="en-US" sz="1800" dirty="0"/>
              <a:t>P t</a:t>
            </a:r>
            <a:r>
              <a:rPr lang="en-US" sz="1800" baseline="-25000" dirty="0"/>
              <a:t>1</a:t>
            </a:r>
            <a:r>
              <a:rPr lang="en-US" sz="1800" dirty="0"/>
              <a:t>'' t</a:t>
            </a:r>
            <a:r>
              <a:rPr lang="en-US" sz="1800" baseline="-25000" dirty="0"/>
              <a:t>2</a:t>
            </a:r>
            <a:r>
              <a:rPr lang="en-US" sz="1800" dirty="0"/>
              <a:t> </a:t>
            </a:r>
            <a:r>
              <a:rPr lang="en-US" dirty="0"/>
              <a:t>⇒</a:t>
            </a:r>
            <a:r>
              <a:rPr lang="en-US" sz="1800" dirty="0"/>
              <a:t>          (by ST_Plus1)</a:t>
            </a:r>
            <a:br>
              <a:rPr lang="en-US" sz="1800" dirty="0"/>
            </a:br>
            <a:r>
              <a:rPr lang="en-US" sz="1800" dirty="0"/>
              <a:t>       ...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P (C n</a:t>
            </a:r>
            <a:r>
              <a:rPr lang="en-US" sz="1800" baseline="-25000" dirty="0"/>
              <a:t>1</a:t>
            </a:r>
            <a:r>
              <a:rPr lang="en-US" sz="1800" dirty="0"/>
              <a:t>) t</a:t>
            </a:r>
            <a:r>
              <a:rPr lang="en-US" sz="1800" baseline="-25000" dirty="0"/>
              <a:t>2</a:t>
            </a:r>
            <a:r>
              <a:rPr lang="en-US" sz="1800" dirty="0"/>
              <a:t> </a:t>
            </a:r>
            <a:r>
              <a:rPr lang="en-US" dirty="0"/>
              <a:t>⇒</a:t>
            </a:r>
            <a:r>
              <a:rPr lang="en-US" sz="1800" dirty="0"/>
              <a:t>        (by ST_Plus2)</a:t>
            </a:r>
            <a:br>
              <a:rPr lang="en-US" sz="1800" dirty="0"/>
            </a:br>
            <a:r>
              <a:rPr lang="en-US" sz="1800" dirty="0"/>
              <a:t>P (C n</a:t>
            </a:r>
            <a:r>
              <a:rPr lang="en-US" sz="1800" baseline="-25000" dirty="0"/>
              <a:t>1</a:t>
            </a:r>
            <a:r>
              <a:rPr lang="en-US" sz="1800" dirty="0"/>
              <a:t>) t</a:t>
            </a:r>
            <a:r>
              <a:rPr lang="en-US" sz="1800" baseline="-25000" dirty="0"/>
              <a:t>2</a:t>
            </a:r>
            <a:r>
              <a:rPr lang="en-US" sz="1800" dirty="0"/>
              <a:t>' </a:t>
            </a:r>
            <a:r>
              <a:rPr lang="en-US" dirty="0"/>
              <a:t>⇒</a:t>
            </a:r>
            <a:r>
              <a:rPr lang="en-US" sz="1800" dirty="0"/>
              <a:t>       (by ST_Plus2)</a:t>
            </a:r>
            <a:br>
              <a:rPr lang="en-US" sz="1800" dirty="0"/>
            </a:br>
            <a:r>
              <a:rPr lang="en-US" sz="1800" dirty="0"/>
              <a:t>P (C n</a:t>
            </a:r>
            <a:r>
              <a:rPr lang="en-US" sz="1800" baseline="-25000" dirty="0"/>
              <a:t>1</a:t>
            </a:r>
            <a:r>
              <a:rPr lang="en-US" sz="1800" dirty="0"/>
              <a:t>) t</a:t>
            </a:r>
            <a:r>
              <a:rPr lang="en-US" sz="1800" baseline="-25000" dirty="0"/>
              <a:t>2</a:t>
            </a:r>
            <a:r>
              <a:rPr lang="en-US" sz="1800" dirty="0"/>
              <a:t>'' </a:t>
            </a:r>
            <a:r>
              <a:rPr lang="en-US" dirty="0"/>
              <a:t>⇒</a:t>
            </a:r>
            <a:r>
              <a:rPr lang="en-US" sz="1800" dirty="0"/>
              <a:t>      (by ST_Plus2)</a:t>
            </a:r>
            <a:br>
              <a:rPr lang="en-US" sz="1800" dirty="0"/>
            </a:br>
            <a:r>
              <a:rPr lang="en-US" sz="1800" dirty="0"/>
              <a:t>...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P (C n</a:t>
            </a:r>
            <a:r>
              <a:rPr lang="en-US" sz="1800" baseline="-25000" dirty="0"/>
              <a:t>1</a:t>
            </a:r>
            <a:r>
              <a:rPr lang="en-US" sz="1800" dirty="0"/>
              <a:t>) (C n</a:t>
            </a:r>
            <a:r>
              <a:rPr lang="en-US" sz="1800" baseline="-25000" dirty="0"/>
              <a:t>2</a:t>
            </a:r>
            <a:r>
              <a:rPr lang="en-US" sz="1800" dirty="0"/>
              <a:t>) </a:t>
            </a:r>
            <a:r>
              <a:rPr lang="en-US" dirty="0"/>
              <a:t>⇒</a:t>
            </a:r>
            <a:r>
              <a:rPr lang="en-US" sz="1800" dirty="0"/>
              <a:t>    (by </a:t>
            </a:r>
            <a:r>
              <a:rPr lang="en-US" sz="1800" dirty="0" err="1"/>
              <a:t>ST_PlusConstConst</a:t>
            </a:r>
            <a:r>
              <a:rPr lang="en-US" sz="1800" dirty="0"/>
              <a:t>) C (n</a:t>
            </a:r>
            <a:r>
              <a:rPr lang="en-US" sz="1800" baseline="-25000" dirty="0"/>
              <a:t>1</a:t>
            </a:r>
            <a:r>
              <a:rPr lang="en-US" sz="1800" dirty="0"/>
              <a:t> + n</a:t>
            </a:r>
            <a:r>
              <a:rPr lang="en-US" sz="1800" baseline="-25000" dirty="0"/>
              <a:t>2</a:t>
            </a:r>
            <a:r>
              <a:rPr lang="en-US" sz="1800" dirty="0"/>
              <a:t>) </a:t>
            </a:r>
            <a:endParaRPr lang="en-US" sz="18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2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433689"/>
          </a:xfrm>
        </p:spPr>
        <p:txBody>
          <a:bodyPr/>
          <a:lstStyle/>
          <a:p>
            <a:r>
              <a:rPr lang="en-US" b="1" dirty="0"/>
              <a:t>Small Step Semantics in IMP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3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389" y="385013"/>
            <a:ext cx="528434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of IMP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768" y="1223213"/>
            <a:ext cx="5030548" cy="53179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BNF for Operations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a ::= </a:t>
            </a:r>
            <a:r>
              <a:rPr lang="en-US" dirty="0"/>
              <a:t>	</a:t>
            </a:r>
            <a:r>
              <a:rPr lang="en-US" dirty="0" err="1">
                <a:solidFill>
                  <a:srgbClr val="00B050"/>
                </a:solidFill>
              </a:rPr>
              <a:t>nat</a:t>
            </a:r>
            <a:r>
              <a:rPr lang="en-US" dirty="0">
                <a:solidFill>
                  <a:srgbClr val="00B050"/>
                </a:solidFill>
              </a:rPr>
              <a:t> | a + a| a - a	| a × 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b ::= 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true| false| a = a| a ≤ a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	| not b| b and b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Formal definition</a:t>
            </a:r>
          </a:p>
          <a:p>
            <a:pPr marL="530352" lvl="1" indent="0">
              <a:buNone/>
            </a:pPr>
            <a:r>
              <a:rPr lang="en-US" i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Inductive </a:t>
            </a:r>
            <a:r>
              <a:rPr lang="en-US" i="0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aexp</a:t>
            </a:r>
            <a:r>
              <a:rPr lang="en-US" i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: Type :=</a:t>
            </a:r>
            <a:b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 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 | </a:t>
            </a:r>
            <a:r>
              <a:rPr lang="en-US" i="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ANum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:</a:t>
            </a: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	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nat</a:t>
            </a:r>
            <a:r>
              <a:rPr lang="en-US" i="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	→ 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aexp</a:t>
            </a:r>
            <a:b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  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| </a:t>
            </a:r>
            <a:r>
              <a:rPr lang="en-US" i="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APlus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: </a:t>
            </a: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aexp</a:t>
            </a:r>
            <a:r>
              <a:rPr lang="en-US" i="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	→ 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aexp</a:t>
            </a:r>
            <a:r>
              <a:rPr lang="en-US" i="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→ 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aexp</a:t>
            </a:r>
            <a:b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  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| </a:t>
            </a:r>
            <a:r>
              <a:rPr lang="en-US" i="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AMinus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: </a:t>
            </a: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aexp</a:t>
            </a:r>
            <a:r>
              <a:rPr lang="en-US" i="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	→ 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aexp</a:t>
            </a:r>
            <a:r>
              <a:rPr lang="en-US" i="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→ 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aexp</a:t>
            </a:r>
            <a:br>
              <a:rPr lang="en-US" i="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  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| </a:t>
            </a:r>
            <a:r>
              <a:rPr lang="en-US" i="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AMult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: </a:t>
            </a: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aexp</a:t>
            </a:r>
            <a:r>
              <a:rPr lang="en-US" i="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	→ 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aexp</a:t>
            </a:r>
            <a:r>
              <a:rPr lang="en-US" i="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→ 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aexp</a:t>
            </a: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530352" lvl="1" indent="0">
              <a:buNone/>
            </a:pPr>
            <a:r>
              <a:rPr lang="en-US" i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Inductive </a:t>
            </a:r>
            <a:r>
              <a:rPr lang="en-US" i="0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bexp</a:t>
            </a:r>
            <a:r>
              <a:rPr lang="en-US" i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: Type :=</a:t>
            </a:r>
            <a:b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 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 | </a:t>
            </a:r>
            <a:r>
              <a:rPr lang="en-US" i="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BTrue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: </a:t>
            </a: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bexp</a:t>
            </a:r>
            <a:b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 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 | </a:t>
            </a:r>
            <a:r>
              <a:rPr lang="en-US" i="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BFalse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:</a:t>
            </a: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	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bexp</a:t>
            </a:r>
            <a:b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  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| </a:t>
            </a:r>
            <a:r>
              <a:rPr lang="en-US" i="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BEq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: 	</a:t>
            </a:r>
            <a:r>
              <a:rPr lang="en-US" i="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aexp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i="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→ 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aexp</a:t>
            </a:r>
            <a:r>
              <a:rPr lang="en-US" i="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→ 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bexp</a:t>
            </a:r>
            <a:b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  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| </a:t>
            </a:r>
            <a:r>
              <a:rPr lang="en-US" i="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BLe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: 	</a:t>
            </a:r>
            <a:r>
              <a:rPr lang="en-US" i="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aexp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i="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→ 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aexp</a:t>
            </a:r>
            <a:r>
              <a:rPr lang="en-US" i="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→ 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bexp</a:t>
            </a:r>
            <a:b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  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| </a:t>
            </a:r>
            <a:r>
              <a:rPr lang="en-US" i="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BNot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: </a:t>
            </a: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bexp</a:t>
            </a:r>
            <a:r>
              <a:rPr lang="en-US" i="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	→ 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bexp</a:t>
            </a:r>
            <a:b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  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| </a:t>
            </a:r>
            <a:r>
              <a:rPr lang="en-US" i="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BAnd</a:t>
            </a:r>
            <a:r>
              <a:rPr lang="en-US" i="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: </a:t>
            </a: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bexp</a:t>
            </a:r>
            <a:r>
              <a:rPr lang="en-US" i="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	→ 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bexp</a:t>
            </a:r>
            <a:r>
              <a:rPr lang="en-US" i="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→ </a:t>
            </a:r>
            <a:r>
              <a:rPr lang="en-US" i="0" dirty="0" err="1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bexp</a:t>
            </a: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48316" y="1223213"/>
            <a:ext cx="5239909" cy="5547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BNF Grammar for commands</a:t>
            </a:r>
          </a:p>
          <a:p>
            <a:pPr marL="530352" lvl="1" indent="0">
              <a:buNone/>
            </a:pP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::= SKIP</a:t>
            </a:r>
            <a:b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::= a</a:t>
            </a:r>
            <a:b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;; c</a:t>
            </a:r>
            <a:b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IFB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b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i="0" dirty="0"/>
          </a:p>
          <a:p>
            <a:r>
              <a:rPr lang="en-US" dirty="0"/>
              <a:t>Formal Definition</a:t>
            </a:r>
          </a:p>
          <a:p>
            <a:pPr marL="530352" lvl="1" indent="0">
              <a:buNone/>
            </a:pP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 com : Type :=</a:t>
            </a:r>
            <a:b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CSkip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</a:t>
            </a:r>
            <a:b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CAss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→ </a:t>
            </a:r>
            <a:r>
              <a:rPr lang="en-US" sz="1800" i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com</a:t>
            </a:r>
            <a:b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CSeq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 → com → com</a:t>
            </a:r>
            <a:b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CIf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i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bexp</a:t>
            </a:r>
            <a: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com → com →	com</a:t>
            </a:r>
            <a:b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CWhile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i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bexp</a:t>
            </a:r>
            <a: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com → com.</a:t>
            </a:r>
          </a:p>
          <a:p>
            <a:pPr marL="530352" lvl="1" indent="0">
              <a:buNone/>
            </a:pPr>
            <a:endParaRPr lang="en-US" sz="1800" i="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0352" lvl="1" indent="0">
              <a:buNone/>
            </a:pP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Tactic Notation "</a:t>
            </a:r>
            <a:r>
              <a:rPr lang="en-US" sz="18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com_cases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tactic(first) ident(c) := first;</a:t>
            </a:r>
            <a:b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"SKIP“</a:t>
            </a:r>
            <a:b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en-US" sz="1800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"::=“</a:t>
            </a:r>
            <a:b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";;“</a:t>
            </a:r>
            <a:b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"IFB“</a:t>
            </a:r>
            <a:b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en-US" sz="1800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sz="18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8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"WHILE"</a:t>
            </a:r>
            <a:r>
              <a:rPr lang="en-US" sz="18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en-US" i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6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388" y="522798"/>
            <a:ext cx="6540646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Small Step Semantics in IMP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388" y="1590261"/>
            <a:ext cx="10508347" cy="4950905"/>
          </a:xfrm>
        </p:spPr>
        <p:txBody>
          <a:bodyPr>
            <a:normAutofit/>
          </a:bodyPr>
          <a:lstStyle/>
          <a:p>
            <a:r>
              <a:rPr lang="en-US" dirty="0"/>
              <a:t>Rewriting IMP using small step notations.</a:t>
            </a:r>
          </a:p>
          <a:p>
            <a:r>
              <a:rPr lang="en-US" dirty="0"/>
              <a:t>Can be done by extending the Presburger language.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Inductive aval : aexp → Prop</a:t>
            </a:r>
            <a:r>
              <a:rPr lang="pt-BR" dirty="0"/>
              <a:t> := </a:t>
            </a:r>
            <a:r>
              <a:rPr lang="pt-BR" dirty="0">
                <a:solidFill>
                  <a:srgbClr val="00B050"/>
                </a:solidFill>
              </a:rPr>
              <a:t>av_num : ∀n, aval (ANum n).</a:t>
            </a:r>
          </a:p>
          <a:p>
            <a:pPr marL="0" indent="0" algn="ctr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We introduce new symbolic notations</a:t>
            </a:r>
          </a:p>
          <a:p>
            <a:pPr lvl="1"/>
            <a:r>
              <a:rPr lang="en-US" i="0" dirty="0"/>
              <a:t>⇒</a:t>
            </a:r>
            <a:r>
              <a:rPr lang="en-US" i="0" baseline="-25000" dirty="0"/>
              <a:t>a</a:t>
            </a:r>
            <a:r>
              <a:rPr lang="en-US" i="0" dirty="0"/>
              <a:t> for Arithmetic operations</a:t>
            </a:r>
          </a:p>
          <a:p>
            <a:pPr lvl="1"/>
            <a:r>
              <a:rPr lang="en-US" i="0" dirty="0"/>
              <a:t>⇒</a:t>
            </a:r>
            <a:r>
              <a:rPr lang="en-US" i="0" baseline="-25000" dirty="0"/>
              <a:t>b</a:t>
            </a:r>
            <a:r>
              <a:rPr lang="en-US" i="0" dirty="0"/>
              <a:t> for Boolean operations</a:t>
            </a:r>
          </a:p>
          <a:p>
            <a:r>
              <a:rPr lang="pt-BR" dirty="0"/>
              <a:t>SKIP is used to indicate –</a:t>
            </a:r>
          </a:p>
          <a:p>
            <a:pPr lvl="1"/>
            <a:r>
              <a:rPr lang="pt-BR" dirty="0"/>
              <a:t>Expressions that have been reduced to normal form</a:t>
            </a:r>
          </a:p>
          <a:p>
            <a:pPr lvl="1"/>
            <a:r>
              <a:rPr lang="pt-BR" dirty="0"/>
              <a:t>Assignment operations.</a:t>
            </a:r>
          </a:p>
          <a:p>
            <a:r>
              <a:rPr lang="pt-BR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WHILE is reduced to a conditional (IF/ELSE) followed by a WHILE</a:t>
            </a:r>
            <a:endParaRPr lang="en-US" i="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8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389" y="691782"/>
            <a:ext cx="6540646" cy="838200"/>
          </a:xfrm>
        </p:spPr>
        <p:txBody>
          <a:bodyPr>
            <a:normAutofit/>
          </a:bodyPr>
          <a:lstStyle/>
          <a:p>
            <a:r>
              <a:rPr lang="en-US" dirty="0"/>
              <a:t>Concurrent IMP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728" y="1836751"/>
            <a:ext cx="5184249" cy="4819046"/>
          </a:xfrm>
        </p:spPr>
        <p:txBody>
          <a:bodyPr>
            <a:normAutofit/>
          </a:bodyPr>
          <a:lstStyle/>
          <a:p>
            <a:r>
              <a:rPr lang="en-US" dirty="0"/>
              <a:t>Advantage of Small Step semantics - </a:t>
            </a:r>
            <a:r>
              <a:rPr lang="en-US" dirty="0">
                <a:cs typeface="Courier New" panose="02070309020205020404" pitchFamily="49" charset="0"/>
              </a:rPr>
              <a:t>Easier to model programs with concurrent execution paths.</a:t>
            </a:r>
          </a:p>
          <a:p>
            <a:r>
              <a:rPr lang="en-US" dirty="0">
                <a:cs typeface="Courier New" panose="02070309020205020404" pitchFamily="49" charset="0"/>
              </a:rPr>
              <a:t>We can rewrite IMP to run evaluations in parallel threads.</a:t>
            </a:r>
          </a:p>
          <a:p>
            <a:r>
              <a:rPr lang="en-US" dirty="0">
                <a:cs typeface="Courier New" panose="02070309020205020404" pitchFamily="49" charset="0"/>
              </a:rPr>
              <a:t>Threads share memory space, and communicate by using variables.</a:t>
            </a:r>
          </a:p>
          <a:p>
            <a:r>
              <a:rPr lang="en-US" dirty="0">
                <a:cs typeface="Courier New" panose="02070309020205020404" pitchFamily="49" charset="0"/>
              </a:rPr>
              <a:t>Order of thread execution is non deterministic.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61977" y="1836751"/>
            <a:ext cx="5720639" cy="481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par_loop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com :=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::=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b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AId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::=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AId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					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1)</a:t>
            </a:r>
            <a:b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1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67930"/>
          </a:xfrm>
        </p:spPr>
        <p:txBody>
          <a:bodyPr/>
          <a:lstStyle/>
          <a:p>
            <a:r>
              <a:rPr lang="en-US" b="1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30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519290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5" y="3593990"/>
            <a:ext cx="6831673" cy="17651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CS 550 Group 3</a:t>
            </a:r>
          </a:p>
          <a:p>
            <a:endParaRPr lang="en-US" dirty="0"/>
          </a:p>
          <a:p>
            <a:r>
              <a:rPr lang="en-US" b="1" dirty="0" err="1"/>
              <a:t>Ankush</a:t>
            </a:r>
            <a:r>
              <a:rPr lang="en-US" b="1" dirty="0"/>
              <a:t> </a:t>
            </a:r>
            <a:r>
              <a:rPr lang="en-US" b="1" dirty="0" err="1"/>
              <a:t>Israney</a:t>
            </a:r>
            <a:endParaRPr lang="en-US" b="1" dirty="0"/>
          </a:p>
          <a:p>
            <a:r>
              <a:rPr lang="en-US" b="1" dirty="0"/>
              <a:t>Michael </a:t>
            </a:r>
            <a:r>
              <a:rPr lang="en-US" b="1" dirty="0" err="1"/>
              <a:t>Dodds</a:t>
            </a:r>
            <a:endParaRPr lang="en-US" b="1" dirty="0"/>
          </a:p>
          <a:p>
            <a:r>
              <a:rPr lang="en-US" b="1" dirty="0"/>
              <a:t>Jaidev Ramakrishna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7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647" y="1184745"/>
            <a:ext cx="9732395" cy="3760966"/>
          </a:xfrm>
        </p:spPr>
        <p:txBody>
          <a:bodyPr/>
          <a:lstStyle/>
          <a:p>
            <a:r>
              <a:rPr lang="en-US" b="1" dirty="0"/>
              <a:t>Types and Characteristics of Semantic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31" y="574482"/>
            <a:ext cx="9601200" cy="880607"/>
          </a:xfrm>
        </p:spPr>
        <p:txBody>
          <a:bodyPr>
            <a:normAutofit/>
          </a:bodyPr>
          <a:lstStyle/>
          <a:p>
            <a:r>
              <a:rPr lang="en-US" dirty="0"/>
              <a:t>Operational Semantics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2331" y="1725433"/>
            <a:ext cx="5394960" cy="485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What are operational semantics?</a:t>
            </a:r>
          </a:p>
          <a:p>
            <a:r>
              <a:rPr lang="en-US" dirty="0"/>
              <a:t>Logically verify properties of programming languages.</a:t>
            </a:r>
          </a:p>
          <a:p>
            <a:r>
              <a:rPr lang="en-US" dirty="0"/>
              <a:t>Describe exactly how code is interpreted as a series of computational steps.</a:t>
            </a:r>
          </a:p>
          <a:p>
            <a:r>
              <a:rPr lang="en-US" dirty="0"/>
              <a:t>Construct proofs about –</a:t>
            </a:r>
          </a:p>
          <a:p>
            <a:pPr lvl="1"/>
            <a:r>
              <a:rPr lang="en-US" i="0" dirty="0"/>
              <a:t>Correctness</a:t>
            </a:r>
          </a:p>
          <a:p>
            <a:pPr lvl="1"/>
            <a:r>
              <a:rPr lang="en-US" i="0" dirty="0"/>
              <a:t>Completeness</a:t>
            </a:r>
          </a:p>
          <a:p>
            <a:pPr lvl="1"/>
            <a:r>
              <a:rPr lang="en-US" i="0" dirty="0"/>
              <a:t>Safety</a:t>
            </a:r>
          </a:p>
          <a:p>
            <a:pPr lvl="1"/>
            <a:r>
              <a:rPr lang="en-US" i="0" dirty="0"/>
              <a:t>Security</a:t>
            </a:r>
          </a:p>
          <a:p>
            <a:r>
              <a:rPr lang="en-US" dirty="0"/>
              <a:t>Lambda Calculus and Lisp.</a:t>
            </a:r>
            <a:endParaRPr lang="en-US" i="0" dirty="0"/>
          </a:p>
          <a:p>
            <a:endParaRPr lang="en-US" i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97040" y="1725432"/>
            <a:ext cx="5328699" cy="485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Types of Semantics</a:t>
            </a:r>
          </a:p>
          <a:p>
            <a:r>
              <a:rPr lang="en-US" dirty="0"/>
              <a:t>Axiomatic Semantics</a:t>
            </a:r>
          </a:p>
          <a:p>
            <a:r>
              <a:rPr lang="en-US" dirty="0"/>
              <a:t>Denotational Semantics</a:t>
            </a:r>
          </a:p>
          <a:p>
            <a:r>
              <a:rPr lang="en-US" dirty="0"/>
              <a:t>Big Step Semantics</a:t>
            </a:r>
          </a:p>
          <a:p>
            <a:r>
              <a:rPr lang="en-US" dirty="0"/>
              <a:t>Small Step Semantics</a:t>
            </a:r>
          </a:p>
          <a:p>
            <a:pPr lvl="1"/>
            <a:r>
              <a:rPr lang="en-US" i="0" dirty="0"/>
              <a:t>Structural Semantics</a:t>
            </a:r>
          </a:p>
          <a:p>
            <a:pPr lvl="1"/>
            <a:r>
              <a:rPr lang="en-US" i="0" dirty="0"/>
              <a:t>Reduction Semantics</a:t>
            </a:r>
          </a:p>
          <a:p>
            <a:pPr lvl="1"/>
            <a:endParaRPr lang="en-US" i="0" dirty="0"/>
          </a:p>
          <a:p>
            <a:r>
              <a:rPr lang="en-US" dirty="0"/>
              <a:t>Big step vs Small Step</a:t>
            </a:r>
            <a:endParaRPr lang="en-US" i="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31" y="574482"/>
            <a:ext cx="9601200" cy="880607"/>
          </a:xfrm>
        </p:spPr>
        <p:txBody>
          <a:bodyPr>
            <a:normAutofit/>
          </a:bodyPr>
          <a:lstStyle/>
          <a:p>
            <a:r>
              <a:rPr lang="en-US" dirty="0"/>
              <a:t>Big Step Semantics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97040" y="1806272"/>
            <a:ext cx="5394960" cy="485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Issues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Heavily dependent on nature of variables and other data members.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Vulnerable to ambiguous and undefined operations.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Direct mapping from start state to some end state not always possible.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Difficult to model programs with concurrent and/or parallel execution paths.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04731" y="1806272"/>
            <a:ext cx="5394960" cy="485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Characteristics</a:t>
            </a:r>
          </a:p>
          <a:p>
            <a:r>
              <a:rPr lang="en-US" dirty="0"/>
              <a:t>Specifies how a given expression can be evaluated to its final value.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Concerned with overall end result of computation.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Simple to understand and programmatically define and evaluate.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Also called natural semantics.</a:t>
            </a:r>
          </a:p>
        </p:txBody>
      </p:sp>
    </p:spTree>
    <p:extLst>
      <p:ext uri="{BB962C8B-B14F-4D97-AF65-F5344CB8AC3E}">
        <p14:creationId xmlns:p14="http://schemas.microsoft.com/office/powerpoint/2010/main" val="270041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83" y="499939"/>
            <a:ext cx="9601200" cy="880607"/>
          </a:xfrm>
        </p:spPr>
        <p:txBody>
          <a:bodyPr>
            <a:normAutofit/>
          </a:bodyPr>
          <a:lstStyle/>
          <a:p>
            <a:r>
              <a:rPr lang="en-US" dirty="0"/>
              <a:t>Small Step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441" y="1637970"/>
            <a:ext cx="5394960" cy="485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Small Step</a:t>
            </a:r>
          </a:p>
          <a:p>
            <a:r>
              <a:rPr lang="en-US" dirty="0"/>
              <a:t>Specifies individual intermediate states in the evaluation path.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Difficult to understand and programmatically define and evaluate.</a:t>
            </a:r>
          </a:p>
          <a:p>
            <a:r>
              <a:rPr lang="en-US" dirty="0">
                <a:cs typeface="Courier New" panose="02070309020205020404" pitchFamily="49" charset="0"/>
              </a:rPr>
              <a:t>Less restricted by static nature of variables and other data members.</a:t>
            </a:r>
          </a:p>
          <a:p>
            <a:r>
              <a:rPr lang="en-US" dirty="0">
                <a:cs typeface="Courier New" panose="02070309020205020404" pitchFamily="49" charset="0"/>
              </a:rPr>
              <a:t>Easier to model programs with concurrent execution paths.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401" y="2152817"/>
            <a:ext cx="53625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6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3408"/>
            <a:ext cx="9601200" cy="701842"/>
          </a:xfrm>
        </p:spPr>
        <p:txBody>
          <a:bodyPr/>
          <a:lstStyle/>
          <a:p>
            <a:r>
              <a:rPr lang="en-US" dirty="0"/>
              <a:t>Example: Presburger Arithmetic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1387643"/>
            <a:ext cx="4719099" cy="5285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dirty="0">
                <a:cs typeface="Courier New" panose="02070309020205020404" pitchFamily="49" charset="0"/>
              </a:rPr>
              <a:t>Grammar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0352" lvl="1" indent="0">
              <a:lnSpc>
                <a:spcPct val="110000"/>
              </a:lnSpc>
              <a:buNone/>
            </a:pPr>
            <a:r>
              <a:rPr lang="en-US" sz="16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 tm : Type :=</a:t>
            </a:r>
            <a:br>
              <a:rPr lang="en-US" sz="16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C : </a:t>
            </a:r>
            <a:r>
              <a:rPr lang="en-US" sz="1600" i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6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tm</a:t>
            </a:r>
            <a:br>
              <a:rPr lang="en-US" sz="16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| P : </a:t>
            </a:r>
            <a:r>
              <a:rPr lang="en-US" sz="16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 → tm → tm.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Big Step Style</a:t>
            </a:r>
          </a:p>
          <a:p>
            <a:pPr marL="530352" lvl="1" indent="0">
              <a:lnSpc>
                <a:spcPct val="110000"/>
              </a:lnSpc>
              <a:buNone/>
            </a:pPr>
            <a:r>
              <a:rPr lang="en-US" sz="16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Fixpoint</a:t>
            </a:r>
            <a:r>
              <a:rPr lang="en-US" sz="16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evalF</a:t>
            </a:r>
            <a:r>
              <a:rPr lang="en-US" sz="16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 : tm) : </a:t>
            </a:r>
            <a:r>
              <a:rPr lang="en-US" sz="16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6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  <a:br>
              <a:rPr lang="en-US" sz="16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t with</a:t>
            </a:r>
            <a:br>
              <a:rPr lang="en-US" sz="16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C n ⇒ n</a:t>
            </a:r>
            <a:br>
              <a:rPr lang="en-US" sz="16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| P a1 a2 ⇒ </a:t>
            </a:r>
            <a:r>
              <a:rPr lang="en-US" sz="1600" i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evalF</a:t>
            </a:r>
            <a:r>
              <a:rPr lang="en-US" sz="16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 			+ </a:t>
            </a:r>
            <a:r>
              <a:rPr lang="en-US" sz="1600" i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evalF</a:t>
            </a:r>
            <a:r>
              <a:rPr lang="en-US" sz="16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a2</a:t>
            </a:r>
            <a:br>
              <a:rPr lang="en-US" sz="1600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2261" y="1387643"/>
            <a:ext cx="5931673" cy="5285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dirty="0"/>
              <a:t>Small Step Style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 step : </a:t>
            </a:r>
            <a:r>
              <a:rPr lang="en-US" sz="1600" b="1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 → tm → Prop :=</a:t>
            </a:r>
          </a:p>
          <a:p>
            <a:pPr marL="530352" lvl="1" indent="0">
              <a:lnSpc>
                <a:spcPct val="110000"/>
              </a:lnSpc>
              <a:buNone/>
            </a:pPr>
            <a:r>
              <a:rPr lang="en-US" sz="1600" b="1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|ST_Plus1 : 	</a:t>
            </a:r>
            <a:r>
              <a:rPr lang="en-US" sz="1600" b="1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∀t1 </a:t>
            </a:r>
            <a:r>
              <a:rPr lang="en-US" sz="1600" b="1" i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sz="1600" b="1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t2, t1 ⇒</a:t>
            </a:r>
            <a:br>
              <a:rPr lang="en-US" sz="1600" b="1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t1'→ P t1 t2 ⇒ P t1' t2</a:t>
            </a:r>
            <a:endParaRPr lang="en-US" sz="1600" b="1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0352" lvl="1" indent="0">
              <a:lnSpc>
                <a:spcPct val="110000"/>
              </a:lnSpc>
              <a:buNone/>
            </a:pPr>
            <a:r>
              <a:rPr lang="en-US" sz="1600" b="1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|ST_Plus2 : 	</a:t>
            </a:r>
            <a:r>
              <a:rPr lang="en-US" sz="1600" b="1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∀n1 t2 t2',t2 ⇒</a:t>
            </a:r>
            <a:br>
              <a:rPr lang="en-US" sz="1600" b="1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t2‘→ P (C n1) t2 ⇒</a:t>
            </a:r>
            <a:br>
              <a:rPr lang="en-US" sz="1600" b="1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P (C n1) t2‘</a:t>
            </a:r>
            <a:br>
              <a:rPr lang="en-US" sz="1600" b="1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b="1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ST_PlusConstConst</a:t>
            </a:r>
            <a:r>
              <a:rPr lang="en-US" sz="1600" b="1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∀n1 n2,P (C n1) (C n2)</a:t>
            </a:r>
            <a:br>
              <a:rPr lang="en-US" sz="1600" b="1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⇒ C(n1+n2)</a:t>
            </a:r>
            <a:br>
              <a:rPr lang="en-US" sz="1600" b="1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" t '⇒' t' " := (step t t').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Operates on parse tree by replacing leftmost node with its value.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First two operations are used to find leftmost value.</a:t>
            </a:r>
            <a:endParaRPr lang="en-US" sz="16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Single reduction step - P replaced by its value.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i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184745"/>
            <a:ext cx="8361229" cy="3816625"/>
          </a:xfrm>
        </p:spPr>
        <p:txBody>
          <a:bodyPr/>
          <a:lstStyle/>
          <a:p>
            <a:r>
              <a:rPr lang="en-US" b="1" dirty="0"/>
              <a:t>Relations and Entities in Small Step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4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31" y="574482"/>
            <a:ext cx="9601200" cy="880607"/>
          </a:xfrm>
        </p:spPr>
        <p:txBody>
          <a:bodyPr>
            <a:normAutofit/>
          </a:bodyPr>
          <a:lstStyle/>
          <a:p>
            <a:r>
              <a:rPr lang="en-US" dirty="0"/>
              <a:t>What is a Relation?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2330" y="1455089"/>
            <a:ext cx="5029202" cy="5127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family of propositions about pairs of elements of X.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Definition relation (X: Type) </a:t>
            </a:r>
            <a:r>
              <a:rPr lang="en-US" dirty="0"/>
              <a:t>:= </a:t>
            </a:r>
            <a:r>
              <a:rPr lang="en-US" dirty="0" err="1">
                <a:solidFill>
                  <a:srgbClr val="00B050"/>
                </a:solidFill>
              </a:rPr>
              <a:t>X→X→Prop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r>
              <a:rPr lang="en-US" dirty="0"/>
              <a:t>Classes of Relations</a:t>
            </a:r>
          </a:p>
          <a:p>
            <a:pPr lvl="1"/>
            <a:r>
              <a:rPr lang="en-US" i="0" dirty="0"/>
              <a:t>Single Step Relation	</a:t>
            </a:r>
            <a:r>
              <a:rPr lang="en-US" b="1" i="0" dirty="0"/>
              <a:t>⇒</a:t>
            </a:r>
          </a:p>
          <a:p>
            <a:pPr lvl="1"/>
            <a:r>
              <a:rPr lang="en-US" i="0" dirty="0"/>
              <a:t>Multi Step Relation	</a:t>
            </a:r>
            <a:r>
              <a:rPr lang="en-US" b="1" i="0" dirty="0"/>
              <a:t>⇒*</a:t>
            </a:r>
          </a:p>
          <a:p>
            <a:r>
              <a:rPr lang="en-US" dirty="0"/>
              <a:t>Property of Relations – </a:t>
            </a:r>
            <a:r>
              <a:rPr lang="en-US" b="1" dirty="0"/>
              <a:t>DETERMINISM</a:t>
            </a:r>
          </a:p>
          <a:p>
            <a:pPr marL="0" indent="0" algn="ctr">
              <a:buNone/>
            </a:pPr>
            <a:r>
              <a:rPr lang="en-US" b="1" dirty="0"/>
              <a:t>For each t, there is at most one t' such that t steps to t' (t ⇒ t').</a:t>
            </a:r>
          </a:p>
          <a:p>
            <a:r>
              <a:rPr lang="en-US" dirty="0"/>
              <a:t>Proof formulation - If x steps to both y</a:t>
            </a:r>
            <a:r>
              <a:rPr lang="en-US" baseline="-25000" dirty="0"/>
              <a:t>1</a:t>
            </a:r>
            <a:r>
              <a:rPr lang="en-US" dirty="0"/>
              <a:t> and y</a:t>
            </a:r>
            <a:r>
              <a:rPr lang="en-US" baseline="-25000" dirty="0"/>
              <a:t>2</a:t>
            </a:r>
            <a:r>
              <a:rPr lang="en-US" dirty="0"/>
              <a:t>, and y</a:t>
            </a:r>
            <a:r>
              <a:rPr lang="en-US" baseline="-25000" dirty="0"/>
              <a:t>1</a:t>
            </a:r>
            <a:r>
              <a:rPr lang="en-US" dirty="0"/>
              <a:t> and y</a:t>
            </a:r>
            <a:r>
              <a:rPr lang="en-US" baseline="-25000" dirty="0"/>
              <a:t>2</a:t>
            </a:r>
            <a:r>
              <a:rPr lang="en-US" dirty="0"/>
              <a:t> are equal, x ⇒ y is deterministic </a:t>
            </a:r>
            <a:endParaRPr lang="en-US" i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94066" y="1121134"/>
            <a:ext cx="5836257" cy="5461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 deterministic {X: Type} (R: relation X) :=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∀x y1 y2 : X, R x y1 → R x y2 → y1 = y2.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step_deterministic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deterministic step.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unfold deterministic.</a:t>
            </a:r>
            <a:b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intros x y1 y2 Hy1 Hy2.</a:t>
            </a:r>
            <a:b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generalize dependent y2.</a:t>
            </a:r>
            <a:b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induction Hy1;</a:t>
            </a:r>
            <a:b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intros y2 Hy2.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-inversion Hy2.</a:t>
            </a:r>
            <a:b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+reflexivity.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+inversion H2.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+inversion H2.: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-inversion Hy2.</a:t>
            </a:r>
            <a:b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+rewrite← H0 in Hy1. inversion Hy1.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+rewrite← (IHHy1 t1'0).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reflexivity. assumption.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+rewrite← H in Hy1. inversion Hy1.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-inversion Hy2.</a:t>
            </a:r>
            <a:b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+rewrite← H1 in Hy1. inversion Hy1.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+inversion H2.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+rewrite← (IHHy1 t2'0).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reflexivity.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assumption.Qed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5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30" y="431358"/>
            <a:ext cx="9601200" cy="880607"/>
          </a:xfrm>
        </p:spPr>
        <p:txBody>
          <a:bodyPr>
            <a:normAutofit/>
          </a:bodyPr>
          <a:lstStyle/>
          <a:p>
            <a:r>
              <a:rPr lang="en-US" dirty="0"/>
              <a:t>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5252" y="1311962"/>
            <a:ext cx="4933785" cy="527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Relations as machines?</a:t>
            </a:r>
          </a:p>
          <a:p>
            <a:r>
              <a:rPr lang="en-US" dirty="0"/>
              <a:t>Let ⇒ relation have some equivalent abstract machine.</a:t>
            </a:r>
          </a:p>
          <a:p>
            <a:r>
              <a:rPr lang="en-US" dirty="0"/>
              <a:t>Let t and t` be states of the machine.</a:t>
            </a:r>
          </a:p>
          <a:p>
            <a:r>
              <a:rPr lang="en-US" dirty="0"/>
              <a:t>Machine steps between states using “+” operation.</a:t>
            </a:r>
          </a:p>
          <a:p>
            <a:r>
              <a:rPr lang="en-US" dirty="0"/>
              <a:t>Machine halts when input tape is empty.</a:t>
            </a:r>
          </a:p>
          <a:p>
            <a:r>
              <a:rPr lang="en-US" dirty="0"/>
              <a:t>Execution</a:t>
            </a:r>
          </a:p>
          <a:p>
            <a:pPr lvl="1"/>
            <a:r>
              <a:rPr lang="en-US" i="0" dirty="0"/>
              <a:t>Let t be start state.</a:t>
            </a:r>
          </a:p>
          <a:p>
            <a:pPr lvl="1"/>
            <a:r>
              <a:rPr lang="en-US" i="0" dirty="0"/>
              <a:t>Repeatedly apply ⇒ relation to find sequence of states.</a:t>
            </a:r>
          </a:p>
          <a:p>
            <a:pPr lvl="1"/>
            <a:r>
              <a:rPr lang="en-US" i="0" dirty="0"/>
              <a:t>Return final state of machine.</a:t>
            </a:r>
          </a:p>
          <a:p>
            <a:endParaRPr lang="en-US" i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09037" y="1311962"/>
            <a:ext cx="6416702" cy="5270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Final states are in the form C(n) for some n. These C(n) terms are values.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 value :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tm→Prop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v_const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:∀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n,value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 n).</a:t>
            </a:r>
          </a:p>
          <a:p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Can we rewrite our step function to use values?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 step : tm → tm → Prop :=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ST_PlusConstConst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∀n1 n2,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(C n1) (C n2) ⇒ C (n1 + n2)</a:t>
            </a:r>
            <a:b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|ST_Plus1 : ∀t1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t2,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⇒ t1' → P t1 t2 ⇒ P t1' t2</a:t>
            </a:r>
            <a:b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|ST_Plus2 : ∀v1 t2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v1 → t2 ⇒ t2' →</a:t>
            </a:r>
            <a:b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 v1 t2 ⇒ P v1 t2‘</a:t>
            </a:r>
            <a:b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" t '⇒' t' "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(step t t').</a:t>
            </a:r>
          </a:p>
        </p:txBody>
      </p:sp>
    </p:spTree>
    <p:extLst>
      <p:ext uri="{BB962C8B-B14F-4D97-AF65-F5344CB8AC3E}">
        <p14:creationId xmlns:p14="http://schemas.microsoft.com/office/powerpoint/2010/main" val="175698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2188</TotalTime>
  <Words>879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Courier New</vt:lpstr>
      <vt:lpstr>Franklin Gothic Book</vt:lpstr>
      <vt:lpstr>Crop</vt:lpstr>
      <vt:lpstr>Small step Operational Semantics</vt:lpstr>
      <vt:lpstr>Types and Characteristics of Semantic Systems</vt:lpstr>
      <vt:lpstr>Operational Semantics</vt:lpstr>
      <vt:lpstr>Big Step Semantics</vt:lpstr>
      <vt:lpstr>Small Step Semantics</vt:lpstr>
      <vt:lpstr>Example: Presburger Arithmetic</vt:lpstr>
      <vt:lpstr>Relations and Entities in Small Step Semantics</vt:lpstr>
      <vt:lpstr>What is a Relation?</vt:lpstr>
      <vt:lpstr>Values</vt:lpstr>
      <vt:lpstr>Strong Progress</vt:lpstr>
      <vt:lpstr>Normal Forms</vt:lpstr>
      <vt:lpstr>Multi Step Reduction</vt:lpstr>
      <vt:lpstr>Big Step Equivalence</vt:lpstr>
      <vt:lpstr>Small Step Semantics in IMP</vt:lpstr>
      <vt:lpstr>Recap of IMP Notation</vt:lpstr>
      <vt:lpstr>Small Step Semantics in IMP</vt:lpstr>
      <vt:lpstr>Concurrent IMP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Imperative Programs in IMP</dc:title>
  <dc:creator>Mad Scientist</dc:creator>
  <cp:lastModifiedBy>Mad Scientist</cp:lastModifiedBy>
  <cp:revision>458</cp:revision>
  <dcterms:created xsi:type="dcterms:W3CDTF">2016-05-23T23:03:36Z</dcterms:created>
  <dcterms:modified xsi:type="dcterms:W3CDTF">2016-06-02T23:44:56Z</dcterms:modified>
</cp:coreProperties>
</file>