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2" r:id="rId2"/>
    <p:sldId id="257" r:id="rId3"/>
    <p:sldId id="303" r:id="rId4"/>
    <p:sldId id="292" r:id="rId5"/>
    <p:sldId id="258" r:id="rId6"/>
    <p:sldId id="293" r:id="rId7"/>
    <p:sldId id="259" r:id="rId8"/>
    <p:sldId id="304" r:id="rId9"/>
    <p:sldId id="276" r:id="rId10"/>
    <p:sldId id="288" r:id="rId11"/>
    <p:sldId id="260" r:id="rId12"/>
    <p:sldId id="261" r:id="rId13"/>
    <p:sldId id="262" r:id="rId14"/>
    <p:sldId id="263" r:id="rId15"/>
    <p:sldId id="290" r:id="rId16"/>
    <p:sldId id="291" r:id="rId17"/>
    <p:sldId id="305" r:id="rId18"/>
    <p:sldId id="294" r:id="rId19"/>
    <p:sldId id="280" r:id="rId20"/>
    <p:sldId id="306" r:id="rId21"/>
    <p:sldId id="296" r:id="rId22"/>
    <p:sldId id="295" r:id="rId23"/>
    <p:sldId id="298" r:id="rId24"/>
    <p:sldId id="299" r:id="rId25"/>
    <p:sldId id="300" r:id="rId26"/>
    <p:sldId id="30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8385" y="1606163"/>
            <a:ext cx="7394714" cy="2258170"/>
          </a:xfrm>
        </p:spPr>
        <p:txBody>
          <a:bodyPr/>
          <a:lstStyle/>
          <a:p>
            <a:r>
              <a:rPr lang="en-US" sz="6400" b="1" dirty="0"/>
              <a:t>simply Typed lambda 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b="1" dirty="0"/>
              <a:t>Simply Typed Coq Lambda Calculus</a:t>
            </a:r>
          </a:p>
          <a:p>
            <a:endParaRPr lang="en-US" dirty="0"/>
          </a:p>
          <a:p>
            <a:r>
              <a:rPr lang="en-US" dirty="0"/>
              <a:t>Presented by CS 550 Group 3</a:t>
            </a:r>
          </a:p>
        </p:txBody>
      </p:sp>
    </p:spTree>
    <p:extLst>
      <p:ext uri="{BB962C8B-B14F-4D97-AF65-F5344CB8AC3E}">
        <p14:creationId xmlns:p14="http://schemas.microsoft.com/office/powerpoint/2010/main" val="240673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Gallina</a:t>
            </a:r>
            <a:r>
              <a:rPr lang="en-US" dirty="0"/>
              <a:t>, </a:t>
            </a:r>
            <a:r>
              <a:rPr lang="en-US" dirty="0" err="1"/>
              <a:t>Coq’s</a:t>
            </a:r>
            <a:r>
              <a:rPr lang="en-US" dirty="0"/>
              <a:t> built-in language uses first choice</a:t>
            </a:r>
          </a:p>
          <a:p>
            <a:r>
              <a:rPr lang="en-US" dirty="0"/>
              <a:t>This assures that a value is ultimately reached and never-ending recursion can be avoided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real-world functional languages make second choice</a:t>
            </a:r>
          </a:p>
          <a:p>
            <a:r>
              <a:rPr lang="en-US" dirty="0"/>
              <a:t>Most languages aren’t also a consistent logic, thus establishing an end value isn’t required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40" y="4076699"/>
            <a:ext cx="4199906" cy="950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068" y="4076699"/>
            <a:ext cx="3936455" cy="22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2200001"/>
            <a:ext cx="4232775" cy="45273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Heart of STLC</a:t>
            </a:r>
          </a:p>
          <a:p>
            <a:r>
              <a:rPr lang="en-US" dirty="0"/>
              <a:t>Substitute one term for a variable in another term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“substitute x with s in t”</a:t>
            </a:r>
          </a:p>
          <a:p>
            <a:r>
              <a:rPr lang="en-US" dirty="0"/>
              <a:t>With \</a:t>
            </a:r>
            <a:r>
              <a:rPr lang="en-US" dirty="0" err="1"/>
              <a:t>x.Bool.x</a:t>
            </a:r>
            <a:r>
              <a:rPr lang="en-US" dirty="0"/>
              <a:t> , substituting x with true does not yield true</a:t>
            </a:r>
          </a:p>
          <a:p>
            <a:pPr lvl="1"/>
            <a:r>
              <a:rPr lang="en-US" dirty="0"/>
              <a:t>VERY IMPORTANT</a:t>
            </a:r>
          </a:p>
          <a:p>
            <a:r>
              <a:rPr lang="en-US" dirty="0"/>
              <a:t>x within the body is bound by the abstraction</a:t>
            </a:r>
          </a:p>
          <a:p>
            <a:r>
              <a:rPr lang="en-US" dirty="0"/>
              <a:t>Global variable is changed with same name as local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684"/>
          <a:stretch/>
        </p:blipFill>
        <p:spPr>
          <a:xfrm>
            <a:off x="5604375" y="2200001"/>
            <a:ext cx="6587625" cy="3304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34" y="3327762"/>
            <a:ext cx="1446359" cy="4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023361"/>
          </a:xfrm>
        </p:spPr>
        <p:txBody>
          <a:bodyPr>
            <a:normAutofit/>
          </a:bodyPr>
          <a:lstStyle/>
          <a:p>
            <a:r>
              <a:rPr lang="en-US" dirty="0"/>
              <a:t>Informal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43" y="2743572"/>
            <a:ext cx="5067300" cy="2250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988820"/>
            <a:ext cx="5640822" cy="3999550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sz="half" idx="1"/>
          </p:nvPr>
        </p:nvSpPr>
        <p:spPr>
          <a:xfrm>
            <a:off x="6438900" y="1463039"/>
            <a:ext cx="4447786" cy="4023361"/>
          </a:xfrm>
        </p:spPr>
        <p:txBody>
          <a:bodyPr>
            <a:normAutofit/>
          </a:bodyPr>
          <a:lstStyle/>
          <a:p>
            <a:r>
              <a:rPr lang="en-US" dirty="0"/>
              <a:t>Formal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7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Begin reducing function (left-side) to abstraction</a:t>
            </a:r>
          </a:p>
          <a:p>
            <a:r>
              <a:rPr lang="en-US" dirty="0"/>
              <a:t>Then reduce argument (right-side) to value</a:t>
            </a:r>
          </a:p>
          <a:p>
            <a:r>
              <a:rPr lang="el-GR" dirty="0"/>
              <a:t>β</a:t>
            </a:r>
            <a:r>
              <a:rPr lang="en-US" dirty="0"/>
              <a:t>-reduction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25711"/>
            <a:ext cx="3954780" cy="659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084289"/>
            <a:ext cx="5497422" cy="44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8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7909" y="2285999"/>
            <a:ext cx="5042262" cy="3581401"/>
          </a:xfrm>
        </p:spPr>
        <p:txBody>
          <a:bodyPr/>
          <a:lstStyle/>
          <a:p>
            <a:r>
              <a:rPr lang="en-US" dirty="0"/>
              <a:t>Formal definition for reduction</a:t>
            </a:r>
          </a:p>
          <a:p>
            <a:r>
              <a:rPr lang="en-US" dirty="0" err="1"/>
              <a:t>ST_AppAbs</a:t>
            </a:r>
            <a:r>
              <a:rPr lang="en-US" dirty="0"/>
              <a:t>: application and abstraction</a:t>
            </a:r>
          </a:p>
          <a:p>
            <a:r>
              <a:rPr lang="en-US" dirty="0"/>
              <a:t>ST_App1: application first term</a:t>
            </a:r>
          </a:p>
          <a:p>
            <a:r>
              <a:rPr lang="en-US" dirty="0"/>
              <a:t>ST_App2: application second term</a:t>
            </a:r>
          </a:p>
          <a:p>
            <a:r>
              <a:rPr lang="en-US" dirty="0" err="1"/>
              <a:t>ST_IfTrue</a:t>
            </a:r>
            <a:r>
              <a:rPr lang="en-US" dirty="0"/>
              <a:t>: true conditional statement</a:t>
            </a:r>
          </a:p>
          <a:p>
            <a:r>
              <a:rPr lang="en-US" dirty="0" err="1"/>
              <a:t>ST_IfFalse</a:t>
            </a:r>
            <a:r>
              <a:rPr lang="en-US" dirty="0"/>
              <a:t>: false conditional statement</a:t>
            </a:r>
          </a:p>
          <a:p>
            <a:r>
              <a:rPr lang="en-US" dirty="0" err="1"/>
              <a:t>ST_If</a:t>
            </a:r>
            <a:r>
              <a:rPr lang="en-US" dirty="0"/>
              <a:t>: conditional statement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805" y="294595"/>
            <a:ext cx="5383394" cy="63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 Proof 1: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 Proof 2: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772" t="12211" b="76773"/>
          <a:stretch/>
        </p:blipFill>
        <p:spPr>
          <a:xfrm>
            <a:off x="862148" y="2834640"/>
            <a:ext cx="5117884" cy="352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250" t="431" b="80617"/>
          <a:stretch/>
        </p:blipFill>
        <p:spPr>
          <a:xfrm>
            <a:off x="6614025" y="2723606"/>
            <a:ext cx="5151326" cy="574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3427" r="46412"/>
          <a:stretch/>
        </p:blipFill>
        <p:spPr>
          <a:xfrm>
            <a:off x="1561900" y="3461657"/>
            <a:ext cx="3073663" cy="2131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7567" r="31723"/>
          <a:stretch/>
        </p:blipFill>
        <p:spPr>
          <a:xfrm>
            <a:off x="7272966" y="3484517"/>
            <a:ext cx="3833443" cy="21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Alternatively, custom “normalize” tactic can be used to simplify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Simplifies Example Proof 1 &amp; 2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74" y="3689711"/>
            <a:ext cx="5030838" cy="77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51" y="2857092"/>
            <a:ext cx="3595287" cy="1009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03" y="4223657"/>
            <a:ext cx="4780386" cy="9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0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647" y="1184745"/>
            <a:ext cx="9732395" cy="2600076"/>
          </a:xfrm>
        </p:spPr>
        <p:txBody>
          <a:bodyPr/>
          <a:lstStyle/>
          <a:p>
            <a:r>
              <a:rPr lang="en-US" b="1" dirty="0"/>
              <a:t>STLC Type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3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 of term depends on types of its free variables</a:t>
            </a:r>
          </a:p>
          <a:p>
            <a:r>
              <a:rPr lang="en-US" dirty="0"/>
              <a:t>E.g. Type of “x y” depends on types of x and y</a:t>
            </a:r>
          </a:p>
          <a:p>
            <a:r>
              <a:rPr lang="en-US" dirty="0"/>
              <a:t>Requires three-place typing judgment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</a:rPr>
              <a:t>Γ 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</a:rPr>
              <a:t>⊢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“to the term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we can assign the type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using as types for the free variables of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the ones specified in the context of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</a:rPr>
              <a:t>Γ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200" y="1923572"/>
            <a:ext cx="4957619" cy="43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7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914900" cy="3581401"/>
          </a:xfrm>
        </p:spPr>
        <p:txBody>
          <a:bodyPr>
            <a:normAutofit/>
          </a:bodyPr>
          <a:lstStyle/>
          <a:p>
            <a:r>
              <a:rPr lang="en-US" dirty="0"/>
              <a:t>Formal definition of operational semantics on previous slide</a:t>
            </a:r>
          </a:p>
          <a:p>
            <a:r>
              <a:rPr lang="en-US" dirty="0" err="1"/>
              <a:t>T_Var</a:t>
            </a:r>
            <a:r>
              <a:rPr lang="en-US" dirty="0"/>
              <a:t>: x in a given context</a:t>
            </a:r>
          </a:p>
          <a:p>
            <a:r>
              <a:rPr lang="en-US" dirty="0" err="1"/>
              <a:t>T_Abs</a:t>
            </a:r>
            <a:r>
              <a:rPr lang="en-US" dirty="0"/>
              <a:t>: abstraction</a:t>
            </a:r>
          </a:p>
          <a:p>
            <a:r>
              <a:rPr lang="en-US" dirty="0" err="1"/>
              <a:t>T_App</a:t>
            </a:r>
            <a:r>
              <a:rPr lang="en-US" dirty="0"/>
              <a:t>: application</a:t>
            </a:r>
          </a:p>
          <a:p>
            <a:r>
              <a:rPr lang="en-US" dirty="0" err="1"/>
              <a:t>T_True</a:t>
            </a:r>
            <a:r>
              <a:rPr lang="en-US" dirty="0"/>
              <a:t>: </a:t>
            </a:r>
            <a:r>
              <a:rPr lang="en-US" dirty="0" err="1"/>
              <a:t>ttrue</a:t>
            </a:r>
            <a:r>
              <a:rPr lang="en-US" dirty="0"/>
              <a:t> is Boolean in all contexts</a:t>
            </a:r>
          </a:p>
          <a:p>
            <a:r>
              <a:rPr lang="en-US" dirty="0" err="1"/>
              <a:t>T_False</a:t>
            </a:r>
            <a:r>
              <a:rPr lang="en-US" dirty="0"/>
              <a:t>: </a:t>
            </a:r>
            <a:r>
              <a:rPr lang="en-US" dirty="0" err="1"/>
              <a:t>tfalse</a:t>
            </a:r>
            <a:r>
              <a:rPr lang="en-US" dirty="0"/>
              <a:t> is Boolean in all contexts</a:t>
            </a:r>
          </a:p>
          <a:p>
            <a:r>
              <a:rPr lang="en-US" dirty="0" err="1"/>
              <a:t>T_If</a:t>
            </a:r>
            <a:r>
              <a:rPr lang="en-US" dirty="0"/>
              <a:t>: if-else statement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29" y="363991"/>
            <a:ext cx="4982878" cy="61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STLC?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14116"/>
            <a:ext cx="4447786" cy="2271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Lambda calculus with one type constructor</a:t>
            </a:r>
          </a:p>
          <a:p>
            <a:r>
              <a:rPr lang="en-US" dirty="0">
                <a:sym typeface="Wingdings" panose="05000000000000000000" pitchFamily="2" charset="2"/>
              </a:rPr>
              <a:t>“” builds function types</a:t>
            </a:r>
          </a:p>
          <a:p>
            <a:r>
              <a:rPr lang="en-US" dirty="0"/>
              <a:t>Tiny core calculus embodying functional abstraction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916" y="1614116"/>
            <a:ext cx="4447786" cy="3581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Built on a collection of base types—i.e.</a:t>
            </a:r>
          </a:p>
          <a:p>
            <a:pPr lvl="1"/>
            <a:r>
              <a:rPr lang="en-US" dirty="0"/>
              <a:t>Booleans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Strings</a:t>
            </a:r>
          </a:p>
          <a:p>
            <a:r>
              <a:rPr lang="en-US" dirty="0"/>
              <a:t>Exact choice of types is trivial</a:t>
            </a:r>
          </a:p>
          <a:p>
            <a:r>
              <a:rPr lang="en-US" dirty="0"/>
              <a:t>Language of higher-order functions</a:t>
            </a:r>
          </a:p>
          <a:p>
            <a:pPr lvl="1"/>
            <a:r>
              <a:rPr lang="en-US" dirty="0"/>
              <a:t>Functions that can take other function as arguments and/or return other functions</a:t>
            </a:r>
          </a:p>
        </p:txBody>
      </p:sp>
      <p:pic>
        <p:nvPicPr>
          <p:cNvPr id="1026" name="Picture 2" descr="http://1.bp.blogspot.com/-0hF-lQX74Xg/U7eUQXA-0XI/AAAAAAAADyM/D-Z_XbxZyzM/s1600/lambd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5493"/>
            <a:ext cx="4454434" cy="2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0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647" y="1184744"/>
            <a:ext cx="9732395" cy="3093057"/>
          </a:xfrm>
        </p:spPr>
        <p:txBody>
          <a:bodyPr/>
          <a:lstStyle/>
          <a:p>
            <a:r>
              <a:rPr lang="en-US" b="1" dirty="0"/>
              <a:t>Properties and Extensions of STLC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3730"/>
          </a:xfrm>
        </p:spPr>
        <p:txBody>
          <a:bodyPr/>
          <a:lstStyle/>
          <a:p>
            <a:r>
              <a:rPr lang="en-US" dirty="0"/>
              <a:t>Preservation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371599" y="1709530"/>
            <a:ext cx="10189597" cy="4612893"/>
          </a:xfrm>
        </p:spPr>
        <p:txBody>
          <a:bodyPr>
            <a:normAutofit/>
          </a:bodyPr>
          <a:lstStyle/>
          <a:p>
            <a:r>
              <a:rPr lang="en-US" dirty="0"/>
              <a:t>Preservation theorem</a:t>
            </a:r>
          </a:p>
          <a:p>
            <a:pPr lvl="1"/>
            <a:r>
              <a:rPr lang="en-US" dirty="0"/>
              <a:t>Proved by induction on type derivation</a:t>
            </a:r>
          </a:p>
          <a:p>
            <a:r>
              <a:rPr lang="en-US" dirty="0"/>
              <a:t>Substitution lemma</a:t>
            </a:r>
          </a:p>
          <a:p>
            <a:pPr lvl="1"/>
            <a:r>
              <a:rPr lang="en-US" dirty="0"/>
              <a:t>Substitution preserves types</a:t>
            </a:r>
          </a:p>
          <a:p>
            <a:r>
              <a:rPr lang="en-US" dirty="0"/>
              <a:t>Context invariance lemma</a:t>
            </a:r>
          </a:p>
          <a:p>
            <a:pPr lvl="1"/>
            <a:r>
              <a:rPr lang="en-US" dirty="0"/>
              <a:t>Inessential changes to context (that do not affect free variables) preserve types</a:t>
            </a:r>
          </a:p>
          <a:p>
            <a:r>
              <a:rPr lang="en-US" dirty="0"/>
              <a:t>Free variables of a term</a:t>
            </a:r>
          </a:p>
          <a:p>
            <a:pPr lvl="1"/>
            <a:r>
              <a:rPr lang="en-US" dirty="0"/>
              <a:t>Actually free variables?</a:t>
            </a:r>
          </a:p>
          <a:p>
            <a:endParaRPr lang="en-US" dirty="0"/>
          </a:p>
          <a:p>
            <a:r>
              <a:rPr lang="en-US" dirty="0"/>
              <a:t>Progress and Preservation are essential for maintaining the soundness of the STLC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Closed well-typed terms are not stuck</a:t>
            </a:r>
          </a:p>
          <a:p>
            <a:r>
              <a:rPr lang="en-US" dirty="0"/>
              <a:t>The well typed term is either…</a:t>
            </a:r>
          </a:p>
          <a:p>
            <a:pPr lvl="1"/>
            <a:r>
              <a:rPr lang="en-US" dirty="0"/>
              <a:t>A value</a:t>
            </a:r>
          </a:p>
          <a:p>
            <a:pPr lvl="1"/>
            <a:r>
              <a:rPr lang="en-US" dirty="0"/>
              <a:t>Can be further reduced</a:t>
            </a:r>
          </a:p>
          <a:p>
            <a:r>
              <a:rPr lang="en-US" dirty="0"/>
              <a:t>In programming, a program is either a defined value or can step into another program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436" y="3033943"/>
            <a:ext cx="3760951" cy="10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447" y="685800"/>
            <a:ext cx="9601200" cy="1485900"/>
          </a:xfrm>
        </p:spPr>
        <p:txBody>
          <a:bodyPr/>
          <a:lstStyle/>
          <a:p>
            <a:r>
              <a:rPr lang="en-US" dirty="0"/>
              <a:t>STLC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Pairs</a:t>
            </a:r>
          </a:p>
          <a:p>
            <a:r>
              <a:rPr lang="en-US" dirty="0"/>
              <a:t>Unit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Sums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Records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747141" y="1454875"/>
            <a:ext cx="4447786" cy="3581401"/>
          </a:xfrm>
        </p:spPr>
        <p:txBody>
          <a:bodyPr/>
          <a:lstStyle/>
          <a:p>
            <a:r>
              <a:rPr lang="en-US" dirty="0"/>
              <a:t>Example (Pairs)</a:t>
            </a:r>
          </a:p>
          <a:p>
            <a:pPr lvl="1"/>
            <a:r>
              <a:rPr lang="en-US" dirty="0"/>
              <a:t>Syntax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1544"/>
          <a:stretch/>
        </p:blipFill>
        <p:spPr>
          <a:xfrm>
            <a:off x="7262055" y="2454796"/>
            <a:ext cx="4391025" cy="32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79066"/>
            <a:ext cx="9601200" cy="816997"/>
          </a:xfrm>
        </p:spPr>
        <p:txBody>
          <a:bodyPr/>
          <a:lstStyle/>
          <a:p>
            <a:r>
              <a:rPr lang="en-US" dirty="0"/>
              <a:t>STLC Extensions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22645" y="2053709"/>
            <a:ext cx="2854749" cy="421701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462651" y="1296063"/>
            <a:ext cx="9510149" cy="3581401"/>
          </a:xfrm>
        </p:spPr>
        <p:txBody>
          <a:bodyPr numCol="2"/>
          <a:lstStyle/>
          <a:p>
            <a:r>
              <a:rPr lang="en-US" dirty="0"/>
              <a:t>Example (Pairs) cont.</a:t>
            </a:r>
          </a:p>
          <a:p>
            <a:pPr lvl="1"/>
            <a:r>
              <a:rPr lang="en-US" dirty="0"/>
              <a:t>Reduction Rules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r>
              <a:rPr lang="en-US" dirty="0"/>
              <a:t>Typing Rules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532" y="2095292"/>
            <a:ext cx="34575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67930"/>
          </a:xfrm>
        </p:spPr>
        <p:txBody>
          <a:bodyPr/>
          <a:lstStyle/>
          <a:p>
            <a:r>
              <a:rPr lang="en-US" b="1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28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519290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5" y="3593990"/>
            <a:ext cx="6831673" cy="17651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CS 550 Group 3</a:t>
            </a:r>
          </a:p>
          <a:p>
            <a:endParaRPr lang="en-US" dirty="0"/>
          </a:p>
          <a:p>
            <a:r>
              <a:rPr lang="en-US" b="1" dirty="0" err="1"/>
              <a:t>Ankush</a:t>
            </a:r>
            <a:r>
              <a:rPr lang="en-US" b="1" dirty="0"/>
              <a:t> </a:t>
            </a:r>
            <a:r>
              <a:rPr lang="en-US" b="1" dirty="0" err="1"/>
              <a:t>Israney</a:t>
            </a:r>
            <a:endParaRPr lang="en-US" b="1" dirty="0"/>
          </a:p>
          <a:p>
            <a:r>
              <a:rPr lang="en-US" b="1" dirty="0"/>
              <a:t>Michael </a:t>
            </a:r>
            <a:r>
              <a:rPr lang="en-US" b="1" dirty="0" err="1"/>
              <a:t>Dodds</a:t>
            </a:r>
            <a:endParaRPr lang="en-US" b="1" dirty="0"/>
          </a:p>
          <a:p>
            <a:r>
              <a:rPr lang="en-US" b="1" dirty="0"/>
              <a:t>Jaidev Ramakrishna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647" y="1304013"/>
            <a:ext cx="9732395" cy="2647785"/>
          </a:xfrm>
        </p:spPr>
        <p:txBody>
          <a:bodyPr/>
          <a:lstStyle/>
          <a:p>
            <a:r>
              <a:rPr lang="en-US" b="1" dirty="0"/>
              <a:t>Syntax of STLC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9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75739"/>
            <a:ext cx="4447786" cy="2661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sz="2400" dirty="0"/>
              <a:t>λ</a:t>
            </a:r>
            <a:r>
              <a:rPr lang="en-US" sz="2400" dirty="0"/>
              <a:t>x(type).t2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“x” is the parameter</a:t>
            </a:r>
          </a:p>
          <a:p>
            <a:r>
              <a:rPr lang="en-US" dirty="0"/>
              <a:t>“t2” is the body</a:t>
            </a:r>
          </a:p>
          <a:p>
            <a:r>
              <a:rPr lang="en-US" dirty="0"/>
              <a:t>“T1” specifies the types of arguments that the function can be applied 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BNF notation of abstract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03" y="2963227"/>
            <a:ext cx="4618674" cy="1745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53" y="2284299"/>
            <a:ext cx="1698987" cy="5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2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8"/>
            <a:ext cx="5542156" cy="4315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Formalizing syntax of STLC in Coq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 err="1"/>
              <a:t>TBool</a:t>
            </a:r>
            <a:r>
              <a:rPr lang="en-US" dirty="0"/>
              <a:t>: Boolean constants true and false</a:t>
            </a:r>
          </a:p>
          <a:p>
            <a:pPr lvl="1"/>
            <a:r>
              <a:rPr lang="en-US" dirty="0" err="1"/>
              <a:t>TArrow</a:t>
            </a:r>
            <a:r>
              <a:rPr lang="en-US" dirty="0"/>
              <a:t>: More complex computations that can yield Booleans and classify functions</a:t>
            </a:r>
          </a:p>
          <a:p>
            <a:r>
              <a:rPr lang="en-US" dirty="0"/>
              <a:t>Terms</a:t>
            </a:r>
          </a:p>
          <a:p>
            <a:pPr lvl="1"/>
            <a:r>
              <a:rPr lang="en-US" dirty="0" err="1"/>
              <a:t>tvar</a:t>
            </a:r>
            <a:r>
              <a:rPr lang="en-US" dirty="0"/>
              <a:t>: variable</a:t>
            </a:r>
          </a:p>
          <a:p>
            <a:pPr lvl="1"/>
            <a:r>
              <a:rPr lang="en-US" dirty="0" err="1"/>
              <a:t>tapp</a:t>
            </a:r>
            <a:r>
              <a:rPr lang="en-US" dirty="0"/>
              <a:t>: application</a:t>
            </a:r>
          </a:p>
          <a:p>
            <a:pPr lvl="1"/>
            <a:r>
              <a:rPr lang="en-US" dirty="0"/>
              <a:t>tabs: abstraction</a:t>
            </a:r>
          </a:p>
          <a:p>
            <a:pPr lvl="1"/>
            <a:r>
              <a:rPr lang="en-US" dirty="0" err="1"/>
              <a:t>ttrue</a:t>
            </a:r>
            <a:r>
              <a:rPr lang="en-US" dirty="0"/>
              <a:t>: constant true</a:t>
            </a:r>
          </a:p>
          <a:p>
            <a:pPr lvl="1"/>
            <a:r>
              <a:rPr lang="en-US" dirty="0" err="1"/>
              <a:t>tfalse</a:t>
            </a:r>
            <a:r>
              <a:rPr lang="en-US" dirty="0"/>
              <a:t>: constant false</a:t>
            </a:r>
          </a:p>
          <a:p>
            <a:pPr lvl="1"/>
            <a:r>
              <a:rPr lang="en-US" dirty="0" err="1"/>
              <a:t>tif</a:t>
            </a:r>
            <a:r>
              <a:rPr lang="en-US" dirty="0"/>
              <a:t>: if statement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7" t="12577" r="49709" b="53163"/>
          <a:stretch/>
        </p:blipFill>
        <p:spPr>
          <a:xfrm>
            <a:off x="7184571" y="1348741"/>
            <a:ext cx="4545874" cy="1805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97" t="48139" r="49709"/>
          <a:stretch/>
        </p:blipFill>
        <p:spPr>
          <a:xfrm>
            <a:off x="7184571" y="3543300"/>
            <a:ext cx="4545874" cy="27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8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15399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Boolean expressions</a:t>
            </a:r>
          </a:p>
          <a:p>
            <a:pPr marL="0" indent="0">
              <a:buNone/>
            </a:pPr>
            <a:endParaRPr lang="en-US" sz="3100" dirty="0"/>
          </a:p>
          <a:p>
            <a:pPr marL="514350" indent="-514350">
              <a:buAutoNum type="arabicPeriod"/>
            </a:pPr>
            <a:r>
              <a:rPr lang="en-US" sz="3100" dirty="0"/>
              <a:t> </a:t>
            </a:r>
          </a:p>
          <a:p>
            <a:pPr marL="514350" indent="-514350">
              <a:buAutoNum type="arabicPeriod"/>
            </a:pPr>
            <a:endParaRPr lang="en-US" sz="3100" dirty="0"/>
          </a:p>
          <a:p>
            <a:pPr marL="514350" indent="-514350">
              <a:buAutoNum type="arabicPeriod"/>
            </a:pPr>
            <a:r>
              <a:rPr lang="en-US" sz="3100" dirty="0"/>
              <a:t> </a:t>
            </a:r>
          </a:p>
          <a:p>
            <a:pPr marL="514350" indent="-514350">
              <a:buAutoNum type="arabicPeriod"/>
            </a:pPr>
            <a:endParaRPr lang="en-US" sz="3100" dirty="0"/>
          </a:p>
          <a:p>
            <a:pPr marL="514350" indent="-514350">
              <a:buAutoNum type="arabicPeriod"/>
            </a:pPr>
            <a:r>
              <a:rPr lang="en-US" sz="3100" dirty="0"/>
              <a:t> </a:t>
            </a:r>
          </a:p>
          <a:p>
            <a:pPr marL="514350" indent="-514350">
              <a:buAutoNum type="arabicPeriod"/>
            </a:pPr>
            <a:endParaRPr lang="en-US" sz="3100" dirty="0"/>
          </a:p>
          <a:p>
            <a:pPr marL="514350" indent="-514350">
              <a:buAutoNum type="arabicPeriod"/>
            </a:pPr>
            <a:r>
              <a:rPr lang="en-US" sz="3100" dirty="0"/>
              <a:t> 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4349932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Literal Meanings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sz="3300" dirty="0"/>
              <a:t>Identity: returns any Boolean value passed into function</a:t>
            </a:r>
          </a:p>
          <a:p>
            <a:pPr marL="514350" indent="-514350">
              <a:buAutoNum type="arabicPeriod"/>
            </a:pPr>
            <a:r>
              <a:rPr lang="en-US" sz="3300" dirty="0"/>
              <a:t>True applied to identity function: returns true</a:t>
            </a:r>
          </a:p>
          <a:p>
            <a:pPr marL="514350" indent="-514350">
              <a:buAutoNum type="arabicPeriod"/>
            </a:pPr>
            <a:r>
              <a:rPr lang="en-US" sz="3300" dirty="0"/>
              <a:t>“Not” function: returns opposite of Boolean passed into function</a:t>
            </a:r>
          </a:p>
          <a:p>
            <a:pPr marL="514350" indent="-514350">
              <a:buAutoNum type="arabicPeriod"/>
            </a:pPr>
            <a:r>
              <a:rPr lang="en-US" sz="3300" dirty="0"/>
              <a:t>Returns true for any Boolean passed into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2722" b="87451"/>
          <a:stretch/>
        </p:blipFill>
        <p:spPr>
          <a:xfrm>
            <a:off x="2001824" y="3071672"/>
            <a:ext cx="1423851" cy="405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04" t="25946" r="43052" b="60309"/>
          <a:stretch/>
        </p:blipFill>
        <p:spPr>
          <a:xfrm>
            <a:off x="2001824" y="3854630"/>
            <a:ext cx="2142308" cy="444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68" t="61905" r="136" b="24340"/>
          <a:stretch/>
        </p:blipFill>
        <p:spPr>
          <a:xfrm>
            <a:off x="2001824" y="4649024"/>
            <a:ext cx="3762104" cy="44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121" t="87396" r="53986" b="-1546"/>
          <a:stretch/>
        </p:blipFill>
        <p:spPr>
          <a:xfrm>
            <a:off x="2001824" y="5496623"/>
            <a:ext cx="176348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9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737359"/>
            <a:ext cx="4447786" cy="3581401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4036424"/>
          </a:xfrm>
        </p:spPr>
        <p:txBody>
          <a:bodyPr/>
          <a:lstStyle/>
          <a:p>
            <a:r>
              <a:rPr lang="en-US" dirty="0"/>
              <a:t>Identity function from earlier that takes Boolean and returns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 that takes function as input and returns 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Function that takes </a:t>
            </a:r>
            <a:r>
              <a:rPr lang="en-US" dirty="0" err="1"/>
              <a:t>idBB</a:t>
            </a:r>
            <a:r>
              <a:rPr lang="en-US" dirty="0"/>
              <a:t> as an input and returns 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3" t="26213" r="48279" b="57744"/>
          <a:stretch/>
        </p:blipFill>
        <p:spPr>
          <a:xfrm>
            <a:off x="1371600" y="2298788"/>
            <a:ext cx="3197868" cy="1009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68" t="40901" r="27727" b="43543"/>
          <a:stretch/>
        </p:blipFill>
        <p:spPr>
          <a:xfrm>
            <a:off x="1371600" y="3668483"/>
            <a:ext cx="4929492" cy="1071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178" t="53006" r="19771" b="24148"/>
          <a:stretch/>
        </p:blipFill>
        <p:spPr>
          <a:xfrm>
            <a:off x="1371600" y="5100228"/>
            <a:ext cx="5009539" cy="13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647" y="1749287"/>
            <a:ext cx="9732395" cy="2949934"/>
          </a:xfrm>
        </p:spPr>
        <p:txBody>
          <a:bodyPr/>
          <a:lstStyle/>
          <a:p>
            <a:r>
              <a:rPr lang="en-US" b="1" dirty="0"/>
              <a:t>Operational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4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336870"/>
          </a:xfrm>
        </p:spPr>
        <p:txBody>
          <a:bodyPr>
            <a:normAutofit/>
          </a:bodyPr>
          <a:lstStyle/>
          <a:p>
            <a:r>
              <a:rPr lang="en-US" dirty="0"/>
              <a:t>Cases</a:t>
            </a:r>
          </a:p>
          <a:p>
            <a:pPr lvl="1"/>
            <a:r>
              <a:rPr lang="en-US" dirty="0"/>
              <a:t>Booleans</a:t>
            </a:r>
          </a:p>
          <a:p>
            <a:pPr lvl="2"/>
            <a:r>
              <a:rPr lang="en-US" dirty="0"/>
              <a:t>true and false</a:t>
            </a:r>
          </a:p>
          <a:p>
            <a:pPr lvl="1"/>
            <a:r>
              <a:rPr lang="en-US" dirty="0"/>
              <a:t>Application</a:t>
            </a:r>
          </a:p>
          <a:p>
            <a:pPr lvl="2"/>
            <a:r>
              <a:rPr lang="en-US" dirty="0"/>
              <a:t>Not a value</a:t>
            </a:r>
          </a:p>
          <a:p>
            <a:pPr lvl="2"/>
            <a:r>
              <a:rPr lang="en-US" dirty="0"/>
              <a:t>Function being invoked</a:t>
            </a:r>
          </a:p>
          <a:p>
            <a:pPr lvl="1"/>
            <a:r>
              <a:rPr lang="en-US" dirty="0"/>
              <a:t>Abstractions: Two choices</a:t>
            </a:r>
          </a:p>
          <a:p>
            <a:pPr lvl="2"/>
            <a:r>
              <a:rPr lang="en-US" dirty="0"/>
              <a:t>\x:T.t1 is a value only if t1 is a value</a:t>
            </a:r>
          </a:p>
          <a:p>
            <a:pPr lvl="2"/>
            <a:r>
              <a:rPr lang="en-US" dirty="0"/>
              <a:t>Declare \x:T.t1 a value</a:t>
            </a:r>
          </a:p>
          <a:p>
            <a:pPr lvl="3"/>
            <a:r>
              <a:rPr lang="en-US" dirty="0"/>
              <a:t>Reduction stops at abstractions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Complete program</a:t>
            </a:r>
          </a:p>
          <a:p>
            <a:pPr lvl="2"/>
            <a:r>
              <a:rPr lang="en-US" dirty="0"/>
              <a:t>No undefined variables</a:t>
            </a:r>
          </a:p>
          <a:p>
            <a:pPr lvl="2"/>
            <a:r>
              <a:rPr lang="en-US" dirty="0"/>
              <a:t>No free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1079</TotalTime>
  <Words>681</Words>
  <Application>Microsoft Office PowerPoint</Application>
  <PresentationFormat>Widescreen</PresentationFormat>
  <Paragraphs>206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Franklin Gothic Book</vt:lpstr>
      <vt:lpstr>Times New Roman</vt:lpstr>
      <vt:lpstr>Wingdings</vt:lpstr>
      <vt:lpstr>Crop</vt:lpstr>
      <vt:lpstr>simply Typed lambda Calculus</vt:lpstr>
      <vt:lpstr>What is STLC?</vt:lpstr>
      <vt:lpstr>Syntax of STLC</vt:lpstr>
      <vt:lpstr>Syntax</vt:lpstr>
      <vt:lpstr>Syntax</vt:lpstr>
      <vt:lpstr>Syntax Examples</vt:lpstr>
      <vt:lpstr>Syntax</vt:lpstr>
      <vt:lpstr>Operational Semantics</vt:lpstr>
      <vt:lpstr>Values</vt:lpstr>
      <vt:lpstr>Values</vt:lpstr>
      <vt:lpstr>Substitution</vt:lpstr>
      <vt:lpstr>Substitution</vt:lpstr>
      <vt:lpstr>Reduction</vt:lpstr>
      <vt:lpstr>Reduction</vt:lpstr>
      <vt:lpstr>Reduction</vt:lpstr>
      <vt:lpstr>Reduction</vt:lpstr>
      <vt:lpstr>STLC Type System</vt:lpstr>
      <vt:lpstr>Typing</vt:lpstr>
      <vt:lpstr>Typing</vt:lpstr>
      <vt:lpstr>Properties and Extensions of STLC</vt:lpstr>
      <vt:lpstr>Preservation</vt:lpstr>
      <vt:lpstr>Progress</vt:lpstr>
      <vt:lpstr>STLC Extensions</vt:lpstr>
      <vt:lpstr>STLC Extensions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Stlc: the simply Typed lambda-Calculus</dc:title>
  <dc:creator>Michael Dodds</dc:creator>
  <cp:lastModifiedBy>Mad Scientist</cp:lastModifiedBy>
  <cp:revision>51</cp:revision>
  <dcterms:created xsi:type="dcterms:W3CDTF">2016-06-02T02:41:51Z</dcterms:created>
  <dcterms:modified xsi:type="dcterms:W3CDTF">2016-06-02T22:04:27Z</dcterms:modified>
</cp:coreProperties>
</file>