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86" r:id="rId3"/>
    <p:sldId id="287" r:id="rId4"/>
    <p:sldId id="288" r:id="rId5"/>
    <p:sldId id="309" r:id="rId6"/>
    <p:sldId id="304" r:id="rId7"/>
    <p:sldId id="308" r:id="rId8"/>
    <p:sldId id="290" r:id="rId9"/>
    <p:sldId id="299" r:id="rId10"/>
    <p:sldId id="292" r:id="rId11"/>
    <p:sldId id="289" r:id="rId12"/>
    <p:sldId id="305" r:id="rId13"/>
    <p:sldId id="294" r:id="rId14"/>
    <p:sldId id="300" r:id="rId15"/>
    <p:sldId id="301" r:id="rId16"/>
    <p:sldId id="302" r:id="rId17"/>
    <p:sldId id="306" r:id="rId18"/>
    <p:sldId id="257" r:id="rId19"/>
    <p:sldId id="307" r:id="rId20"/>
    <p:sldId id="30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2319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0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84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0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9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07-Dec-16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5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993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07-Dec-16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8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aramitamirza/TimeML-CAT-Convert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355" y="1256306"/>
            <a:ext cx="9732396" cy="2186609"/>
          </a:xfrm>
        </p:spPr>
        <p:txBody>
          <a:bodyPr/>
          <a:lstStyle/>
          <a:p>
            <a:r>
              <a:rPr lang="en-US" sz="4800" b="1" dirty="0"/>
              <a:t>Temporal Expression and Event Extraction using General Conditional Random Fields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915" y="4508389"/>
            <a:ext cx="8583275" cy="72495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Presented by Ankush Israney &amp; Jaidev Ramakrishna for CS 613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443072" y="3613173"/>
            <a:ext cx="5342960" cy="72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 Experimental Evaluation</a:t>
            </a:r>
          </a:p>
        </p:txBody>
      </p:sp>
    </p:spTree>
    <p:extLst>
      <p:ext uri="{BB962C8B-B14F-4D97-AF65-F5344CB8AC3E}">
        <p14:creationId xmlns:p14="http://schemas.microsoft.com/office/powerpoint/2010/main" val="24768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Evaluation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0118"/>
            <a:ext cx="5450620" cy="46130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Token-wise evaluation (not “strict” like the TempEval3 validator).</a:t>
            </a:r>
          </a:p>
          <a:p>
            <a:pPr algn="just"/>
            <a:r>
              <a:rPr lang="en-US" dirty="0"/>
              <a:t>We provide true annotated token files to the Stanford NER CRF Classifier to test it against our trained model.</a:t>
            </a:r>
          </a:p>
          <a:p>
            <a:pPr algn="just"/>
            <a:r>
              <a:rPr lang="en-US" dirty="0"/>
              <a:t>Stanford CRF Classifier compares its predictions to the true annotations and computes all relevant statistics for 3 classes.</a:t>
            </a:r>
          </a:p>
          <a:p>
            <a:pPr lvl="1" algn="just"/>
            <a:r>
              <a:rPr lang="en-US" dirty="0"/>
              <a:t>Events</a:t>
            </a:r>
          </a:p>
          <a:p>
            <a:pPr lvl="1" algn="just"/>
            <a:r>
              <a:rPr lang="en-US" dirty="0"/>
              <a:t>TimeX3</a:t>
            </a:r>
          </a:p>
          <a:p>
            <a:pPr lvl="1" algn="just"/>
            <a:r>
              <a:rPr lang="en-US" dirty="0"/>
              <a:t>Others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25" y="1245374"/>
            <a:ext cx="2466975" cy="43910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72725" y="838535"/>
            <a:ext cx="2719345" cy="271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Word    Actual        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947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Sample Output &amp; Statistics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46923"/>
              </p:ext>
            </p:extLst>
          </p:nvPr>
        </p:nvGraphicFramePr>
        <p:xfrm>
          <a:off x="1371599" y="1939925"/>
          <a:ext cx="7658098" cy="1945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14">
                  <a:extLst>
                    <a:ext uri="{9D8B030D-6E8A-4147-A177-3AD203B41FA5}">
                      <a16:colId xmlns:a16="http://schemas.microsoft.com/office/drawing/2014/main" val="639253510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959532548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946658305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3107475134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1496584900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3177758583"/>
                    </a:ext>
                  </a:extLst>
                </a:gridCol>
                <a:gridCol w="1094014">
                  <a:extLst>
                    <a:ext uri="{9D8B030D-6E8A-4147-A177-3AD203B41FA5}">
                      <a16:colId xmlns:a16="http://schemas.microsoft.com/office/drawing/2014/main" val="319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7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11559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34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2769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925" y="685801"/>
            <a:ext cx="1666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Common Instances of TP, FP, 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3985"/>
            <a:ext cx="5450620" cy="4613082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78874"/>
              </p:ext>
            </p:extLst>
          </p:nvPr>
        </p:nvGraphicFramePr>
        <p:xfrm>
          <a:off x="1494845" y="2122999"/>
          <a:ext cx="3012923" cy="3581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5712">
                  <a:extLst>
                    <a:ext uri="{9D8B030D-6E8A-4147-A177-3AD203B41FA5}">
                      <a16:colId xmlns:a16="http://schemas.microsoft.com/office/drawing/2014/main" val="2220435127"/>
                    </a:ext>
                  </a:extLst>
                </a:gridCol>
                <a:gridCol w="545737">
                  <a:extLst>
                    <a:ext uri="{9D8B030D-6E8A-4147-A177-3AD203B41FA5}">
                      <a16:colId xmlns:a16="http://schemas.microsoft.com/office/drawing/2014/main" val="2332563401"/>
                    </a:ext>
                  </a:extLst>
                </a:gridCol>
                <a:gridCol w="545737">
                  <a:extLst>
                    <a:ext uri="{9D8B030D-6E8A-4147-A177-3AD203B41FA5}">
                      <a16:colId xmlns:a16="http://schemas.microsoft.com/office/drawing/2014/main" val="1418987668"/>
                    </a:ext>
                  </a:extLst>
                </a:gridCol>
                <a:gridCol w="545737">
                  <a:extLst>
                    <a:ext uri="{9D8B030D-6E8A-4147-A177-3AD203B41FA5}">
                      <a16:colId xmlns:a16="http://schemas.microsoft.com/office/drawing/2014/main" val="235663237"/>
                    </a:ext>
                  </a:extLst>
                </a:gridCol>
              </a:tblGrid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676591541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Friday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749130191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13313879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9097034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May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51062523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23516328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last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268457463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821154416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20748019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week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TRUE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4050177436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36353209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54691486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526542622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1449472312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547265303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eight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396410819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3911188036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415581797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486778764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FP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2755485987"/>
                  </a:ext>
                </a:extLst>
              </a:tr>
              <a:tr h="170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TIMEX3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7" marR="8527" marT="8527" marB="0" anchor="b"/>
                </a:tc>
                <a:extLst>
                  <a:ext uri="{0D108BD9-81ED-4DB2-BD59-A6C34878D82A}">
                    <a16:rowId xmlns:a16="http://schemas.microsoft.com/office/drawing/2014/main" val="571848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57454"/>
              </p:ext>
            </p:extLst>
          </p:nvPr>
        </p:nvGraphicFramePr>
        <p:xfrm>
          <a:off x="6172200" y="2233322"/>
          <a:ext cx="33401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6915746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44298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409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76851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246215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093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accepted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714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98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negotiations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00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827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FP/FN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4824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compared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966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havoc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5043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1281"/>
              </p:ext>
            </p:extLst>
          </p:nvPr>
        </p:nvGraphicFramePr>
        <p:xfrm>
          <a:off x="6172200" y="4050526"/>
          <a:ext cx="33401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45945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18835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65094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49619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20268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FP/FN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0163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required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50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bailout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OTHERS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23504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8983" y="1649802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EXPRESSIONS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0324" y="1728819"/>
            <a:ext cx="165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70052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4748"/>
            <a:ext cx="9601200" cy="844824"/>
          </a:xfrm>
        </p:spPr>
        <p:txBody>
          <a:bodyPr>
            <a:normAutofit/>
          </a:bodyPr>
          <a:lstStyle/>
          <a:p>
            <a:r>
              <a:rPr lang="en-US" dirty="0"/>
              <a:t>Variations in Training Set Size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43859"/>
              </p:ext>
            </p:extLst>
          </p:nvPr>
        </p:nvGraphicFramePr>
        <p:xfrm>
          <a:off x="1371600" y="1049572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49418841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08940620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50074294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78148784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04259196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831525489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0819180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85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51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0.2435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127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8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43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4226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13147"/>
              </p:ext>
            </p:extLst>
          </p:nvPr>
        </p:nvGraphicFramePr>
        <p:xfrm>
          <a:off x="1371600" y="2433099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420115063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97748083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73178833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03062201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91663715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837718464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978194484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50: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8417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50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599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0.4246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0.2766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9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11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0.614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1812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09071"/>
              </p:ext>
            </p:extLst>
          </p:nvPr>
        </p:nvGraphicFramePr>
        <p:xfrm>
          <a:off x="1371600" y="3816626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2005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81463773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96409421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4971551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135555267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58371396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293156647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570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763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0.3481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22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978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27882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08012"/>
              </p:ext>
            </p:extLst>
          </p:nvPr>
        </p:nvGraphicFramePr>
        <p:xfrm>
          <a:off x="1371600" y="5200153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864691547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93655919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9477414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73073610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36411303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20174540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315131945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200: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59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25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650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308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50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7207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38665"/>
              </p:ext>
            </p:extLst>
          </p:nvPr>
        </p:nvGraphicFramePr>
        <p:xfrm>
          <a:off x="6731004" y="1049572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140940812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87704664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66944613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81959965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31257472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09426674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61604208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500: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96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84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13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35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4711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42761"/>
              </p:ext>
            </p:extLst>
          </p:nvPr>
        </p:nvGraphicFramePr>
        <p:xfrm>
          <a:off x="6731004" y="2428839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02591883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58664812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331161600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68983218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34740159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101015912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157994688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1000: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77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90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920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25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23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1253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29327"/>
              </p:ext>
            </p:extLst>
          </p:nvPr>
        </p:nvGraphicFramePr>
        <p:xfrm>
          <a:off x="6731004" y="3820886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415605788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39241282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19705529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86405756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24900970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669843433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279695907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1500: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86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92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36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0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684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36429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1566"/>
              </p:ext>
            </p:extLst>
          </p:nvPr>
        </p:nvGraphicFramePr>
        <p:xfrm>
          <a:off x="6731004" y="5200153"/>
          <a:ext cx="452119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456">
                  <a:extLst>
                    <a:ext uri="{9D8B030D-6E8A-4147-A177-3AD203B41FA5}">
                      <a16:colId xmlns:a16="http://schemas.microsoft.com/office/drawing/2014/main" val="334116930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03062249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07046916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989315486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459809545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754322261"/>
                    </a:ext>
                  </a:extLst>
                </a:gridCol>
                <a:gridCol w="610457">
                  <a:extLst>
                    <a:ext uri="{9D8B030D-6E8A-4147-A177-3AD203B41FA5}">
                      <a16:colId xmlns:a16="http://schemas.microsoft.com/office/drawing/2014/main" val="160194177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For 2000: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3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79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0.7793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076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OTHERS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25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TIMEX3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78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0.6765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1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30751"/>
            <a:ext cx="9601200" cy="844824"/>
          </a:xfrm>
        </p:spPr>
        <p:txBody>
          <a:bodyPr>
            <a:normAutofit/>
          </a:bodyPr>
          <a:lstStyle/>
          <a:p>
            <a:r>
              <a:rPr lang="en-US" dirty="0"/>
              <a:t>Graphs – Precision, Recall, F-Measure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53" y="5419808"/>
            <a:ext cx="1095375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1" y="1764974"/>
            <a:ext cx="4011000" cy="301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84" y="1764974"/>
            <a:ext cx="4011000" cy="301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2" y="1764974"/>
            <a:ext cx="4011000" cy="30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5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530751"/>
            <a:ext cx="9601200" cy="844824"/>
          </a:xfrm>
        </p:spPr>
        <p:txBody>
          <a:bodyPr>
            <a:normAutofit/>
          </a:bodyPr>
          <a:lstStyle/>
          <a:p>
            <a:r>
              <a:rPr lang="en-US" dirty="0"/>
              <a:t>Graphs – TP, FP, FN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41" y="5492031"/>
            <a:ext cx="600075" cy="552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78" y="1809533"/>
            <a:ext cx="4011000" cy="30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925" y="1809533"/>
            <a:ext cx="4011000" cy="30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03" y="1809533"/>
            <a:ext cx="4011000" cy="30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779" y="228600"/>
            <a:ext cx="3071192" cy="844824"/>
          </a:xfrm>
        </p:spPr>
        <p:txBody>
          <a:bodyPr>
            <a:normAutofit/>
          </a:bodyPr>
          <a:lstStyle/>
          <a:p>
            <a:r>
              <a:rPr lang="en-US" dirty="0"/>
              <a:t>Sample Run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689" r="6789" b="52042"/>
          <a:stretch/>
        </p:blipFill>
        <p:spPr>
          <a:xfrm>
            <a:off x="1015778" y="3838494"/>
            <a:ext cx="5140519" cy="2504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6143" r="6789" b="36684"/>
          <a:stretch/>
        </p:blipFill>
        <p:spPr>
          <a:xfrm>
            <a:off x="1015778" y="1255312"/>
            <a:ext cx="5140519" cy="209119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03827" y="3346506"/>
            <a:ext cx="1646914" cy="31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Preprocessing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03827" y="6396830"/>
            <a:ext cx="1564417" cy="3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400" dirty="0"/>
              <a:t>Feature Extraction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3898" b="59136"/>
          <a:stretch/>
        </p:blipFill>
        <p:spPr>
          <a:xfrm>
            <a:off x="6496216" y="1255313"/>
            <a:ext cx="5514286" cy="209119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770289" y="3346506"/>
            <a:ext cx="1581645" cy="3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400" dirty="0"/>
              <a:t>Training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68245" y="396570"/>
            <a:ext cx="7121390" cy="508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/>
              <a:t>python control.py -</a:t>
            </a:r>
            <a:r>
              <a:rPr lang="en-US" b="1" i="1" dirty="0" err="1"/>
              <a:t>pre_train_skip</a:t>
            </a:r>
            <a:r>
              <a:rPr lang="en-US" b="1" i="1" dirty="0"/>
              <a:t> -</a:t>
            </a:r>
            <a:r>
              <a:rPr lang="en-US" b="1" i="1" dirty="0" err="1"/>
              <a:t>train_skip</a:t>
            </a:r>
            <a:r>
              <a:rPr lang="en-US" b="1" i="1" dirty="0"/>
              <a:t> -</a:t>
            </a:r>
            <a:r>
              <a:rPr lang="en-US" b="1" i="1" dirty="0" err="1"/>
              <a:t>test_skip</a:t>
            </a:r>
            <a:r>
              <a:rPr lang="en-US" b="1" i="1" dirty="0"/>
              <a:t> –</a:t>
            </a:r>
            <a:r>
              <a:rPr lang="en-US" b="1" i="1" dirty="0" err="1"/>
              <a:t>train_n</a:t>
            </a:r>
            <a:r>
              <a:rPr lang="en-US" b="1" i="1" dirty="0"/>
              <a:t> &lt;number&gt;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t="9664" b="5831"/>
          <a:stretch/>
        </p:blipFill>
        <p:spPr>
          <a:xfrm>
            <a:off x="6495527" y="3838494"/>
            <a:ext cx="5514975" cy="1963973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8737654" y="5958517"/>
            <a:ext cx="1646914" cy="31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14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9049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0019"/>
          </a:xfrm>
        </p:spPr>
        <p:txBody>
          <a:bodyPr>
            <a:normAutofit/>
          </a:bodyPr>
          <a:lstStyle/>
          <a:p>
            <a:r>
              <a:rPr lang="en-US" sz="3600" dirty="0"/>
              <a:t>Performance Comparison to Clinical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233" y="1490869"/>
            <a:ext cx="9601200" cy="4742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Results Obtained from : </a:t>
            </a:r>
            <a:r>
              <a:rPr lang="en-US" i="1" u="sng" dirty="0"/>
              <a:t>Hitachi at SemEval-2016 Task 12: A Hybrid Approach for Temporal Information Extraction from Clinical Notes - </a:t>
            </a:r>
            <a:r>
              <a:rPr lang="en-US" i="1" u="sng" dirty="0" err="1"/>
              <a:t>Sarath</a:t>
            </a:r>
            <a:r>
              <a:rPr lang="en-US" i="1" u="sng" dirty="0"/>
              <a:t> P R, </a:t>
            </a:r>
            <a:r>
              <a:rPr lang="en-US" i="1" u="sng" dirty="0" err="1"/>
              <a:t>Manikandan</a:t>
            </a:r>
            <a:r>
              <a:rPr lang="en-US" i="1" u="sng" dirty="0"/>
              <a:t>  R, </a:t>
            </a:r>
            <a:r>
              <a:rPr lang="en-US" i="1" u="sng" dirty="0" err="1"/>
              <a:t>Yoshiki</a:t>
            </a:r>
            <a:r>
              <a:rPr lang="en-US" i="1" u="sng" dirty="0"/>
              <a:t> </a:t>
            </a:r>
            <a:r>
              <a:rPr lang="en-US" i="1" u="sng" dirty="0" err="1"/>
              <a:t>Niwa</a:t>
            </a:r>
            <a:endParaRPr lang="en-US" i="1" u="sng" dirty="0"/>
          </a:p>
          <a:p>
            <a:pPr marL="0" indent="0">
              <a:buNone/>
            </a:pPr>
            <a:endParaRPr lang="en-US" i="1" u="sng" dirty="0"/>
          </a:p>
          <a:p>
            <a:pPr marL="0" indent="0">
              <a:buNone/>
            </a:pPr>
            <a:endParaRPr lang="en-US" b="1" dirty="0"/>
          </a:p>
          <a:p>
            <a:endParaRPr lang="en-US" i="1" dirty="0"/>
          </a:p>
          <a:p>
            <a:r>
              <a:rPr lang="en-US" i="1" dirty="0"/>
              <a:t>Results Obtained from : </a:t>
            </a:r>
            <a:r>
              <a:rPr lang="en-US" i="1" u="sng" dirty="0"/>
              <a:t>CDE-IIITH at SemEval-2016 Task 12: Extraction of Temporal Information from Clinical documents using Machine Learning techniques - Veera </a:t>
            </a:r>
            <a:r>
              <a:rPr lang="en-US" i="1" u="sng" dirty="0" err="1"/>
              <a:t>Raghavendra</a:t>
            </a:r>
            <a:r>
              <a:rPr lang="en-US" i="1" u="sng" dirty="0"/>
              <a:t> </a:t>
            </a:r>
            <a:r>
              <a:rPr lang="en-US" i="1" u="sng" dirty="0" err="1"/>
              <a:t>Chikka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66345"/>
              </p:ext>
            </p:extLst>
          </p:nvPr>
        </p:nvGraphicFramePr>
        <p:xfrm>
          <a:off x="4049533" y="2876550"/>
          <a:ext cx="4038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15">
                  <a:extLst>
                    <a:ext uri="{9D8B030D-6E8A-4147-A177-3AD203B41FA5}">
                      <a16:colId xmlns:a16="http://schemas.microsoft.com/office/drawing/2014/main" val="1261885720"/>
                    </a:ext>
                  </a:extLst>
                </a:gridCol>
                <a:gridCol w="1027085">
                  <a:extLst>
                    <a:ext uri="{9D8B030D-6E8A-4147-A177-3AD203B41FA5}">
                      <a16:colId xmlns:a16="http://schemas.microsoft.com/office/drawing/2014/main" val="3834804947"/>
                    </a:ext>
                  </a:extLst>
                </a:gridCol>
                <a:gridCol w="941495">
                  <a:extLst>
                    <a:ext uri="{9D8B030D-6E8A-4147-A177-3AD203B41FA5}">
                      <a16:colId xmlns:a16="http://schemas.microsoft.com/office/drawing/2014/main" val="947973995"/>
                    </a:ext>
                  </a:extLst>
                </a:gridCol>
                <a:gridCol w="1014405">
                  <a:extLst>
                    <a:ext uri="{9D8B030D-6E8A-4147-A177-3AD203B41FA5}">
                      <a16:colId xmlns:a16="http://schemas.microsoft.com/office/drawing/2014/main" val="68780893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TimeX3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61347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Clinical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0.821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0.669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0.737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861928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Ours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0.9378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0.7101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0.8082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8985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2011"/>
              </p:ext>
            </p:extLst>
          </p:nvPr>
        </p:nvGraphicFramePr>
        <p:xfrm>
          <a:off x="4152900" y="5350802"/>
          <a:ext cx="4038600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15">
                  <a:extLst>
                    <a:ext uri="{9D8B030D-6E8A-4147-A177-3AD203B41FA5}">
                      <a16:colId xmlns:a16="http://schemas.microsoft.com/office/drawing/2014/main" val="3605645574"/>
                    </a:ext>
                  </a:extLst>
                </a:gridCol>
                <a:gridCol w="1027085">
                  <a:extLst>
                    <a:ext uri="{9D8B030D-6E8A-4147-A177-3AD203B41FA5}">
                      <a16:colId xmlns:a16="http://schemas.microsoft.com/office/drawing/2014/main" val="1944129224"/>
                    </a:ext>
                  </a:extLst>
                </a:gridCol>
                <a:gridCol w="941495">
                  <a:extLst>
                    <a:ext uri="{9D8B030D-6E8A-4147-A177-3AD203B41FA5}">
                      <a16:colId xmlns:a16="http://schemas.microsoft.com/office/drawing/2014/main" val="2977923942"/>
                    </a:ext>
                  </a:extLst>
                </a:gridCol>
                <a:gridCol w="1014405">
                  <a:extLst>
                    <a:ext uri="{9D8B030D-6E8A-4147-A177-3AD203B41FA5}">
                      <a16:colId xmlns:a16="http://schemas.microsoft.com/office/drawing/2014/main" val="124377784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Event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R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F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770039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Clinical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0.797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477314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Ours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0.8115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0.7715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0.791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88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6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8558"/>
          </a:xfrm>
        </p:spPr>
        <p:txBody>
          <a:bodyPr/>
          <a:lstStyle/>
          <a:p>
            <a:r>
              <a:rPr lang="en-US" dirty="0"/>
              <a:t>Conclusions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358"/>
            <a:ext cx="9601200" cy="4882101"/>
          </a:xfrm>
        </p:spPr>
        <p:txBody>
          <a:bodyPr>
            <a:normAutofit/>
          </a:bodyPr>
          <a:lstStyle/>
          <a:p>
            <a:r>
              <a:rPr lang="en-US" dirty="0"/>
              <a:t>We integrated state-of-the-art Stanford NER system to work on the tempEval3 dataset news domain using general CRF classifier</a:t>
            </a:r>
          </a:p>
          <a:p>
            <a:r>
              <a:rPr lang="en-US" dirty="0"/>
              <a:t>We performed an in-depth quantitative &amp; qualitative analysis of the results for the Time &amp; Event Extraction Tasks (TS and ES)</a:t>
            </a:r>
          </a:p>
          <a:p>
            <a:r>
              <a:rPr lang="en-US" dirty="0"/>
              <a:t>The size of the training set affected FN (accepted more expressions) following a logarithmic decrease which is a mirror to the logarithmic increase in TP!</a:t>
            </a:r>
          </a:p>
          <a:p>
            <a:r>
              <a:rPr lang="en-US" dirty="0"/>
              <a:t>The TP decrease although much slower followed to decrease with the increase in the Training Set size. </a:t>
            </a:r>
          </a:p>
          <a:p>
            <a:r>
              <a:rPr lang="en-US" dirty="0"/>
              <a:t>The news domain was more conducive to the general CRF </a:t>
            </a:r>
            <a:r>
              <a:rPr lang="en-US" dirty="0" err="1"/>
              <a:t>classifers</a:t>
            </a:r>
            <a:r>
              <a:rPr lang="en-US" dirty="0"/>
              <a:t> in extraction of temporal information. - The news domain has more absolute expressions than the clinical domain!  - </a:t>
            </a:r>
          </a:p>
          <a:p>
            <a:r>
              <a:rPr lang="en-US" dirty="0"/>
              <a:t>The Clinical domain was better in the event extraction task due to the higher density of events and procedures as seen in such Corpora.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4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855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358"/>
            <a:ext cx="9601200" cy="4882101"/>
          </a:xfrm>
        </p:spPr>
        <p:txBody>
          <a:bodyPr>
            <a:normAutofit/>
          </a:bodyPr>
          <a:lstStyle/>
          <a:p>
            <a:r>
              <a:rPr lang="en-US" dirty="0"/>
              <a:t>Normalization of values to the Identified temporal expressions. </a:t>
            </a:r>
          </a:p>
          <a:p>
            <a:r>
              <a:rPr lang="en-US" dirty="0"/>
              <a:t>Identifying container relations between temporal and event expressions.</a:t>
            </a:r>
          </a:p>
          <a:p>
            <a:r>
              <a:rPr lang="en-US" dirty="0"/>
              <a:t>Concentrate on the Duration Attribute of Temporal Expressions exploring novel ML techniques</a:t>
            </a:r>
          </a:p>
          <a:p>
            <a:r>
              <a:rPr lang="en-US" dirty="0"/>
              <a:t>Open source our software under the GNU license.</a:t>
            </a:r>
          </a:p>
          <a:p>
            <a:r>
              <a:rPr lang="en-US" dirty="0"/>
              <a:t>Sutton and McCallum suggest in A survey on Conditional Random Fields that “using HMM with CRF's in a hybrid approach are theoretically proven to give better f-measure values for the sequential Named Entity Recognition task” – We want to explore this line of thought as well!</a:t>
            </a:r>
          </a:p>
        </p:txBody>
      </p:sp>
    </p:spTree>
    <p:extLst>
      <p:ext uri="{BB962C8B-B14F-4D97-AF65-F5344CB8AC3E}">
        <p14:creationId xmlns:p14="http://schemas.microsoft.com/office/powerpoint/2010/main" val="41209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99553"/>
            <a:ext cx="9601200" cy="785192"/>
          </a:xfrm>
        </p:spPr>
        <p:txBody>
          <a:bodyPr/>
          <a:lstStyle/>
          <a:p>
            <a:r>
              <a:rPr lang="en-US" dirty="0"/>
              <a:t>Original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84745"/>
            <a:ext cx="10618967" cy="503450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Our initial proposal considered the usage of a Deep Neural Network to extract events and temporal expressions.</a:t>
            </a:r>
          </a:p>
          <a:p>
            <a:pPr algn="just"/>
            <a:r>
              <a:rPr lang="en-US" i="0" dirty="0"/>
              <a:t>We found recent research with an identical line of inquiry.</a:t>
            </a:r>
          </a:p>
          <a:p>
            <a:pPr marL="530352" lvl="1" indent="0" algn="just">
              <a:buNone/>
            </a:pPr>
            <a:r>
              <a:rPr lang="en-US" i="0" dirty="0"/>
              <a:t>V.R </a:t>
            </a:r>
            <a:r>
              <a:rPr lang="en-US" i="0" dirty="0" err="1"/>
              <a:t>Chikka</a:t>
            </a:r>
            <a:r>
              <a:rPr lang="en-US" i="0" dirty="0"/>
              <a:t> claims in “Extraction of Temporal Information from Clinical documents using Machine Learning techniques”  :- </a:t>
            </a:r>
            <a:r>
              <a:rPr lang="en-US" b="1" dirty="0"/>
              <a:t>“The results show that both approaches (give) relatively same performance on the provided train and test datasets of the challenge.”</a:t>
            </a:r>
          </a:p>
          <a:p>
            <a:pPr lvl="2" algn="just"/>
            <a:endParaRPr lang="en-US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72" y="3462948"/>
            <a:ext cx="7055456" cy="27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8558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4358"/>
            <a:ext cx="9601200" cy="4882101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/>
              <a:t>A Cascaded Machine Learning Approach to Interpreting Temporal Expressions - </a:t>
            </a:r>
            <a:r>
              <a:rPr lang="nl-NL" i="1" u="sng" dirty="0"/>
              <a:t>David Ahn Joris van Rantwijk Maarten de Rijke</a:t>
            </a:r>
          </a:p>
          <a:p>
            <a:r>
              <a:rPr lang="en-US" i="1" u="sng" dirty="0"/>
              <a:t>An Introduction to Conditional Random Fields - Charles Sutton and Andrew McCallum</a:t>
            </a:r>
          </a:p>
          <a:p>
            <a:r>
              <a:rPr lang="en-US" i="1" u="sng" dirty="0"/>
              <a:t>Temporal Tagging on Different Domains: Challenges, Strategies, and Gold Standards -</a:t>
            </a:r>
            <a:r>
              <a:rPr lang="de-DE" i="1" u="sng" dirty="0"/>
              <a:t>Jannik Str¨otgen, Michael Gertz</a:t>
            </a:r>
          </a:p>
          <a:p>
            <a:r>
              <a:rPr lang="en-US" i="1" u="sng" dirty="0"/>
              <a:t>Machine Learning Approaches for Temporal Information Extraction: A Comparative Study - </a:t>
            </a:r>
            <a:r>
              <a:rPr lang="en-US" i="1" u="sng" dirty="0" err="1"/>
              <a:t>Oleksandr</a:t>
            </a:r>
            <a:r>
              <a:rPr lang="en-US" i="1" u="sng" dirty="0"/>
              <a:t> </a:t>
            </a:r>
            <a:r>
              <a:rPr lang="en-US" i="1" u="sng" dirty="0" err="1"/>
              <a:t>Kolomiyets</a:t>
            </a:r>
            <a:r>
              <a:rPr lang="en-US" i="1" u="sng" dirty="0"/>
              <a:t>, Marie-Francine </a:t>
            </a:r>
            <a:r>
              <a:rPr lang="en-US" i="1" u="sng" dirty="0" err="1"/>
              <a:t>Moens</a:t>
            </a:r>
            <a:endParaRPr lang="en-US" i="1" u="sng" dirty="0"/>
          </a:p>
          <a:p>
            <a:r>
              <a:rPr lang="en-US" i="1" u="sng" dirty="0"/>
              <a:t>Hitachi at SemEval-2016 Task 12: A Hybrid Approach for Temporal Information Extraction from Clinical Notes - </a:t>
            </a:r>
            <a:r>
              <a:rPr lang="en-US" i="1" u="sng" dirty="0" err="1"/>
              <a:t>Sarath</a:t>
            </a:r>
            <a:r>
              <a:rPr lang="en-US" i="1" u="sng" dirty="0"/>
              <a:t> P R1, </a:t>
            </a:r>
            <a:r>
              <a:rPr lang="en-US" i="1" u="sng" dirty="0" err="1"/>
              <a:t>Manikandan</a:t>
            </a:r>
            <a:r>
              <a:rPr lang="en-US" i="1" u="sng" dirty="0"/>
              <a:t> R1, </a:t>
            </a:r>
            <a:r>
              <a:rPr lang="en-US" i="1" u="sng" dirty="0" err="1"/>
              <a:t>Yoshiki</a:t>
            </a:r>
            <a:r>
              <a:rPr lang="en-US" i="1" u="sng" dirty="0"/>
              <a:t> Niwa2</a:t>
            </a:r>
          </a:p>
          <a:p>
            <a:r>
              <a:rPr lang="en-US" i="1" u="sng" dirty="0"/>
              <a:t>CDE-IIITH at SemEval-2016 Task 12: Extraction of Temporal Information from Clinical documents using Machine Learning techniques - Veera </a:t>
            </a:r>
            <a:r>
              <a:rPr lang="en-US" i="1" u="sng" dirty="0" err="1"/>
              <a:t>Raghavendra</a:t>
            </a:r>
            <a:r>
              <a:rPr lang="en-US" i="1" u="sng" dirty="0"/>
              <a:t> </a:t>
            </a:r>
            <a:r>
              <a:rPr lang="en-US" i="1" u="sng" dirty="0" err="1"/>
              <a:t>Chikka</a:t>
            </a:r>
            <a:endParaRPr lang="en-US" i="1" u="sng" dirty="0"/>
          </a:p>
          <a:p>
            <a:r>
              <a:rPr lang="en-US" i="1" u="sng" dirty="0"/>
              <a:t>TempEval-3: Evaluating Events, Time Expressions, and Temporal Relations - </a:t>
            </a:r>
            <a:r>
              <a:rPr lang="en-US" i="1" u="sng" dirty="0" err="1"/>
              <a:t>Naushad</a:t>
            </a:r>
            <a:r>
              <a:rPr lang="en-US" i="1" u="sng" dirty="0"/>
              <a:t> </a:t>
            </a:r>
            <a:r>
              <a:rPr lang="en-US" i="1" u="sng" dirty="0" err="1"/>
              <a:t>UzZaman</a:t>
            </a:r>
            <a:r>
              <a:rPr lang="en-US" i="1" u="sng" dirty="0"/>
              <a:t>, Hector </a:t>
            </a:r>
            <a:r>
              <a:rPr lang="en-US" i="1" u="sng" dirty="0" err="1"/>
              <a:t>Llorensy</a:t>
            </a:r>
            <a:r>
              <a:rPr lang="en-US" i="1" u="sng" dirty="0"/>
              <a:t>, James Allen, Leon </a:t>
            </a:r>
            <a:r>
              <a:rPr lang="en-US" i="1" u="sng" dirty="0" err="1"/>
              <a:t>Derczynskiz</a:t>
            </a:r>
            <a:r>
              <a:rPr lang="en-US" i="1" u="sng" dirty="0"/>
              <a:t>, Marc </a:t>
            </a:r>
            <a:r>
              <a:rPr lang="en-US" i="1" u="sng" dirty="0" err="1"/>
              <a:t>Verhagen</a:t>
            </a:r>
            <a:r>
              <a:rPr lang="en-US" i="1" u="sng" dirty="0"/>
              <a:t> and James </a:t>
            </a:r>
            <a:r>
              <a:rPr lang="en-US" i="1" u="sng" dirty="0" err="1"/>
              <a:t>Pustejovsky</a:t>
            </a:r>
            <a:endParaRPr lang="en-US" i="1" u="sng" dirty="0"/>
          </a:p>
          <a:p>
            <a:r>
              <a:rPr lang="en-US" i="1" u="sng" dirty="0"/>
              <a:t>A Corpus of Clinical Narratives Annotated with Temporal Information - Lucian </a:t>
            </a:r>
            <a:r>
              <a:rPr lang="en-US" i="1" u="sng" dirty="0" err="1"/>
              <a:t>Galescu</a:t>
            </a:r>
            <a:r>
              <a:rPr lang="en-US" i="1" u="sng" dirty="0"/>
              <a:t> Nate Blaylock</a:t>
            </a:r>
          </a:p>
          <a:p>
            <a:r>
              <a:rPr lang="en-US" i="1" u="sng" dirty="0"/>
              <a:t>Discovering Narrative Containers in Clinical Text - Timothy A. Miller1, Steven Bethard2, </a:t>
            </a:r>
            <a:r>
              <a:rPr lang="en-US" i="1" u="sng" dirty="0" err="1"/>
              <a:t>Dmitriy</a:t>
            </a:r>
            <a:r>
              <a:rPr lang="en-US" i="1" u="sng" dirty="0"/>
              <a:t> Dligach1, Sameer Pradhan1, Chen Lin1, and </a:t>
            </a:r>
            <a:r>
              <a:rPr lang="en-US" i="1" u="sng" dirty="0" err="1"/>
              <a:t>Guergana</a:t>
            </a:r>
            <a:r>
              <a:rPr lang="en-US" i="1" u="sng" dirty="0"/>
              <a:t> K. Savova1</a:t>
            </a:r>
          </a:p>
        </p:txBody>
      </p:sp>
    </p:spTree>
    <p:extLst>
      <p:ext uri="{BB962C8B-B14F-4D97-AF65-F5344CB8AC3E}">
        <p14:creationId xmlns:p14="http://schemas.microsoft.com/office/powerpoint/2010/main" val="148513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8355" y="1256306"/>
            <a:ext cx="9764201" cy="2242268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22915" y="4508389"/>
            <a:ext cx="8583275" cy="724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b="1"/>
              <a:t>Presented by Ankush Israney &amp; Jaidev Ramakrishna for CS 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40849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71600" y="1526651"/>
            <a:ext cx="9894984" cy="39438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Many researchers have produced statistical results in favor of employing Machine Learning techniques in the following tasks of the </a:t>
            </a:r>
            <a:r>
              <a:rPr lang="en-US" dirty="0" err="1"/>
              <a:t>TempEval</a:t>
            </a:r>
            <a:r>
              <a:rPr lang="en-US" dirty="0"/>
              <a:t> Competition Series.</a:t>
            </a:r>
          </a:p>
          <a:p>
            <a:pPr lvl="1" algn="just"/>
            <a:r>
              <a:rPr lang="en-US" dirty="0"/>
              <a:t>Time span (TS)  identification</a:t>
            </a:r>
          </a:p>
          <a:p>
            <a:pPr lvl="1" algn="just"/>
            <a:r>
              <a:rPr lang="en-US" dirty="0"/>
              <a:t>Event span (ES) identification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Therefore, we use CRF classifiers to extract events and temporal expressions in the News domain. (TempEval3 – 2013 publicly available dataset)</a:t>
            </a:r>
          </a:p>
          <a:p>
            <a:pPr algn="just"/>
            <a:r>
              <a:rPr lang="en-US" dirty="0"/>
              <a:t>Additionally, we perform a detailed quantitative and qualitative analysis of these tasks.</a:t>
            </a:r>
          </a:p>
          <a:p>
            <a:pPr algn="just"/>
            <a:r>
              <a:rPr lang="en-US" dirty="0"/>
              <a:t>We have built an extensible system that integrates existing NLP frameworks, which can be used on a variety of domains (annotated in </a:t>
            </a:r>
            <a:r>
              <a:rPr lang="en-US" dirty="0" err="1"/>
              <a:t>TimeML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7666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723569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Conditional Random Fields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6334" y="1494847"/>
            <a:ext cx="9620250" cy="446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CRFs are a type of </a:t>
            </a:r>
            <a:r>
              <a:rPr lang="en-US" b="1" u="sng" dirty="0"/>
              <a:t>discriminative undirected probabilistic graphical model</a:t>
            </a:r>
            <a:r>
              <a:rPr lang="en-US" dirty="0"/>
              <a:t>. It is used to encode known relationships between observations and construct consistent interpretations. (Sounds like HMM!, but different – conditioned on input and features)</a:t>
            </a:r>
          </a:p>
          <a:p>
            <a:pPr algn="just"/>
            <a:r>
              <a:rPr lang="en-US" dirty="0"/>
              <a:t>Popular for pattern recognition tasks, especially Named Entity Recognition in NLP.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CRF’s exploit the concept of Feature Functions:</a:t>
            </a:r>
          </a:p>
          <a:p>
            <a:pPr marL="530352" lvl="1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1 feature for each state transition and a 1 feature for each state-observation pair.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Important Distinction from generative models like HMM (Discriminative: More like logistic regression here, Is that why it performs like DNN?)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In it’s most intuitive explanation, In the NER task, the label for a word may not depend on its previous word but could be relevant to any word in the sentence.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3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445273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Conditional Random Fields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6334" y="1494847"/>
            <a:ext cx="9620250" cy="4460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Feature function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Linear CRF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algn="just"/>
            <a:r>
              <a:rPr lang="en-US" dirty="0">
                <a:sym typeface="Wingdings" panose="05000000000000000000" pitchFamily="2" charset="2"/>
              </a:rPr>
              <a:t>General CRF</a:t>
            </a:r>
          </a:p>
          <a:p>
            <a:pPr algn="just"/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24" y="1494847"/>
            <a:ext cx="2876550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663" y="2649443"/>
            <a:ext cx="795337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689" y="4815760"/>
            <a:ext cx="77819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380669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Input Features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1277" y="1151947"/>
            <a:ext cx="11298803" cy="559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useClassFeature</a:t>
            </a:r>
            <a:r>
              <a:rPr lang="en-US" dirty="0"/>
              <a:t> - Include a feature for the class (as a class marginal). Puts a prior on the classes which is equivalent to how often the feature appeared in the training data.</a:t>
            </a:r>
          </a:p>
          <a:p>
            <a:r>
              <a:rPr lang="en-US" dirty="0" err="1"/>
              <a:t>useWord</a:t>
            </a:r>
            <a:r>
              <a:rPr lang="en-US" dirty="0"/>
              <a:t>= Gives Feature for w</a:t>
            </a:r>
          </a:p>
          <a:p>
            <a:r>
              <a:rPr lang="en-US" b="1" u="sng" dirty="0" err="1"/>
              <a:t>useNGrams</a:t>
            </a:r>
            <a:r>
              <a:rPr lang="en-US" b="1" u="sng" dirty="0"/>
              <a:t> - Make features from letter n-grams, i.e., substrings of the word</a:t>
            </a:r>
          </a:p>
          <a:p>
            <a:r>
              <a:rPr lang="en-US" b="1" u="sng" dirty="0" err="1"/>
              <a:t>noMidNGrams</a:t>
            </a:r>
            <a:r>
              <a:rPr lang="en-US" b="1" u="sng" dirty="0"/>
              <a:t> - Do not include character n-gram features for n-grams that contain neither the beginning or end of the word</a:t>
            </a:r>
          </a:p>
          <a:p>
            <a:r>
              <a:rPr lang="en-US" b="1" u="sng" dirty="0" err="1"/>
              <a:t>maxNGramLeng</a:t>
            </a:r>
            <a:r>
              <a:rPr lang="en-US" b="1" u="sng" dirty="0"/>
              <a:t> - If this number is positive, n-grams above this size will not be used in the model</a:t>
            </a:r>
          </a:p>
          <a:p>
            <a:r>
              <a:rPr lang="en-US" dirty="0" err="1"/>
              <a:t>usePrev</a:t>
            </a:r>
            <a:r>
              <a:rPr lang="en-US" dirty="0"/>
              <a:t> - Gives you feature for (</a:t>
            </a:r>
            <a:r>
              <a:rPr lang="en-US" dirty="0" err="1"/>
              <a:t>pw,c</a:t>
            </a:r>
            <a:r>
              <a:rPr lang="en-US" dirty="0"/>
              <a:t>), and together with other options enables other previous features, such as (</a:t>
            </a:r>
            <a:r>
              <a:rPr lang="en-US" dirty="0" err="1"/>
              <a:t>pt,c</a:t>
            </a:r>
            <a:r>
              <a:rPr lang="en-US" dirty="0"/>
              <a:t>) [with </a:t>
            </a:r>
            <a:r>
              <a:rPr lang="en-US" dirty="0" err="1"/>
              <a:t>useTags</a:t>
            </a:r>
            <a:r>
              <a:rPr lang="en-US" dirty="0"/>
              <a:t>)</a:t>
            </a:r>
          </a:p>
          <a:p>
            <a:r>
              <a:rPr lang="en-US" dirty="0" err="1"/>
              <a:t>useNext</a:t>
            </a:r>
            <a:r>
              <a:rPr lang="en-US" dirty="0"/>
              <a:t> - Gives you feature for (</a:t>
            </a:r>
            <a:r>
              <a:rPr lang="en-US" dirty="0" err="1"/>
              <a:t>nw,c</a:t>
            </a:r>
            <a:r>
              <a:rPr lang="en-US" dirty="0"/>
              <a:t>), and together with other options enables other next features, such as (</a:t>
            </a:r>
            <a:r>
              <a:rPr lang="en-US" dirty="0" err="1"/>
              <a:t>nt,c</a:t>
            </a:r>
            <a:r>
              <a:rPr lang="en-US" dirty="0"/>
              <a:t>) [with </a:t>
            </a:r>
            <a:r>
              <a:rPr lang="en-US" dirty="0" err="1"/>
              <a:t>useTags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34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4" y="380669"/>
            <a:ext cx="10726310" cy="771278"/>
          </a:xfrm>
        </p:spPr>
        <p:txBody>
          <a:bodyPr>
            <a:normAutofit/>
          </a:bodyPr>
          <a:lstStyle/>
          <a:p>
            <a:r>
              <a:rPr lang="en-US" dirty="0"/>
              <a:t>Input Features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1277" y="1151947"/>
            <a:ext cx="11298803" cy="5598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useDisjunctive</a:t>
            </a:r>
            <a:r>
              <a:rPr lang="en-US" dirty="0"/>
              <a:t> - Include in features giving disjunctions of words anywhere in the left or right </a:t>
            </a:r>
            <a:r>
              <a:rPr lang="en-US" dirty="0" err="1"/>
              <a:t>disjunctionWidth</a:t>
            </a:r>
            <a:r>
              <a:rPr lang="en-US" dirty="0"/>
              <a:t> words (preserving direction but not position)</a:t>
            </a:r>
          </a:p>
          <a:p>
            <a:r>
              <a:rPr lang="en-US" dirty="0" err="1"/>
              <a:t>useSequences</a:t>
            </a:r>
            <a:r>
              <a:rPr lang="en-US" dirty="0"/>
              <a:t> - Does not use any class combination features if this is false</a:t>
            </a:r>
          </a:p>
          <a:p>
            <a:r>
              <a:rPr lang="en-US" dirty="0" err="1"/>
              <a:t>usePrevSequences</a:t>
            </a:r>
            <a:r>
              <a:rPr lang="en-US" dirty="0"/>
              <a:t> - Does not use any class combination features using previous classes if this is false</a:t>
            </a:r>
          </a:p>
          <a:p>
            <a:r>
              <a:rPr lang="en-US" b="1" u="sng" dirty="0" err="1"/>
              <a:t>useTypeSeqs</a:t>
            </a:r>
            <a:r>
              <a:rPr lang="en-US" b="1" u="sng" dirty="0"/>
              <a:t> - Use basic </a:t>
            </a:r>
            <a:r>
              <a:rPr lang="en-US" b="1" u="sng" dirty="0" err="1"/>
              <a:t>zeroeth</a:t>
            </a:r>
            <a:r>
              <a:rPr lang="en-US" b="1" u="sng" dirty="0"/>
              <a:t> order word shape features.</a:t>
            </a:r>
          </a:p>
          <a:p>
            <a:r>
              <a:rPr lang="en-US" b="1" u="sng" dirty="0"/>
              <a:t>useTypeSeqs2 - Add additional first and second order word shape features</a:t>
            </a:r>
          </a:p>
          <a:p>
            <a:r>
              <a:rPr lang="en-US" b="1" u="sng" dirty="0" err="1"/>
              <a:t>useTypeySequences</a:t>
            </a:r>
            <a:r>
              <a:rPr lang="en-US" b="1" u="sng" dirty="0"/>
              <a:t> - Some first order word shape patterns.</a:t>
            </a:r>
          </a:p>
          <a:p>
            <a:r>
              <a:rPr lang="en-US" b="1" u="sng" dirty="0" err="1"/>
              <a:t>wordShape</a:t>
            </a:r>
            <a:r>
              <a:rPr lang="en-US" b="1" u="sng" dirty="0"/>
              <a:t> - Either "none" for no </a:t>
            </a:r>
            <a:r>
              <a:rPr lang="en-US" b="1" u="sng" dirty="0" err="1"/>
              <a:t>wordShape</a:t>
            </a:r>
            <a:r>
              <a:rPr lang="en-US" b="1" u="sng" dirty="0"/>
              <a:t> use, or the name of a word shape function.</a:t>
            </a:r>
          </a:p>
        </p:txBody>
      </p:sp>
    </p:spTree>
    <p:extLst>
      <p:ext uri="{BB962C8B-B14F-4D97-AF65-F5344CB8AC3E}">
        <p14:creationId xmlns:p14="http://schemas.microsoft.com/office/powerpoint/2010/main" val="141518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Data Sets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04947"/>
            <a:ext cx="10133938" cy="47482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Transcripts of news pieces from the BBC, Associated Press, New York Times etc.</a:t>
            </a:r>
          </a:p>
          <a:p>
            <a:pPr algn="just"/>
            <a:r>
              <a:rPr lang="en-US" dirty="0"/>
              <a:t>Training set</a:t>
            </a:r>
          </a:p>
          <a:p>
            <a:pPr lvl="1" algn="just"/>
            <a:r>
              <a:rPr lang="en-US" i="0" dirty="0"/>
              <a:t>2452 documents annotated in </a:t>
            </a:r>
            <a:r>
              <a:rPr lang="en-US" i="0" dirty="0" err="1"/>
              <a:t>TimeML</a:t>
            </a:r>
            <a:r>
              <a:rPr lang="en-US" i="0" dirty="0"/>
              <a:t> format</a:t>
            </a:r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lvl="1" algn="just"/>
            <a:endParaRPr lang="en-US" i="0" dirty="0"/>
          </a:p>
          <a:p>
            <a:pPr algn="just"/>
            <a:r>
              <a:rPr lang="en-US" dirty="0"/>
              <a:t>We convert this to .col format using the open source </a:t>
            </a:r>
            <a:r>
              <a:rPr lang="en-US" dirty="0" err="1"/>
              <a:t>TimeMLtoColumns</a:t>
            </a:r>
            <a:r>
              <a:rPr lang="en-US" dirty="0"/>
              <a:t> converter developed by Paramita Mirza, a PhD student at the Max Planck Institute.</a:t>
            </a:r>
          </a:p>
          <a:p>
            <a:pPr lvl="1" algn="just"/>
            <a:r>
              <a:rPr lang="en-US" dirty="0">
                <a:hlinkClick r:id="rId2"/>
              </a:rPr>
              <a:t>https://github.com/paramitamirza/TimeML-CAT-Converter</a:t>
            </a:r>
            <a:endParaRPr lang="en-US" dirty="0"/>
          </a:p>
          <a:p>
            <a:pPr algn="just"/>
            <a:endParaRPr lang="en-US" i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078935"/>
            <a:ext cx="5334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3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1119146"/>
          </a:xfrm>
        </p:spPr>
        <p:txBody>
          <a:bodyPr/>
          <a:lstStyle/>
          <a:p>
            <a:r>
              <a:rPr lang="en-US" dirty="0"/>
              <a:t>Data Sets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04947"/>
            <a:ext cx="10133938" cy="4748253"/>
          </a:xfrm>
        </p:spPr>
        <p:txBody>
          <a:bodyPr>
            <a:normAutofit/>
          </a:bodyPr>
          <a:lstStyle/>
          <a:p>
            <a:pPr algn="just"/>
            <a:r>
              <a:rPr lang="en-US" i="0" dirty="0"/>
              <a:t>Testing Set</a:t>
            </a:r>
            <a:r>
              <a:rPr lang="en-US" dirty="0"/>
              <a:t> – 20 documents manually annotated.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Converted to tokens using our own preprocessor and supplied to CRF Classifier.</a:t>
            </a:r>
          </a:p>
          <a:p>
            <a:pPr algn="just"/>
            <a:endParaRPr lang="en-US" i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2" y="2281901"/>
            <a:ext cx="4922106" cy="26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75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2819</TotalTime>
  <Words>1767</Words>
  <Application>Microsoft Office PowerPoint</Application>
  <PresentationFormat>Widescreen</PresentationFormat>
  <Paragraphs>551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Franklin Gothic Book</vt:lpstr>
      <vt:lpstr>Wingdings</vt:lpstr>
      <vt:lpstr>Crop</vt:lpstr>
      <vt:lpstr>Temporal Expression and Event Extraction using General Conditional Random Fields</vt:lpstr>
      <vt:lpstr>Original Objectives</vt:lpstr>
      <vt:lpstr>Project Objectives</vt:lpstr>
      <vt:lpstr>Conditional Random Fields</vt:lpstr>
      <vt:lpstr>Conditional Random Fields</vt:lpstr>
      <vt:lpstr>Input Features</vt:lpstr>
      <vt:lpstr>Input Features</vt:lpstr>
      <vt:lpstr>Data Sets and Preprocessing</vt:lpstr>
      <vt:lpstr>Data Sets and Preprocessing</vt:lpstr>
      <vt:lpstr>Evaluation Method</vt:lpstr>
      <vt:lpstr>Sample Output &amp; Statistics</vt:lpstr>
      <vt:lpstr>Common Instances of TP, FP, FN</vt:lpstr>
      <vt:lpstr>Variations in Training Set Size</vt:lpstr>
      <vt:lpstr>Graphs – Precision, Recall, F-Measure</vt:lpstr>
      <vt:lpstr>Graphs – TP, FP, FN</vt:lpstr>
      <vt:lpstr>Sample Run</vt:lpstr>
      <vt:lpstr>Performance Comparison to Clinical Domain</vt:lpstr>
      <vt:lpstr>Conclusions &amp; Key Findings</vt:lpstr>
      <vt:lpstr>Future Work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Imperative Programs in IMP</dc:title>
  <dc:creator>Mad Scientist</dc:creator>
  <cp:lastModifiedBy>Mad Scientist</cp:lastModifiedBy>
  <cp:revision>425</cp:revision>
  <dcterms:created xsi:type="dcterms:W3CDTF">2016-05-23T23:03:36Z</dcterms:created>
  <dcterms:modified xsi:type="dcterms:W3CDTF">2016-12-07T20:18:15Z</dcterms:modified>
</cp:coreProperties>
</file>