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55f3a790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55f3a7908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55f3a79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55f3a79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55f3a7908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55f3a7908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55f3a790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55f3a790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5f3a790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55f3a790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55f3a790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5f3a790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55f3a790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55f3a790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55f3a7908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55f3a7908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55f3a7908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55f3a7908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6500" y="1014974"/>
            <a:ext cx="4255500" cy="8880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en-GB" sz="3000">
                <a:solidFill>
                  <a:srgbClr val="000000"/>
                </a:solidFill>
                <a:highlight>
                  <a:srgbClr val="FFFFFF"/>
                </a:highlight>
                <a:latin typeface="Georgia"/>
                <a:ea typeface="Georgia"/>
                <a:cs typeface="Georgia"/>
                <a:sym typeface="Georgia"/>
              </a:rPr>
              <a:t>Taxi Demand Prediction- New York City</a:t>
            </a:r>
            <a:endParaRPr b="0" sz="3000">
              <a:solidFill>
                <a:srgbClr val="000000"/>
              </a:solidFill>
              <a:highlight>
                <a:srgbClr val="FFFFFF"/>
              </a:highlight>
              <a:latin typeface="Georgia"/>
              <a:ea typeface="Georgia"/>
              <a:cs typeface="Georgia"/>
              <a:sym typeface="Georgia"/>
            </a:endParaRPr>
          </a:p>
          <a:p>
            <a:pPr indent="0" lvl="0" marL="0" rtl="0" algn="l">
              <a:lnSpc>
                <a:spcPct val="120000"/>
              </a:lnSpc>
              <a:spcBef>
                <a:spcPts val="0"/>
              </a:spcBef>
              <a:spcAft>
                <a:spcPts val="0"/>
              </a:spcAft>
              <a:buNone/>
            </a:pPr>
            <a:r>
              <a:t/>
            </a:r>
            <a:endParaRPr b="0" sz="30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5956775" y="35567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Team Member :</a:t>
            </a:r>
            <a:endParaRPr sz="1800"/>
          </a:p>
          <a:p>
            <a:pPr indent="0" lvl="0" marL="0" rtl="0" algn="l">
              <a:spcBef>
                <a:spcPts val="0"/>
              </a:spcBef>
              <a:spcAft>
                <a:spcPts val="0"/>
              </a:spcAft>
              <a:buNone/>
            </a:pPr>
            <a:r>
              <a:rPr lang="en-GB" sz="1800"/>
              <a:t>Chitranshu  Gupta</a:t>
            </a:r>
            <a:endParaRPr sz="1800"/>
          </a:p>
          <a:p>
            <a:pPr indent="0" lvl="0" marL="0" rtl="0" algn="l">
              <a:spcBef>
                <a:spcPts val="0"/>
              </a:spcBef>
              <a:spcAft>
                <a:spcPts val="0"/>
              </a:spcAft>
              <a:buNone/>
            </a:pPr>
            <a:r>
              <a:rPr lang="en-GB" sz="1800"/>
              <a:t>Ankush Kumar </a:t>
            </a:r>
            <a:endParaRPr sz="1800"/>
          </a:p>
          <a:p>
            <a:pPr indent="0" lvl="0" marL="0" rtl="0" algn="l">
              <a:spcBef>
                <a:spcPts val="0"/>
              </a:spcBef>
              <a:spcAft>
                <a:spcPts val="0"/>
              </a:spcAft>
              <a:buNone/>
            </a:pPr>
            <a:r>
              <a:rPr lang="en-GB" sz="1800"/>
              <a:t>Baibhav Tripathi</a:t>
            </a:r>
            <a:endParaRPr sz="1800"/>
          </a:p>
        </p:txBody>
      </p:sp>
      <p:pic>
        <p:nvPicPr>
          <p:cNvPr id="279" name="Google Shape;279;p13"/>
          <p:cNvPicPr preferRelativeResize="0"/>
          <p:nvPr/>
        </p:nvPicPr>
        <p:blipFill>
          <a:blip r:embed="rId3">
            <a:alphaModFix/>
          </a:blip>
          <a:stretch>
            <a:fillRect/>
          </a:stretch>
        </p:blipFill>
        <p:spPr>
          <a:xfrm>
            <a:off x="5249875" y="65275"/>
            <a:ext cx="3759699" cy="2506466"/>
          </a:xfrm>
          <a:prstGeom prst="rect">
            <a:avLst/>
          </a:prstGeom>
          <a:noFill/>
          <a:ln>
            <a:noFill/>
          </a:ln>
        </p:spPr>
      </p:pic>
      <p:pic>
        <p:nvPicPr>
          <p:cNvPr id="280" name="Google Shape;280;p13"/>
          <p:cNvPicPr preferRelativeResize="0"/>
          <p:nvPr/>
        </p:nvPicPr>
        <p:blipFill>
          <a:blip r:embed="rId4">
            <a:alphaModFix/>
          </a:blip>
          <a:stretch>
            <a:fillRect/>
          </a:stretch>
        </p:blipFill>
        <p:spPr>
          <a:xfrm>
            <a:off x="152400" y="2273875"/>
            <a:ext cx="4163825" cy="240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497350" y="250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000000"/>
                </a:solidFill>
                <a:latin typeface="Arial"/>
                <a:ea typeface="Arial"/>
                <a:cs typeface="Arial"/>
                <a:sym typeface="Arial"/>
              </a:rPr>
              <a:t>Problem Definition</a:t>
            </a:r>
            <a:endParaRPr sz="3000"/>
          </a:p>
        </p:txBody>
      </p:sp>
      <p:sp>
        <p:nvSpPr>
          <p:cNvPr id="286" name="Google Shape;286;p14"/>
          <p:cNvSpPr txBox="1"/>
          <p:nvPr>
            <p:ph idx="1" type="body"/>
          </p:nvPr>
        </p:nvSpPr>
        <p:spPr>
          <a:xfrm>
            <a:off x="425650" y="1490350"/>
            <a:ext cx="7030500" cy="27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solidFill>
                  <a:srgbClr val="000000"/>
                </a:solidFill>
                <a:highlight>
                  <a:srgbClr val="FFFFFF"/>
                </a:highlight>
                <a:latin typeface="Georgia"/>
                <a:ea typeface="Georgia"/>
                <a:cs typeface="Georgia"/>
                <a:sym typeface="Georgia"/>
              </a:rPr>
              <a:t>For a given location in New York City, our goal is to </a:t>
            </a:r>
            <a:r>
              <a:rPr b="1" lang="en-GB" sz="1800">
                <a:solidFill>
                  <a:srgbClr val="000000"/>
                </a:solidFill>
                <a:highlight>
                  <a:srgbClr val="FFFFFF"/>
                </a:highlight>
                <a:latin typeface="Georgia"/>
                <a:ea typeface="Georgia"/>
                <a:cs typeface="Georgia"/>
                <a:sym typeface="Georgia"/>
              </a:rPr>
              <a:t>predict the number of pickups in that given location at particular time interval</a:t>
            </a:r>
            <a:r>
              <a:rPr lang="en-GB" sz="1800">
                <a:solidFill>
                  <a:srgbClr val="000000"/>
                </a:solidFill>
                <a:highlight>
                  <a:srgbClr val="FFFFFF"/>
                </a:highlight>
                <a:latin typeface="Georgia"/>
                <a:ea typeface="Georgia"/>
                <a:cs typeface="Georgia"/>
                <a:sym typeface="Georgia"/>
              </a:rPr>
              <a:t>. Some location require more taxis at a particular time than other locations owing to the presence schools, hospitals, offices etc. The prediction result can be transferred to the taxi drivers, and they can subsequently move to the locations where predicted pickups are high.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15"/>
          <p:cNvPicPr preferRelativeResize="0"/>
          <p:nvPr/>
        </p:nvPicPr>
        <p:blipFill>
          <a:blip r:embed="rId3">
            <a:alphaModFix/>
          </a:blip>
          <a:stretch>
            <a:fillRect/>
          </a:stretch>
        </p:blipFill>
        <p:spPr>
          <a:xfrm>
            <a:off x="152400" y="152400"/>
            <a:ext cx="8839201" cy="42187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214200" y="204300"/>
            <a:ext cx="7030500" cy="999300"/>
          </a:xfrm>
          <a:prstGeom prst="rect">
            <a:avLst/>
          </a:prstGeom>
        </p:spPr>
        <p:txBody>
          <a:bodyPr anchorCtr="0" anchor="t" bIns="91425" lIns="91425" spcFirstLastPara="1" rIns="91425" wrap="square" tIns="91425">
            <a:noAutofit/>
          </a:bodyPr>
          <a:lstStyle/>
          <a:p>
            <a:pPr indent="0" lvl="0" marL="0" rtl="0" algn="l">
              <a:lnSpc>
                <a:spcPct val="112000"/>
              </a:lnSpc>
              <a:spcBef>
                <a:spcPts val="2900"/>
              </a:spcBef>
              <a:spcAft>
                <a:spcPts val="0"/>
              </a:spcAft>
              <a:buNone/>
            </a:pPr>
            <a:r>
              <a:rPr lang="en-GB" sz="2550">
                <a:solidFill>
                  <a:srgbClr val="000000"/>
                </a:solidFill>
                <a:highlight>
                  <a:srgbClr val="FFFFFF"/>
                </a:highlight>
                <a:latin typeface="Arial"/>
                <a:ea typeface="Arial"/>
                <a:cs typeface="Arial"/>
                <a:sym typeface="Arial"/>
              </a:rPr>
              <a:t>Objectives &amp; Constraints</a:t>
            </a:r>
            <a:endParaRPr sz="25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97" name="Google Shape;297;p16"/>
          <p:cNvSpPr txBox="1"/>
          <p:nvPr>
            <p:ph idx="1" type="body"/>
          </p:nvPr>
        </p:nvSpPr>
        <p:spPr>
          <a:xfrm>
            <a:off x="282250" y="1452400"/>
            <a:ext cx="8320200" cy="3233100"/>
          </a:xfrm>
          <a:prstGeom prst="rect">
            <a:avLst/>
          </a:prstGeom>
        </p:spPr>
        <p:txBody>
          <a:bodyPr anchorCtr="0" anchor="t" bIns="91425" lIns="91425" spcFirstLastPara="1" rIns="91425" wrap="square" tIns="91425">
            <a:noAutofit/>
          </a:bodyPr>
          <a:lstStyle/>
          <a:p>
            <a:pPr indent="0" lvl="0" marL="0" rtl="0" algn="l">
              <a:lnSpc>
                <a:spcPct val="158000"/>
              </a:lnSpc>
              <a:spcBef>
                <a:spcPts val="1400"/>
              </a:spcBef>
              <a:spcAft>
                <a:spcPts val="0"/>
              </a:spcAft>
              <a:buNone/>
            </a:pPr>
            <a:r>
              <a:rPr b="1" i="1" lang="en-GB" sz="1800">
                <a:solidFill>
                  <a:srgbClr val="000000"/>
                </a:solidFill>
                <a:highlight>
                  <a:srgbClr val="FFFFFF"/>
                </a:highlight>
                <a:latin typeface="Georgia"/>
                <a:ea typeface="Georgia"/>
                <a:cs typeface="Georgia"/>
                <a:sym typeface="Georgia"/>
              </a:rPr>
              <a:t>Objectives</a:t>
            </a:r>
            <a:r>
              <a:rPr b="1" lang="en-GB" sz="1800">
                <a:solidFill>
                  <a:srgbClr val="000000"/>
                </a:solidFill>
                <a:highlight>
                  <a:srgbClr val="FFFFFF"/>
                </a:highlight>
                <a:latin typeface="Georgia"/>
                <a:ea typeface="Georgia"/>
                <a:cs typeface="Georgia"/>
                <a:sym typeface="Georgia"/>
              </a:rPr>
              <a:t>:</a:t>
            </a:r>
            <a:endParaRPr b="1" sz="1800">
              <a:solidFill>
                <a:srgbClr val="000000"/>
              </a:solidFill>
              <a:highlight>
                <a:srgbClr val="FFFFFF"/>
              </a:highlight>
              <a:latin typeface="Georgia"/>
              <a:ea typeface="Georgia"/>
              <a:cs typeface="Georgia"/>
              <a:sym typeface="Georgia"/>
            </a:endParaRPr>
          </a:p>
          <a:p>
            <a:pPr indent="0" lvl="0" marL="0" rtl="0" algn="l">
              <a:lnSpc>
                <a:spcPct val="158000"/>
              </a:lnSpc>
              <a:spcBef>
                <a:spcPts val="1400"/>
              </a:spcBef>
              <a:spcAft>
                <a:spcPts val="0"/>
              </a:spcAft>
              <a:buNone/>
            </a:pPr>
            <a:r>
              <a:rPr lang="en-GB" sz="1600">
                <a:solidFill>
                  <a:srgbClr val="000000"/>
                </a:solidFill>
                <a:highlight>
                  <a:srgbClr val="FFFFFF"/>
                </a:highlight>
                <a:latin typeface="Georgia"/>
                <a:ea typeface="Georgia"/>
                <a:cs typeface="Georgia"/>
                <a:sym typeface="Georgia"/>
              </a:rPr>
              <a:t>Our objective is to predict the number of pickups as accurately as possible for </a:t>
            </a:r>
            <a:r>
              <a:rPr b="1" lang="en-GB" sz="1600">
                <a:solidFill>
                  <a:srgbClr val="000000"/>
                </a:solidFill>
                <a:highlight>
                  <a:srgbClr val="FFFFFF"/>
                </a:highlight>
                <a:latin typeface="Georgia"/>
                <a:ea typeface="Georgia"/>
                <a:cs typeface="Georgia"/>
                <a:sym typeface="Georgia"/>
              </a:rPr>
              <a:t>each region</a:t>
            </a:r>
            <a:r>
              <a:rPr lang="en-GB" sz="1600">
                <a:solidFill>
                  <a:srgbClr val="000000"/>
                </a:solidFill>
                <a:highlight>
                  <a:srgbClr val="FFFFFF"/>
                </a:highlight>
                <a:latin typeface="Georgia"/>
                <a:ea typeface="Georgia"/>
                <a:cs typeface="Georgia"/>
                <a:sym typeface="Georgia"/>
              </a:rPr>
              <a:t> in a </a:t>
            </a:r>
            <a:r>
              <a:rPr b="1" lang="en-GB" sz="1600">
                <a:solidFill>
                  <a:srgbClr val="000000"/>
                </a:solidFill>
                <a:highlight>
                  <a:srgbClr val="FFFFFF"/>
                </a:highlight>
                <a:latin typeface="Georgia"/>
                <a:ea typeface="Georgia"/>
                <a:cs typeface="Georgia"/>
                <a:sym typeface="Georgia"/>
              </a:rPr>
              <a:t>10 min</a:t>
            </a:r>
            <a:r>
              <a:rPr b="1" lang="en-GB" sz="1600">
                <a:solidFill>
                  <a:srgbClr val="000000"/>
                </a:solidFill>
                <a:highlight>
                  <a:srgbClr val="FFFFFF"/>
                </a:highlight>
                <a:latin typeface="Georgia"/>
                <a:ea typeface="Georgia"/>
                <a:cs typeface="Georgia"/>
                <a:sym typeface="Georgia"/>
              </a:rPr>
              <a:t> interval</a:t>
            </a:r>
            <a:r>
              <a:rPr lang="en-GB" sz="1600">
                <a:solidFill>
                  <a:srgbClr val="000000"/>
                </a:solidFill>
                <a:highlight>
                  <a:srgbClr val="FFFFFF"/>
                </a:highlight>
                <a:latin typeface="Georgia"/>
                <a:ea typeface="Georgia"/>
                <a:cs typeface="Georgia"/>
                <a:sym typeface="Georgia"/>
              </a:rPr>
              <a:t>. We will break up the whole New York City into </a:t>
            </a:r>
            <a:r>
              <a:rPr b="1" lang="en-GB" sz="1600">
                <a:solidFill>
                  <a:srgbClr val="000000"/>
                </a:solidFill>
                <a:highlight>
                  <a:srgbClr val="FFFFFF"/>
                </a:highlight>
                <a:latin typeface="Georgia"/>
                <a:ea typeface="Georgia"/>
                <a:cs typeface="Georgia"/>
                <a:sym typeface="Georgia"/>
              </a:rPr>
              <a:t>regions</a:t>
            </a:r>
            <a:r>
              <a:rPr lang="en-GB" sz="1600">
                <a:solidFill>
                  <a:srgbClr val="000000"/>
                </a:solidFill>
                <a:highlight>
                  <a:srgbClr val="FFFFFF"/>
                </a:highlight>
                <a:latin typeface="Georgia"/>
                <a:ea typeface="Georgia"/>
                <a:cs typeface="Georgia"/>
                <a:sym typeface="Georgia"/>
              </a:rPr>
              <a:t>, that we will discuss later in the blog. Now, the </a:t>
            </a:r>
            <a:r>
              <a:rPr b="1" lang="en-GB" sz="1600">
                <a:solidFill>
                  <a:srgbClr val="000000"/>
                </a:solidFill>
                <a:highlight>
                  <a:srgbClr val="FFFFFF"/>
                </a:highlight>
                <a:latin typeface="Georgia"/>
                <a:ea typeface="Georgia"/>
                <a:cs typeface="Georgia"/>
                <a:sym typeface="Georgia"/>
              </a:rPr>
              <a:t>10 min</a:t>
            </a:r>
            <a:r>
              <a:rPr b="1" lang="en-GB" sz="1600">
                <a:solidFill>
                  <a:srgbClr val="000000"/>
                </a:solidFill>
                <a:highlight>
                  <a:srgbClr val="FFFFFF"/>
                </a:highlight>
                <a:latin typeface="Georgia"/>
                <a:ea typeface="Georgia"/>
                <a:cs typeface="Georgia"/>
                <a:sym typeface="Georgia"/>
              </a:rPr>
              <a:t> interval</a:t>
            </a:r>
            <a:r>
              <a:rPr lang="en-GB" sz="1600">
                <a:solidFill>
                  <a:srgbClr val="000000"/>
                </a:solidFill>
                <a:highlight>
                  <a:srgbClr val="FFFFFF"/>
                </a:highlight>
                <a:latin typeface="Georgia"/>
                <a:ea typeface="Georgia"/>
                <a:cs typeface="Georgia"/>
                <a:sym typeface="Georgia"/>
              </a:rPr>
              <a:t> is chosen because in </a:t>
            </a:r>
            <a:r>
              <a:rPr b="1" lang="en-GB" sz="1600">
                <a:solidFill>
                  <a:srgbClr val="000000"/>
                </a:solidFill>
                <a:highlight>
                  <a:srgbClr val="FFFFFF"/>
                </a:highlight>
                <a:latin typeface="Georgia"/>
                <a:ea typeface="Georgia"/>
                <a:cs typeface="Georgia"/>
                <a:sym typeface="Georgia"/>
              </a:rPr>
              <a:t>NYC </a:t>
            </a:r>
            <a:r>
              <a:rPr lang="en-GB" sz="1600">
                <a:solidFill>
                  <a:srgbClr val="000000"/>
                </a:solidFill>
                <a:highlight>
                  <a:srgbClr val="FFFFFF"/>
                </a:highlight>
                <a:latin typeface="Georgia"/>
                <a:ea typeface="Georgia"/>
                <a:cs typeface="Georgia"/>
                <a:sym typeface="Georgia"/>
              </a:rPr>
              <a:t>one can commute </a:t>
            </a:r>
            <a:r>
              <a:rPr b="1" lang="en-GB" sz="1600">
                <a:solidFill>
                  <a:srgbClr val="000000"/>
                </a:solidFill>
                <a:highlight>
                  <a:srgbClr val="FFFFFF"/>
                </a:highlight>
                <a:latin typeface="Georgia"/>
                <a:ea typeface="Georgia"/>
                <a:cs typeface="Georgia"/>
                <a:sym typeface="Georgia"/>
              </a:rPr>
              <a:t>1 mile in approximately 10 minutes</a:t>
            </a:r>
            <a:r>
              <a:rPr lang="en-GB" sz="1600">
                <a:solidFill>
                  <a:srgbClr val="000000"/>
                </a:solidFill>
                <a:highlight>
                  <a:srgbClr val="FFFFFF"/>
                </a:highlight>
                <a:latin typeface="Georgia"/>
                <a:ea typeface="Georgia"/>
                <a:cs typeface="Georgia"/>
                <a:sym typeface="Georgia"/>
              </a:rPr>
              <a:t> given the traffic is normal at that particular time.</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lnSpc>
                <a:spcPct val="158000"/>
              </a:lnSpc>
              <a:spcBef>
                <a:spcPts val="3200"/>
              </a:spcBef>
              <a:spcAft>
                <a:spcPts val="0"/>
              </a:spcAft>
              <a:buNone/>
            </a:pPr>
            <a:r>
              <a:rPr i="1" lang="en-GB" sz="1800">
                <a:solidFill>
                  <a:srgbClr val="000000"/>
                </a:solidFill>
                <a:highlight>
                  <a:srgbClr val="FFFFFF"/>
                </a:highlight>
                <a:latin typeface="Georgia"/>
                <a:ea typeface="Georgia"/>
                <a:cs typeface="Georgia"/>
                <a:sym typeface="Georgia"/>
              </a:rPr>
              <a:t>Constraints:</a:t>
            </a:r>
            <a:endParaRPr i="1" sz="1800">
              <a:solidFill>
                <a:srgbClr val="000000"/>
              </a:solidFill>
              <a:highlight>
                <a:srgbClr val="FFFFFF"/>
              </a:highlight>
              <a:latin typeface="Georgia"/>
              <a:ea typeface="Georgia"/>
              <a:cs typeface="Georgia"/>
              <a:sym typeface="Georgia"/>
            </a:endParaRPr>
          </a:p>
          <a:p>
            <a:pPr indent="-330200" lvl="0" marL="749300" rtl="0" algn="l">
              <a:lnSpc>
                <a:spcPct val="158000"/>
              </a:lnSpc>
              <a:spcBef>
                <a:spcPts val="320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Latency: </a:t>
            </a:r>
            <a:r>
              <a:rPr b="0" lang="en-GB" sz="1600">
                <a:solidFill>
                  <a:srgbClr val="000000"/>
                </a:solidFill>
                <a:highlight>
                  <a:srgbClr val="FFFFFF"/>
                </a:highlight>
                <a:latin typeface="Georgia"/>
                <a:ea typeface="Georgia"/>
                <a:cs typeface="Georgia"/>
                <a:sym typeface="Georgia"/>
              </a:rPr>
              <a:t>Given a location and current time of a taxi driver, as a taxi driver, he/she excepts to get the predicted pickups in his/her region and the adjoining regions in </a:t>
            </a:r>
            <a:r>
              <a:rPr lang="en-GB" sz="1600">
                <a:solidFill>
                  <a:srgbClr val="000000"/>
                </a:solidFill>
                <a:highlight>
                  <a:srgbClr val="FFFFFF"/>
                </a:highlight>
                <a:latin typeface="Georgia"/>
                <a:ea typeface="Georgia"/>
                <a:cs typeface="Georgia"/>
                <a:sym typeface="Georgia"/>
              </a:rPr>
              <a:t>few seconds. </a:t>
            </a:r>
            <a:r>
              <a:rPr b="0" lang="en-GB" sz="1600">
                <a:solidFill>
                  <a:srgbClr val="000000"/>
                </a:solidFill>
                <a:highlight>
                  <a:srgbClr val="FFFFFF"/>
                </a:highlight>
                <a:latin typeface="Georgia"/>
                <a:ea typeface="Georgia"/>
                <a:cs typeface="Georgia"/>
                <a:sym typeface="Georgia"/>
              </a:rPr>
              <a:t>Hence, there is a </a:t>
            </a:r>
            <a:r>
              <a:rPr lang="en-GB" sz="1600">
                <a:solidFill>
                  <a:srgbClr val="000000"/>
                </a:solidFill>
                <a:highlight>
                  <a:srgbClr val="FFFFFF"/>
                </a:highlight>
                <a:latin typeface="Georgia"/>
                <a:ea typeface="Georgia"/>
                <a:cs typeface="Georgia"/>
                <a:sym typeface="Georgia"/>
              </a:rPr>
              <a:t>medium latency </a:t>
            </a:r>
            <a:r>
              <a:rPr b="0" lang="en-GB" sz="1600">
                <a:solidFill>
                  <a:srgbClr val="000000"/>
                </a:solidFill>
                <a:highlight>
                  <a:srgbClr val="FFFFFF"/>
                </a:highlight>
                <a:latin typeface="Georgia"/>
                <a:ea typeface="Georgia"/>
                <a:cs typeface="Georgia"/>
                <a:sym typeface="Georgia"/>
              </a:rPr>
              <a:t>requirement.</a:t>
            </a:r>
            <a:endParaRPr b="0" sz="1600">
              <a:solidFill>
                <a:srgbClr val="000000"/>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rgbClr val="000000"/>
              </a:buClr>
              <a:buSzPts val="1600"/>
              <a:buFont typeface="Georgia"/>
              <a:buChar char="●"/>
            </a:pPr>
            <a:r>
              <a:rPr lang="en-GB" sz="1600">
                <a:solidFill>
                  <a:srgbClr val="000000"/>
                </a:solidFill>
                <a:highlight>
                  <a:srgbClr val="FFFFFF"/>
                </a:highlight>
                <a:latin typeface="Georgia"/>
                <a:ea typeface="Georgia"/>
                <a:cs typeface="Georgia"/>
                <a:sym typeface="Georgia"/>
              </a:rPr>
              <a:t>Interpretability: </a:t>
            </a:r>
            <a:r>
              <a:rPr b="0" lang="en-GB" sz="1600">
                <a:solidFill>
                  <a:srgbClr val="000000"/>
                </a:solidFill>
                <a:highlight>
                  <a:srgbClr val="FFFFFF"/>
                </a:highlight>
                <a:latin typeface="Georgia"/>
                <a:ea typeface="Georgia"/>
                <a:cs typeface="Georgia"/>
                <a:sym typeface="Georgia"/>
              </a:rPr>
              <a:t>As long as taxi driver gets good prediction result, he/she is not be much interested in the interpretability of the result. He/she is not much interested in why he/she is getting this result. Hence, there is a </a:t>
            </a:r>
            <a:r>
              <a:rPr lang="en-GB" sz="1600">
                <a:solidFill>
                  <a:srgbClr val="000000"/>
                </a:solidFill>
                <a:highlight>
                  <a:srgbClr val="FFFFFF"/>
                </a:highlight>
                <a:latin typeface="Georgia"/>
                <a:ea typeface="Georgia"/>
                <a:cs typeface="Georgia"/>
                <a:sym typeface="Georgia"/>
              </a:rPr>
              <a:t>no interpretability </a:t>
            </a:r>
            <a:r>
              <a:rPr b="0" lang="en-GB" sz="1600">
                <a:solidFill>
                  <a:srgbClr val="000000"/>
                </a:solidFill>
                <a:highlight>
                  <a:srgbClr val="FFFFFF"/>
                </a:highlight>
                <a:latin typeface="Georgia"/>
                <a:ea typeface="Georgia"/>
                <a:cs typeface="Georgia"/>
                <a:sym typeface="Georgia"/>
              </a:rPr>
              <a:t>required.</a:t>
            </a:r>
            <a:endParaRPr b="0" sz="1600">
              <a:solidFill>
                <a:srgbClr val="000000"/>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t/>
            </a:r>
            <a:endParaRPr i="1"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03" name="Google Shape;303;p17"/>
          <p:cNvSpPr txBox="1"/>
          <p:nvPr>
            <p:ph idx="1" type="body"/>
          </p:nvPr>
        </p:nvSpPr>
        <p:spPr>
          <a:xfrm>
            <a:off x="232975" y="903925"/>
            <a:ext cx="8669100" cy="39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515250" y="240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txBox="1"/>
          <p:nvPr>
            <p:ph idx="1" type="body"/>
          </p:nvPr>
        </p:nvSpPr>
        <p:spPr>
          <a:xfrm>
            <a:off x="311700" y="985700"/>
            <a:ext cx="8520600" cy="34770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1700"/>
              </a:spcBef>
              <a:spcAft>
                <a:spcPts val="0"/>
              </a:spcAft>
              <a:buClr>
                <a:srgbClr val="000000"/>
              </a:buClr>
              <a:buSzPts val="1600"/>
              <a:buFont typeface="Georgia"/>
              <a:buChar char="●"/>
            </a:pPr>
            <a:r>
              <a:rPr b="1" lang="en-GB" sz="1600">
                <a:solidFill>
                  <a:srgbClr val="000000"/>
                </a:solidFill>
                <a:highlight>
                  <a:srgbClr val="FFFFFF"/>
                </a:highlight>
                <a:latin typeface="Georgia"/>
                <a:ea typeface="Georgia"/>
                <a:cs typeface="Georgia"/>
                <a:sym typeface="Georgia"/>
              </a:rPr>
              <a:t>Relative Errors: Mean Absolute Percentage Error</a:t>
            </a:r>
            <a:r>
              <a:rPr lang="en-GB" sz="1600">
                <a:solidFill>
                  <a:srgbClr val="000000"/>
                </a:solidFill>
                <a:highlight>
                  <a:srgbClr val="FFFFFF"/>
                </a:highlight>
                <a:latin typeface="Georgia"/>
                <a:ea typeface="Georgia"/>
                <a:cs typeface="Georgia"/>
                <a:sym typeface="Georgia"/>
              </a:rPr>
              <a:t> will be the relative error we will consider. Let say the predicted pickups for a particular location are 100, but actual pickups are 102, the percentage error will be 2% and </a:t>
            </a:r>
            <a:r>
              <a:rPr b="1" lang="en-GB" sz="1600">
                <a:solidFill>
                  <a:srgbClr val="000000"/>
                </a:solidFill>
                <a:highlight>
                  <a:srgbClr val="FFFFFF"/>
                </a:highlight>
                <a:latin typeface="Georgia"/>
                <a:ea typeface="Georgia"/>
                <a:cs typeface="Georgia"/>
                <a:sym typeface="Georgia"/>
              </a:rPr>
              <a:t>Absolute error</a:t>
            </a:r>
            <a:r>
              <a:rPr lang="en-GB" sz="1600">
                <a:solidFill>
                  <a:srgbClr val="000000"/>
                </a:solidFill>
                <a:highlight>
                  <a:srgbClr val="FFFFFF"/>
                </a:highlight>
                <a:latin typeface="Georgia"/>
                <a:ea typeface="Georgia"/>
                <a:cs typeface="Georgia"/>
                <a:sym typeface="Georgia"/>
              </a:rPr>
              <a:t> is 2. The taxi driver will be more interested in the percentage error than the absolute error. Let say in some region the predicted pickups are 250, and if taxi driver knows that the relative error is 10% then he/she will consider the predicted result to be in the range of 225 to 275, which is considerable.</a:t>
            </a:r>
            <a:endParaRPr sz="1600">
              <a:solidFill>
                <a:srgbClr val="000000"/>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b="1" i="1" lang="en-GB" sz="1600">
                <a:solidFill>
                  <a:srgbClr val="000000"/>
                </a:solidFill>
                <a:highlight>
                  <a:srgbClr val="FFFFFF"/>
                </a:highlight>
                <a:latin typeface="Georgia"/>
                <a:ea typeface="Georgia"/>
                <a:cs typeface="Georgia"/>
                <a:sym typeface="Georgia"/>
              </a:rPr>
              <a:t>Our goal is to reduce the percentage error as low as possible.</a:t>
            </a:r>
            <a:endParaRPr b="1" i="1"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400">
                <a:solidFill>
                  <a:srgbClr val="000000"/>
                </a:solidFill>
                <a:latin typeface="Arial"/>
                <a:ea typeface="Arial"/>
                <a:cs typeface="Arial"/>
                <a:sym typeface="Arial"/>
              </a:rPr>
              <a:t>Proposed System architecture</a:t>
            </a:r>
            <a:endParaRPr sz="2400"/>
          </a:p>
        </p:txBody>
      </p:sp>
      <p:sp>
        <p:nvSpPr>
          <p:cNvPr id="315" name="Google Shape;315;p19"/>
          <p:cNvSpPr txBox="1"/>
          <p:nvPr>
            <p:ph idx="1" type="body"/>
          </p:nvPr>
        </p:nvSpPr>
        <p:spPr>
          <a:xfrm>
            <a:off x="837825" y="1380700"/>
            <a:ext cx="7030500" cy="2541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800">
                <a:solidFill>
                  <a:srgbClr val="222222"/>
                </a:solidFill>
                <a:latin typeface="Times New Roman"/>
                <a:ea typeface="Times New Roman"/>
                <a:cs typeface="Times New Roman"/>
                <a:sym typeface="Times New Roman"/>
              </a:rPr>
              <a:t> Software and Hardware requirements</a:t>
            </a:r>
            <a:endParaRPr b="1" sz="1800">
              <a:solidFill>
                <a:srgbClr val="222222"/>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rPr lang="en-GB" sz="1800" u="sng">
                <a:solidFill>
                  <a:srgbClr val="000000"/>
                </a:solidFill>
                <a:latin typeface="Times New Roman"/>
                <a:ea typeface="Times New Roman"/>
                <a:cs typeface="Times New Roman"/>
                <a:sym typeface="Times New Roman"/>
              </a:rPr>
              <a:t>Implementation Details</a:t>
            </a:r>
            <a:endParaRPr sz="1800" u="sng">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Python3 – code</a:t>
            </a:r>
            <a:endParaRPr sz="1800">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Machine Learning</a:t>
            </a:r>
            <a:endParaRPr sz="1800">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Data Analysis</a:t>
            </a:r>
            <a:endParaRPr sz="18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sz="1800" u="sng">
                <a:solidFill>
                  <a:srgbClr val="000000"/>
                </a:solidFill>
                <a:latin typeface="Times New Roman"/>
                <a:ea typeface="Times New Roman"/>
                <a:cs typeface="Times New Roman"/>
                <a:sym typeface="Times New Roman"/>
              </a:rPr>
              <a:t>System Specifications</a:t>
            </a:r>
            <a:endParaRPr sz="1800" u="sng">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CPU – Intel Core i7/i5 3.60 Ghz</a:t>
            </a:r>
            <a:endParaRPr sz="1800">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RAM – 4/8 Gb GPU – Nvidia/AMD/Intel Integrated</a:t>
            </a:r>
            <a:endParaRPr sz="1800">
              <a:solidFill>
                <a:srgbClr val="000000"/>
              </a:solidFill>
              <a:latin typeface="Times New Roman"/>
              <a:ea typeface="Times New Roman"/>
              <a:cs typeface="Times New Roman"/>
              <a:sym typeface="Times New Roman"/>
            </a:endParaRPr>
          </a:p>
          <a:p>
            <a:pPr indent="-342900" lvl="0" marL="914400" rtl="0" algn="just">
              <a:lnSpc>
                <a:spcPct val="10000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Google Cloud</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Diagram</a:t>
            </a:r>
            <a:endParaRPr/>
          </a:p>
        </p:txBody>
      </p:sp>
      <p:pic>
        <p:nvPicPr>
          <p:cNvPr id="321" name="Google Shape;321;p20"/>
          <p:cNvPicPr preferRelativeResize="0"/>
          <p:nvPr/>
        </p:nvPicPr>
        <p:blipFill rotWithShape="1">
          <a:blip r:embed="rId3">
            <a:alphaModFix/>
          </a:blip>
          <a:srcRect b="0" l="0" r="0" t="-2616"/>
          <a:stretch/>
        </p:blipFill>
        <p:spPr>
          <a:xfrm>
            <a:off x="4767150" y="318325"/>
            <a:ext cx="3817300" cy="4825175"/>
          </a:xfrm>
          <a:prstGeom prst="rect">
            <a:avLst/>
          </a:prstGeom>
          <a:noFill/>
          <a:ln>
            <a:noFill/>
          </a:ln>
        </p:spPr>
      </p:pic>
      <p:pic>
        <p:nvPicPr>
          <p:cNvPr id="322" name="Google Shape;322;p20"/>
          <p:cNvPicPr preferRelativeResize="0"/>
          <p:nvPr/>
        </p:nvPicPr>
        <p:blipFill>
          <a:blip r:embed="rId4">
            <a:alphaModFix/>
          </a:blip>
          <a:stretch>
            <a:fillRect/>
          </a:stretch>
        </p:blipFill>
        <p:spPr>
          <a:xfrm>
            <a:off x="235725" y="1732300"/>
            <a:ext cx="4531425" cy="249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00000"/>
                </a:solidFill>
                <a:highlight>
                  <a:srgbClr val="FFFFFF"/>
                </a:highlight>
                <a:latin typeface="Georgia"/>
                <a:ea typeface="Georgia"/>
                <a:cs typeface="Georgia"/>
                <a:sym typeface="Georgia"/>
              </a:rPr>
              <a:t>Linear Regression.</a:t>
            </a:r>
            <a:endParaRPr b="1"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600">
                <a:solidFill>
                  <a:srgbClr val="000000"/>
                </a:solidFill>
                <a:highlight>
                  <a:srgbClr val="FFFFFF"/>
                </a:highlight>
                <a:latin typeface="Georgia"/>
                <a:ea typeface="Georgia"/>
                <a:cs typeface="Georgia"/>
                <a:sym typeface="Georgia"/>
              </a:rPr>
              <a:t>Random Forest Regressor.</a:t>
            </a:r>
            <a:endParaRPr b="1"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600">
                <a:solidFill>
                  <a:srgbClr val="000000"/>
                </a:solidFill>
                <a:highlight>
                  <a:srgbClr val="FFFFFF"/>
                </a:highlight>
                <a:latin typeface="Georgia"/>
                <a:ea typeface="Georgia"/>
                <a:cs typeface="Georgia"/>
                <a:sym typeface="Georgia"/>
              </a:rPr>
              <a:t>XGBoost Regressor.</a:t>
            </a:r>
            <a:endParaRPr b="1"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GB" sz="1600">
                <a:solidFill>
                  <a:srgbClr val="000000"/>
                </a:solidFill>
                <a:highlight>
                  <a:srgbClr val="FFFFFF"/>
                </a:highlight>
                <a:latin typeface="Georgia"/>
                <a:ea typeface="Georgia"/>
                <a:cs typeface="Georgia"/>
                <a:sym typeface="Georgia"/>
              </a:rPr>
              <a:t>Model Comparison.</a:t>
            </a:r>
            <a:endParaRPr b="1" sz="1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b="1"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b="1" sz="1600">
              <a:solidFill>
                <a:srgbClr val="000000"/>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