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8" r:id="rId4"/>
    <p:sldId id="267" r:id="rId5"/>
    <p:sldId id="268" r:id="rId6"/>
    <p:sldId id="274" r:id="rId7"/>
    <p:sldId id="269" r:id="rId8"/>
    <p:sldId id="271" r:id="rId9"/>
    <p:sldId id="272" r:id="rId10"/>
    <p:sldId id="259" r:id="rId11"/>
    <p:sldId id="260" r:id="rId12"/>
    <p:sldId id="262" r:id="rId13"/>
    <p:sldId id="263" r:id="rId14"/>
    <p:sldId id="275" r:id="rId15"/>
    <p:sldId id="264"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66" r:id="rId29"/>
    <p:sldId id="270" r:id="rId30"/>
    <p:sldId id="265"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80"/>
    <p:restoredTop sz="94746"/>
  </p:normalViewPr>
  <p:slideViewPr>
    <p:cSldViewPr snapToGrid="0">
      <p:cViewPr varScale="1">
        <p:scale>
          <a:sx n="113" d="100"/>
          <a:sy n="113" d="100"/>
        </p:scale>
        <p:origin x="200" y="2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55f3a790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55f3a790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55f3a7908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55f3a7908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55f3a7908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755f3a7908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755f3a7908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755f3a7908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755f3a7908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755f3a7908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55f3a7908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55f3a7908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755f3a7908_0_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755f3a7908_0_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55f3a7908_0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755f3a7908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3" Type="http://schemas.openxmlformats.org/officeDocument/2006/relationships/hyperlink" Target="https://medium.com/@ranasinghiitkgp/taxi-demand-prediction-in-new-york-city-916cde6a3492" TargetMode="External" /><Relationship Id="rId2" Type="http://schemas.openxmlformats.org/officeDocument/2006/relationships/hyperlink" Target="https://cloud.google.com/blog/products/gcp/now-live-in-tokyo-using-tensorflow-to-predict-taxi-demand" TargetMode="External" /><Relationship Id="rId1" Type="http://schemas.openxmlformats.org/officeDocument/2006/relationships/slideLayout" Target="../slideLayouts/slideLayout3.xml" /><Relationship Id="rId5" Type="http://schemas.openxmlformats.org/officeDocument/2006/relationships/hyperlink" Target="https://www.researchgate.net/publication/220579543_Context-aware_taxi_demand_hotspots_prediction" TargetMode="External" /><Relationship Id="rId4" Type="http://schemas.openxmlformats.org/officeDocument/2006/relationships/hyperlink" Target="https://sdaulton.github.io/TaxiPrediction/" TargetMode="Externa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1.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1.xml" /></Relationships>
</file>

<file path=ppt/slides/_rels/slide7.xml.rels><?xml version="1.0" encoding="UTF-8" standalone="yes"?>
<Relationships xmlns="http://schemas.openxmlformats.org/package/2006/relationships"><Relationship Id="rId3" Type="http://schemas.openxmlformats.org/officeDocument/2006/relationships/hyperlink" Target="https://www.nttdocomo.co.jp/english/info/media_center/event/mwc2017/pdf/about_ai_taxi.pdf#page=1" TargetMode="External" /><Relationship Id="rId2" Type="http://schemas.openxmlformats.org/officeDocument/2006/relationships/hyperlink" Target="https://www.nttdocomo.co.jp/english/" TargetMode="External" /><Relationship Id="rId1" Type="http://schemas.openxmlformats.org/officeDocument/2006/relationships/slideLayout" Target="../slideLayouts/slideLayout11.xml" /><Relationship Id="rId4" Type="http://schemas.openxmlformats.org/officeDocument/2006/relationships/hyperlink" Target="https://www.tensorflow.org/" TargetMode="External" /></Relationships>
</file>

<file path=ppt/slides/_rels/slide8.xml.rels><?xml version="1.0" encoding="UTF-8" standalone="yes"?>
<Relationships xmlns="http://schemas.openxmlformats.org/package/2006/relationships"><Relationship Id="rId2" Type="http://schemas.openxmlformats.org/officeDocument/2006/relationships/hyperlink" Target="https://cloud.google.com/bigquery/public-data/noaa-gsod" TargetMode="External" /><Relationship Id="rId1" Type="http://schemas.openxmlformats.org/officeDocument/2006/relationships/slideLayout" Target="../slideLayouts/slideLayout11.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6500" y="1014974"/>
            <a:ext cx="4255500" cy="888000"/>
          </a:xfrm>
          <a:prstGeom prst="rect">
            <a:avLst/>
          </a:prstGeom>
        </p:spPr>
        <p:txBody>
          <a:bodyPr spcFirstLastPara="1" wrap="square" lIns="91425" tIns="91425" rIns="91425" bIns="91425" anchor="ctr" anchorCtr="0">
            <a:noAutofit/>
          </a:bodyPr>
          <a:lstStyle/>
          <a:p>
            <a:pPr marL="0" lvl="0" indent="0" algn="l" rtl="0">
              <a:lnSpc>
                <a:spcPct val="120000"/>
              </a:lnSpc>
              <a:spcBef>
                <a:spcPts val="0"/>
              </a:spcBef>
              <a:spcAft>
                <a:spcPts val="0"/>
              </a:spcAft>
              <a:buNone/>
            </a:pPr>
            <a:r>
              <a:rPr lang="en-GB" sz="3000" b="0" dirty="0">
                <a:solidFill>
                  <a:srgbClr val="000000"/>
                </a:solidFill>
                <a:highlight>
                  <a:srgbClr val="FFFFFF"/>
                </a:highlight>
                <a:latin typeface="Georgia"/>
                <a:ea typeface="Georgia"/>
                <a:cs typeface="Georgia"/>
                <a:sym typeface="Georgia"/>
              </a:rPr>
              <a:t>Taxi Demand Prediction- New York City</a:t>
            </a:r>
            <a:endParaRPr sz="3000" b="0" dirty="0">
              <a:solidFill>
                <a:srgbClr val="000000"/>
              </a:solidFill>
              <a:highlight>
                <a:srgbClr val="FFFFFF"/>
              </a:highlight>
              <a:latin typeface="Georgia"/>
              <a:ea typeface="Georgia"/>
              <a:cs typeface="Georgia"/>
              <a:sym typeface="Georgia"/>
            </a:endParaRPr>
          </a:p>
          <a:p>
            <a:pPr marL="0" lvl="0" indent="0" algn="l" rtl="0">
              <a:lnSpc>
                <a:spcPct val="120000"/>
              </a:lnSpc>
              <a:spcBef>
                <a:spcPts val="0"/>
              </a:spcBef>
              <a:spcAft>
                <a:spcPts val="0"/>
              </a:spcAft>
              <a:buNone/>
            </a:pPr>
            <a:endParaRPr sz="3000" b="0" dirty="0">
              <a:solidFill>
                <a:srgbClr val="000000"/>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p>
        </p:txBody>
      </p:sp>
      <p:sp>
        <p:nvSpPr>
          <p:cNvPr id="278" name="Google Shape;278;p13"/>
          <p:cNvSpPr txBox="1">
            <a:spLocks noGrp="1"/>
          </p:cNvSpPr>
          <p:nvPr>
            <p:ph type="subTitle" idx="1"/>
          </p:nvPr>
        </p:nvSpPr>
        <p:spPr>
          <a:xfrm>
            <a:off x="4754074" y="2961327"/>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Team Member :</a:t>
            </a:r>
            <a:endParaRPr sz="1800" dirty="0"/>
          </a:p>
          <a:p>
            <a:pPr marL="0" lvl="0" indent="0" algn="l" rtl="0">
              <a:spcBef>
                <a:spcPts val="0"/>
              </a:spcBef>
              <a:spcAft>
                <a:spcPts val="0"/>
              </a:spcAft>
              <a:buNone/>
            </a:pPr>
            <a:r>
              <a:rPr lang="en-GB" sz="1800" dirty="0"/>
              <a:t>	Ankush Kumar Singh</a:t>
            </a:r>
            <a:endParaRPr sz="1800" dirty="0"/>
          </a:p>
          <a:p>
            <a:pPr marL="0" lvl="0" indent="0" algn="l" rtl="0">
              <a:spcBef>
                <a:spcPts val="0"/>
              </a:spcBef>
              <a:spcAft>
                <a:spcPts val="0"/>
              </a:spcAft>
              <a:buNone/>
            </a:pPr>
            <a:r>
              <a:rPr lang="en-GB" sz="1800" dirty="0"/>
              <a:t>	Baibhav Tripathi</a:t>
            </a:r>
          </a:p>
          <a:p>
            <a:pPr marL="0" indent="0"/>
            <a:r>
              <a:rPr lang="en-GB" sz="1800" dirty="0"/>
              <a:t>	</a:t>
            </a:r>
            <a:r>
              <a:rPr lang="en-GB" sz="1800" dirty="0" err="1"/>
              <a:t>Chitranshu</a:t>
            </a:r>
            <a:r>
              <a:rPr lang="en-GB" sz="1800" dirty="0"/>
              <a:t>  Gupta</a:t>
            </a:r>
          </a:p>
        </p:txBody>
      </p:sp>
      <p:pic>
        <p:nvPicPr>
          <p:cNvPr id="279" name="Google Shape;279;p13"/>
          <p:cNvPicPr preferRelativeResize="0"/>
          <p:nvPr/>
        </p:nvPicPr>
        <p:blipFill>
          <a:blip r:embed="rId3">
            <a:alphaModFix/>
          </a:blip>
          <a:stretch>
            <a:fillRect/>
          </a:stretch>
        </p:blipFill>
        <p:spPr>
          <a:xfrm>
            <a:off x="5249875" y="65275"/>
            <a:ext cx="3759699" cy="2506466"/>
          </a:xfrm>
          <a:prstGeom prst="rect">
            <a:avLst/>
          </a:prstGeom>
          <a:noFill/>
          <a:ln>
            <a:noFill/>
          </a:ln>
        </p:spPr>
      </p:pic>
      <p:pic>
        <p:nvPicPr>
          <p:cNvPr id="280" name="Google Shape;280;p13"/>
          <p:cNvPicPr preferRelativeResize="0"/>
          <p:nvPr/>
        </p:nvPicPr>
        <p:blipFill>
          <a:blip r:embed="rId4">
            <a:alphaModFix/>
          </a:blip>
          <a:stretch>
            <a:fillRect/>
          </a:stretch>
        </p:blipFill>
        <p:spPr>
          <a:xfrm>
            <a:off x="152400" y="2273875"/>
            <a:ext cx="4163825" cy="2409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214200" y="204300"/>
            <a:ext cx="7030500" cy="999300"/>
          </a:xfrm>
          <a:prstGeom prst="rect">
            <a:avLst/>
          </a:prstGeom>
        </p:spPr>
        <p:txBody>
          <a:bodyPr spcFirstLastPara="1" wrap="square" lIns="91425" tIns="91425" rIns="91425" bIns="91425" anchor="t" anchorCtr="0">
            <a:noAutofit/>
          </a:bodyPr>
          <a:lstStyle/>
          <a:p>
            <a:pPr marL="0" lvl="0" indent="0" algn="l" rtl="0">
              <a:lnSpc>
                <a:spcPct val="112000"/>
              </a:lnSpc>
              <a:spcBef>
                <a:spcPts val="2900"/>
              </a:spcBef>
              <a:spcAft>
                <a:spcPts val="0"/>
              </a:spcAft>
              <a:buNone/>
            </a:pPr>
            <a:r>
              <a:rPr lang="en-GB" sz="2550" dirty="0">
                <a:solidFill>
                  <a:srgbClr val="000000"/>
                </a:solidFill>
                <a:highlight>
                  <a:srgbClr val="FFFFFF"/>
                </a:highlight>
                <a:latin typeface="Arial"/>
                <a:ea typeface="Arial"/>
                <a:cs typeface="Arial"/>
                <a:sym typeface="Arial"/>
              </a:rPr>
              <a:t>Objective</a:t>
            </a:r>
            <a:endParaRPr sz="2550" dirty="0">
              <a:solidFill>
                <a:srgbClr val="000000"/>
              </a:solidFill>
              <a:highlight>
                <a:srgbClr val="FFFFFF"/>
              </a:highlight>
              <a:latin typeface="Arial"/>
              <a:ea typeface="Arial"/>
              <a:cs typeface="Arial"/>
              <a:sym typeface="Arial"/>
            </a:endParaRPr>
          </a:p>
          <a:p>
            <a:pPr marL="0" lvl="0" indent="0" algn="l" rtl="0">
              <a:lnSpc>
                <a:spcPct val="115000"/>
              </a:lnSpc>
              <a:spcBef>
                <a:spcPts val="1200"/>
              </a:spcBef>
              <a:spcAft>
                <a:spcPts val="0"/>
              </a:spcAft>
              <a:buNone/>
            </a:pPr>
            <a:endParaRPr sz="1800" b="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
        <p:nvSpPr>
          <p:cNvPr id="297" name="Google Shape;297;p16"/>
          <p:cNvSpPr txBox="1">
            <a:spLocks noGrp="1"/>
          </p:cNvSpPr>
          <p:nvPr>
            <p:ph type="body" idx="1"/>
          </p:nvPr>
        </p:nvSpPr>
        <p:spPr>
          <a:xfrm>
            <a:off x="282250" y="1452400"/>
            <a:ext cx="8320200" cy="3233100"/>
          </a:xfrm>
          <a:prstGeom prst="rect">
            <a:avLst/>
          </a:prstGeom>
        </p:spPr>
        <p:txBody>
          <a:bodyPr spcFirstLastPara="1" wrap="square" lIns="91425" tIns="91425" rIns="91425" bIns="91425" anchor="t" anchorCtr="0">
            <a:noAutofit/>
          </a:bodyPr>
          <a:lstStyle/>
          <a:p>
            <a:pPr marL="0" lvl="0" indent="0" algn="l" rtl="0">
              <a:lnSpc>
                <a:spcPct val="158000"/>
              </a:lnSpc>
              <a:spcBef>
                <a:spcPts val="1400"/>
              </a:spcBef>
              <a:spcAft>
                <a:spcPts val="0"/>
              </a:spcAft>
              <a:buNone/>
            </a:pPr>
            <a:r>
              <a:rPr lang="en-GB" sz="1600" dirty="0">
                <a:solidFill>
                  <a:srgbClr val="000000"/>
                </a:solidFill>
                <a:highlight>
                  <a:srgbClr val="FFFFFF"/>
                </a:highlight>
                <a:latin typeface="Georgia"/>
                <a:ea typeface="Georgia"/>
                <a:cs typeface="Georgia"/>
                <a:sym typeface="Georgia"/>
              </a:rPr>
              <a:t>Our objective is to predict the number of pickups as accurately as possible for </a:t>
            </a:r>
            <a:r>
              <a:rPr lang="en-GB" sz="1600" b="1" dirty="0">
                <a:solidFill>
                  <a:srgbClr val="000000"/>
                </a:solidFill>
                <a:highlight>
                  <a:srgbClr val="FFFFFF"/>
                </a:highlight>
                <a:latin typeface="Georgia"/>
                <a:ea typeface="Georgia"/>
                <a:cs typeface="Georgia"/>
                <a:sym typeface="Georgia"/>
              </a:rPr>
              <a:t>each region</a:t>
            </a:r>
            <a:r>
              <a:rPr lang="en-GB" sz="1600" dirty="0">
                <a:solidFill>
                  <a:srgbClr val="000000"/>
                </a:solidFill>
                <a:highlight>
                  <a:srgbClr val="FFFFFF"/>
                </a:highlight>
                <a:latin typeface="Georgia"/>
                <a:ea typeface="Georgia"/>
                <a:cs typeface="Georgia"/>
                <a:sym typeface="Georgia"/>
              </a:rPr>
              <a:t> in a </a:t>
            </a:r>
            <a:r>
              <a:rPr lang="en-GB" sz="1600" b="1" dirty="0">
                <a:solidFill>
                  <a:srgbClr val="000000"/>
                </a:solidFill>
                <a:highlight>
                  <a:srgbClr val="FFFFFF"/>
                </a:highlight>
                <a:latin typeface="Georgia"/>
                <a:ea typeface="Georgia"/>
                <a:cs typeface="Georgia"/>
                <a:sym typeface="Georgia"/>
              </a:rPr>
              <a:t>10 min interval</a:t>
            </a:r>
            <a:r>
              <a:rPr lang="en-GB" sz="1600" dirty="0">
                <a:solidFill>
                  <a:srgbClr val="000000"/>
                </a:solidFill>
                <a:highlight>
                  <a:srgbClr val="FFFFFF"/>
                </a:highlight>
                <a:latin typeface="Georgia"/>
                <a:ea typeface="Georgia"/>
                <a:cs typeface="Georgia"/>
                <a:sym typeface="Georgia"/>
              </a:rPr>
              <a:t>. We will break up the whole New York City into </a:t>
            </a:r>
            <a:r>
              <a:rPr lang="en-GB" sz="1600" b="1" dirty="0">
                <a:solidFill>
                  <a:srgbClr val="000000"/>
                </a:solidFill>
                <a:highlight>
                  <a:srgbClr val="FFFFFF"/>
                </a:highlight>
                <a:latin typeface="Georgia"/>
                <a:ea typeface="Georgia"/>
                <a:cs typeface="Georgia"/>
                <a:sym typeface="Georgia"/>
              </a:rPr>
              <a:t>regions</a:t>
            </a:r>
            <a:r>
              <a:rPr lang="en-GB" sz="1600" dirty="0">
                <a:solidFill>
                  <a:srgbClr val="000000"/>
                </a:solidFill>
                <a:highlight>
                  <a:srgbClr val="FFFFFF"/>
                </a:highlight>
                <a:latin typeface="Georgia"/>
                <a:ea typeface="Georgia"/>
                <a:cs typeface="Georgia"/>
                <a:sym typeface="Georgia"/>
              </a:rPr>
              <a:t>. Now, the </a:t>
            </a:r>
            <a:r>
              <a:rPr lang="en-GB" sz="1600" b="1" dirty="0">
                <a:solidFill>
                  <a:srgbClr val="000000"/>
                </a:solidFill>
                <a:highlight>
                  <a:srgbClr val="FFFFFF"/>
                </a:highlight>
                <a:latin typeface="Georgia"/>
                <a:ea typeface="Georgia"/>
                <a:cs typeface="Georgia"/>
                <a:sym typeface="Georgia"/>
              </a:rPr>
              <a:t>10 min interval</a:t>
            </a:r>
            <a:r>
              <a:rPr lang="en-GB" sz="1600" dirty="0">
                <a:solidFill>
                  <a:srgbClr val="000000"/>
                </a:solidFill>
                <a:highlight>
                  <a:srgbClr val="FFFFFF"/>
                </a:highlight>
                <a:latin typeface="Georgia"/>
                <a:ea typeface="Georgia"/>
                <a:cs typeface="Georgia"/>
                <a:sym typeface="Georgia"/>
              </a:rPr>
              <a:t> is chosen because in </a:t>
            </a:r>
            <a:r>
              <a:rPr lang="en-GB" sz="1600" b="1" dirty="0">
                <a:solidFill>
                  <a:srgbClr val="000000"/>
                </a:solidFill>
                <a:highlight>
                  <a:srgbClr val="FFFFFF"/>
                </a:highlight>
                <a:latin typeface="Georgia"/>
                <a:ea typeface="Georgia"/>
                <a:cs typeface="Georgia"/>
                <a:sym typeface="Georgia"/>
              </a:rPr>
              <a:t>NYC </a:t>
            </a:r>
            <a:r>
              <a:rPr lang="en-GB" sz="1600" dirty="0">
                <a:solidFill>
                  <a:srgbClr val="000000"/>
                </a:solidFill>
                <a:highlight>
                  <a:srgbClr val="FFFFFF"/>
                </a:highlight>
                <a:latin typeface="Georgia"/>
                <a:ea typeface="Georgia"/>
                <a:cs typeface="Georgia"/>
                <a:sym typeface="Georgia"/>
              </a:rPr>
              <a:t>one can commute </a:t>
            </a:r>
            <a:r>
              <a:rPr lang="en-GB" sz="1600" b="1" dirty="0">
                <a:solidFill>
                  <a:srgbClr val="000000"/>
                </a:solidFill>
                <a:highlight>
                  <a:srgbClr val="FFFFFF"/>
                </a:highlight>
                <a:latin typeface="Georgia"/>
                <a:ea typeface="Georgia"/>
                <a:cs typeface="Georgia"/>
                <a:sym typeface="Georgia"/>
              </a:rPr>
              <a:t>1 mile in approximately 10 minutes</a:t>
            </a:r>
            <a:r>
              <a:rPr lang="en-GB" sz="1600" dirty="0">
                <a:solidFill>
                  <a:srgbClr val="000000"/>
                </a:solidFill>
                <a:highlight>
                  <a:srgbClr val="FFFFFF"/>
                </a:highlight>
                <a:latin typeface="Georgia"/>
                <a:ea typeface="Georgia"/>
                <a:cs typeface="Georgia"/>
                <a:sym typeface="Georgia"/>
              </a:rPr>
              <a:t> given the traffic is normal at that particular time.</a:t>
            </a:r>
          </a:p>
          <a:p>
            <a:pPr marL="0" lvl="0" indent="0" algn="l" rtl="0">
              <a:spcBef>
                <a:spcPts val="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350874"/>
            <a:ext cx="7030500" cy="999300"/>
          </a:xfrm>
          <a:prstGeom prst="rect">
            <a:avLst/>
          </a:prstGeom>
        </p:spPr>
        <p:txBody>
          <a:bodyPr spcFirstLastPara="1" wrap="square" lIns="91425" tIns="91425" rIns="91425" bIns="91425" anchor="t" anchorCtr="0">
            <a:noAutofit/>
          </a:bodyPr>
          <a:lstStyle/>
          <a:p>
            <a:pPr marL="0" lvl="0" indent="0" algn="l" rtl="0">
              <a:lnSpc>
                <a:spcPct val="158000"/>
              </a:lnSpc>
              <a:spcBef>
                <a:spcPts val="3200"/>
              </a:spcBef>
              <a:spcAft>
                <a:spcPts val="0"/>
              </a:spcAft>
              <a:buNone/>
            </a:pPr>
            <a:r>
              <a:rPr lang="en-GB" sz="1800" i="1" dirty="0">
                <a:solidFill>
                  <a:srgbClr val="000000"/>
                </a:solidFill>
                <a:highlight>
                  <a:srgbClr val="FFFFFF"/>
                </a:highlight>
                <a:latin typeface="Georgia"/>
                <a:ea typeface="Georgia"/>
                <a:cs typeface="Georgia"/>
                <a:sym typeface="Georgia"/>
              </a:rPr>
              <a:t>Objective:</a:t>
            </a:r>
            <a:endParaRPr sz="1800" i="1" dirty="0">
              <a:solidFill>
                <a:srgbClr val="000000"/>
              </a:solidFill>
              <a:highlight>
                <a:srgbClr val="FFFFFF"/>
              </a:highlight>
              <a:latin typeface="Georgia"/>
              <a:ea typeface="Georgia"/>
              <a:cs typeface="Georgia"/>
              <a:sym typeface="Georgia"/>
            </a:endParaRPr>
          </a:p>
          <a:p>
            <a:pPr marL="0" lvl="0" indent="0" algn="l" rtl="0">
              <a:lnSpc>
                <a:spcPct val="158000"/>
              </a:lnSpc>
              <a:spcBef>
                <a:spcPts val="3200"/>
              </a:spcBef>
              <a:spcAft>
                <a:spcPts val="0"/>
              </a:spcAft>
              <a:buNone/>
            </a:pPr>
            <a:endParaRPr sz="1600" i="1" dirty="0">
              <a:solidFill>
                <a:srgbClr val="000000"/>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p>
        </p:txBody>
      </p:sp>
      <p:sp>
        <p:nvSpPr>
          <p:cNvPr id="2" name="Text Placeholder 1">
            <a:extLst>
              <a:ext uri="{FF2B5EF4-FFF2-40B4-BE49-F238E27FC236}">
                <a16:creationId xmlns:a16="http://schemas.microsoft.com/office/drawing/2014/main" id="{C6A0A95C-CA9F-534F-B92A-1F1238595163}"/>
              </a:ext>
            </a:extLst>
          </p:cNvPr>
          <p:cNvSpPr>
            <a:spLocks noGrp="1"/>
          </p:cNvSpPr>
          <p:nvPr>
            <p:ph type="body" idx="1"/>
          </p:nvPr>
        </p:nvSpPr>
        <p:spPr/>
        <p:txBody>
          <a:bodyPr/>
          <a:lstStyle/>
          <a:p>
            <a:r>
              <a:rPr lang="en-IN" sz="1800" dirty="0">
                <a:solidFill>
                  <a:schemeClr val="bg2">
                    <a:lumMod val="50000"/>
                  </a:schemeClr>
                </a:solidFill>
              </a:rPr>
              <a:t>Shorten the average wait time of each rider.</a:t>
            </a:r>
          </a:p>
          <a:p>
            <a:r>
              <a:rPr lang="en-IN" sz="1800" dirty="0">
                <a:solidFill>
                  <a:schemeClr val="bg2">
                    <a:lumMod val="50000"/>
                  </a:schemeClr>
                </a:solidFill>
              </a:rPr>
              <a:t>Quickly respond to sudden change of demands.</a:t>
            </a:r>
          </a:p>
          <a:p>
            <a:r>
              <a:rPr lang="en-IN" sz="1800" dirty="0">
                <a:solidFill>
                  <a:schemeClr val="bg2">
                    <a:lumMod val="50000"/>
                  </a:schemeClr>
                </a:solidFill>
              </a:rPr>
              <a:t>Reduce the performance gap between experienced drivers and novice drivers. </a:t>
            </a:r>
          </a:p>
          <a:p>
            <a:r>
              <a:rPr lang="en-IN" sz="1800" dirty="0">
                <a:solidFill>
                  <a:schemeClr val="bg2">
                    <a:lumMod val="50000"/>
                  </a:schemeClr>
                </a:solidFill>
              </a:rPr>
              <a:t>These benefits are delivering a notable revenue boost for taxi operators.</a:t>
            </a:r>
            <a:endParaRPr lang="en-US" sz="1800" dirty="0">
              <a:solidFill>
                <a:schemeClr val="bg2">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0">
                <a:solidFill>
                  <a:srgbClr val="000000"/>
                </a:solidFill>
                <a:latin typeface="Arial"/>
                <a:ea typeface="Arial"/>
                <a:cs typeface="Arial"/>
                <a:sym typeface="Arial"/>
              </a:rPr>
              <a:t>Proposed System architecture</a:t>
            </a:r>
            <a:endParaRPr sz="2400"/>
          </a:p>
        </p:txBody>
      </p:sp>
      <p:sp>
        <p:nvSpPr>
          <p:cNvPr id="315" name="Google Shape;315;p19"/>
          <p:cNvSpPr txBox="1">
            <a:spLocks noGrp="1"/>
          </p:cNvSpPr>
          <p:nvPr>
            <p:ph type="body" idx="1"/>
          </p:nvPr>
        </p:nvSpPr>
        <p:spPr>
          <a:xfrm>
            <a:off x="837825" y="1380700"/>
            <a:ext cx="7030500" cy="25416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800" b="1" dirty="0">
                <a:solidFill>
                  <a:srgbClr val="222222"/>
                </a:solidFill>
                <a:latin typeface="Times New Roman"/>
                <a:ea typeface="Times New Roman"/>
                <a:cs typeface="Times New Roman"/>
                <a:sym typeface="Times New Roman"/>
              </a:rPr>
              <a:t> Software and Hardware requirements</a:t>
            </a:r>
            <a:endParaRPr sz="1800" b="1" dirty="0">
              <a:solidFill>
                <a:srgbClr val="222222"/>
              </a:solidFill>
              <a:latin typeface="Times New Roman"/>
              <a:ea typeface="Times New Roman"/>
              <a:cs typeface="Times New Roman"/>
              <a:sym typeface="Times New Roman"/>
            </a:endParaRPr>
          </a:p>
          <a:p>
            <a:pPr marL="0" lvl="0" indent="457200" algn="just" rtl="0">
              <a:lnSpc>
                <a:spcPct val="100000"/>
              </a:lnSpc>
              <a:spcBef>
                <a:spcPts val="0"/>
              </a:spcBef>
              <a:spcAft>
                <a:spcPts val="0"/>
              </a:spcAft>
              <a:buNone/>
            </a:pPr>
            <a:endParaRPr sz="1000" dirty="0">
              <a:solidFill>
                <a:srgbClr val="000000"/>
              </a:solidFill>
              <a:latin typeface="Times New Roman"/>
              <a:ea typeface="Times New Roman"/>
              <a:cs typeface="Times New Roman"/>
              <a:sym typeface="Times New Roman"/>
            </a:endParaRPr>
          </a:p>
          <a:p>
            <a:pPr marL="0" lvl="0" indent="457200" algn="just" rtl="0">
              <a:lnSpc>
                <a:spcPct val="100000"/>
              </a:lnSpc>
              <a:spcBef>
                <a:spcPts val="0"/>
              </a:spcBef>
              <a:spcAft>
                <a:spcPts val="0"/>
              </a:spcAft>
              <a:buNone/>
            </a:pPr>
            <a:r>
              <a:rPr lang="en-GB" sz="1800" u="sng" dirty="0">
                <a:solidFill>
                  <a:srgbClr val="000000"/>
                </a:solidFill>
                <a:latin typeface="Times New Roman"/>
                <a:ea typeface="Times New Roman"/>
                <a:cs typeface="Times New Roman"/>
                <a:sym typeface="Times New Roman"/>
              </a:rPr>
              <a:t>Implementation Details</a:t>
            </a:r>
            <a:endParaRPr sz="1800" u="sng" dirty="0">
              <a:solidFill>
                <a:srgbClr val="000000"/>
              </a:solidFill>
              <a:latin typeface="Times New Roman"/>
              <a:ea typeface="Times New Roman"/>
              <a:cs typeface="Times New Roman"/>
              <a:sym typeface="Times New Roman"/>
            </a:endParaRPr>
          </a:p>
          <a:p>
            <a:pPr marL="914400" lvl="0" indent="-342900" algn="just" rtl="0">
              <a:lnSpc>
                <a:spcPct val="100000"/>
              </a:lnSpc>
              <a:spcBef>
                <a:spcPts val="0"/>
              </a:spcBef>
              <a:spcAft>
                <a:spcPts val="0"/>
              </a:spcAft>
              <a:buClr>
                <a:srgbClr val="000000"/>
              </a:buClr>
              <a:buSzPts val="1800"/>
              <a:buFont typeface="Times New Roman"/>
              <a:buAutoNum type="arabicPeriod"/>
            </a:pPr>
            <a:r>
              <a:rPr lang="en-GB" sz="1800" dirty="0">
                <a:solidFill>
                  <a:srgbClr val="000000"/>
                </a:solidFill>
                <a:latin typeface="Times New Roman"/>
                <a:ea typeface="Times New Roman"/>
                <a:cs typeface="Times New Roman"/>
                <a:sym typeface="Times New Roman"/>
              </a:rPr>
              <a:t>Python3 – code</a:t>
            </a:r>
            <a:endParaRPr sz="1800" dirty="0">
              <a:solidFill>
                <a:srgbClr val="000000"/>
              </a:solidFill>
              <a:latin typeface="Times New Roman"/>
              <a:ea typeface="Times New Roman"/>
              <a:cs typeface="Times New Roman"/>
              <a:sym typeface="Times New Roman"/>
            </a:endParaRPr>
          </a:p>
          <a:p>
            <a:pPr marL="914400" lvl="0" indent="-342900" algn="just" rtl="0">
              <a:lnSpc>
                <a:spcPct val="100000"/>
              </a:lnSpc>
              <a:spcBef>
                <a:spcPts val="0"/>
              </a:spcBef>
              <a:spcAft>
                <a:spcPts val="0"/>
              </a:spcAft>
              <a:buClr>
                <a:srgbClr val="000000"/>
              </a:buClr>
              <a:buSzPts val="1800"/>
              <a:buFont typeface="Times New Roman"/>
              <a:buAutoNum type="arabicPeriod"/>
            </a:pPr>
            <a:r>
              <a:rPr lang="en-GB" sz="1800" dirty="0">
                <a:solidFill>
                  <a:srgbClr val="000000"/>
                </a:solidFill>
                <a:latin typeface="Times New Roman"/>
                <a:ea typeface="Times New Roman"/>
                <a:cs typeface="Times New Roman"/>
                <a:sym typeface="Times New Roman"/>
              </a:rPr>
              <a:t>Machine Learning</a:t>
            </a:r>
            <a:endParaRPr sz="1800" dirty="0">
              <a:solidFill>
                <a:srgbClr val="000000"/>
              </a:solidFill>
              <a:latin typeface="Times New Roman"/>
              <a:ea typeface="Times New Roman"/>
              <a:cs typeface="Times New Roman"/>
              <a:sym typeface="Times New Roman"/>
            </a:endParaRPr>
          </a:p>
          <a:p>
            <a:pPr marL="914400" lvl="0" indent="-342900" algn="just" rtl="0">
              <a:lnSpc>
                <a:spcPct val="100000"/>
              </a:lnSpc>
              <a:spcBef>
                <a:spcPts val="0"/>
              </a:spcBef>
              <a:spcAft>
                <a:spcPts val="0"/>
              </a:spcAft>
              <a:buClr>
                <a:srgbClr val="000000"/>
              </a:buClr>
              <a:buSzPts val="1800"/>
              <a:buFont typeface="Times New Roman"/>
              <a:buAutoNum type="arabicPeriod"/>
            </a:pPr>
            <a:r>
              <a:rPr lang="en-GB" sz="1800" dirty="0">
                <a:solidFill>
                  <a:srgbClr val="000000"/>
                </a:solidFill>
                <a:latin typeface="Times New Roman"/>
                <a:ea typeface="Times New Roman"/>
                <a:cs typeface="Times New Roman"/>
                <a:sym typeface="Times New Roman"/>
              </a:rPr>
              <a:t>Data Analysis</a:t>
            </a:r>
            <a:endParaRPr sz="1800" dirty="0">
              <a:solidFill>
                <a:srgbClr val="000000"/>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r>
              <a:rPr lang="en-GB" sz="1800" u="sng" dirty="0">
                <a:solidFill>
                  <a:srgbClr val="000000"/>
                </a:solidFill>
                <a:latin typeface="Times New Roman"/>
                <a:ea typeface="Times New Roman"/>
                <a:cs typeface="Times New Roman"/>
                <a:sym typeface="Times New Roman"/>
              </a:rPr>
              <a:t>System Specifications</a:t>
            </a:r>
            <a:endParaRPr sz="1800" u="sng" dirty="0">
              <a:solidFill>
                <a:srgbClr val="000000"/>
              </a:solidFill>
              <a:latin typeface="Times New Roman"/>
              <a:ea typeface="Times New Roman"/>
              <a:cs typeface="Times New Roman"/>
              <a:sym typeface="Times New Roman"/>
            </a:endParaRPr>
          </a:p>
          <a:p>
            <a:pPr marL="914400" lvl="0" indent="-342900" algn="just" rtl="0">
              <a:lnSpc>
                <a:spcPct val="100000"/>
              </a:lnSpc>
              <a:spcBef>
                <a:spcPts val="0"/>
              </a:spcBef>
              <a:spcAft>
                <a:spcPts val="0"/>
              </a:spcAft>
              <a:buClr>
                <a:srgbClr val="000000"/>
              </a:buClr>
              <a:buSzPts val="1800"/>
              <a:buFont typeface="Times New Roman"/>
              <a:buAutoNum type="arabicPeriod"/>
            </a:pPr>
            <a:r>
              <a:rPr lang="en-GB" sz="1800" dirty="0">
                <a:solidFill>
                  <a:srgbClr val="000000"/>
                </a:solidFill>
                <a:latin typeface="Times New Roman"/>
                <a:ea typeface="Times New Roman"/>
                <a:cs typeface="Times New Roman"/>
                <a:sym typeface="Times New Roman"/>
              </a:rPr>
              <a:t>CPU – Intel Core i7/i5 3.60 </a:t>
            </a:r>
            <a:r>
              <a:rPr lang="en-GB" sz="1800" dirty="0" err="1">
                <a:solidFill>
                  <a:srgbClr val="000000"/>
                </a:solidFill>
                <a:latin typeface="Times New Roman"/>
                <a:ea typeface="Times New Roman"/>
                <a:cs typeface="Times New Roman"/>
                <a:sym typeface="Times New Roman"/>
              </a:rPr>
              <a:t>Ghz</a:t>
            </a:r>
            <a:endParaRPr sz="1800" dirty="0">
              <a:solidFill>
                <a:srgbClr val="000000"/>
              </a:solidFill>
              <a:latin typeface="Times New Roman"/>
              <a:ea typeface="Times New Roman"/>
              <a:cs typeface="Times New Roman"/>
              <a:sym typeface="Times New Roman"/>
            </a:endParaRPr>
          </a:p>
          <a:p>
            <a:pPr marL="914400" lvl="0" indent="-342900" algn="just" rtl="0">
              <a:lnSpc>
                <a:spcPct val="100000"/>
              </a:lnSpc>
              <a:spcBef>
                <a:spcPts val="0"/>
              </a:spcBef>
              <a:spcAft>
                <a:spcPts val="0"/>
              </a:spcAft>
              <a:buClr>
                <a:srgbClr val="000000"/>
              </a:buClr>
              <a:buSzPts val="1800"/>
              <a:buFont typeface="Times New Roman"/>
              <a:buAutoNum type="arabicPeriod"/>
            </a:pPr>
            <a:r>
              <a:rPr lang="en-GB" sz="1800" dirty="0">
                <a:solidFill>
                  <a:srgbClr val="000000"/>
                </a:solidFill>
                <a:latin typeface="Times New Roman"/>
                <a:ea typeface="Times New Roman"/>
                <a:cs typeface="Times New Roman"/>
                <a:sym typeface="Times New Roman"/>
              </a:rPr>
              <a:t>RAM – 16 Gb GPU – Nvidia/AMD</a:t>
            </a:r>
            <a:endParaRPr sz="1800" dirty="0">
              <a:solidFill>
                <a:srgbClr val="000000"/>
              </a:solidFill>
              <a:latin typeface="Times New Roman"/>
              <a:ea typeface="Times New Roman"/>
              <a:cs typeface="Times New Roman"/>
              <a:sym typeface="Times New Roman"/>
            </a:endParaRPr>
          </a:p>
          <a:p>
            <a:pPr marL="914400" lvl="0" indent="-342900" algn="just" rtl="0">
              <a:lnSpc>
                <a:spcPct val="100000"/>
              </a:lnSpc>
              <a:spcBef>
                <a:spcPts val="0"/>
              </a:spcBef>
              <a:spcAft>
                <a:spcPts val="0"/>
              </a:spcAft>
              <a:buClr>
                <a:srgbClr val="000000"/>
              </a:buClr>
              <a:buSzPts val="1800"/>
              <a:buFont typeface="Times New Roman"/>
              <a:buAutoNum type="arabicPeriod"/>
            </a:pPr>
            <a:r>
              <a:rPr lang="en-GB" sz="1800" dirty="0">
                <a:solidFill>
                  <a:srgbClr val="000000"/>
                </a:solidFill>
                <a:latin typeface="Times New Roman"/>
                <a:ea typeface="Times New Roman"/>
                <a:cs typeface="Times New Roman"/>
                <a:sym typeface="Times New Roman"/>
              </a:rPr>
              <a:t>Google Cloud</a:t>
            </a:r>
            <a:endParaRPr sz="18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Data Flow Diagram</a:t>
            </a:r>
            <a:endParaRPr dirty="0"/>
          </a:p>
        </p:txBody>
      </p:sp>
      <p:pic>
        <p:nvPicPr>
          <p:cNvPr id="321" name="Google Shape;321;p20"/>
          <p:cNvPicPr preferRelativeResize="0"/>
          <p:nvPr/>
        </p:nvPicPr>
        <p:blipFill rotWithShape="1">
          <a:blip r:embed="rId3">
            <a:alphaModFix/>
          </a:blip>
          <a:srcRect t="-2616"/>
          <a:stretch/>
        </p:blipFill>
        <p:spPr>
          <a:xfrm>
            <a:off x="4819050" y="194038"/>
            <a:ext cx="3817300" cy="4825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977E-9A61-0349-BDEB-4C647A28160D}"/>
              </a:ext>
            </a:extLst>
          </p:cNvPr>
          <p:cNvSpPr>
            <a:spLocks noGrp="1"/>
          </p:cNvSpPr>
          <p:nvPr>
            <p:ph type="title"/>
          </p:nvPr>
        </p:nvSpPr>
        <p:spPr>
          <a:xfrm>
            <a:off x="291746" y="270101"/>
            <a:ext cx="7030500" cy="999300"/>
          </a:xfrm>
        </p:spPr>
        <p:txBody>
          <a:bodyPr/>
          <a:lstStyle/>
          <a:p>
            <a:r>
              <a:rPr lang="en-US" dirty="0"/>
              <a:t>PROCESS DIAGRAM</a:t>
            </a:r>
          </a:p>
        </p:txBody>
      </p:sp>
      <p:pic>
        <p:nvPicPr>
          <p:cNvPr id="5" name="Picture 4">
            <a:extLst>
              <a:ext uri="{FF2B5EF4-FFF2-40B4-BE49-F238E27FC236}">
                <a16:creationId xmlns:a16="http://schemas.microsoft.com/office/drawing/2014/main" id="{6BB003B6-61AD-A646-B37E-2EC5DE137B34}"/>
              </a:ext>
            </a:extLst>
          </p:cNvPr>
          <p:cNvPicPr>
            <a:picLocks noChangeAspect="1"/>
          </p:cNvPicPr>
          <p:nvPr/>
        </p:nvPicPr>
        <p:blipFill>
          <a:blip r:embed="rId2"/>
          <a:stretch>
            <a:fillRect/>
          </a:stretch>
        </p:blipFill>
        <p:spPr>
          <a:xfrm>
            <a:off x="3735974" y="0"/>
            <a:ext cx="5609604" cy="5143500"/>
          </a:xfrm>
          <a:prstGeom prst="rect">
            <a:avLst/>
          </a:prstGeom>
        </p:spPr>
      </p:pic>
    </p:spTree>
    <p:extLst>
      <p:ext uri="{BB962C8B-B14F-4D97-AF65-F5344CB8AC3E}">
        <p14:creationId xmlns:p14="http://schemas.microsoft.com/office/powerpoint/2010/main" val="1483789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Algorithms:</a:t>
            </a:r>
            <a:endParaRPr dirty="0"/>
          </a:p>
        </p:txBody>
      </p:sp>
      <p:sp>
        <p:nvSpPr>
          <p:cNvPr id="328" name="Google Shape;328;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solidFill>
                  <a:srgbClr val="000000"/>
                </a:solidFill>
                <a:highlight>
                  <a:srgbClr val="FFFFFF"/>
                </a:highlight>
                <a:latin typeface="Georgia"/>
                <a:ea typeface="Georgia"/>
                <a:cs typeface="Georgia"/>
                <a:sym typeface="Georgia"/>
              </a:rPr>
              <a:t>Multiple Linear Regression.</a:t>
            </a:r>
            <a:endParaRPr sz="1600" b="1" dirty="0">
              <a:solidFill>
                <a:srgbClr val="000000"/>
              </a:solidFill>
              <a:highlight>
                <a:srgbClr val="FFFFFF"/>
              </a:highlight>
              <a:latin typeface="Georgia"/>
              <a:ea typeface="Georgia"/>
              <a:cs typeface="Georgia"/>
              <a:sym typeface="Georgia"/>
            </a:endParaRPr>
          </a:p>
          <a:p>
            <a:pPr marL="0" lvl="0" indent="0" algn="l" rtl="0">
              <a:spcBef>
                <a:spcPts val="1600"/>
              </a:spcBef>
              <a:spcAft>
                <a:spcPts val="0"/>
              </a:spcAft>
              <a:buNone/>
            </a:pPr>
            <a:r>
              <a:rPr lang="en-GB" sz="1600" b="1" dirty="0">
                <a:solidFill>
                  <a:srgbClr val="000000"/>
                </a:solidFill>
                <a:highlight>
                  <a:srgbClr val="FFFFFF"/>
                </a:highlight>
                <a:latin typeface="Georgia"/>
                <a:ea typeface="Georgia"/>
                <a:cs typeface="Georgia"/>
                <a:sym typeface="Georgia"/>
              </a:rPr>
              <a:t>Random Forest Regressor.</a:t>
            </a:r>
            <a:endParaRPr sz="1600" b="1" dirty="0">
              <a:solidFill>
                <a:srgbClr val="000000"/>
              </a:solidFill>
              <a:highlight>
                <a:srgbClr val="FFFFFF"/>
              </a:highlight>
              <a:latin typeface="Georgia"/>
              <a:ea typeface="Georgia"/>
              <a:cs typeface="Georgia"/>
              <a:sym typeface="Georgia"/>
            </a:endParaRPr>
          </a:p>
          <a:p>
            <a:pPr marL="0" lvl="0" indent="0" algn="l" rtl="0">
              <a:spcBef>
                <a:spcPts val="1600"/>
              </a:spcBef>
              <a:spcAft>
                <a:spcPts val="0"/>
              </a:spcAft>
              <a:buNone/>
            </a:pPr>
            <a:r>
              <a:rPr lang="en-GB" sz="1600" b="1" dirty="0" err="1">
                <a:solidFill>
                  <a:srgbClr val="000000"/>
                </a:solidFill>
                <a:highlight>
                  <a:srgbClr val="FFFFFF"/>
                </a:highlight>
                <a:latin typeface="Georgia"/>
                <a:ea typeface="Georgia"/>
                <a:cs typeface="Georgia"/>
                <a:sym typeface="Georgia"/>
              </a:rPr>
              <a:t>XGBoost</a:t>
            </a:r>
            <a:r>
              <a:rPr lang="en-GB" sz="1600" b="1" dirty="0">
                <a:solidFill>
                  <a:srgbClr val="000000"/>
                </a:solidFill>
                <a:highlight>
                  <a:srgbClr val="FFFFFF"/>
                </a:highlight>
                <a:latin typeface="Georgia"/>
                <a:ea typeface="Georgia"/>
                <a:cs typeface="Georgia"/>
                <a:sym typeface="Georgia"/>
              </a:rPr>
              <a:t> Regressor.</a:t>
            </a:r>
          </a:p>
          <a:p>
            <a:pPr marL="0" lvl="0" indent="0" algn="l" rtl="0">
              <a:spcBef>
                <a:spcPts val="1600"/>
              </a:spcBef>
              <a:spcAft>
                <a:spcPts val="0"/>
              </a:spcAft>
              <a:buNone/>
            </a:pPr>
            <a:r>
              <a:rPr lang="en-GB" sz="1600" b="1" dirty="0">
                <a:solidFill>
                  <a:srgbClr val="000000"/>
                </a:solidFill>
                <a:highlight>
                  <a:srgbClr val="FFFFFF"/>
                </a:highlight>
                <a:latin typeface="Georgia"/>
                <a:ea typeface="Georgia"/>
                <a:cs typeface="Georgia"/>
                <a:sym typeface="Georgia"/>
              </a:rPr>
              <a:t>Ensemble Modelling.</a:t>
            </a:r>
          </a:p>
          <a:p>
            <a:pPr marL="0" lvl="0" indent="0" algn="l" rtl="0">
              <a:spcBef>
                <a:spcPts val="1600"/>
              </a:spcBef>
              <a:spcAft>
                <a:spcPts val="0"/>
              </a:spcAft>
              <a:buNone/>
            </a:pPr>
            <a:r>
              <a:rPr lang="en-GB" sz="1600" b="1" dirty="0">
                <a:solidFill>
                  <a:srgbClr val="000000"/>
                </a:solidFill>
                <a:highlight>
                  <a:srgbClr val="FFFFFF"/>
                </a:highlight>
                <a:latin typeface="Georgia"/>
                <a:ea typeface="Georgia"/>
                <a:cs typeface="Georgia"/>
                <a:sym typeface="Georgia"/>
              </a:rPr>
              <a:t>Model Comparison.</a:t>
            </a:r>
            <a:endParaRPr sz="1800" b="1" dirty="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endParaRPr sz="1600" b="1" dirty="0">
              <a:solidFill>
                <a:srgbClr val="000000"/>
              </a:solidFill>
              <a:highlight>
                <a:srgbClr val="FFFFFF"/>
              </a:highlight>
              <a:latin typeface="Georgia"/>
              <a:ea typeface="Georgia"/>
              <a:cs typeface="Georgia"/>
              <a:sym typeface="Georgia"/>
            </a:endParaRPr>
          </a:p>
          <a:p>
            <a:pPr marL="0" lvl="0" indent="0" algn="l" rtl="0">
              <a:spcBef>
                <a:spcPts val="1600"/>
              </a:spcBef>
              <a:spcAft>
                <a:spcPts val="1600"/>
              </a:spcAft>
              <a:buNone/>
            </a:pPr>
            <a:endParaRPr sz="1600" b="1" dirty="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F553-04EE-E84C-B8D3-0DFAEFBD0549}"/>
              </a:ext>
            </a:extLst>
          </p:cNvPr>
          <p:cNvSpPr>
            <a:spLocks noGrp="1"/>
          </p:cNvSpPr>
          <p:nvPr>
            <p:ph type="title"/>
          </p:nvPr>
        </p:nvSpPr>
        <p:spPr/>
        <p:txBody>
          <a:bodyPr/>
          <a:lstStyle/>
          <a:p>
            <a:r>
              <a:rPr lang="en-US" dirty="0"/>
              <a:t>Multiple Linear Regression</a:t>
            </a:r>
          </a:p>
        </p:txBody>
      </p:sp>
      <p:sp>
        <p:nvSpPr>
          <p:cNvPr id="3" name="Text Placeholder 2">
            <a:extLst>
              <a:ext uri="{FF2B5EF4-FFF2-40B4-BE49-F238E27FC236}">
                <a16:creationId xmlns:a16="http://schemas.microsoft.com/office/drawing/2014/main" id="{D1AC68BC-5E5A-834A-A258-4F06B0EE029B}"/>
              </a:ext>
            </a:extLst>
          </p:cNvPr>
          <p:cNvSpPr>
            <a:spLocks noGrp="1"/>
          </p:cNvSpPr>
          <p:nvPr>
            <p:ph type="body" idx="1"/>
          </p:nvPr>
        </p:nvSpPr>
        <p:spPr>
          <a:xfrm>
            <a:off x="270933" y="1253067"/>
            <a:ext cx="8431633" cy="3776133"/>
          </a:xfrm>
        </p:spPr>
        <p:txBody>
          <a:bodyPr/>
          <a:lstStyle/>
          <a:p>
            <a:pPr algn="just"/>
            <a:r>
              <a:rPr lang="en-IN" sz="2000" dirty="0">
                <a:latin typeface="Georgia" panose="02040502050405020303" pitchFamily="18" charset="0"/>
              </a:rPr>
              <a:t>The multiple-linear regression model allows us to exploit linear patterns in the data set. This model is an appealing first choice because feature weights are easily interpretable and because it runs efficiently on large datasets. The result is showed below.</a:t>
            </a:r>
          </a:p>
          <a:p>
            <a:endParaRPr lang="en-IN" sz="1600" dirty="0"/>
          </a:p>
          <a:p>
            <a:endParaRPr lang="en-US" sz="1600" dirty="0"/>
          </a:p>
        </p:txBody>
      </p:sp>
      <p:pic>
        <p:nvPicPr>
          <p:cNvPr id="7" name="Picture 6">
            <a:extLst>
              <a:ext uri="{FF2B5EF4-FFF2-40B4-BE49-F238E27FC236}">
                <a16:creationId xmlns:a16="http://schemas.microsoft.com/office/drawing/2014/main" id="{D3745485-BFC1-9549-8DC8-3421CAD8E661}"/>
              </a:ext>
            </a:extLst>
          </p:cNvPr>
          <p:cNvPicPr>
            <a:picLocks noChangeAspect="1"/>
          </p:cNvPicPr>
          <p:nvPr/>
        </p:nvPicPr>
        <p:blipFill rotWithShape="1">
          <a:blip r:embed="rId2"/>
          <a:srcRect l="2197" t="4310"/>
          <a:stretch/>
        </p:blipFill>
        <p:spPr>
          <a:xfrm>
            <a:off x="1008993" y="2971799"/>
            <a:ext cx="6999890" cy="1831793"/>
          </a:xfrm>
          <a:prstGeom prst="rect">
            <a:avLst/>
          </a:prstGeom>
        </p:spPr>
      </p:pic>
    </p:spTree>
    <p:extLst>
      <p:ext uri="{BB962C8B-B14F-4D97-AF65-F5344CB8AC3E}">
        <p14:creationId xmlns:p14="http://schemas.microsoft.com/office/powerpoint/2010/main" val="170840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AD9E-478C-B240-BD21-5F6935040918}"/>
              </a:ext>
            </a:extLst>
          </p:cNvPr>
          <p:cNvSpPr>
            <a:spLocks noGrp="1"/>
          </p:cNvSpPr>
          <p:nvPr>
            <p:ph type="title"/>
          </p:nvPr>
        </p:nvSpPr>
        <p:spPr/>
        <p:txBody>
          <a:bodyPr/>
          <a:lstStyle/>
          <a:p>
            <a:r>
              <a:rPr lang="en-GB" dirty="0">
                <a:solidFill>
                  <a:srgbClr val="000000"/>
                </a:solidFill>
                <a:highlight>
                  <a:srgbClr val="FFFFFF"/>
                </a:highlight>
                <a:latin typeface="Georgia"/>
                <a:ea typeface="Georgia"/>
                <a:cs typeface="Georgia"/>
                <a:sym typeface="Georgia"/>
              </a:rPr>
              <a:t>Random Forest Regressor</a:t>
            </a:r>
            <a:endParaRPr lang="en-US" dirty="0"/>
          </a:p>
        </p:txBody>
      </p:sp>
      <p:sp>
        <p:nvSpPr>
          <p:cNvPr id="3" name="Text Placeholder 2">
            <a:extLst>
              <a:ext uri="{FF2B5EF4-FFF2-40B4-BE49-F238E27FC236}">
                <a16:creationId xmlns:a16="http://schemas.microsoft.com/office/drawing/2014/main" id="{FDB3567E-56BF-4143-B1D1-20A2936338B7}"/>
              </a:ext>
            </a:extLst>
          </p:cNvPr>
          <p:cNvSpPr>
            <a:spLocks noGrp="1"/>
          </p:cNvSpPr>
          <p:nvPr>
            <p:ph type="body" idx="1"/>
          </p:nvPr>
        </p:nvSpPr>
        <p:spPr>
          <a:xfrm>
            <a:off x="620889" y="1749777"/>
            <a:ext cx="7837589" cy="2838317"/>
          </a:xfrm>
        </p:spPr>
        <p:txBody>
          <a:bodyPr/>
          <a:lstStyle/>
          <a:p>
            <a:pPr algn="just"/>
            <a:r>
              <a:rPr lang="en-IN" sz="1800" dirty="0"/>
              <a:t>The tree regression model is capable of representing complex decision boundaries, thus complementing our other chosen models.  Random Forest is chosen since it prevents overfitting and robust against outliers. And the hyperparameters max-features(number of splits at each tree) and n-estimators (number of tress) are determined using Bayesian Optimization select parameter values. Of the values we swept, our model performed best with max-features 14 and n-estimators of 500.</a:t>
            </a:r>
            <a:endParaRPr lang="en-US" sz="1800" dirty="0"/>
          </a:p>
        </p:txBody>
      </p:sp>
    </p:spTree>
    <p:extLst>
      <p:ext uri="{BB962C8B-B14F-4D97-AF65-F5344CB8AC3E}">
        <p14:creationId xmlns:p14="http://schemas.microsoft.com/office/powerpoint/2010/main" val="381871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2B1EE-D247-4346-B272-443E11B24AFA}"/>
              </a:ext>
            </a:extLst>
          </p:cNvPr>
          <p:cNvSpPr>
            <a:spLocks noGrp="1"/>
          </p:cNvSpPr>
          <p:nvPr>
            <p:ph type="title"/>
          </p:nvPr>
        </p:nvSpPr>
        <p:spPr/>
        <p:txBody>
          <a:bodyPr/>
          <a:lstStyle/>
          <a:p>
            <a:r>
              <a:rPr lang="en-GB" dirty="0">
                <a:solidFill>
                  <a:srgbClr val="000000"/>
                </a:solidFill>
                <a:highlight>
                  <a:srgbClr val="FFFFFF"/>
                </a:highlight>
                <a:latin typeface="Georgia"/>
                <a:ea typeface="Georgia"/>
                <a:cs typeface="Georgia"/>
                <a:sym typeface="Georgia"/>
              </a:rPr>
              <a:t>Random Forest - </a:t>
            </a:r>
            <a:r>
              <a:rPr lang="en-US" dirty="0"/>
              <a:t>Result</a:t>
            </a:r>
          </a:p>
        </p:txBody>
      </p:sp>
      <p:pic>
        <p:nvPicPr>
          <p:cNvPr id="5" name="Picture 4">
            <a:extLst>
              <a:ext uri="{FF2B5EF4-FFF2-40B4-BE49-F238E27FC236}">
                <a16:creationId xmlns:a16="http://schemas.microsoft.com/office/drawing/2014/main" id="{1B613B59-FE1C-DA4D-9187-9A65791CB225}"/>
              </a:ext>
            </a:extLst>
          </p:cNvPr>
          <p:cNvPicPr>
            <a:picLocks noChangeAspect="1"/>
          </p:cNvPicPr>
          <p:nvPr/>
        </p:nvPicPr>
        <p:blipFill rotWithShape="1">
          <a:blip r:embed="rId2"/>
          <a:srcRect l="864" t="4800"/>
          <a:stretch/>
        </p:blipFill>
        <p:spPr>
          <a:xfrm>
            <a:off x="203200" y="2223911"/>
            <a:ext cx="9064978" cy="1636132"/>
          </a:xfrm>
          <a:prstGeom prst="rect">
            <a:avLst/>
          </a:prstGeom>
        </p:spPr>
      </p:pic>
    </p:spTree>
    <p:extLst>
      <p:ext uri="{BB962C8B-B14F-4D97-AF65-F5344CB8AC3E}">
        <p14:creationId xmlns:p14="http://schemas.microsoft.com/office/powerpoint/2010/main" val="629391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858AA-3591-CC4F-A8EA-3736B438969D}"/>
              </a:ext>
            </a:extLst>
          </p:cNvPr>
          <p:cNvSpPr>
            <a:spLocks noGrp="1"/>
          </p:cNvSpPr>
          <p:nvPr>
            <p:ph type="title"/>
          </p:nvPr>
        </p:nvSpPr>
        <p:spPr/>
        <p:txBody>
          <a:bodyPr/>
          <a:lstStyle/>
          <a:p>
            <a:r>
              <a:rPr lang="en-IN" dirty="0" err="1"/>
              <a:t>XGBoost</a:t>
            </a:r>
            <a:endParaRPr lang="en-US" dirty="0"/>
          </a:p>
        </p:txBody>
      </p:sp>
      <p:sp>
        <p:nvSpPr>
          <p:cNvPr id="3" name="Text Placeholder 2">
            <a:extLst>
              <a:ext uri="{FF2B5EF4-FFF2-40B4-BE49-F238E27FC236}">
                <a16:creationId xmlns:a16="http://schemas.microsoft.com/office/drawing/2014/main" id="{1E095439-9FC4-7B47-9184-FF2B04858D06}"/>
              </a:ext>
            </a:extLst>
          </p:cNvPr>
          <p:cNvSpPr>
            <a:spLocks noGrp="1"/>
          </p:cNvSpPr>
          <p:nvPr>
            <p:ph type="body" idx="1"/>
          </p:nvPr>
        </p:nvSpPr>
        <p:spPr>
          <a:xfrm>
            <a:off x="536156" y="1324005"/>
            <a:ext cx="8325622" cy="2649683"/>
          </a:xfrm>
        </p:spPr>
        <p:txBody>
          <a:bodyPr/>
          <a:lstStyle/>
          <a:p>
            <a:pPr marL="146050" indent="0">
              <a:buNone/>
            </a:pPr>
            <a:endParaRPr lang="en-IN" b="1" dirty="0"/>
          </a:p>
          <a:p>
            <a:pPr algn="just"/>
            <a:r>
              <a:rPr lang="en-IN" sz="1800" dirty="0" err="1"/>
              <a:t>XGBoost</a:t>
            </a:r>
            <a:r>
              <a:rPr lang="en-IN" sz="1800" dirty="0"/>
              <a:t> is an advanced gradient boosting algorithm. It is a highly sophisticated algorithm, powerful enough to deal with all sorts of irregularities of data. The tool is extremely flexible, which allows users to customize a wide range of hyper-parameters while training the mode, and ultimately to reach the optimal solution. </a:t>
            </a:r>
          </a:p>
          <a:p>
            <a:endParaRPr lang="en-US" dirty="0"/>
          </a:p>
        </p:txBody>
      </p:sp>
    </p:spTree>
    <p:extLst>
      <p:ext uri="{BB962C8B-B14F-4D97-AF65-F5344CB8AC3E}">
        <p14:creationId xmlns:p14="http://schemas.microsoft.com/office/powerpoint/2010/main" val="407348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497350" y="2509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a:solidFill>
                  <a:srgbClr val="000000"/>
                </a:solidFill>
                <a:latin typeface="Arial"/>
                <a:ea typeface="Arial"/>
                <a:cs typeface="Arial"/>
                <a:sym typeface="Arial"/>
              </a:rPr>
              <a:t>Problem Definition</a:t>
            </a:r>
            <a:endParaRPr sz="3000"/>
          </a:p>
        </p:txBody>
      </p:sp>
      <p:sp>
        <p:nvSpPr>
          <p:cNvPr id="286" name="Google Shape;286;p14"/>
          <p:cNvSpPr txBox="1">
            <a:spLocks noGrp="1"/>
          </p:cNvSpPr>
          <p:nvPr>
            <p:ph type="body" idx="1"/>
          </p:nvPr>
        </p:nvSpPr>
        <p:spPr>
          <a:xfrm>
            <a:off x="425650" y="1490350"/>
            <a:ext cx="7030500" cy="277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800">
                <a:solidFill>
                  <a:srgbClr val="000000"/>
                </a:solidFill>
                <a:highlight>
                  <a:srgbClr val="FFFFFF"/>
                </a:highlight>
                <a:latin typeface="Georgia"/>
                <a:ea typeface="Georgia"/>
                <a:cs typeface="Georgia"/>
                <a:sym typeface="Georgia"/>
              </a:rPr>
              <a:t>For a given location in New York City, our goal is to </a:t>
            </a:r>
            <a:r>
              <a:rPr lang="en-GB" sz="1800" b="1">
                <a:solidFill>
                  <a:srgbClr val="000000"/>
                </a:solidFill>
                <a:highlight>
                  <a:srgbClr val="FFFFFF"/>
                </a:highlight>
                <a:latin typeface="Georgia"/>
                <a:ea typeface="Georgia"/>
                <a:cs typeface="Georgia"/>
                <a:sym typeface="Georgia"/>
              </a:rPr>
              <a:t>predict the number of pickups in that given location at particular time interval</a:t>
            </a:r>
            <a:r>
              <a:rPr lang="en-GB" sz="1800">
                <a:solidFill>
                  <a:srgbClr val="000000"/>
                </a:solidFill>
                <a:highlight>
                  <a:srgbClr val="FFFFFF"/>
                </a:highlight>
                <a:latin typeface="Georgia"/>
                <a:ea typeface="Georgia"/>
                <a:cs typeface="Georgia"/>
                <a:sym typeface="Georgia"/>
              </a:rPr>
              <a:t>. Some location require more taxis at a particular time than other locations owing to the presence schools, hospitals, offices etc. The prediction result can be transferred to the taxi drivers, and they can subsequently move to the locations where predicted pickups are high.</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9ED2-137C-AC40-AF56-89E5CA82C95C}"/>
              </a:ext>
            </a:extLst>
          </p:cNvPr>
          <p:cNvSpPr>
            <a:spLocks noGrp="1"/>
          </p:cNvSpPr>
          <p:nvPr>
            <p:ph type="title"/>
          </p:nvPr>
        </p:nvSpPr>
        <p:spPr/>
        <p:txBody>
          <a:bodyPr/>
          <a:lstStyle/>
          <a:p>
            <a:r>
              <a:rPr lang="en-US" dirty="0" err="1"/>
              <a:t>XGBoost</a:t>
            </a:r>
            <a:endParaRPr lang="en-US" dirty="0"/>
          </a:p>
        </p:txBody>
      </p:sp>
      <p:sp>
        <p:nvSpPr>
          <p:cNvPr id="3" name="Text Placeholder 2">
            <a:extLst>
              <a:ext uri="{FF2B5EF4-FFF2-40B4-BE49-F238E27FC236}">
                <a16:creationId xmlns:a16="http://schemas.microsoft.com/office/drawing/2014/main" id="{70F7B4B9-3D4A-2043-8651-58EBE72BD5EC}"/>
              </a:ext>
            </a:extLst>
          </p:cNvPr>
          <p:cNvSpPr>
            <a:spLocks noGrp="1"/>
          </p:cNvSpPr>
          <p:nvPr>
            <p:ph type="body" idx="1"/>
          </p:nvPr>
        </p:nvSpPr>
        <p:spPr>
          <a:xfrm>
            <a:off x="799304" y="1327898"/>
            <a:ext cx="7030500" cy="2541600"/>
          </a:xfrm>
        </p:spPr>
        <p:txBody>
          <a:bodyPr/>
          <a:lstStyle/>
          <a:p>
            <a:pPr algn="just"/>
            <a:r>
              <a:rPr lang="en-IN" sz="1800" dirty="0"/>
              <a:t>For our model, the booster parameters are tuned </a:t>
            </a:r>
            <a:r>
              <a:rPr lang="en-IN" sz="1800" dirty="0" err="1"/>
              <a:t>byBayesian</a:t>
            </a:r>
            <a:r>
              <a:rPr lang="en-IN" sz="1800" dirty="0"/>
              <a:t> Optimization to find the best combination of hyperparameters (listed in the table), where </a:t>
            </a:r>
            <a:r>
              <a:rPr lang="en-IN" sz="1800" dirty="0" err="1"/>
              <a:t>max_depth</a:t>
            </a:r>
            <a:r>
              <a:rPr lang="en-IN" sz="1800" dirty="0"/>
              <a:t> is the maximum depth of a tree, </a:t>
            </a:r>
            <a:r>
              <a:rPr lang="en-IN" sz="1800" dirty="0" err="1"/>
              <a:t>learning_rate</a:t>
            </a:r>
            <a:r>
              <a:rPr lang="en-IN" sz="1800" dirty="0"/>
              <a:t> determines the impact of each tree on the final outcome ignorer to avoid overfitting,  </a:t>
            </a:r>
            <a:r>
              <a:rPr lang="en-IN" sz="1800" dirty="0" err="1"/>
              <a:t>n_estimators</a:t>
            </a:r>
            <a:r>
              <a:rPr lang="en-IN" sz="1800" dirty="0"/>
              <a:t> is the number of trees, gamma is the minimum loss reduction at each split,  </a:t>
            </a:r>
            <a:r>
              <a:rPr lang="en-IN" sz="1800" dirty="0" err="1"/>
              <a:t>min_child_weight</a:t>
            </a:r>
            <a:r>
              <a:rPr lang="en-IN" sz="1800" dirty="0"/>
              <a:t> is the minimum sum of weights of all aberrations required at each split node,  subsample is the fraction of observations randomly sampled for each tree and </a:t>
            </a:r>
            <a:r>
              <a:rPr lang="en-IN" sz="1800" dirty="0" err="1"/>
              <a:t>closample_bytree</a:t>
            </a:r>
            <a:r>
              <a:rPr lang="en-IN" sz="1800" dirty="0"/>
              <a:t> is the fraction of columns randomly sampled for each tree.</a:t>
            </a:r>
          </a:p>
          <a:p>
            <a:endParaRPr lang="en-US" dirty="0"/>
          </a:p>
        </p:txBody>
      </p:sp>
    </p:spTree>
    <p:extLst>
      <p:ext uri="{BB962C8B-B14F-4D97-AF65-F5344CB8AC3E}">
        <p14:creationId xmlns:p14="http://schemas.microsoft.com/office/powerpoint/2010/main" val="2860688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34B7-0A48-FE41-8105-0E7477FD0B4D}"/>
              </a:ext>
            </a:extLst>
          </p:cNvPr>
          <p:cNvSpPr>
            <a:spLocks noGrp="1"/>
          </p:cNvSpPr>
          <p:nvPr>
            <p:ph type="title"/>
          </p:nvPr>
        </p:nvSpPr>
        <p:spPr/>
        <p:txBody>
          <a:bodyPr/>
          <a:lstStyle/>
          <a:p>
            <a:r>
              <a:rPr lang="en-US" dirty="0" err="1"/>
              <a:t>XGBoost</a:t>
            </a:r>
            <a:r>
              <a:rPr lang="en-US" dirty="0"/>
              <a:t> Hyper-parameters	</a:t>
            </a:r>
          </a:p>
        </p:txBody>
      </p:sp>
      <p:pic>
        <p:nvPicPr>
          <p:cNvPr id="5" name="Picture 4">
            <a:extLst>
              <a:ext uri="{FF2B5EF4-FFF2-40B4-BE49-F238E27FC236}">
                <a16:creationId xmlns:a16="http://schemas.microsoft.com/office/drawing/2014/main" id="{DD42303F-A5E1-CA4D-997A-A0104E5BC5CB}"/>
              </a:ext>
            </a:extLst>
          </p:cNvPr>
          <p:cNvPicPr>
            <a:picLocks noChangeAspect="1"/>
          </p:cNvPicPr>
          <p:nvPr/>
        </p:nvPicPr>
        <p:blipFill>
          <a:blip r:embed="rId2"/>
          <a:stretch>
            <a:fillRect/>
          </a:stretch>
        </p:blipFill>
        <p:spPr>
          <a:xfrm>
            <a:off x="1303800" y="1343902"/>
            <a:ext cx="6416566" cy="3658629"/>
          </a:xfrm>
          <a:prstGeom prst="rect">
            <a:avLst/>
          </a:prstGeom>
        </p:spPr>
      </p:pic>
    </p:spTree>
    <p:extLst>
      <p:ext uri="{BB962C8B-B14F-4D97-AF65-F5344CB8AC3E}">
        <p14:creationId xmlns:p14="http://schemas.microsoft.com/office/powerpoint/2010/main" val="1728350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C8EF-02BD-A24C-ABD5-AE9424F30A2E}"/>
              </a:ext>
            </a:extLst>
          </p:cNvPr>
          <p:cNvSpPr>
            <a:spLocks noGrp="1"/>
          </p:cNvSpPr>
          <p:nvPr>
            <p:ph type="title"/>
          </p:nvPr>
        </p:nvSpPr>
        <p:spPr/>
        <p:txBody>
          <a:bodyPr/>
          <a:lstStyle/>
          <a:p>
            <a:r>
              <a:rPr lang="en-US" dirty="0" err="1"/>
              <a:t>XGBoost</a:t>
            </a:r>
            <a:r>
              <a:rPr lang="en-US" dirty="0"/>
              <a:t> - Result</a:t>
            </a:r>
          </a:p>
        </p:txBody>
      </p:sp>
      <p:pic>
        <p:nvPicPr>
          <p:cNvPr id="5" name="Picture 4">
            <a:extLst>
              <a:ext uri="{FF2B5EF4-FFF2-40B4-BE49-F238E27FC236}">
                <a16:creationId xmlns:a16="http://schemas.microsoft.com/office/drawing/2014/main" id="{E5D6745C-1652-694B-B79B-FFDDD2383A95}"/>
              </a:ext>
            </a:extLst>
          </p:cNvPr>
          <p:cNvPicPr>
            <a:picLocks noChangeAspect="1"/>
          </p:cNvPicPr>
          <p:nvPr/>
        </p:nvPicPr>
        <p:blipFill rotWithShape="1">
          <a:blip r:embed="rId2"/>
          <a:srcRect l="689" t="5507"/>
          <a:stretch/>
        </p:blipFill>
        <p:spPr>
          <a:xfrm>
            <a:off x="63062" y="1655379"/>
            <a:ext cx="9080938" cy="1946166"/>
          </a:xfrm>
          <a:prstGeom prst="rect">
            <a:avLst/>
          </a:prstGeom>
        </p:spPr>
      </p:pic>
    </p:spTree>
    <p:extLst>
      <p:ext uri="{BB962C8B-B14F-4D97-AF65-F5344CB8AC3E}">
        <p14:creationId xmlns:p14="http://schemas.microsoft.com/office/powerpoint/2010/main" val="2724553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A52D-4B56-9A4D-A413-EA4725BD2454}"/>
              </a:ext>
            </a:extLst>
          </p:cNvPr>
          <p:cNvSpPr>
            <a:spLocks noGrp="1"/>
          </p:cNvSpPr>
          <p:nvPr>
            <p:ph type="title"/>
          </p:nvPr>
        </p:nvSpPr>
        <p:spPr/>
        <p:txBody>
          <a:bodyPr/>
          <a:lstStyle/>
          <a:p>
            <a:r>
              <a:rPr lang="en-US" dirty="0"/>
              <a:t>Ensemble Modeling</a:t>
            </a:r>
          </a:p>
        </p:txBody>
      </p:sp>
      <p:sp>
        <p:nvSpPr>
          <p:cNvPr id="3" name="Text Placeholder 2">
            <a:extLst>
              <a:ext uri="{FF2B5EF4-FFF2-40B4-BE49-F238E27FC236}">
                <a16:creationId xmlns:a16="http://schemas.microsoft.com/office/drawing/2014/main" id="{3FC56569-8054-F846-8C5B-E621A1CD8570}"/>
              </a:ext>
            </a:extLst>
          </p:cNvPr>
          <p:cNvSpPr>
            <a:spLocks noGrp="1"/>
          </p:cNvSpPr>
          <p:nvPr>
            <p:ph type="body" idx="1"/>
          </p:nvPr>
        </p:nvSpPr>
        <p:spPr>
          <a:xfrm>
            <a:off x="1303800" y="1990050"/>
            <a:ext cx="7185444" cy="2943194"/>
          </a:xfrm>
        </p:spPr>
        <p:txBody>
          <a:bodyPr/>
          <a:lstStyle/>
          <a:p>
            <a:pPr algn="just"/>
            <a:r>
              <a:rPr lang="en-IN" sz="2000" dirty="0"/>
              <a:t>Ensemble </a:t>
            </a:r>
            <a:r>
              <a:rPr lang="en-IN" sz="2000" dirty="0" err="1"/>
              <a:t>modeling</a:t>
            </a:r>
            <a:r>
              <a:rPr lang="en-IN" sz="2000" dirty="0"/>
              <a:t> is the process of running two or more related but different analytical models and then synthesizing the results into a single score or spread in order to improve the accuracy of predictive analytics and data mining applications. We combined our two strong models: </a:t>
            </a:r>
            <a:r>
              <a:rPr lang="en-IN" sz="2000" dirty="0" err="1"/>
              <a:t>randomforest</a:t>
            </a:r>
            <a:r>
              <a:rPr lang="en-IN" sz="2000" dirty="0"/>
              <a:t> and </a:t>
            </a:r>
            <a:r>
              <a:rPr lang="en-IN" sz="2000" dirty="0" err="1"/>
              <a:t>xgboost</a:t>
            </a:r>
            <a:r>
              <a:rPr lang="en-IN" sz="2000" dirty="0"/>
              <a:t> for ensemble </a:t>
            </a:r>
            <a:r>
              <a:rPr lang="en-IN" sz="2000" dirty="0" err="1"/>
              <a:t>modeling</a:t>
            </a:r>
            <a:r>
              <a:rPr lang="en-IN" sz="2000" dirty="0"/>
              <a:t> and used linear regression.</a:t>
            </a:r>
            <a:endParaRPr lang="en-US" sz="2000" dirty="0"/>
          </a:p>
        </p:txBody>
      </p:sp>
    </p:spTree>
    <p:extLst>
      <p:ext uri="{BB962C8B-B14F-4D97-AF65-F5344CB8AC3E}">
        <p14:creationId xmlns:p14="http://schemas.microsoft.com/office/powerpoint/2010/main" val="3305530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17B6-E79C-4945-9DB8-D38B0937C4E8}"/>
              </a:ext>
            </a:extLst>
          </p:cNvPr>
          <p:cNvSpPr>
            <a:spLocks noGrp="1"/>
          </p:cNvSpPr>
          <p:nvPr>
            <p:ph type="title"/>
          </p:nvPr>
        </p:nvSpPr>
        <p:spPr/>
        <p:txBody>
          <a:bodyPr/>
          <a:lstStyle/>
          <a:p>
            <a:r>
              <a:rPr lang="en-US" dirty="0"/>
              <a:t>Ensemble - Result</a:t>
            </a:r>
          </a:p>
        </p:txBody>
      </p:sp>
      <p:sp>
        <p:nvSpPr>
          <p:cNvPr id="3" name="Text Placeholder 2">
            <a:extLst>
              <a:ext uri="{FF2B5EF4-FFF2-40B4-BE49-F238E27FC236}">
                <a16:creationId xmlns:a16="http://schemas.microsoft.com/office/drawing/2014/main" id="{E066B74A-1AE5-2345-A699-FEAA8ED9BC51}"/>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53E3D215-0FC7-044A-B0EF-418284735581}"/>
              </a:ext>
            </a:extLst>
          </p:cNvPr>
          <p:cNvPicPr>
            <a:picLocks noChangeAspect="1"/>
          </p:cNvPicPr>
          <p:nvPr/>
        </p:nvPicPr>
        <p:blipFill rotWithShape="1">
          <a:blip r:embed="rId2"/>
          <a:srcRect l="4051" t="10866" r="1810" b="2291"/>
          <a:stretch/>
        </p:blipFill>
        <p:spPr>
          <a:xfrm>
            <a:off x="409904" y="1684298"/>
            <a:ext cx="8607972" cy="3153103"/>
          </a:xfrm>
          <a:prstGeom prst="rect">
            <a:avLst/>
          </a:prstGeom>
        </p:spPr>
      </p:pic>
    </p:spTree>
    <p:extLst>
      <p:ext uri="{BB962C8B-B14F-4D97-AF65-F5344CB8AC3E}">
        <p14:creationId xmlns:p14="http://schemas.microsoft.com/office/powerpoint/2010/main" val="926724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6ACF-4FEC-714E-817C-EF11B71A34B9}"/>
              </a:ext>
            </a:extLst>
          </p:cNvPr>
          <p:cNvSpPr>
            <a:spLocks noGrp="1"/>
          </p:cNvSpPr>
          <p:nvPr>
            <p:ph type="title"/>
          </p:nvPr>
        </p:nvSpPr>
        <p:spPr/>
        <p:txBody>
          <a:bodyPr/>
          <a:lstStyle/>
          <a:p>
            <a:r>
              <a:rPr lang="en-US" dirty="0"/>
              <a:t>Final Verdict</a:t>
            </a:r>
          </a:p>
        </p:txBody>
      </p:sp>
      <p:sp>
        <p:nvSpPr>
          <p:cNvPr id="3" name="Text Placeholder 2">
            <a:extLst>
              <a:ext uri="{FF2B5EF4-FFF2-40B4-BE49-F238E27FC236}">
                <a16:creationId xmlns:a16="http://schemas.microsoft.com/office/drawing/2014/main" id="{7B9E12FB-4969-0D46-BB42-DAC3C057D2B9}"/>
              </a:ext>
            </a:extLst>
          </p:cNvPr>
          <p:cNvSpPr>
            <a:spLocks noGrp="1"/>
          </p:cNvSpPr>
          <p:nvPr>
            <p:ph type="body" idx="1"/>
          </p:nvPr>
        </p:nvSpPr>
        <p:spPr/>
        <p:txBody>
          <a:bodyPr/>
          <a:lstStyle/>
          <a:p>
            <a:pPr algn="just"/>
            <a:r>
              <a:rPr lang="en-IN" sz="2000" dirty="0"/>
              <a:t>The results of all the models are compared in the below table, and ensemble </a:t>
            </a:r>
            <a:r>
              <a:rPr lang="en-IN" sz="2000" dirty="0" err="1"/>
              <a:t>modeling</a:t>
            </a:r>
            <a:r>
              <a:rPr lang="en-IN" sz="2000" dirty="0"/>
              <a:t> did not further improve the prediction as expected. Overall </a:t>
            </a:r>
            <a:r>
              <a:rPr lang="en-IN" sz="2000" dirty="0" err="1"/>
              <a:t>xgboost</a:t>
            </a:r>
            <a:r>
              <a:rPr lang="en-IN" sz="2000" dirty="0"/>
              <a:t> performs best.</a:t>
            </a:r>
            <a:endParaRPr lang="en-US" sz="2000" dirty="0"/>
          </a:p>
        </p:txBody>
      </p:sp>
    </p:spTree>
    <p:extLst>
      <p:ext uri="{BB962C8B-B14F-4D97-AF65-F5344CB8AC3E}">
        <p14:creationId xmlns:p14="http://schemas.microsoft.com/office/powerpoint/2010/main" val="3251183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9BA7-470F-8742-8B17-4A2549A5B43D}"/>
              </a:ext>
            </a:extLst>
          </p:cNvPr>
          <p:cNvSpPr>
            <a:spLocks noGrp="1"/>
          </p:cNvSpPr>
          <p:nvPr>
            <p:ph type="title"/>
          </p:nvPr>
        </p:nvSpPr>
        <p:spPr/>
        <p:txBody>
          <a:bodyPr/>
          <a:lstStyle/>
          <a:p>
            <a:r>
              <a:rPr lang="en-US" dirty="0"/>
              <a:t>Model Analysis</a:t>
            </a:r>
          </a:p>
        </p:txBody>
      </p:sp>
      <p:sp>
        <p:nvSpPr>
          <p:cNvPr id="3" name="Text Placeholder 2">
            <a:extLst>
              <a:ext uri="{FF2B5EF4-FFF2-40B4-BE49-F238E27FC236}">
                <a16:creationId xmlns:a16="http://schemas.microsoft.com/office/drawing/2014/main" id="{3814DFE0-8C7E-F444-9DEB-9CB4BDC0C4C3}"/>
              </a:ext>
            </a:extLst>
          </p:cNvPr>
          <p:cNvSpPr>
            <a:spLocks noGrp="1"/>
          </p:cNvSpPr>
          <p:nvPr>
            <p:ph type="body" idx="1"/>
          </p:nvPr>
        </p:nvSpPr>
        <p:spPr/>
        <p:txBody>
          <a:bodyPr/>
          <a:lstStyle/>
          <a:p>
            <a:r>
              <a:rPr lang="en-IN" sz="2000" dirty="0"/>
              <a:t>In order to visualize how well the models (</a:t>
            </a:r>
            <a:r>
              <a:rPr lang="en-IN" sz="2000" dirty="0" err="1"/>
              <a:t>randomforest</a:t>
            </a:r>
            <a:r>
              <a:rPr lang="en-IN" sz="2000" dirty="0"/>
              <a:t>, </a:t>
            </a:r>
            <a:r>
              <a:rPr lang="en-IN" sz="2000" dirty="0" err="1"/>
              <a:t>xgboost</a:t>
            </a:r>
            <a:r>
              <a:rPr lang="en-IN" sz="2000" dirty="0"/>
              <a:t>, ensemble) perform, we </a:t>
            </a:r>
            <a:r>
              <a:rPr lang="en-IN" sz="2000" dirty="0" err="1"/>
              <a:t>ploted</a:t>
            </a:r>
            <a:r>
              <a:rPr lang="en-IN" sz="2000" dirty="0"/>
              <a:t> scatter plot for the actual numbers versus predicted number of pickups for each data point in the test set in the Figure.</a:t>
            </a:r>
            <a:endParaRPr lang="en-US" sz="2000" dirty="0"/>
          </a:p>
        </p:txBody>
      </p:sp>
    </p:spTree>
    <p:extLst>
      <p:ext uri="{BB962C8B-B14F-4D97-AF65-F5344CB8AC3E}">
        <p14:creationId xmlns:p14="http://schemas.microsoft.com/office/powerpoint/2010/main" val="3857801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42D7-94ED-7D4D-B73A-F76C32A83A00}"/>
              </a:ext>
            </a:extLst>
          </p:cNvPr>
          <p:cNvSpPr>
            <a:spLocks noGrp="1"/>
          </p:cNvSpPr>
          <p:nvPr>
            <p:ph type="title"/>
          </p:nvPr>
        </p:nvSpPr>
        <p:spPr/>
        <p:txBody>
          <a:bodyPr/>
          <a:lstStyle/>
          <a:p>
            <a:r>
              <a:rPr lang="en-US" dirty="0"/>
              <a:t>Model Analysis</a:t>
            </a:r>
          </a:p>
        </p:txBody>
      </p:sp>
      <p:pic>
        <p:nvPicPr>
          <p:cNvPr id="5" name="Picture 4">
            <a:extLst>
              <a:ext uri="{FF2B5EF4-FFF2-40B4-BE49-F238E27FC236}">
                <a16:creationId xmlns:a16="http://schemas.microsoft.com/office/drawing/2014/main" id="{A0DD1546-3E36-9E41-89E2-35993DF77034}"/>
              </a:ext>
            </a:extLst>
          </p:cNvPr>
          <p:cNvPicPr>
            <a:picLocks noChangeAspect="1"/>
          </p:cNvPicPr>
          <p:nvPr/>
        </p:nvPicPr>
        <p:blipFill rotWithShape="1">
          <a:blip r:embed="rId2"/>
          <a:srcRect t="1144" r="765"/>
          <a:stretch/>
        </p:blipFill>
        <p:spPr>
          <a:xfrm>
            <a:off x="646386" y="2017986"/>
            <a:ext cx="8182304" cy="2413549"/>
          </a:xfrm>
          <a:prstGeom prst="rect">
            <a:avLst/>
          </a:prstGeom>
        </p:spPr>
      </p:pic>
    </p:spTree>
    <p:extLst>
      <p:ext uri="{BB962C8B-B14F-4D97-AF65-F5344CB8AC3E}">
        <p14:creationId xmlns:p14="http://schemas.microsoft.com/office/powerpoint/2010/main" val="71987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96A2-1A24-A14E-BFDE-5F93D1C31879}"/>
              </a:ext>
            </a:extLst>
          </p:cNvPr>
          <p:cNvSpPr>
            <a:spLocks noGrp="1"/>
          </p:cNvSpPr>
          <p:nvPr>
            <p:ph type="title"/>
          </p:nvPr>
        </p:nvSpPr>
        <p:spPr/>
        <p:txBody>
          <a:bodyPr/>
          <a:lstStyle/>
          <a:p>
            <a:r>
              <a:rPr lang="en-US" dirty="0"/>
              <a:t>Work till now</a:t>
            </a:r>
          </a:p>
        </p:txBody>
      </p:sp>
      <p:sp>
        <p:nvSpPr>
          <p:cNvPr id="3" name="Text Placeholder 2">
            <a:extLst>
              <a:ext uri="{FF2B5EF4-FFF2-40B4-BE49-F238E27FC236}">
                <a16:creationId xmlns:a16="http://schemas.microsoft.com/office/drawing/2014/main" id="{EC451E7D-82E1-9845-9F69-33EB9F8CC603}"/>
              </a:ext>
            </a:extLst>
          </p:cNvPr>
          <p:cNvSpPr>
            <a:spLocks noGrp="1"/>
          </p:cNvSpPr>
          <p:nvPr>
            <p:ph type="body" idx="1"/>
          </p:nvPr>
        </p:nvSpPr>
        <p:spPr/>
        <p:txBody>
          <a:bodyPr/>
          <a:lstStyle/>
          <a:p>
            <a:r>
              <a:rPr lang="en-US" sz="1600" dirty="0"/>
              <a:t>Project name </a:t>
            </a:r>
            <a:r>
              <a:rPr lang="en-IN" sz="1600" dirty="0"/>
              <a:t>and information gathering</a:t>
            </a:r>
          </a:p>
          <a:p>
            <a:r>
              <a:rPr lang="en-IN" sz="1600" dirty="0"/>
              <a:t>Synopsis Completion</a:t>
            </a:r>
            <a:endParaRPr lang="en-US" sz="1600" dirty="0"/>
          </a:p>
          <a:p>
            <a:r>
              <a:rPr lang="en-US" sz="1600" dirty="0"/>
              <a:t>Data collection</a:t>
            </a:r>
          </a:p>
          <a:p>
            <a:r>
              <a:rPr lang="en-US" sz="1600" dirty="0"/>
              <a:t>Data cleaning</a:t>
            </a:r>
          </a:p>
          <a:p>
            <a:r>
              <a:rPr lang="en-US" sz="1600" dirty="0"/>
              <a:t>Feature identification</a:t>
            </a:r>
          </a:p>
          <a:p>
            <a:r>
              <a:rPr lang="en-US" sz="1600" dirty="0"/>
              <a:t>Model decision</a:t>
            </a:r>
          </a:p>
          <a:p>
            <a:r>
              <a:rPr lang="en-US" sz="1600" dirty="0"/>
              <a:t>Model Implementation – Work in progress</a:t>
            </a:r>
          </a:p>
          <a:p>
            <a:r>
              <a:rPr lang="en-US" sz="1600" dirty="0"/>
              <a:t>Research paper submitted</a:t>
            </a:r>
          </a:p>
          <a:p>
            <a:pPr marL="146050" indent="0">
              <a:buNone/>
            </a:pPr>
            <a:endParaRPr lang="en-US" dirty="0"/>
          </a:p>
        </p:txBody>
      </p:sp>
    </p:spTree>
    <p:extLst>
      <p:ext uri="{BB962C8B-B14F-4D97-AF65-F5344CB8AC3E}">
        <p14:creationId xmlns:p14="http://schemas.microsoft.com/office/powerpoint/2010/main" val="951473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7AE0-1605-0445-AC0C-7BE5DC576E21}"/>
              </a:ext>
            </a:extLst>
          </p:cNvPr>
          <p:cNvSpPr>
            <a:spLocks noGrp="1"/>
          </p:cNvSpPr>
          <p:nvPr>
            <p:ph type="title"/>
          </p:nvPr>
        </p:nvSpPr>
        <p:spPr/>
        <p:txBody>
          <a:bodyPr/>
          <a:lstStyle/>
          <a:p>
            <a:r>
              <a:rPr lang="en-IN" b="0" dirty="0">
                <a:solidFill>
                  <a:schemeClr val="bg2">
                    <a:lumMod val="50000"/>
                  </a:schemeClr>
                </a:solidFill>
              </a:rPr>
              <a:t>References</a:t>
            </a:r>
            <a:endParaRPr lang="en-US" dirty="0">
              <a:solidFill>
                <a:schemeClr val="bg2">
                  <a:lumMod val="50000"/>
                </a:schemeClr>
              </a:solidFill>
            </a:endParaRPr>
          </a:p>
        </p:txBody>
      </p:sp>
      <p:sp>
        <p:nvSpPr>
          <p:cNvPr id="3" name="Text Placeholder 2">
            <a:extLst>
              <a:ext uri="{FF2B5EF4-FFF2-40B4-BE49-F238E27FC236}">
                <a16:creationId xmlns:a16="http://schemas.microsoft.com/office/drawing/2014/main" id="{C792DB2F-1303-FC43-A967-FF42F8AF137B}"/>
              </a:ext>
            </a:extLst>
          </p:cNvPr>
          <p:cNvSpPr>
            <a:spLocks noGrp="1"/>
          </p:cNvSpPr>
          <p:nvPr>
            <p:ph type="body" idx="1"/>
          </p:nvPr>
        </p:nvSpPr>
        <p:spPr/>
        <p:txBody>
          <a:bodyPr/>
          <a:lstStyle/>
          <a:p>
            <a:r>
              <a:rPr lang="en-IN" dirty="0">
                <a:hlinkClick r:id="rId2"/>
              </a:rPr>
              <a:t>https://cloud.google.com/blog/products/gcp/now-live-in-tokyo-using-tensorflow-to-predict-taxi-demand</a:t>
            </a:r>
            <a:endParaRPr lang="en-IN" dirty="0">
              <a:hlinkClick r:id="rId3"/>
            </a:endParaRPr>
          </a:p>
          <a:p>
            <a:r>
              <a:rPr lang="en-IN" dirty="0">
                <a:hlinkClick r:id="rId3"/>
              </a:rPr>
              <a:t>https://medium.com/@ranasinghiitkgp/taxi-demand-prediction-in-new-york-city-916cde6a3492</a:t>
            </a:r>
            <a:endParaRPr lang="en-IN" dirty="0"/>
          </a:p>
          <a:p>
            <a:r>
              <a:rPr lang="en-IN" dirty="0">
                <a:hlinkClick r:id="rId4"/>
              </a:rPr>
              <a:t>https://sdaulton.github.io/TaxiPrediction/</a:t>
            </a:r>
            <a:endParaRPr lang="en-IN" dirty="0"/>
          </a:p>
          <a:p>
            <a:r>
              <a:rPr lang="en-IN" dirty="0">
                <a:hlinkClick r:id="rId5"/>
              </a:rPr>
              <a:t>https://www.researchgate.net/publication/220579543_Context-aware_taxi_demand_hotspots_prediction</a:t>
            </a:r>
            <a:endParaRPr lang="en-IN" dirty="0"/>
          </a:p>
          <a:p>
            <a:endParaRPr lang="en-US" dirty="0"/>
          </a:p>
        </p:txBody>
      </p:sp>
    </p:spTree>
    <p:extLst>
      <p:ext uri="{BB962C8B-B14F-4D97-AF65-F5344CB8AC3E}">
        <p14:creationId xmlns:p14="http://schemas.microsoft.com/office/powerpoint/2010/main" val="365895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15"/>
          <p:cNvPicPr preferRelativeResize="0"/>
          <p:nvPr/>
        </p:nvPicPr>
        <p:blipFill>
          <a:blip r:embed="rId3">
            <a:alphaModFix/>
          </a:blip>
          <a:stretch>
            <a:fillRect/>
          </a:stretch>
        </p:blipFill>
        <p:spPr>
          <a:xfrm>
            <a:off x="152400" y="152400"/>
            <a:ext cx="8839201" cy="421870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2"/>
        <p:cNvGrpSpPr/>
        <p:nvPr/>
      </p:nvGrpSpPr>
      <p:grpSpPr>
        <a:xfrm>
          <a:off x="0" y="0"/>
          <a:ext cx="0" cy="0"/>
          <a:chOff x="0" y="0"/>
          <a:chExt cx="0" cy="0"/>
        </a:xfrm>
      </p:grpSpPr>
      <p:sp>
        <p:nvSpPr>
          <p:cNvPr id="333" name="Google Shape;333;p22"/>
          <p:cNvSpPr txBox="1">
            <a:spLocks noGrp="1"/>
          </p:cNvSpPr>
          <p:nvPr>
            <p:ph type="title"/>
          </p:nvPr>
        </p:nvSpPr>
        <p:spPr>
          <a:xfrm>
            <a:off x="824000" y="763600"/>
            <a:ext cx="5857800" cy="35733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None/>
            </a:pPr>
            <a:r>
              <a:rPr lang="en-GB" sz="6000" dirty="0">
                <a:solidFill>
                  <a:schemeClr val="bg2">
                    <a:lumMod val="50000"/>
                  </a:schemeClr>
                </a:solidFill>
                <a:latin typeface="Bradley Hand" pitchFamily="2" charset="77"/>
              </a:rPr>
              <a:t>Thank you….</a:t>
            </a:r>
            <a:endParaRPr sz="6000" dirty="0">
              <a:solidFill>
                <a:schemeClr val="bg2">
                  <a:lumMod val="50000"/>
                </a:schemeClr>
              </a:solidFill>
              <a:latin typeface="Bradley Hand" pitchFamily="2" charset="7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4D58E-8AAF-6541-968A-6B197DC9D359}"/>
              </a:ext>
            </a:extLst>
          </p:cNvPr>
          <p:cNvSpPr txBox="1"/>
          <p:nvPr/>
        </p:nvSpPr>
        <p:spPr>
          <a:xfrm>
            <a:off x="1225118" y="490543"/>
            <a:ext cx="1725152" cy="461665"/>
          </a:xfrm>
          <a:prstGeom prst="rect">
            <a:avLst/>
          </a:prstGeom>
          <a:noFill/>
        </p:spPr>
        <p:txBody>
          <a:bodyPr wrap="none" rtlCol="0">
            <a:spAutoFit/>
          </a:bodyPr>
          <a:lstStyle/>
          <a:p>
            <a:r>
              <a:rPr lang="en-IN" sz="2400" b="1" u="sng" dirty="0">
                <a:latin typeface="Apple Color Emoji" pitchFamily="2" charset="0"/>
                <a:ea typeface="Apple Color Emoji" pitchFamily="2" charset="0"/>
              </a:rPr>
              <a:t>Motivation</a:t>
            </a:r>
            <a:endParaRPr lang="en-US" sz="2400" b="1" u="sng" dirty="0">
              <a:latin typeface="Apple Color Emoji" pitchFamily="2" charset="0"/>
              <a:ea typeface="Apple Color Emoji" pitchFamily="2" charset="0"/>
            </a:endParaRPr>
          </a:p>
        </p:txBody>
      </p:sp>
      <p:sp>
        <p:nvSpPr>
          <p:cNvPr id="4" name="TextBox 3">
            <a:extLst>
              <a:ext uri="{FF2B5EF4-FFF2-40B4-BE49-F238E27FC236}">
                <a16:creationId xmlns:a16="http://schemas.microsoft.com/office/drawing/2014/main" id="{CB74A536-2FDC-5F42-B7B4-A03C2665AD12}"/>
              </a:ext>
            </a:extLst>
          </p:cNvPr>
          <p:cNvSpPr txBox="1"/>
          <p:nvPr/>
        </p:nvSpPr>
        <p:spPr>
          <a:xfrm>
            <a:off x="1225118" y="1084006"/>
            <a:ext cx="6729274" cy="4185761"/>
          </a:xfrm>
          <a:prstGeom prst="rect">
            <a:avLst/>
          </a:prstGeom>
          <a:noFill/>
        </p:spPr>
        <p:txBody>
          <a:bodyPr wrap="square" rtlCol="0">
            <a:spAutoFit/>
          </a:bodyPr>
          <a:lstStyle/>
          <a:p>
            <a:pPr fontAlgn="base"/>
            <a:r>
              <a:rPr lang="en-IN" sz="1800" b="1" dirty="0"/>
              <a:t>Making transportation more efficient</a:t>
            </a:r>
          </a:p>
          <a:p>
            <a:pPr fontAlgn="base"/>
            <a:endParaRPr lang="en-IN" sz="1800" b="1" dirty="0"/>
          </a:p>
          <a:p>
            <a:pPr fontAlgn="base"/>
            <a:r>
              <a:rPr lang="en-IN" sz="1800" dirty="0"/>
              <a:t>Predictive models like these are interesting for many people, including of course the taxi companies themselves.</a:t>
            </a:r>
          </a:p>
          <a:p>
            <a:pPr fontAlgn="base"/>
            <a:r>
              <a:rPr lang="en-IN" sz="1800" b="1" dirty="0"/>
              <a:t>Taxi companies</a:t>
            </a:r>
            <a:r>
              <a:rPr lang="en-IN" sz="1800" dirty="0"/>
              <a:t>: Companies can maximize their utilization by diverting the cabs into the locations during specific times.</a:t>
            </a:r>
          </a:p>
          <a:p>
            <a:pPr fontAlgn="base"/>
            <a:endParaRPr lang="en-IN" sz="1800" dirty="0"/>
          </a:p>
          <a:p>
            <a:pPr fontAlgn="base"/>
            <a:r>
              <a:rPr lang="en-IN" sz="1800" b="1" dirty="0"/>
              <a:t>Traffic planning</a:t>
            </a:r>
            <a:r>
              <a:rPr lang="en-IN" sz="1800" dirty="0"/>
              <a:t>: Planners can use the model predictions for traffic management on specific day/time/locations. The model can be enhanced in future to incorporate features like weather, holiday etc.</a:t>
            </a:r>
          </a:p>
          <a:p>
            <a:pPr fontAlgn="base"/>
            <a:r>
              <a:rPr lang="en-IN" sz="1800" b="1" dirty="0"/>
              <a:t>Data scientists</a:t>
            </a:r>
            <a:r>
              <a:rPr lang="en-IN" sz="1800" dirty="0"/>
              <a:t>: It is interesting for data scientists to see how we have </a:t>
            </a:r>
            <a:r>
              <a:rPr lang="en-IN" sz="1800" dirty="0" err="1"/>
              <a:t>modeled</a:t>
            </a:r>
            <a:r>
              <a:rPr lang="en-IN" sz="1800" dirty="0"/>
              <a:t> location data in a simple way and yet able to get reasonably good predictions.</a:t>
            </a:r>
          </a:p>
          <a:p>
            <a:endParaRPr lang="en-US" dirty="0"/>
          </a:p>
        </p:txBody>
      </p:sp>
    </p:spTree>
    <p:extLst>
      <p:ext uri="{BB962C8B-B14F-4D97-AF65-F5344CB8AC3E}">
        <p14:creationId xmlns:p14="http://schemas.microsoft.com/office/powerpoint/2010/main" val="37352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B62E18-E598-304E-9F7B-C418501AD2BB}"/>
              </a:ext>
            </a:extLst>
          </p:cNvPr>
          <p:cNvSpPr txBox="1"/>
          <p:nvPr/>
        </p:nvSpPr>
        <p:spPr>
          <a:xfrm>
            <a:off x="577048" y="763480"/>
            <a:ext cx="3916457" cy="523220"/>
          </a:xfrm>
          <a:prstGeom prst="rect">
            <a:avLst/>
          </a:prstGeom>
          <a:noFill/>
        </p:spPr>
        <p:txBody>
          <a:bodyPr wrap="none" rtlCol="0">
            <a:spAutoFit/>
          </a:bodyPr>
          <a:lstStyle/>
          <a:p>
            <a:r>
              <a:rPr lang="en-IN" sz="2800" b="1" u="sng" dirty="0"/>
              <a:t>Problem formulation :</a:t>
            </a:r>
            <a:endParaRPr lang="en-US" sz="2800" b="1" u="sng" dirty="0"/>
          </a:p>
        </p:txBody>
      </p:sp>
      <p:sp>
        <p:nvSpPr>
          <p:cNvPr id="4" name="TextBox 3">
            <a:extLst>
              <a:ext uri="{FF2B5EF4-FFF2-40B4-BE49-F238E27FC236}">
                <a16:creationId xmlns:a16="http://schemas.microsoft.com/office/drawing/2014/main" id="{B3756DBB-E433-8747-897C-E8A42F3ABE43}"/>
              </a:ext>
            </a:extLst>
          </p:cNvPr>
          <p:cNvSpPr txBox="1"/>
          <p:nvPr/>
        </p:nvSpPr>
        <p:spPr>
          <a:xfrm>
            <a:off x="577048" y="1473692"/>
            <a:ext cx="8743099" cy="2246769"/>
          </a:xfrm>
          <a:prstGeom prst="rect">
            <a:avLst/>
          </a:prstGeom>
          <a:noFill/>
        </p:spPr>
        <p:txBody>
          <a:bodyPr wrap="none" rtlCol="0">
            <a:spAutoFit/>
          </a:bodyPr>
          <a:lstStyle/>
          <a:p>
            <a:r>
              <a:rPr lang="en-IN" sz="1800" b="1" dirty="0">
                <a:latin typeface="medium-content-serif-font"/>
              </a:rPr>
              <a:t>Time-series forecasting and Regression:</a:t>
            </a:r>
          </a:p>
          <a:p>
            <a:endParaRPr lang="en-IN" sz="1800" dirty="0">
              <a:latin typeface="medium-content-serif-font"/>
            </a:endParaRPr>
          </a:p>
          <a:p>
            <a:pPr>
              <a:buFont typeface="Arial" panose="020B0604020202020204" pitchFamily="34" charset="0"/>
              <a:buChar char="•"/>
            </a:pPr>
            <a:r>
              <a:rPr lang="en-IN" sz="1800" i="1" dirty="0">
                <a:latin typeface="medium-content-serif-font"/>
              </a:rPr>
              <a:t>  To find a number of pickups, given location coordinates(latitude and longitude) and time, </a:t>
            </a:r>
          </a:p>
          <a:p>
            <a:r>
              <a:rPr lang="en-IN" sz="1800" i="1" dirty="0">
                <a:latin typeface="medium-content-serif-font"/>
              </a:rPr>
              <a:t>    in the query region and surrounding regions.</a:t>
            </a:r>
          </a:p>
          <a:p>
            <a:endParaRPr lang="en-IN" sz="1800" dirty="0">
              <a:latin typeface="medium-content-serif-font"/>
            </a:endParaRPr>
          </a:p>
          <a:p>
            <a:pPr>
              <a:buFont typeface="Arial" panose="020B0604020202020204" pitchFamily="34" charset="0"/>
              <a:buChar char="•"/>
            </a:pPr>
            <a:r>
              <a:rPr lang="en-IN" sz="1800" dirty="0">
                <a:latin typeface="medium-content-serif-font"/>
              </a:rPr>
              <a:t>   To solve the above we would be using data collected in </a:t>
            </a:r>
          </a:p>
          <a:p>
            <a:pPr lvl="2"/>
            <a:r>
              <a:rPr lang="en-IN" sz="1800" dirty="0">
                <a:latin typeface="medium-content-serif-font"/>
              </a:rPr>
              <a:t>     Jan — Mar 2015 to predict the pickups in Jan — Mar 2016.</a:t>
            </a:r>
          </a:p>
          <a:p>
            <a:endParaRPr lang="en-US" dirty="0"/>
          </a:p>
        </p:txBody>
      </p:sp>
    </p:spTree>
    <p:extLst>
      <p:ext uri="{BB962C8B-B14F-4D97-AF65-F5344CB8AC3E}">
        <p14:creationId xmlns:p14="http://schemas.microsoft.com/office/powerpoint/2010/main" val="54280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783A32-DE22-AE46-B612-B690A0F6BA6B}"/>
              </a:ext>
            </a:extLst>
          </p:cNvPr>
          <p:cNvPicPr>
            <a:picLocks noChangeAspect="1"/>
          </p:cNvPicPr>
          <p:nvPr/>
        </p:nvPicPr>
        <p:blipFill>
          <a:blip r:embed="rId2"/>
          <a:stretch>
            <a:fillRect/>
          </a:stretch>
        </p:blipFill>
        <p:spPr>
          <a:xfrm>
            <a:off x="920319" y="0"/>
            <a:ext cx="7238260" cy="4489113"/>
          </a:xfrm>
          <a:prstGeom prst="rect">
            <a:avLst/>
          </a:prstGeom>
        </p:spPr>
      </p:pic>
    </p:spTree>
    <p:extLst>
      <p:ext uri="{BB962C8B-B14F-4D97-AF65-F5344CB8AC3E}">
        <p14:creationId xmlns:p14="http://schemas.microsoft.com/office/powerpoint/2010/main" val="409859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F70153-437E-3447-8A1C-85FEAB19514E}"/>
              </a:ext>
            </a:extLst>
          </p:cNvPr>
          <p:cNvSpPr txBox="1"/>
          <p:nvPr/>
        </p:nvSpPr>
        <p:spPr>
          <a:xfrm>
            <a:off x="1012054" y="701336"/>
            <a:ext cx="3361818" cy="523220"/>
          </a:xfrm>
          <a:prstGeom prst="rect">
            <a:avLst/>
          </a:prstGeom>
          <a:noFill/>
        </p:spPr>
        <p:txBody>
          <a:bodyPr wrap="none" rtlCol="0">
            <a:spAutoFit/>
          </a:bodyPr>
          <a:lstStyle/>
          <a:p>
            <a:r>
              <a:rPr lang="en-IN" sz="2800" b="1" u="sng" dirty="0"/>
              <a:t>Literature Survey</a:t>
            </a:r>
            <a:r>
              <a:rPr lang="en-IN" sz="2800" b="1" dirty="0"/>
              <a:t> :</a:t>
            </a:r>
            <a:endParaRPr lang="en-US" sz="2800" b="1" dirty="0"/>
          </a:p>
        </p:txBody>
      </p:sp>
      <p:sp>
        <p:nvSpPr>
          <p:cNvPr id="4" name="TextBox 3">
            <a:extLst>
              <a:ext uri="{FF2B5EF4-FFF2-40B4-BE49-F238E27FC236}">
                <a16:creationId xmlns:a16="http://schemas.microsoft.com/office/drawing/2014/main" id="{989D730E-5C98-3F4D-A962-9D041562F6A9}"/>
              </a:ext>
            </a:extLst>
          </p:cNvPr>
          <p:cNvSpPr txBox="1"/>
          <p:nvPr/>
        </p:nvSpPr>
        <p:spPr>
          <a:xfrm>
            <a:off x="595423" y="1541721"/>
            <a:ext cx="8533105" cy="2585323"/>
          </a:xfrm>
          <a:prstGeom prst="rect">
            <a:avLst/>
          </a:prstGeom>
          <a:noFill/>
        </p:spPr>
        <p:txBody>
          <a:bodyPr wrap="none" rtlCol="0">
            <a:spAutoFit/>
          </a:bodyPr>
          <a:lstStyle/>
          <a:p>
            <a:r>
              <a:rPr lang="en-IN" sz="1800" dirty="0"/>
              <a:t> </a:t>
            </a:r>
            <a:r>
              <a:rPr lang="en-IN" sz="1800" dirty="0">
                <a:hlinkClick r:id="rId2"/>
              </a:rPr>
              <a:t>NTT DOCOMO</a:t>
            </a:r>
            <a:r>
              <a:rPr lang="en-IN" sz="1800" dirty="0"/>
              <a:t>, Japan’s largest mobile service provider, has launched </a:t>
            </a:r>
          </a:p>
          <a:p>
            <a:r>
              <a:rPr lang="en-IN" sz="1800" dirty="0"/>
              <a:t> a </a:t>
            </a:r>
            <a:r>
              <a:rPr lang="en-IN" sz="1800" dirty="0">
                <a:hlinkClick r:id="rId3"/>
              </a:rPr>
              <a:t>demand forecasting service</a:t>
            </a:r>
            <a:r>
              <a:rPr lang="en-IN" sz="1800" dirty="0"/>
              <a:t> for taxi operators, starting in February, 2018. </a:t>
            </a:r>
          </a:p>
          <a:p>
            <a:endParaRPr lang="en-IN" sz="1800" dirty="0"/>
          </a:p>
          <a:p>
            <a:r>
              <a:rPr lang="en-IN" sz="1800" dirty="0"/>
              <a:t>The service collects real-time people density from mobile phones and runs </a:t>
            </a:r>
          </a:p>
          <a:p>
            <a:r>
              <a:rPr lang="en-IN" sz="1800" dirty="0"/>
              <a:t>data analytics with a deep learning model on </a:t>
            </a:r>
            <a:r>
              <a:rPr lang="en-IN" sz="1800" dirty="0">
                <a:hlinkClick r:id="rId4"/>
              </a:rPr>
              <a:t>TensorFlow</a:t>
            </a:r>
            <a:r>
              <a:rPr lang="en-IN" sz="1800" dirty="0"/>
              <a:t> to predict how </a:t>
            </a:r>
          </a:p>
          <a:p>
            <a:r>
              <a:rPr lang="en-IN" sz="1800" dirty="0"/>
              <a:t>many possible riders could be waiting in each block or street in the next </a:t>
            </a:r>
          </a:p>
          <a:p>
            <a:r>
              <a:rPr lang="en-IN" sz="1800" dirty="0"/>
              <a:t>30 minutes, with 93-95% accuracy.</a:t>
            </a:r>
          </a:p>
          <a:p>
            <a:endParaRPr lang="en-IN" sz="1800" dirty="0"/>
          </a:p>
          <a:p>
            <a:r>
              <a:rPr lang="en-IN" sz="1800" dirty="0"/>
              <a:t>Today, over 2,500 taxis in Tokyo and other major Japanese cities use the service.</a:t>
            </a:r>
            <a:endParaRPr lang="en-US" sz="1800" dirty="0"/>
          </a:p>
        </p:txBody>
      </p:sp>
    </p:spTree>
    <p:extLst>
      <p:ext uri="{BB962C8B-B14F-4D97-AF65-F5344CB8AC3E}">
        <p14:creationId xmlns:p14="http://schemas.microsoft.com/office/powerpoint/2010/main" val="401136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FB59C7-1F48-4E4F-BBAC-AF6DF47A609D}"/>
              </a:ext>
            </a:extLst>
          </p:cNvPr>
          <p:cNvSpPr txBox="1"/>
          <p:nvPr/>
        </p:nvSpPr>
        <p:spPr>
          <a:xfrm>
            <a:off x="233605" y="220290"/>
            <a:ext cx="8404865" cy="6217087"/>
          </a:xfrm>
          <a:prstGeom prst="rect">
            <a:avLst/>
          </a:prstGeom>
          <a:noFill/>
        </p:spPr>
        <p:txBody>
          <a:bodyPr wrap="none" rtlCol="0">
            <a:spAutoFit/>
          </a:bodyPr>
          <a:lstStyle/>
          <a:p>
            <a:r>
              <a:rPr lang="en-IN" sz="2800" b="1" dirty="0"/>
              <a:t>How it works :</a:t>
            </a:r>
          </a:p>
          <a:p>
            <a:endParaRPr lang="en-IN" sz="2800" b="1" dirty="0"/>
          </a:p>
          <a:p>
            <a:r>
              <a:rPr lang="en-IN" sz="1800" dirty="0"/>
              <a:t>The system uses the following data as input for the demand forecast.</a:t>
            </a:r>
          </a:p>
          <a:p>
            <a:endParaRPr lang="en-IN" sz="1800" dirty="0"/>
          </a:p>
          <a:p>
            <a:r>
              <a:rPr lang="en-IN" sz="1800" dirty="0"/>
              <a:t>	Connection density statistics from NTT DOCOMO’s mobile network.</a:t>
            </a:r>
          </a:p>
          <a:p>
            <a:r>
              <a:rPr lang="en-IN" sz="1800" dirty="0"/>
              <a:t>	Taxi location and activity from each vehicle.</a:t>
            </a:r>
          </a:p>
          <a:p>
            <a:r>
              <a:rPr lang="en-IN" sz="1800" dirty="0"/>
              <a:t>	Weather data (similar to real-time NOAA </a:t>
            </a:r>
            <a:r>
              <a:rPr lang="en-IN" sz="1800" dirty="0">
                <a:hlinkClick r:id="rId2"/>
              </a:rPr>
              <a:t>global surface summary</a:t>
            </a:r>
            <a:r>
              <a:rPr lang="en-IN" sz="1800" dirty="0"/>
              <a:t> data).</a:t>
            </a:r>
          </a:p>
          <a:p>
            <a:r>
              <a:rPr lang="en-IN" sz="1800" dirty="0"/>
              <a:t>	NTT DOCOMO collects 60M subscribers' location information from its </a:t>
            </a:r>
          </a:p>
          <a:p>
            <a:r>
              <a:rPr lang="en-IN" sz="1800" dirty="0"/>
              <a:t>	cellular network. Considering the customers' privacy, they anonymize </a:t>
            </a:r>
          </a:p>
          <a:p>
            <a:r>
              <a:rPr lang="en-IN" sz="1800" dirty="0"/>
              <a:t>	individual person location by applying masking. </a:t>
            </a:r>
          </a:p>
          <a:p>
            <a:endParaRPr lang="en-IN" sz="1800" dirty="0"/>
          </a:p>
          <a:p>
            <a:r>
              <a:rPr lang="en-IN" sz="1800" dirty="0"/>
              <a:t>	NTT DOCOMO explains that their taxi demand forecast system </a:t>
            </a:r>
          </a:p>
          <a:p>
            <a:r>
              <a:rPr lang="en-IN" sz="1800" dirty="0"/>
              <a:t>	is greatly improved the accuracy by using their real-time </a:t>
            </a:r>
          </a:p>
          <a:p>
            <a:r>
              <a:rPr lang="en-IN" sz="1800" dirty="0"/>
              <a:t>	population density data.</a:t>
            </a:r>
          </a:p>
          <a:p>
            <a:endParaRPr lang="en-IN" sz="1800" dirty="0"/>
          </a:p>
          <a:p>
            <a:endParaRPr lang="en-IN" sz="1800" dirty="0"/>
          </a:p>
          <a:p>
            <a:endParaRPr lang="en-IN" sz="1800" dirty="0"/>
          </a:p>
          <a:p>
            <a:endParaRPr lang="en-IN" sz="1800" dirty="0"/>
          </a:p>
          <a:p>
            <a:endParaRPr lang="en-IN" sz="1800" dirty="0"/>
          </a:p>
          <a:p>
            <a:endParaRPr lang="en-IN" sz="1800" dirty="0"/>
          </a:p>
          <a:p>
            <a:endParaRPr lang="en-US" sz="1800" dirty="0"/>
          </a:p>
        </p:txBody>
      </p:sp>
    </p:spTree>
    <p:extLst>
      <p:ext uri="{BB962C8B-B14F-4D97-AF65-F5344CB8AC3E}">
        <p14:creationId xmlns:p14="http://schemas.microsoft.com/office/powerpoint/2010/main" val="44469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DC2730-2BA0-124B-949D-0E078EC142E3}"/>
              </a:ext>
            </a:extLst>
          </p:cNvPr>
          <p:cNvPicPr>
            <a:picLocks noChangeAspect="1"/>
          </p:cNvPicPr>
          <p:nvPr/>
        </p:nvPicPr>
        <p:blipFill>
          <a:blip r:embed="rId2"/>
          <a:stretch>
            <a:fillRect/>
          </a:stretch>
        </p:blipFill>
        <p:spPr>
          <a:xfrm>
            <a:off x="996950" y="660400"/>
            <a:ext cx="7150100" cy="3822700"/>
          </a:xfrm>
          <a:prstGeom prst="rect">
            <a:avLst/>
          </a:prstGeom>
        </p:spPr>
      </p:pic>
    </p:spTree>
    <p:extLst>
      <p:ext uri="{BB962C8B-B14F-4D97-AF65-F5344CB8AC3E}">
        <p14:creationId xmlns:p14="http://schemas.microsoft.com/office/powerpoint/2010/main" val="2876681426"/>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TotalTime>
  <Words>1186</Words>
  <Application>Microsoft Office PowerPoint</Application>
  <PresentationFormat>On-screen Show (16:9)</PresentationFormat>
  <Paragraphs>113</Paragraphs>
  <Slides>30</Slides>
  <Notes>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Momentum</vt:lpstr>
      <vt:lpstr>Taxi Demand Prediction- New York City  </vt:lpstr>
      <vt:lpstr>Problem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  </vt:lpstr>
      <vt:lpstr>Objective:  </vt:lpstr>
      <vt:lpstr>Proposed System architecture</vt:lpstr>
      <vt:lpstr>Data Flow Diagram</vt:lpstr>
      <vt:lpstr>PROCESS DIAGRAM</vt:lpstr>
      <vt:lpstr>Algorithms:</vt:lpstr>
      <vt:lpstr>Multiple Linear Regression</vt:lpstr>
      <vt:lpstr>Random Forest Regressor</vt:lpstr>
      <vt:lpstr>Random Forest - Result</vt:lpstr>
      <vt:lpstr>XGBoost</vt:lpstr>
      <vt:lpstr>XGBoost</vt:lpstr>
      <vt:lpstr>XGBoost Hyper-parameters </vt:lpstr>
      <vt:lpstr>XGBoost - Result</vt:lpstr>
      <vt:lpstr>Ensemble Modeling</vt:lpstr>
      <vt:lpstr>Ensemble - Result</vt:lpstr>
      <vt:lpstr>Final Verdict</vt:lpstr>
      <vt:lpstr>Model Analysis</vt:lpstr>
      <vt:lpstr>Model Analysis</vt:lpstr>
      <vt:lpstr>Work till now</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Taxi Demand Prediction- New York City  </dc:title>
  <cp:lastModifiedBy>Baibhav Tripathi</cp:lastModifiedBy>
  <cp:revision>14</cp:revision>
  <dcterms:modified xsi:type="dcterms:W3CDTF">2020-08-13T14:46:36Z</dcterms:modified>
</cp:coreProperties>
</file>