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varScale="1">
        <p:scale>
          <a:sx n="89" d="100"/>
          <a:sy n="89" d="100"/>
        </p:scale>
        <p:origin x="-1138"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pPr/>
              <a:t>29.09.2019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pPr/>
              <a:t>‹#›</a:t>
            </a:fld>
            <a:endParaRPr lang="tr-TR"/>
          </a:p>
        </p:txBody>
      </p:sp>
    </p:spTree>
    <p:extLst>
      <p:ext uri="{BB962C8B-B14F-4D97-AF65-F5344CB8AC3E}">
        <p14:creationId xmlns=""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4</a:t>
            </a:fld>
            <a:endParaRPr lang="tr-TR"/>
          </a:p>
        </p:txBody>
      </p:sp>
    </p:spTree>
    <p:extLst>
      <p:ext uri="{BB962C8B-B14F-4D97-AF65-F5344CB8AC3E}">
        <p14:creationId xmlns=""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5</a:t>
            </a:fld>
            <a:endParaRPr lang="tr-TR"/>
          </a:p>
        </p:txBody>
      </p:sp>
    </p:spTree>
    <p:extLst>
      <p:ext uri="{BB962C8B-B14F-4D97-AF65-F5344CB8AC3E}">
        <p14:creationId xmlns=""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6</a:t>
            </a:fld>
            <a:endParaRPr lang="tr-TR"/>
          </a:p>
        </p:txBody>
      </p:sp>
    </p:spTree>
    <p:extLst>
      <p:ext uri="{BB962C8B-B14F-4D97-AF65-F5344CB8AC3E}">
        <p14:creationId xmlns=""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7</a:t>
            </a:fld>
            <a:endParaRPr lang="tr-TR"/>
          </a:p>
        </p:txBody>
      </p:sp>
    </p:spTree>
    <p:extLst>
      <p:ext uri="{BB962C8B-B14F-4D97-AF65-F5344CB8AC3E}">
        <p14:creationId xmlns=""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9</a:t>
            </a:fld>
            <a:endParaRPr lang="tr-TR"/>
          </a:p>
        </p:txBody>
      </p:sp>
    </p:spTree>
    <p:extLst>
      <p:ext uri="{BB962C8B-B14F-4D97-AF65-F5344CB8AC3E}">
        <p14:creationId xmlns=""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pPr/>
              <a:t>17</a:t>
            </a:fld>
            <a:endParaRPr lang="tr-TR"/>
          </a:p>
        </p:txBody>
      </p:sp>
    </p:spTree>
    <p:extLst>
      <p:ext uri="{BB962C8B-B14F-4D97-AF65-F5344CB8AC3E}">
        <p14:creationId xmlns=""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923F103-BC34-4FE4-A40E-EDDEECFDA5D0}" type="datetimeFigureOut">
              <a:rPr lang="en-US" smtClean="0"/>
              <a:pPr/>
              <a:t>9/29/2019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86D93-FCAC-47E0-A2EE-787E62CA814C}"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fld id="{D57F1E4F-1CFF-5643-939E-217C01CDF565}" type="slidenum">
              <a:rPr lang="en-US" smtClean="0"/>
              <a:pPr/>
              <a:t>‹#›</a:t>
            </a:fld>
            <a:endParaRPr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A879A6-0FD0-4734-A311-86BFCA472E6E}"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C9CA7B-DFD4-44B5-8C60-D14B8CD1FB59}" type="datetimeFigureOut">
              <a:rPr lang="en-US" smtClean="0"/>
              <a:pPr/>
              <a:t>9/29/2019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fld id="{D57F1E4F-1CFF-5643-939E-217C01CDF565}" type="slidenum">
              <a:rPr lang="en-US" smtClean="0"/>
              <a:pPr/>
              <a:t>‹#›</a:t>
            </a:fld>
            <a:endParaRPr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F34E6425-0181-43F2-84FC-787E803FD2F8}" type="datetimeFigureOut">
              <a:rPr lang="en-US" smtClean="0"/>
              <a:pPr/>
              <a:t>9/29/2019</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3BDB8791-F1B0-41E7-B7FD-A781E65C4266}" type="datetimeFigureOut">
              <a:rPr lang="en-US" smtClean="0"/>
              <a:pPr/>
              <a:t>9/29/2019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DD63B2-E120-4ED8-B27B-C685F510A5FE}" type="datetimeFigureOut">
              <a:rPr lang="en-US" smtClean="0"/>
              <a:pPr/>
              <a:t>9/29/2019</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fld id="{D57F1E4F-1CFF-5643-939E-217C01CDF565}"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A18ACC-A947-437B-A130-35BD54FDF1E9}" type="datetimeFigureOut">
              <a:rPr lang="en-US" smtClean="0"/>
              <a:pPr/>
              <a:t>9/29/2019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C8D7E02-BCB8-4D50-A234-369438C08659}" type="datetimeFigureOut">
              <a:rPr lang="en-US" smtClean="0"/>
              <a:pPr/>
              <a:t>9/29/2019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D57F1E4F-1CFF-5643-939E-217C01CDF565}" type="slidenum">
              <a:rPr lang="en-US" smtClean="0"/>
              <a:pPr/>
              <a:t>‹#›</a:t>
            </a:fld>
            <a:endParaRPr lang="en-US"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E86A4C-8E40-4F87-A4F0-01A0687C5742}" type="datetimeFigureOut">
              <a:rPr lang="en-US" smtClean="0"/>
              <a:pPr/>
              <a:t>9/29/2019</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fld id="{D57F1E4F-1CFF-5643-939E-217C01CDF565}" type="slidenum">
              <a:rPr lang="en-US" smtClean="0"/>
              <a:pPr/>
              <a:t>‹#›</a:t>
            </a:fld>
            <a:endParaRPr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35E72C73-2D91-4E12-BA25-F0AA0C03599B}" type="datetimeFigureOut">
              <a:rPr lang="en-US" smtClean="0"/>
              <a:pPr/>
              <a:t>9/29/2019</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2BE451C3-0FF4-47C4-B829-773ADF60F88C}" type="datetimeFigureOut">
              <a:rPr lang="en-US" smtClean="0"/>
              <a:pPr/>
              <a:t>9/29/2019</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57F1E4F-1CFF-5643-939E-217C01CDF565}" type="slidenum">
              <a:rPr lang="en-US" smtClean="0"/>
              <a:pPr/>
              <a:t>‹#›</a:t>
            </a:fld>
            <a:endParaRPr lang="en-US"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Selecting the best location to open an </a:t>
            </a:r>
            <a:r>
              <a:rPr lang="tr-TR" dirty="0"/>
              <a:t>SUSHI BAR IN </a:t>
            </a:r>
            <a:r>
              <a:rPr lang="en-US" dirty="0"/>
              <a:t>Brooklyn</a:t>
            </a:r>
            <a:r>
              <a:rPr lang="tr-TR" dirty="0"/>
              <a:t>, New York</a:t>
            </a:r>
            <a:endParaRPr lang="en-US" dirty="0"/>
          </a:p>
        </p:txBody>
      </p:sp>
      <p:sp>
        <p:nvSpPr>
          <p:cNvPr id="2" name="Title 1"/>
          <p:cNvSpPr>
            <a:spLocks noGrp="1"/>
          </p:cNvSpPr>
          <p:nvPr>
            <p:ph type="ctrTitle"/>
          </p:nvPr>
        </p:nvSpPr>
        <p:spPr/>
        <p:txBody>
          <a:bodyPr/>
          <a:lstStyle/>
          <a:p>
            <a:r>
              <a:rPr lang="en-US" b="1" dirty="0"/>
              <a:t>Capstone Project - The Battle of Neighborhoods</a:t>
            </a:r>
            <a:endParaRPr lang="en-US" dirty="0"/>
          </a:p>
        </p:txBody>
      </p:sp>
    </p:spTree>
    <p:extLst>
      <p:ext uri="{BB962C8B-B14F-4D97-AF65-F5344CB8AC3E}">
        <p14:creationId xmlns=""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sz="quarter" idx="1"/>
          </p:nvPr>
        </p:nvSpPr>
        <p:spPr>
          <a:xfrm>
            <a:off x="804042" y="1437947"/>
            <a:ext cx="10862442" cy="2047328"/>
          </a:xfrm>
        </p:spPr>
        <p:txBody>
          <a:bodyPr/>
          <a:lstStyle/>
          <a:p>
            <a:r>
              <a:rPr lang="en-US" dirty="0"/>
              <a:t>Using K-mean to clustering data area with less number of sushi bars</a:t>
            </a:r>
            <a:endParaRPr lang="tr-TR" dirty="0"/>
          </a:p>
          <a:p>
            <a:pPr marL="0" indent="0">
              <a:buNone/>
            </a:pPr>
            <a:r>
              <a:rPr lang="en-US" b="1" dirty="0"/>
              <a:t>Cluster 0</a:t>
            </a:r>
            <a:endParaRPr lang="en-US" dirty="0"/>
          </a:p>
        </p:txBody>
      </p:sp>
      <p:pic>
        <p:nvPicPr>
          <p:cNvPr id="4" name="Picture 3"/>
          <p:cNvPicPr>
            <a:picLocks noChangeAspect="1"/>
          </p:cNvPicPr>
          <p:nvPr/>
        </p:nvPicPr>
        <p:blipFill>
          <a:blip r:embed="rId2"/>
          <a:stretch>
            <a:fillRect/>
          </a:stretch>
        </p:blipFill>
        <p:spPr>
          <a:xfrm>
            <a:off x="606669" y="2855773"/>
            <a:ext cx="10199077" cy="2532185"/>
          </a:xfrm>
          <a:prstGeom prst="rect">
            <a:avLst/>
          </a:prstGeom>
        </p:spPr>
      </p:pic>
    </p:spTree>
    <p:extLst>
      <p:ext uri="{BB962C8B-B14F-4D97-AF65-F5344CB8AC3E}">
        <p14:creationId xmlns=""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1854437"/>
            <a:ext cx="8761412" cy="436099"/>
          </a:xfrm>
        </p:spPr>
        <p:txBody>
          <a:bodyPr>
            <a:normAutofit fontScale="92500" lnSpcReduction="10000"/>
          </a:bodyPr>
          <a:lstStyle/>
          <a:p>
            <a:pPr marL="0" indent="0">
              <a:buNone/>
            </a:pPr>
            <a:r>
              <a:rPr lang="en-US" b="1" dirty="0"/>
              <a:t>Cluster </a:t>
            </a:r>
            <a:r>
              <a:rPr lang="tr-TR" b="1" dirty="0"/>
              <a:t>1</a:t>
            </a:r>
          </a:p>
          <a:p>
            <a:pPr marL="0" indent="0">
              <a:buNone/>
            </a:pPr>
            <a:endParaRPr lang="en-US" dirty="0"/>
          </a:p>
          <a:p>
            <a:endParaRPr lang="tr-TR" dirty="0"/>
          </a:p>
        </p:txBody>
      </p:sp>
      <p:pic>
        <p:nvPicPr>
          <p:cNvPr id="4" name="Picture 3"/>
          <p:cNvPicPr/>
          <p:nvPr/>
        </p:nvPicPr>
        <p:blipFill>
          <a:blip r:embed="rId2"/>
          <a:stretch>
            <a:fillRect/>
          </a:stretch>
        </p:blipFill>
        <p:spPr>
          <a:xfrm>
            <a:off x="859533" y="2505133"/>
            <a:ext cx="10352417" cy="3281290"/>
          </a:xfrm>
          <a:prstGeom prst="rect">
            <a:avLst/>
          </a:prstGeom>
        </p:spPr>
      </p:pic>
    </p:spTree>
    <p:extLst>
      <p:ext uri="{BB962C8B-B14F-4D97-AF65-F5344CB8AC3E}">
        <p14:creationId xmlns=""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1880075"/>
            <a:ext cx="8761412" cy="450166"/>
          </a:xfrm>
        </p:spPr>
        <p:txBody>
          <a:bodyPr>
            <a:normAutofit fontScale="92500" lnSpcReduction="10000"/>
          </a:bodyPr>
          <a:lstStyle/>
          <a:p>
            <a:r>
              <a:rPr lang="en-US" b="1" dirty="0"/>
              <a:t>Cluster </a:t>
            </a:r>
            <a:r>
              <a:rPr lang="tr-TR" b="1" dirty="0"/>
              <a:t>2</a:t>
            </a:r>
          </a:p>
          <a:p>
            <a:endParaRPr lang="en-US" dirty="0"/>
          </a:p>
          <a:p>
            <a:endParaRPr lang="tr-TR" dirty="0"/>
          </a:p>
        </p:txBody>
      </p:sp>
      <p:pic>
        <p:nvPicPr>
          <p:cNvPr id="5" name="Picture 4"/>
          <p:cNvPicPr/>
          <p:nvPr/>
        </p:nvPicPr>
        <p:blipFill>
          <a:blip r:embed="rId2"/>
          <a:stretch>
            <a:fillRect/>
          </a:stretch>
        </p:blipFill>
        <p:spPr>
          <a:xfrm>
            <a:off x="1154955" y="2330241"/>
            <a:ext cx="10310214" cy="3432517"/>
          </a:xfrm>
          <a:prstGeom prst="rect">
            <a:avLst/>
          </a:prstGeom>
        </p:spPr>
      </p:pic>
    </p:spTree>
    <p:extLst>
      <p:ext uri="{BB962C8B-B14F-4D97-AF65-F5344CB8AC3E}">
        <p14:creationId xmlns=""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2433712"/>
            <a:ext cx="8761412" cy="450166"/>
          </a:xfrm>
        </p:spPr>
        <p:txBody>
          <a:bodyPr>
            <a:normAutofit fontScale="92500" lnSpcReduction="10000"/>
          </a:bodyPr>
          <a:lstStyle/>
          <a:p>
            <a:pPr marL="0" indent="0">
              <a:buNone/>
            </a:pPr>
            <a:r>
              <a:rPr lang="en-US" b="1" dirty="0"/>
              <a:t>Cluster </a:t>
            </a:r>
            <a:r>
              <a:rPr lang="tr-TR" b="1" dirty="0"/>
              <a:t>3</a:t>
            </a:r>
          </a:p>
          <a:p>
            <a:pPr marL="0" indent="0">
              <a:buNone/>
            </a:pPr>
            <a:endParaRPr lang="en-US" dirty="0"/>
          </a:p>
          <a:p>
            <a:endParaRPr lang="tr-TR" dirty="0"/>
          </a:p>
        </p:txBody>
      </p:sp>
      <p:pic>
        <p:nvPicPr>
          <p:cNvPr id="1026" name="Picture 2"/>
          <p:cNvPicPr>
            <a:picLocks noChangeAspect="1" noChangeArrowheads="1"/>
          </p:cNvPicPr>
          <p:nvPr/>
        </p:nvPicPr>
        <p:blipFill>
          <a:blip r:embed="rId2"/>
          <a:srcRect/>
          <a:stretch>
            <a:fillRect/>
          </a:stretch>
        </p:blipFill>
        <p:spPr bwMode="auto">
          <a:xfrm>
            <a:off x="931848" y="3429000"/>
            <a:ext cx="9525000" cy="1504950"/>
          </a:xfrm>
          <a:prstGeom prst="rect">
            <a:avLst/>
          </a:prstGeom>
          <a:noFill/>
          <a:ln w="9525">
            <a:noFill/>
            <a:miter lim="800000"/>
            <a:headEnd/>
            <a:tailEnd/>
          </a:ln>
        </p:spPr>
      </p:pic>
    </p:spTree>
    <p:extLst>
      <p:ext uri="{BB962C8B-B14F-4D97-AF65-F5344CB8AC3E}">
        <p14:creationId xmlns=""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3" name="Content Placeholder 2"/>
          <p:cNvSpPr>
            <a:spLocks noGrp="1"/>
          </p:cNvSpPr>
          <p:nvPr>
            <p:ph sz="quarter" idx="1"/>
          </p:nvPr>
        </p:nvSpPr>
        <p:spPr>
          <a:xfrm>
            <a:off x="1154955" y="2433712"/>
            <a:ext cx="8761412" cy="450166"/>
          </a:xfrm>
        </p:spPr>
        <p:txBody>
          <a:bodyPr>
            <a:normAutofit fontScale="92500" lnSpcReduction="10000"/>
          </a:bodyPr>
          <a:lstStyle/>
          <a:p>
            <a:pPr marL="0" indent="0">
              <a:buNone/>
            </a:pPr>
            <a:r>
              <a:rPr lang="en-US" b="1" dirty="0"/>
              <a:t>Cluster </a:t>
            </a:r>
            <a:r>
              <a:rPr lang="tr-TR" b="1" dirty="0"/>
              <a:t>4</a:t>
            </a:r>
          </a:p>
          <a:p>
            <a:pPr marL="0" indent="0">
              <a:buNone/>
            </a:pPr>
            <a:endParaRPr lang="en-US" dirty="0"/>
          </a:p>
          <a:p>
            <a:endParaRPr lang="tr-TR" dirty="0"/>
          </a:p>
        </p:txBody>
      </p:sp>
      <p:pic>
        <p:nvPicPr>
          <p:cNvPr id="4" name="Picture 3"/>
          <p:cNvPicPr/>
          <p:nvPr/>
        </p:nvPicPr>
        <p:blipFill>
          <a:blip r:embed="rId2"/>
          <a:stretch>
            <a:fillRect/>
          </a:stretch>
        </p:blipFill>
        <p:spPr>
          <a:xfrm>
            <a:off x="1288365" y="3191188"/>
            <a:ext cx="9473419" cy="1212000"/>
          </a:xfrm>
          <a:prstGeom prst="rect">
            <a:avLst/>
          </a:prstGeom>
        </p:spPr>
      </p:pic>
    </p:spTree>
    <p:extLst>
      <p:ext uri="{BB962C8B-B14F-4D97-AF65-F5344CB8AC3E}">
        <p14:creationId xmlns=""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pic>
        <p:nvPicPr>
          <p:cNvPr id="5" name="Picture 4"/>
          <p:cNvPicPr/>
          <p:nvPr/>
        </p:nvPicPr>
        <p:blipFill>
          <a:blip r:embed="rId2"/>
          <a:stretch>
            <a:fillRect/>
          </a:stretch>
        </p:blipFill>
        <p:spPr>
          <a:xfrm>
            <a:off x="1578952" y="1545594"/>
            <a:ext cx="9126562" cy="4102124"/>
          </a:xfrm>
          <a:prstGeom prst="rect">
            <a:avLst/>
          </a:prstGeom>
        </p:spPr>
      </p:pic>
    </p:spTree>
    <p:extLst>
      <p:ext uri="{BB962C8B-B14F-4D97-AF65-F5344CB8AC3E}">
        <p14:creationId xmlns=""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a:t>Result</a:t>
            </a:r>
            <a:endParaRPr lang="tr-TR" dirty="0"/>
          </a:p>
        </p:txBody>
      </p:sp>
      <p:sp>
        <p:nvSpPr>
          <p:cNvPr id="6" name="Rectangle 5"/>
          <p:cNvSpPr/>
          <p:nvPr/>
        </p:nvSpPr>
        <p:spPr>
          <a:xfrm>
            <a:off x="8314006" y="2759586"/>
            <a:ext cx="3573194" cy="2585323"/>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3 (</a:t>
            </a:r>
            <a:r>
              <a:rPr lang="tr-TR" dirty="0" err="1">
                <a:latin typeface="Times New Roman" panose="02020603050405020304" pitchFamily="18" charset="0"/>
                <a:ea typeface="Times New Roman" panose="02020603050405020304" pitchFamily="18" charset="0"/>
              </a:rPr>
              <a:t>Upper</a:t>
            </a:r>
            <a:r>
              <a:rPr lang="tr-TR" dirty="0">
                <a:latin typeface="Times New Roman" panose="02020603050405020304" pitchFamily="18" charset="0"/>
                <a:ea typeface="Times New Roman" panose="02020603050405020304" pitchFamily="18" charset="0"/>
              </a:rPr>
              <a:t> West Side ) </a:t>
            </a:r>
            <a:r>
              <a:rPr lang="en-US" dirty="0">
                <a:solidFill>
                  <a:srgbClr val="000000"/>
                </a:solidFill>
                <a:latin typeface="Times New Roman" panose="02020603050405020304" pitchFamily="18" charset="0"/>
                <a:ea typeface="Calibri" panose="020F0502020204030204" pitchFamily="34" charset="0"/>
              </a:rPr>
              <a:t>and Cluster 4 (</a:t>
            </a:r>
            <a:r>
              <a:rPr lang="tr-TR" dirty="0" err="1">
                <a:solidFill>
                  <a:srgbClr val="000000"/>
                </a:solidFill>
                <a:latin typeface="Times New Roman" panose="02020603050405020304" pitchFamily="18" charset="0"/>
                <a:ea typeface="Times New Roman" panose="02020603050405020304" pitchFamily="18" charset="0"/>
              </a:rPr>
              <a:t>Morningside</a:t>
            </a:r>
            <a:r>
              <a:rPr lang="tr-TR" dirty="0">
                <a:solidFill>
                  <a:srgbClr val="000000"/>
                </a:solidFill>
                <a:latin typeface="Times New Roman" panose="02020603050405020304" pitchFamily="18" charset="0"/>
                <a:ea typeface="Times New Roman" panose="02020603050405020304" pitchFamily="18" charset="0"/>
              </a:rPr>
              <a:t> </a:t>
            </a:r>
            <a:r>
              <a:rPr lang="tr-TR" dirty="0" err="1">
                <a:solidFill>
                  <a:srgbClr val="000000"/>
                </a:solidFill>
                <a:latin typeface="Times New Roman" panose="02020603050405020304" pitchFamily="18" charset="0"/>
                <a:ea typeface="Times New Roman" panose="02020603050405020304" pitchFamily="18" charset="0"/>
              </a:rPr>
              <a:t>Heights</a:t>
            </a:r>
            <a:r>
              <a:rPr lang="en-US" dirty="0">
                <a:solidFill>
                  <a:srgbClr val="000000"/>
                </a:solidFill>
                <a:latin typeface="Times New Roman" panose="02020603050405020304" pitchFamily="18" charset="0"/>
                <a:ea typeface="Calibri" panose="020F0502020204030204" pitchFamily="34" charset="0"/>
              </a:rPr>
              <a:t>) areas are the best places to open a new sushi bar business.</a:t>
            </a:r>
            <a:endParaRPr lang="tr-TR" dirty="0">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661120" y="1852071"/>
            <a:ext cx="6483154" cy="4121834"/>
          </a:xfrm>
          <a:prstGeom prst="rect">
            <a:avLst/>
          </a:prstGeom>
        </p:spPr>
      </p:pic>
    </p:spTree>
    <p:extLst>
      <p:ext uri="{BB962C8B-B14F-4D97-AF65-F5344CB8AC3E}">
        <p14:creationId xmlns="" xmlns:p14="http://schemas.microsoft.com/office/powerpoint/2010/main" val="319467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sz="quarter" idx="1"/>
          </p:nvPr>
        </p:nvSpPr>
        <p:spPr>
          <a:xfrm>
            <a:off x="769215" y="1760434"/>
            <a:ext cx="10338108" cy="2268045"/>
          </a:xfrm>
        </p:spPr>
        <p:txBody>
          <a:bodyPr>
            <a:noAutofit/>
          </a:bodyPr>
          <a:lstStyle/>
          <a:p>
            <a:r>
              <a:rPr lang="en-US" sz="2400" dirty="0"/>
              <a:t>This analysis is performed on limited data. This may be right or may be wrong. But if good amount of data is available there is scope to come up with better results.</a:t>
            </a:r>
            <a:endParaRPr lang="tr-TR" sz="2400" dirty="0"/>
          </a:p>
          <a:p>
            <a:pPr lvl="0"/>
            <a:r>
              <a:rPr lang="en-US" sz="2400" dirty="0"/>
              <a:t>There is high competition in Midtown and </a:t>
            </a:r>
            <a:r>
              <a:rPr lang="en-US" sz="2400" dirty="0" err="1"/>
              <a:t>Soho</a:t>
            </a:r>
            <a:r>
              <a:rPr lang="en-US" sz="2400" dirty="0"/>
              <a:t> so it is very risky to open business in these areas.</a:t>
            </a:r>
            <a:endParaRPr lang="tr-TR" sz="2400" dirty="0"/>
          </a:p>
          <a:p>
            <a:pPr lvl="0"/>
            <a:r>
              <a:rPr lang="en-US" sz="2400" dirty="0"/>
              <a:t>Central Harlem has also potential where closes to </a:t>
            </a:r>
            <a:r>
              <a:rPr lang="tr-TR" sz="2400" dirty="0" err="1"/>
              <a:t>Morningside</a:t>
            </a:r>
            <a:r>
              <a:rPr lang="tr-TR" sz="2400" dirty="0"/>
              <a:t> </a:t>
            </a:r>
            <a:r>
              <a:rPr lang="tr-TR" sz="2400" dirty="0" err="1"/>
              <a:t>Heights</a:t>
            </a:r>
            <a:r>
              <a:rPr lang="tr-TR" sz="2400" dirty="0"/>
              <a:t> </a:t>
            </a:r>
            <a:r>
              <a:rPr lang="en-US" sz="2400" dirty="0"/>
              <a:t>area.</a:t>
            </a:r>
            <a:endParaRPr lang="tr-TR" sz="2400" dirty="0"/>
          </a:p>
          <a:p>
            <a:pPr lvl="0"/>
            <a:r>
              <a:rPr lang="en-US" sz="2400" dirty="0"/>
              <a:t>It can be done more detailed analysis by adding other factors such as transportation, demographics of inhabitants.   </a:t>
            </a:r>
            <a:endParaRPr lang="tr-TR" sz="2400" dirty="0"/>
          </a:p>
        </p:txBody>
      </p:sp>
    </p:spTree>
    <p:extLst>
      <p:ext uri="{BB962C8B-B14F-4D97-AF65-F5344CB8AC3E}">
        <p14:creationId xmlns=""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
          </p:nvPr>
        </p:nvSpPr>
        <p:spPr>
          <a:xfrm>
            <a:off x="1154953" y="1965533"/>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devleoped into a fully phledged application that could support the opening a business idea in an unknown location.</a:t>
            </a:r>
            <a:endParaRPr lang="tr-TR" dirty="0"/>
          </a:p>
        </p:txBody>
      </p:sp>
    </p:spTree>
    <p:extLst>
      <p:ext uri="{BB962C8B-B14F-4D97-AF65-F5344CB8AC3E}">
        <p14:creationId xmlns=""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Problem</a:t>
            </a:r>
            <a:endParaRPr lang="en-US" dirty="0"/>
          </a:p>
        </p:txBody>
      </p:sp>
      <p:sp>
        <p:nvSpPr>
          <p:cNvPr id="3" name="Content Placeholder 2"/>
          <p:cNvSpPr>
            <a:spLocks noGrp="1"/>
          </p:cNvSpPr>
          <p:nvPr>
            <p:ph sz="quarter" idx="1"/>
          </p:nvPr>
        </p:nvSpPr>
        <p:spPr>
          <a:xfrm>
            <a:off x="739587" y="2388346"/>
            <a:ext cx="10851777" cy="3958665"/>
          </a:xfrm>
        </p:spPr>
        <p:txBody>
          <a:bodyPr>
            <a:normAutofit fontScale="92500" lnSpcReduction="10000"/>
          </a:bodyPr>
          <a:lstStyle/>
          <a:p>
            <a:endParaRPr lang="tr-TR" dirty="0"/>
          </a:p>
          <a:p>
            <a:r>
              <a:rPr lang="en-US" dirty="0"/>
              <a:t>The City of New York is famous for its excellent cuisine. It's food culture includes an array of international cuisines influenced by the city's immigrant history. </a:t>
            </a:r>
            <a:endParaRPr lang="tr-TR" dirty="0"/>
          </a:p>
          <a:p>
            <a:pPr marL="0" indent="0">
              <a:buNone/>
            </a:pPr>
            <a:endParaRPr lang="tr-TR" dirty="0"/>
          </a:p>
          <a:p>
            <a:r>
              <a:rPr lang="en-US" dirty="0"/>
              <a:t>Sushi 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endParaRPr lang="tr-TR" dirty="0"/>
          </a:p>
          <a:p>
            <a:endParaRPr lang="tr-TR" dirty="0"/>
          </a:p>
        </p:txBody>
      </p:sp>
    </p:spTree>
    <p:extLst>
      <p:ext uri="{BB962C8B-B14F-4D97-AF65-F5344CB8AC3E}">
        <p14:creationId xmlns=""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Business Problem</a:t>
            </a:r>
          </a:p>
        </p:txBody>
      </p:sp>
      <p:sp>
        <p:nvSpPr>
          <p:cNvPr id="3" name="Content Placeholder 2"/>
          <p:cNvSpPr>
            <a:spLocks noGrp="1"/>
          </p:cNvSpPr>
          <p:nvPr>
            <p:ph sz="quarter" idx="1"/>
          </p:nvPr>
        </p:nvSpPr>
        <p:spPr>
          <a:xfrm>
            <a:off x="1154954" y="2603500"/>
            <a:ext cx="10524427" cy="3416300"/>
          </a:xfrm>
        </p:spPr>
        <p:txBody>
          <a:bodyPr>
            <a:normAutofit fontScale="92500" lnSpcReduction="20000"/>
          </a:bodyPr>
          <a:lstStyle/>
          <a:p>
            <a:pPr algn="just"/>
            <a:endParaRPr lang="tr-TR" dirty="0"/>
          </a:p>
          <a:p>
            <a:pPr algn="just"/>
            <a:r>
              <a:rPr lang="en-US" dirty="0"/>
              <a:t>My client wants to open his business in Brooklyn area, so I focus on that borough during my analysis. We define potential neighborhood based on the number of sushi bars which are operating right in each neighborhood. Brooklyn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p>
          <a:p>
            <a:pPr marL="0" indent="0">
              <a:buNone/>
            </a:pPr>
            <a:endParaRPr lang="tr-TR" dirty="0"/>
          </a:p>
        </p:txBody>
      </p:sp>
    </p:spTree>
    <p:extLst>
      <p:ext uri="{BB962C8B-B14F-4D97-AF65-F5344CB8AC3E}">
        <p14:creationId xmlns=""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sz="quarter" idx="1"/>
          </p:nvPr>
        </p:nvSpPr>
        <p:spPr>
          <a:xfrm>
            <a:off x="1154954" y="1709159"/>
            <a:ext cx="10396070" cy="2385359"/>
          </a:xfrm>
        </p:spPr>
        <p:txBody>
          <a:bodyPr>
            <a:normAutofit fontScale="92500" lnSpcReduction="10000"/>
          </a:bodyPr>
          <a:lstStyle/>
          <a:p>
            <a:r>
              <a:rPr lang="en-US" dirty="0"/>
              <a:t>To identify the characteristics of our competitors' venues in </a:t>
            </a:r>
            <a:r>
              <a:rPr lang="en-US" dirty="0" err="1"/>
              <a:t>Brroklyn</a:t>
            </a:r>
            <a:r>
              <a:rPr lang="en-US" dirty="0"/>
              <a:t>, we would first need to find out the number of </a:t>
            </a:r>
            <a:r>
              <a:rPr lang="tr-TR" dirty="0" err="1"/>
              <a:t>sushi</a:t>
            </a:r>
            <a:r>
              <a:rPr lang="tr-TR" dirty="0"/>
              <a:t> </a:t>
            </a:r>
            <a:r>
              <a:rPr lang="tr-TR" dirty="0" err="1"/>
              <a:t>bars</a:t>
            </a:r>
            <a:r>
              <a:rPr lang="tr-TR" dirty="0"/>
              <a:t> in Manhattan </a:t>
            </a:r>
            <a:r>
              <a:rPr lang="en-US" dirty="0"/>
              <a:t>currently and their location.</a:t>
            </a:r>
          </a:p>
          <a:p>
            <a:r>
              <a:rPr lang="en-US" dirty="0"/>
              <a:t>We then used Google Map API to find their geographic coordinates based on their postal code addresses.</a:t>
            </a:r>
            <a:endParaRPr lang="tr-TR" dirty="0"/>
          </a:p>
          <a:p>
            <a:r>
              <a:rPr lang="tr-TR" dirty="0"/>
              <a:t>In </a:t>
            </a:r>
            <a:r>
              <a:rPr lang="en-US" dirty="0"/>
              <a:t>Brooklyn</a:t>
            </a:r>
            <a:r>
              <a:rPr lang="tr-TR" dirty="0"/>
              <a:t>, there is 1</a:t>
            </a:r>
            <a:r>
              <a:rPr lang="en-US" dirty="0"/>
              <a:t>254</a:t>
            </a:r>
            <a:r>
              <a:rPr lang="tr-TR" dirty="0"/>
              <a:t> sushi bars are currently operating.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Selection</a:t>
            </a:r>
          </a:p>
        </p:txBody>
      </p:sp>
      <p:sp>
        <p:nvSpPr>
          <p:cNvPr id="3" name="Content Placeholder 2"/>
          <p:cNvSpPr>
            <a:spLocks noGrp="1"/>
          </p:cNvSpPr>
          <p:nvPr>
            <p:ph sz="quarter" idx="1"/>
          </p:nvPr>
        </p:nvSpPr>
        <p:spPr>
          <a:xfrm>
            <a:off x="1154954" y="1880075"/>
            <a:ext cx="10396070" cy="664135"/>
          </a:xfrm>
        </p:spPr>
        <p:txBody>
          <a:bodyPr>
            <a:normAutofit fontScale="85000" lnSpcReduction="20000"/>
          </a:bodyPr>
          <a:lstStyle/>
          <a:p>
            <a:r>
              <a:rPr lang="en-US" dirty="0"/>
              <a:t>Next, we also used Google Map API to find their geographic coordinates of the 5 locations shortlisted for our </a:t>
            </a:r>
            <a:r>
              <a:rPr lang="tr-TR" dirty="0" err="1"/>
              <a:t>sushi</a:t>
            </a:r>
            <a:r>
              <a:rPr lang="tr-TR" dirty="0"/>
              <a:t> bar</a:t>
            </a:r>
            <a:r>
              <a:rPr lang="en-US" dirty="0"/>
              <a:t>:</a:t>
            </a:r>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a:t>Table 2: Data frame containing geographic coordinates of our 5 shortlisted locations</a:t>
            </a:r>
          </a:p>
        </p:txBody>
      </p:sp>
      <p:pic>
        <p:nvPicPr>
          <p:cNvPr id="4" name="Picture 3"/>
          <p:cNvPicPr>
            <a:picLocks noChangeAspect="1"/>
          </p:cNvPicPr>
          <p:nvPr/>
        </p:nvPicPr>
        <p:blipFill>
          <a:blip r:embed="rId3"/>
          <a:stretch>
            <a:fillRect/>
          </a:stretch>
        </p:blipFill>
        <p:spPr>
          <a:xfrm>
            <a:off x="3455744" y="3167428"/>
            <a:ext cx="5210175" cy="2228850"/>
          </a:xfrm>
          <a:prstGeom prst="rect">
            <a:avLst/>
          </a:prstGeom>
        </p:spPr>
      </p:pic>
    </p:spTree>
    <p:extLst>
      <p:ext uri="{BB962C8B-B14F-4D97-AF65-F5344CB8AC3E}">
        <p14:creationId xmlns=""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618926" y="2524672"/>
            <a:ext cx="11079087" cy="2094625"/>
          </a:xfrm>
        </p:spPr>
        <p:txBody>
          <a:bodyPr>
            <a:normAutofit fontScale="92500" lnSpcReduction="10000"/>
          </a:bodyPr>
          <a:lstStyle/>
          <a:p>
            <a:r>
              <a:rPr lang="en-US" dirty="0"/>
              <a:t> </a:t>
            </a:r>
            <a:r>
              <a:rPr lang="tr-TR" dirty="0"/>
              <a:t>A</a:t>
            </a:r>
            <a:r>
              <a:rPr lang="en-US" dirty="0" err="1"/>
              <a:t>ddresses</a:t>
            </a:r>
            <a:r>
              <a:rPr lang="tr-TR" dirty="0"/>
              <a:t> </a:t>
            </a:r>
            <a:r>
              <a:rPr lang="tr-TR" dirty="0" err="1"/>
              <a:t>are</a:t>
            </a:r>
            <a:r>
              <a:rPr lang="tr-TR" dirty="0"/>
              <a:t> </a:t>
            </a:r>
            <a:r>
              <a:rPr lang="tr-TR" dirty="0" err="1"/>
              <a:t>converted</a:t>
            </a:r>
            <a:r>
              <a:rPr lang="en-US" dirty="0"/>
              <a:t> into their equivalent latitude and longitude values. </a:t>
            </a:r>
            <a:endParaRPr lang="tr-TR" dirty="0"/>
          </a:p>
          <a:p>
            <a:r>
              <a:rPr lang="en-US" dirty="0"/>
              <a:t>Foursquare API </a:t>
            </a:r>
            <a:r>
              <a:rPr lang="tr-TR" dirty="0"/>
              <a:t>is </a:t>
            </a:r>
            <a:r>
              <a:rPr lang="tr-TR" dirty="0" err="1"/>
              <a:t>used</a:t>
            </a:r>
            <a:r>
              <a:rPr lang="tr-TR" dirty="0"/>
              <a:t> </a:t>
            </a:r>
            <a:r>
              <a:rPr lang="en-US" dirty="0"/>
              <a:t>to explore neighborhoods in Brooklyn, New York. </a:t>
            </a:r>
            <a:endParaRPr lang="tr-TR" dirty="0"/>
          </a:p>
          <a:p>
            <a:r>
              <a:rPr lang="en-US" dirty="0"/>
              <a:t>After that, explore function to get sushi restaurant categories in each neighborhood.</a:t>
            </a:r>
            <a:endParaRPr lang="tr-TR" dirty="0"/>
          </a:p>
          <a:p>
            <a:endParaRPr lang="tr-TR" dirty="0"/>
          </a:p>
        </p:txBody>
      </p:sp>
    </p:spTree>
    <p:extLst>
      <p:ext uri="{BB962C8B-B14F-4D97-AF65-F5344CB8AC3E}">
        <p14:creationId xmlns=""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618926" y="2524672"/>
            <a:ext cx="11079087" cy="2094625"/>
          </a:xfrm>
        </p:spPr>
        <p:txBody>
          <a:bodyPr>
            <a:normAutofit/>
          </a:bodyPr>
          <a:lstStyle/>
          <a:p>
            <a:pPr algn="just"/>
            <a:r>
              <a:rPr lang="en-US" dirty="0"/>
              <a:t> </a:t>
            </a:r>
          </a:p>
        </p:txBody>
      </p:sp>
      <p:pic>
        <p:nvPicPr>
          <p:cNvPr id="5" name="Picture 4"/>
          <p:cNvPicPr>
            <a:picLocks noChangeAspect="1"/>
          </p:cNvPicPr>
          <p:nvPr/>
        </p:nvPicPr>
        <p:blipFill>
          <a:blip r:embed="rId3"/>
          <a:stretch>
            <a:fillRect/>
          </a:stretch>
        </p:blipFill>
        <p:spPr>
          <a:xfrm>
            <a:off x="1116623" y="1938337"/>
            <a:ext cx="7860324" cy="2981325"/>
          </a:xfrm>
          <a:prstGeom prst="rect">
            <a:avLst/>
          </a:prstGeom>
        </p:spPr>
      </p:pic>
    </p:spTree>
    <p:extLst>
      <p:ext uri="{BB962C8B-B14F-4D97-AF65-F5344CB8AC3E}">
        <p14:creationId xmlns=""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Methodology</a:t>
            </a:r>
            <a:r>
              <a:rPr lang="tr-TR" dirty="0"/>
              <a:t/>
            </a:r>
            <a:br>
              <a:rPr lang="tr-TR" dirty="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a:t>Sushi bars in </a:t>
            </a:r>
            <a:r>
              <a:rPr lang="en-US" dirty="0"/>
              <a:t>Brooklyn</a:t>
            </a:r>
            <a:endParaRPr lang="tr-TR" dirty="0"/>
          </a:p>
        </p:txBody>
      </p:sp>
      <p:pic>
        <p:nvPicPr>
          <p:cNvPr id="1026" name="Picture 2"/>
          <p:cNvPicPr>
            <a:picLocks noChangeAspect="1" noChangeArrowheads="1"/>
          </p:cNvPicPr>
          <p:nvPr/>
        </p:nvPicPr>
        <p:blipFill>
          <a:blip r:embed="rId2"/>
          <a:srcRect/>
          <a:stretch>
            <a:fillRect/>
          </a:stretch>
        </p:blipFill>
        <p:spPr bwMode="auto">
          <a:xfrm>
            <a:off x="2478637" y="1519417"/>
            <a:ext cx="4537461" cy="4751075"/>
          </a:xfrm>
          <a:prstGeom prst="rect">
            <a:avLst/>
          </a:prstGeom>
          <a:noFill/>
          <a:ln w="9525">
            <a:noFill/>
            <a:miter lim="800000"/>
            <a:headEnd/>
            <a:tailEnd/>
          </a:ln>
        </p:spPr>
      </p:pic>
    </p:spTree>
    <p:extLst>
      <p:ext uri="{BB962C8B-B14F-4D97-AF65-F5344CB8AC3E}">
        <p14:creationId xmlns=""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sz="quarter" idx="1"/>
          </p:nvPr>
        </p:nvSpPr>
        <p:spPr>
          <a:xfrm>
            <a:off x="402336" y="1666430"/>
            <a:ext cx="11079087" cy="1317566"/>
          </a:xfrm>
        </p:spPr>
        <p:txBody>
          <a:bodyPr>
            <a:normAutofit fontScale="92500" lnSpcReduction="20000"/>
          </a:bodyPr>
          <a:lstStyle/>
          <a:p>
            <a:pPr algn="just"/>
            <a:r>
              <a:rPr lang="en-US" dirty="0"/>
              <a:t> Then us</a:t>
            </a:r>
            <a:r>
              <a:rPr lang="tr-TR" dirty="0" err="1"/>
              <a:t>ing</a:t>
            </a:r>
            <a:r>
              <a:rPr lang="en-US" dirty="0"/>
              <a:t> this feature to group the neighborhoods into clusters K-means clustering algorithm will be use to complete this task. And also, the Folium library to visualize the neighborhoods in Brooklyn and its emerging clusters.</a:t>
            </a:r>
          </a:p>
          <a:p>
            <a:pPr marL="0" indent="0" algn="just">
              <a:buNone/>
            </a:pPr>
            <a:endParaRPr lang="tr-TR" dirty="0"/>
          </a:p>
          <a:p>
            <a:pPr algn="just"/>
            <a:endParaRPr lang="en-US" dirty="0"/>
          </a:p>
        </p:txBody>
      </p:sp>
      <p:pic>
        <p:nvPicPr>
          <p:cNvPr id="5" name="Picture 4"/>
          <p:cNvPicPr>
            <a:picLocks noChangeAspect="1"/>
          </p:cNvPicPr>
          <p:nvPr/>
        </p:nvPicPr>
        <p:blipFill>
          <a:blip r:embed="rId3"/>
          <a:stretch>
            <a:fillRect/>
          </a:stretch>
        </p:blipFill>
        <p:spPr>
          <a:xfrm>
            <a:off x="545123" y="3088647"/>
            <a:ext cx="10867292" cy="2769578"/>
          </a:xfrm>
          <a:prstGeom prst="rect">
            <a:avLst/>
          </a:prstGeom>
        </p:spPr>
      </p:pic>
    </p:spTree>
    <p:extLst>
      <p:ext uri="{BB962C8B-B14F-4D97-AF65-F5344CB8AC3E}">
        <p14:creationId xmlns=""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259</TotalTime>
  <Words>622</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welcome</cp:lastModifiedBy>
  <cp:revision>23</cp:revision>
  <dcterms:created xsi:type="dcterms:W3CDTF">2019-01-13T13:58:47Z</dcterms:created>
  <dcterms:modified xsi:type="dcterms:W3CDTF">2019-09-29T05:52:34Z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