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8" r:id="rId4"/>
    <p:sldId id="274" r:id="rId5"/>
    <p:sldId id="257" r:id="rId6"/>
    <p:sldId id="258" r:id="rId7"/>
    <p:sldId id="259" r:id="rId8"/>
    <p:sldId id="261" r:id="rId9"/>
    <p:sldId id="262" r:id="rId10"/>
    <p:sldId id="260" r:id="rId11"/>
    <p:sldId id="263" r:id="rId12"/>
    <p:sldId id="264" r:id="rId13"/>
    <p:sldId id="267" r:id="rId14"/>
    <p:sldId id="270" r:id="rId15"/>
    <p:sldId id="273" r:id="rId16"/>
    <p:sldId id="269" r:id="rId17"/>
    <p:sldId id="271"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74"/>
    <p:restoredTop sz="94632"/>
  </p:normalViewPr>
  <p:slideViewPr>
    <p:cSldViewPr snapToGrid="0" snapToObjects="1">
      <p:cViewPr varScale="1">
        <p:scale>
          <a:sx n="113" d="100"/>
          <a:sy n="113" d="100"/>
        </p:scale>
        <p:origin x="6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US" sz="1800" dirty="0"/>
              <a:t>Best Fitness score for varying</a:t>
            </a:r>
            <a:r>
              <a:rPr lang="en-US" sz="1800" baseline="0" dirty="0"/>
              <a:t> population size(for Cities = 30)</a:t>
            </a:r>
            <a:endParaRPr lang="en-US" sz="1800" dirty="0"/>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Population size 20</c:v>
                </c:pt>
              </c:strCache>
            </c:strRef>
          </c:tx>
          <c:spPr>
            <a:ln w="63500">
              <a:solidFill>
                <a:schemeClr val="accent4"/>
              </a:solidFill>
            </a:ln>
            <a:effectLst/>
          </c:spPr>
          <c:marker>
            <c:symbol val="circle"/>
            <c:size val="4"/>
            <c:spPr>
              <a:noFill/>
              <a:ln w="9525" cap="flat" cmpd="sng" algn="ctr">
                <a:noFill/>
                <a:round/>
              </a:ln>
              <a:effectLst/>
            </c:spPr>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Sheet1!$B$2:$B$101</c:f>
              <c:numCache>
                <c:formatCode>General</c:formatCode>
                <c:ptCount val="100"/>
                <c:pt idx="0">
                  <c:v>0.16400000000000001</c:v>
                </c:pt>
                <c:pt idx="1">
                  <c:v>0.16400000000000001</c:v>
                </c:pt>
                <c:pt idx="2">
                  <c:v>0.16400000000000001</c:v>
                </c:pt>
                <c:pt idx="3">
                  <c:v>0.16400000000000001</c:v>
                </c:pt>
                <c:pt idx="4">
                  <c:v>0.16400000000000001</c:v>
                </c:pt>
                <c:pt idx="5">
                  <c:v>0.16900000000000001</c:v>
                </c:pt>
                <c:pt idx="6">
                  <c:v>0.16900000000000001</c:v>
                </c:pt>
                <c:pt idx="7">
                  <c:v>0.16900000000000001</c:v>
                </c:pt>
                <c:pt idx="8">
                  <c:v>0.16900000000000001</c:v>
                </c:pt>
                <c:pt idx="9">
                  <c:v>0.16900000000000001</c:v>
                </c:pt>
                <c:pt idx="10">
                  <c:v>0.16900000000000001</c:v>
                </c:pt>
                <c:pt idx="11">
                  <c:v>0.16900000000000001</c:v>
                </c:pt>
                <c:pt idx="12">
                  <c:v>0.17100000000000001</c:v>
                </c:pt>
                <c:pt idx="13">
                  <c:v>0.17100000000000001</c:v>
                </c:pt>
                <c:pt idx="14">
                  <c:v>0.17100000000000001</c:v>
                </c:pt>
                <c:pt idx="15">
                  <c:v>0.17100000000000001</c:v>
                </c:pt>
                <c:pt idx="16">
                  <c:v>0.17100000000000001</c:v>
                </c:pt>
                <c:pt idx="17">
                  <c:v>0.17100000000000001</c:v>
                </c:pt>
                <c:pt idx="18">
                  <c:v>0.17100000000000001</c:v>
                </c:pt>
                <c:pt idx="19">
                  <c:v>0.17100000000000001</c:v>
                </c:pt>
                <c:pt idx="20">
                  <c:v>0.17100000000000001</c:v>
                </c:pt>
                <c:pt idx="21">
                  <c:v>0.17100000000000001</c:v>
                </c:pt>
                <c:pt idx="22">
                  <c:v>0.17100000000000001</c:v>
                </c:pt>
                <c:pt idx="23">
                  <c:v>0.17100000000000001</c:v>
                </c:pt>
                <c:pt idx="24">
                  <c:v>0.17100000000000001</c:v>
                </c:pt>
                <c:pt idx="25">
                  <c:v>0.17100000000000001</c:v>
                </c:pt>
                <c:pt idx="26">
                  <c:v>0.17399999999999999</c:v>
                </c:pt>
                <c:pt idx="27">
                  <c:v>0.17599999999999999</c:v>
                </c:pt>
                <c:pt idx="28">
                  <c:v>0.17599999999999999</c:v>
                </c:pt>
                <c:pt idx="29">
                  <c:v>0.17599999999999999</c:v>
                </c:pt>
                <c:pt idx="30">
                  <c:v>0.17599999999999999</c:v>
                </c:pt>
                <c:pt idx="31">
                  <c:v>0.17599999999999999</c:v>
                </c:pt>
                <c:pt idx="32">
                  <c:v>0.17699999999999999</c:v>
                </c:pt>
                <c:pt idx="33">
                  <c:v>0.17699999999999999</c:v>
                </c:pt>
                <c:pt idx="34">
                  <c:v>0.17699999999999999</c:v>
                </c:pt>
                <c:pt idx="35">
                  <c:v>0.17699999999999999</c:v>
                </c:pt>
                <c:pt idx="36">
                  <c:v>0.18</c:v>
                </c:pt>
                <c:pt idx="37">
                  <c:v>0.18</c:v>
                </c:pt>
                <c:pt idx="38">
                  <c:v>0.18</c:v>
                </c:pt>
                <c:pt idx="39">
                  <c:v>0.18</c:v>
                </c:pt>
                <c:pt idx="40">
                  <c:v>0.18</c:v>
                </c:pt>
                <c:pt idx="41">
                  <c:v>0.18</c:v>
                </c:pt>
                <c:pt idx="42">
                  <c:v>0.18</c:v>
                </c:pt>
                <c:pt idx="43">
                  <c:v>0.184</c:v>
                </c:pt>
                <c:pt idx="44">
                  <c:v>0.184</c:v>
                </c:pt>
                <c:pt idx="45">
                  <c:v>0.184</c:v>
                </c:pt>
                <c:pt idx="46">
                  <c:v>0.184</c:v>
                </c:pt>
                <c:pt idx="47">
                  <c:v>0.184</c:v>
                </c:pt>
                <c:pt idx="48">
                  <c:v>0.184</c:v>
                </c:pt>
                <c:pt idx="49">
                  <c:v>0.184</c:v>
                </c:pt>
                <c:pt idx="50">
                  <c:v>0.184</c:v>
                </c:pt>
                <c:pt idx="51">
                  <c:v>0.184</c:v>
                </c:pt>
                <c:pt idx="52">
                  <c:v>0.184</c:v>
                </c:pt>
                <c:pt idx="53">
                  <c:v>0.184</c:v>
                </c:pt>
                <c:pt idx="54">
                  <c:v>0.184</c:v>
                </c:pt>
                <c:pt idx="55">
                  <c:v>0.184</c:v>
                </c:pt>
                <c:pt idx="56">
                  <c:v>0.184</c:v>
                </c:pt>
                <c:pt idx="57">
                  <c:v>0.184</c:v>
                </c:pt>
                <c:pt idx="58">
                  <c:v>0.184</c:v>
                </c:pt>
                <c:pt idx="59">
                  <c:v>0.184</c:v>
                </c:pt>
                <c:pt idx="60">
                  <c:v>0.184</c:v>
                </c:pt>
                <c:pt idx="61">
                  <c:v>0.184</c:v>
                </c:pt>
                <c:pt idx="62">
                  <c:v>0.184</c:v>
                </c:pt>
                <c:pt idx="63">
                  <c:v>0.184</c:v>
                </c:pt>
                <c:pt idx="64">
                  <c:v>0.184</c:v>
                </c:pt>
                <c:pt idx="65">
                  <c:v>0.184</c:v>
                </c:pt>
                <c:pt idx="66">
                  <c:v>0.184</c:v>
                </c:pt>
                <c:pt idx="67">
                  <c:v>0.184</c:v>
                </c:pt>
                <c:pt idx="68">
                  <c:v>0.184</c:v>
                </c:pt>
                <c:pt idx="69">
                  <c:v>0.184</c:v>
                </c:pt>
                <c:pt idx="70">
                  <c:v>0.184</c:v>
                </c:pt>
                <c:pt idx="71">
                  <c:v>0.184</c:v>
                </c:pt>
                <c:pt idx="72">
                  <c:v>0.184</c:v>
                </c:pt>
                <c:pt idx="73">
                  <c:v>0.184</c:v>
                </c:pt>
                <c:pt idx="74">
                  <c:v>0.184</c:v>
                </c:pt>
                <c:pt idx="75">
                  <c:v>0.184</c:v>
                </c:pt>
                <c:pt idx="76">
                  <c:v>0.184</c:v>
                </c:pt>
                <c:pt idx="77">
                  <c:v>0.184</c:v>
                </c:pt>
                <c:pt idx="78">
                  <c:v>0.184</c:v>
                </c:pt>
                <c:pt idx="79">
                  <c:v>0.184</c:v>
                </c:pt>
                <c:pt idx="80">
                  <c:v>0.184</c:v>
                </c:pt>
                <c:pt idx="81">
                  <c:v>0.184</c:v>
                </c:pt>
                <c:pt idx="82">
                  <c:v>0.184</c:v>
                </c:pt>
                <c:pt idx="83">
                  <c:v>0.184</c:v>
                </c:pt>
                <c:pt idx="84">
                  <c:v>0.184</c:v>
                </c:pt>
                <c:pt idx="85">
                  <c:v>0.184</c:v>
                </c:pt>
                <c:pt idx="86">
                  <c:v>0.184</c:v>
                </c:pt>
                <c:pt idx="87">
                  <c:v>0.184</c:v>
                </c:pt>
                <c:pt idx="88">
                  <c:v>0.184</c:v>
                </c:pt>
                <c:pt idx="89">
                  <c:v>0.184</c:v>
                </c:pt>
                <c:pt idx="90">
                  <c:v>0.184</c:v>
                </c:pt>
                <c:pt idx="91">
                  <c:v>0.184</c:v>
                </c:pt>
                <c:pt idx="92">
                  <c:v>0.184</c:v>
                </c:pt>
                <c:pt idx="93">
                  <c:v>0.184</c:v>
                </c:pt>
                <c:pt idx="94">
                  <c:v>0.184</c:v>
                </c:pt>
                <c:pt idx="95">
                  <c:v>0.184</c:v>
                </c:pt>
                <c:pt idx="96">
                  <c:v>0.184</c:v>
                </c:pt>
                <c:pt idx="97">
                  <c:v>0.184</c:v>
                </c:pt>
                <c:pt idx="98">
                  <c:v>0.184</c:v>
                </c:pt>
                <c:pt idx="99">
                  <c:v>0.184</c:v>
                </c:pt>
              </c:numCache>
            </c:numRef>
          </c:yVal>
          <c:smooth val="0"/>
          <c:extLst>
            <c:ext xmlns:c16="http://schemas.microsoft.com/office/drawing/2014/chart" uri="{C3380CC4-5D6E-409C-BE32-E72D297353CC}">
              <c16:uniqueId val="{00000000-D974-DF48-863E-F10F710D7DED}"/>
            </c:ext>
          </c:extLst>
        </c:ser>
        <c:ser>
          <c:idx val="1"/>
          <c:order val="1"/>
          <c:tx>
            <c:strRef>
              <c:f>Sheet1!$C$1</c:f>
              <c:strCache>
                <c:ptCount val="1"/>
                <c:pt idx="0">
                  <c:v>Population size 30</c:v>
                </c:pt>
              </c:strCache>
            </c:strRef>
          </c:tx>
          <c:spPr>
            <a:ln w="63500">
              <a:solidFill>
                <a:schemeClr val="accent2"/>
              </a:solidFill>
            </a:ln>
            <a:effectLst/>
          </c:spPr>
          <c:marker>
            <c:symbol val="circle"/>
            <c:size val="4"/>
            <c:spPr>
              <a:noFill/>
              <a:ln w="9525" cap="flat" cmpd="sng" algn="ctr">
                <a:noFill/>
                <a:round/>
              </a:ln>
              <a:effectLst/>
            </c:spPr>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Sheet1!$C$2:$C$101</c:f>
              <c:numCache>
                <c:formatCode>General</c:formatCode>
                <c:ptCount val="100"/>
                <c:pt idx="0">
                  <c:v>0.14599999999999999</c:v>
                </c:pt>
                <c:pt idx="1">
                  <c:v>0.151</c:v>
                </c:pt>
                <c:pt idx="2">
                  <c:v>0.151</c:v>
                </c:pt>
                <c:pt idx="3">
                  <c:v>0.17</c:v>
                </c:pt>
                <c:pt idx="4">
                  <c:v>0.17</c:v>
                </c:pt>
                <c:pt idx="5">
                  <c:v>0.17599999999999999</c:v>
                </c:pt>
                <c:pt idx="6">
                  <c:v>0.17599999999999999</c:v>
                </c:pt>
                <c:pt idx="7">
                  <c:v>0.17599999999999999</c:v>
                </c:pt>
                <c:pt idx="8">
                  <c:v>0.17599999999999999</c:v>
                </c:pt>
                <c:pt idx="9">
                  <c:v>0.17599999999999999</c:v>
                </c:pt>
                <c:pt idx="10">
                  <c:v>0.17599999999999999</c:v>
                </c:pt>
                <c:pt idx="11">
                  <c:v>0.17599999999999999</c:v>
                </c:pt>
                <c:pt idx="12">
                  <c:v>0.17599999999999999</c:v>
                </c:pt>
                <c:pt idx="13">
                  <c:v>0.17599999999999999</c:v>
                </c:pt>
                <c:pt idx="14">
                  <c:v>0.17599999999999999</c:v>
                </c:pt>
                <c:pt idx="15">
                  <c:v>0.17599999999999999</c:v>
                </c:pt>
                <c:pt idx="16">
                  <c:v>0.17599999999999999</c:v>
                </c:pt>
                <c:pt idx="17">
                  <c:v>0.17599999999999999</c:v>
                </c:pt>
                <c:pt idx="18">
                  <c:v>0.17599999999999999</c:v>
                </c:pt>
                <c:pt idx="19">
                  <c:v>0.17599999999999999</c:v>
                </c:pt>
                <c:pt idx="20">
                  <c:v>0.17599999999999999</c:v>
                </c:pt>
                <c:pt idx="21">
                  <c:v>0.17599999999999999</c:v>
                </c:pt>
                <c:pt idx="22">
                  <c:v>0.17599999999999999</c:v>
                </c:pt>
                <c:pt idx="23">
                  <c:v>0.17599999999999999</c:v>
                </c:pt>
                <c:pt idx="24">
                  <c:v>0.17599999999999999</c:v>
                </c:pt>
                <c:pt idx="25">
                  <c:v>0.17599999999999999</c:v>
                </c:pt>
                <c:pt idx="26">
                  <c:v>0.17899999999999999</c:v>
                </c:pt>
                <c:pt idx="27">
                  <c:v>0.17899999999999999</c:v>
                </c:pt>
                <c:pt idx="28">
                  <c:v>0.17899999999999999</c:v>
                </c:pt>
                <c:pt idx="29">
                  <c:v>0.17899999999999999</c:v>
                </c:pt>
                <c:pt idx="30">
                  <c:v>0.17899999999999999</c:v>
                </c:pt>
                <c:pt idx="31">
                  <c:v>0.17899999999999999</c:v>
                </c:pt>
                <c:pt idx="32">
                  <c:v>0.17899999999999999</c:v>
                </c:pt>
                <c:pt idx="33">
                  <c:v>0.17899999999999999</c:v>
                </c:pt>
                <c:pt idx="34">
                  <c:v>0.17899999999999999</c:v>
                </c:pt>
                <c:pt idx="35">
                  <c:v>0.17899999999999999</c:v>
                </c:pt>
                <c:pt idx="36">
                  <c:v>0.17899999999999999</c:v>
                </c:pt>
                <c:pt idx="37">
                  <c:v>0.17899999999999999</c:v>
                </c:pt>
                <c:pt idx="38">
                  <c:v>0.17899999999999999</c:v>
                </c:pt>
                <c:pt idx="39">
                  <c:v>0.17899999999999999</c:v>
                </c:pt>
                <c:pt idx="40">
                  <c:v>0.17899999999999999</c:v>
                </c:pt>
                <c:pt idx="41">
                  <c:v>0.17899999999999999</c:v>
                </c:pt>
                <c:pt idx="42">
                  <c:v>0.17899999999999999</c:v>
                </c:pt>
                <c:pt idx="43">
                  <c:v>0.17899999999999999</c:v>
                </c:pt>
                <c:pt idx="44">
                  <c:v>0.17899999999999999</c:v>
                </c:pt>
                <c:pt idx="45">
                  <c:v>0.17899999999999999</c:v>
                </c:pt>
                <c:pt idx="46">
                  <c:v>0.17899999999999999</c:v>
                </c:pt>
                <c:pt idx="47">
                  <c:v>0.17899999999999999</c:v>
                </c:pt>
                <c:pt idx="48">
                  <c:v>0.17899999999999999</c:v>
                </c:pt>
                <c:pt idx="49">
                  <c:v>0.17899999999999999</c:v>
                </c:pt>
                <c:pt idx="50">
                  <c:v>0.17899999999999999</c:v>
                </c:pt>
                <c:pt idx="51">
                  <c:v>0.17899999999999999</c:v>
                </c:pt>
                <c:pt idx="52">
                  <c:v>0.17899999999999999</c:v>
                </c:pt>
                <c:pt idx="53">
                  <c:v>0.17899999999999999</c:v>
                </c:pt>
                <c:pt idx="54">
                  <c:v>0.17899999999999999</c:v>
                </c:pt>
                <c:pt idx="55">
                  <c:v>0.17899999999999999</c:v>
                </c:pt>
                <c:pt idx="56">
                  <c:v>0.17899999999999999</c:v>
                </c:pt>
                <c:pt idx="57">
                  <c:v>0.17899999999999999</c:v>
                </c:pt>
                <c:pt idx="58">
                  <c:v>0.187</c:v>
                </c:pt>
                <c:pt idx="59">
                  <c:v>0.187</c:v>
                </c:pt>
                <c:pt idx="60">
                  <c:v>0.187</c:v>
                </c:pt>
                <c:pt idx="61">
                  <c:v>0.187</c:v>
                </c:pt>
                <c:pt idx="62">
                  <c:v>0.187</c:v>
                </c:pt>
                <c:pt idx="63">
                  <c:v>0.187</c:v>
                </c:pt>
                <c:pt idx="64">
                  <c:v>0.187</c:v>
                </c:pt>
                <c:pt idx="65">
                  <c:v>0.187</c:v>
                </c:pt>
                <c:pt idx="66">
                  <c:v>0.187</c:v>
                </c:pt>
                <c:pt idx="67">
                  <c:v>0.187</c:v>
                </c:pt>
                <c:pt idx="68">
                  <c:v>0.187</c:v>
                </c:pt>
                <c:pt idx="69">
                  <c:v>0.187</c:v>
                </c:pt>
                <c:pt idx="70">
                  <c:v>0.187</c:v>
                </c:pt>
                <c:pt idx="71">
                  <c:v>0.187</c:v>
                </c:pt>
                <c:pt idx="72">
                  <c:v>0.187</c:v>
                </c:pt>
                <c:pt idx="73">
                  <c:v>0.187</c:v>
                </c:pt>
                <c:pt idx="74">
                  <c:v>0.187</c:v>
                </c:pt>
                <c:pt idx="75">
                  <c:v>0.187</c:v>
                </c:pt>
                <c:pt idx="76">
                  <c:v>0.187</c:v>
                </c:pt>
                <c:pt idx="77">
                  <c:v>0.187</c:v>
                </c:pt>
                <c:pt idx="78">
                  <c:v>0.187</c:v>
                </c:pt>
                <c:pt idx="79">
                  <c:v>0.20200000000000001</c:v>
                </c:pt>
                <c:pt idx="80">
                  <c:v>0.20200000000000001</c:v>
                </c:pt>
                <c:pt idx="81">
                  <c:v>0.20200000000000001</c:v>
                </c:pt>
                <c:pt idx="82">
                  <c:v>0.20200000000000001</c:v>
                </c:pt>
                <c:pt idx="83">
                  <c:v>0.20200000000000001</c:v>
                </c:pt>
                <c:pt idx="84">
                  <c:v>0.20200000000000001</c:v>
                </c:pt>
                <c:pt idx="85">
                  <c:v>0.20200000000000001</c:v>
                </c:pt>
                <c:pt idx="86">
                  <c:v>0.20200000000000001</c:v>
                </c:pt>
                <c:pt idx="87">
                  <c:v>0.20200000000000001</c:v>
                </c:pt>
                <c:pt idx="88">
                  <c:v>0.20200000000000001</c:v>
                </c:pt>
                <c:pt idx="89">
                  <c:v>0.20200000000000001</c:v>
                </c:pt>
                <c:pt idx="90">
                  <c:v>0.20200000000000001</c:v>
                </c:pt>
                <c:pt idx="91">
                  <c:v>0.20200000000000001</c:v>
                </c:pt>
                <c:pt idx="92">
                  <c:v>0.20200000000000001</c:v>
                </c:pt>
                <c:pt idx="93">
                  <c:v>0.20200000000000001</c:v>
                </c:pt>
                <c:pt idx="94">
                  <c:v>0.20200000000000001</c:v>
                </c:pt>
                <c:pt idx="95">
                  <c:v>0.20200000000000001</c:v>
                </c:pt>
                <c:pt idx="96">
                  <c:v>0.20200000000000001</c:v>
                </c:pt>
                <c:pt idx="97">
                  <c:v>0.20200000000000001</c:v>
                </c:pt>
                <c:pt idx="98">
                  <c:v>0.20200000000000001</c:v>
                </c:pt>
                <c:pt idx="99">
                  <c:v>0.20200000000000001</c:v>
                </c:pt>
              </c:numCache>
            </c:numRef>
          </c:yVal>
          <c:smooth val="0"/>
          <c:extLst>
            <c:ext xmlns:c16="http://schemas.microsoft.com/office/drawing/2014/chart" uri="{C3380CC4-5D6E-409C-BE32-E72D297353CC}">
              <c16:uniqueId val="{00000002-D974-DF48-863E-F10F710D7DED}"/>
            </c:ext>
          </c:extLst>
        </c:ser>
        <c:ser>
          <c:idx val="2"/>
          <c:order val="2"/>
          <c:tx>
            <c:strRef>
              <c:f>Sheet1!$D$1</c:f>
              <c:strCache>
                <c:ptCount val="1"/>
                <c:pt idx="0">
                  <c:v>Population 40</c:v>
                </c:pt>
              </c:strCache>
            </c:strRef>
          </c:tx>
          <c:spPr>
            <a:ln w="63500">
              <a:solidFill>
                <a:schemeClr val="accent5">
                  <a:lumMod val="75000"/>
                </a:schemeClr>
              </a:solidFill>
            </a:ln>
            <a:effectLst/>
          </c:spPr>
          <c:marker>
            <c:symbol val="circle"/>
            <c:size val="4"/>
            <c:spPr>
              <a:noFill/>
              <a:ln w="9525" cap="flat" cmpd="sng" algn="ctr">
                <a:noFill/>
                <a:round/>
              </a:ln>
              <a:effectLst/>
            </c:spPr>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Sheet1!$D$2:$D$101</c:f>
              <c:numCache>
                <c:formatCode>General</c:formatCode>
                <c:ptCount val="100"/>
                <c:pt idx="0">
                  <c:v>0.17899999999999999</c:v>
                </c:pt>
                <c:pt idx="1">
                  <c:v>0.17899999999999999</c:v>
                </c:pt>
                <c:pt idx="2">
                  <c:v>0.17899999999999999</c:v>
                </c:pt>
                <c:pt idx="3">
                  <c:v>0.17899999999999999</c:v>
                </c:pt>
                <c:pt idx="4">
                  <c:v>0.17899999999999999</c:v>
                </c:pt>
                <c:pt idx="5">
                  <c:v>0.186</c:v>
                </c:pt>
                <c:pt idx="6">
                  <c:v>0.186</c:v>
                </c:pt>
                <c:pt idx="7">
                  <c:v>0.186</c:v>
                </c:pt>
                <c:pt idx="8">
                  <c:v>0.186</c:v>
                </c:pt>
                <c:pt idx="9">
                  <c:v>0.186</c:v>
                </c:pt>
                <c:pt idx="10">
                  <c:v>0.186</c:v>
                </c:pt>
                <c:pt idx="11">
                  <c:v>0.19</c:v>
                </c:pt>
                <c:pt idx="12">
                  <c:v>0.19</c:v>
                </c:pt>
                <c:pt idx="13">
                  <c:v>0.19</c:v>
                </c:pt>
                <c:pt idx="14">
                  <c:v>0.19</c:v>
                </c:pt>
                <c:pt idx="15">
                  <c:v>0.19</c:v>
                </c:pt>
                <c:pt idx="16">
                  <c:v>0.19</c:v>
                </c:pt>
                <c:pt idx="17">
                  <c:v>0.19</c:v>
                </c:pt>
                <c:pt idx="18">
                  <c:v>0.19</c:v>
                </c:pt>
                <c:pt idx="19">
                  <c:v>0.19</c:v>
                </c:pt>
                <c:pt idx="20">
                  <c:v>0.19</c:v>
                </c:pt>
                <c:pt idx="21">
                  <c:v>0.19</c:v>
                </c:pt>
                <c:pt idx="22">
                  <c:v>0.19</c:v>
                </c:pt>
                <c:pt idx="23">
                  <c:v>0.19</c:v>
                </c:pt>
                <c:pt idx="24">
                  <c:v>0.19</c:v>
                </c:pt>
                <c:pt idx="25">
                  <c:v>0.19</c:v>
                </c:pt>
                <c:pt idx="26">
                  <c:v>0.19</c:v>
                </c:pt>
                <c:pt idx="27">
                  <c:v>0.19</c:v>
                </c:pt>
                <c:pt idx="28">
                  <c:v>0.19</c:v>
                </c:pt>
                <c:pt idx="29">
                  <c:v>0.19</c:v>
                </c:pt>
                <c:pt idx="30">
                  <c:v>0.19</c:v>
                </c:pt>
                <c:pt idx="31">
                  <c:v>0.19</c:v>
                </c:pt>
                <c:pt idx="32">
                  <c:v>0.19</c:v>
                </c:pt>
                <c:pt idx="33">
                  <c:v>0.19</c:v>
                </c:pt>
                <c:pt idx="34">
                  <c:v>0.19</c:v>
                </c:pt>
                <c:pt idx="35">
                  <c:v>0.19</c:v>
                </c:pt>
                <c:pt idx="36">
                  <c:v>0.19</c:v>
                </c:pt>
                <c:pt idx="37">
                  <c:v>0.19</c:v>
                </c:pt>
                <c:pt idx="38">
                  <c:v>0.19</c:v>
                </c:pt>
                <c:pt idx="39">
                  <c:v>0.19</c:v>
                </c:pt>
                <c:pt idx="40">
                  <c:v>0.19</c:v>
                </c:pt>
                <c:pt idx="41">
                  <c:v>0.19</c:v>
                </c:pt>
                <c:pt idx="42">
                  <c:v>0.19</c:v>
                </c:pt>
                <c:pt idx="43">
                  <c:v>0.19</c:v>
                </c:pt>
                <c:pt idx="44">
                  <c:v>0.19</c:v>
                </c:pt>
                <c:pt idx="45">
                  <c:v>0.19</c:v>
                </c:pt>
                <c:pt idx="46">
                  <c:v>0.19</c:v>
                </c:pt>
                <c:pt idx="47">
                  <c:v>0.19</c:v>
                </c:pt>
                <c:pt idx="48">
                  <c:v>0.19</c:v>
                </c:pt>
                <c:pt idx="49">
                  <c:v>0.19</c:v>
                </c:pt>
                <c:pt idx="50">
                  <c:v>0.19</c:v>
                </c:pt>
                <c:pt idx="51">
                  <c:v>0.19</c:v>
                </c:pt>
                <c:pt idx="52">
                  <c:v>0.218</c:v>
                </c:pt>
                <c:pt idx="53">
                  <c:v>0.218</c:v>
                </c:pt>
                <c:pt idx="54">
                  <c:v>0.218</c:v>
                </c:pt>
                <c:pt idx="55">
                  <c:v>0.218</c:v>
                </c:pt>
                <c:pt idx="56">
                  <c:v>0.218</c:v>
                </c:pt>
                <c:pt idx="57">
                  <c:v>0.218</c:v>
                </c:pt>
                <c:pt idx="58">
                  <c:v>0.218</c:v>
                </c:pt>
                <c:pt idx="59">
                  <c:v>0.218</c:v>
                </c:pt>
                <c:pt idx="60">
                  <c:v>0.218</c:v>
                </c:pt>
                <c:pt idx="61">
                  <c:v>0.218</c:v>
                </c:pt>
                <c:pt idx="62">
                  <c:v>0.218</c:v>
                </c:pt>
                <c:pt idx="63">
                  <c:v>0.218</c:v>
                </c:pt>
                <c:pt idx="64">
                  <c:v>0.218</c:v>
                </c:pt>
                <c:pt idx="65">
                  <c:v>0.218</c:v>
                </c:pt>
                <c:pt idx="66">
                  <c:v>0.218</c:v>
                </c:pt>
                <c:pt idx="67">
                  <c:v>0.218</c:v>
                </c:pt>
                <c:pt idx="68">
                  <c:v>0.218</c:v>
                </c:pt>
                <c:pt idx="69">
                  <c:v>0.218</c:v>
                </c:pt>
                <c:pt idx="70">
                  <c:v>0.218</c:v>
                </c:pt>
                <c:pt idx="71">
                  <c:v>0.218</c:v>
                </c:pt>
                <c:pt idx="72">
                  <c:v>0.218</c:v>
                </c:pt>
                <c:pt idx="73">
                  <c:v>0.218</c:v>
                </c:pt>
                <c:pt idx="74">
                  <c:v>0.218</c:v>
                </c:pt>
                <c:pt idx="75">
                  <c:v>0.218</c:v>
                </c:pt>
                <c:pt idx="76">
                  <c:v>0.218</c:v>
                </c:pt>
                <c:pt idx="77">
                  <c:v>0.218</c:v>
                </c:pt>
                <c:pt idx="78">
                  <c:v>0.218</c:v>
                </c:pt>
                <c:pt idx="79">
                  <c:v>0.218</c:v>
                </c:pt>
                <c:pt idx="80">
                  <c:v>0.218</c:v>
                </c:pt>
                <c:pt idx="81">
                  <c:v>0.218</c:v>
                </c:pt>
                <c:pt idx="82">
                  <c:v>0.218</c:v>
                </c:pt>
                <c:pt idx="83">
                  <c:v>0.218</c:v>
                </c:pt>
                <c:pt idx="84">
                  <c:v>0.218</c:v>
                </c:pt>
                <c:pt idx="85">
                  <c:v>0.218</c:v>
                </c:pt>
                <c:pt idx="86">
                  <c:v>0.218</c:v>
                </c:pt>
                <c:pt idx="87">
                  <c:v>0.218</c:v>
                </c:pt>
                <c:pt idx="88">
                  <c:v>0.218</c:v>
                </c:pt>
                <c:pt idx="89">
                  <c:v>0.218</c:v>
                </c:pt>
                <c:pt idx="90">
                  <c:v>0.218</c:v>
                </c:pt>
                <c:pt idx="91">
                  <c:v>0.218</c:v>
                </c:pt>
                <c:pt idx="92">
                  <c:v>0.218</c:v>
                </c:pt>
                <c:pt idx="93">
                  <c:v>0.218</c:v>
                </c:pt>
                <c:pt idx="94">
                  <c:v>0.218</c:v>
                </c:pt>
                <c:pt idx="95">
                  <c:v>0.218</c:v>
                </c:pt>
                <c:pt idx="96">
                  <c:v>0.218</c:v>
                </c:pt>
                <c:pt idx="97">
                  <c:v>0.218</c:v>
                </c:pt>
                <c:pt idx="98">
                  <c:v>0.218</c:v>
                </c:pt>
                <c:pt idx="99">
                  <c:v>0.218</c:v>
                </c:pt>
              </c:numCache>
            </c:numRef>
          </c:yVal>
          <c:smooth val="0"/>
          <c:extLst>
            <c:ext xmlns:c16="http://schemas.microsoft.com/office/drawing/2014/chart" uri="{C3380CC4-5D6E-409C-BE32-E72D297353CC}">
              <c16:uniqueId val="{00000004-D974-DF48-863E-F10F710D7DED}"/>
            </c:ext>
          </c:extLst>
        </c:ser>
        <c:dLbls>
          <c:showLegendKey val="0"/>
          <c:showVal val="0"/>
          <c:showCatName val="0"/>
          <c:showSerName val="0"/>
          <c:showPercent val="0"/>
          <c:showBubbleSize val="0"/>
        </c:dLbls>
        <c:axId val="711657120"/>
        <c:axId val="708635984"/>
      </c:scatterChart>
      <c:valAx>
        <c:axId val="71165712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dk1">
                        <a:lumMod val="50000"/>
                        <a:lumOff val="50000"/>
                      </a:schemeClr>
                    </a:solidFill>
                    <a:latin typeface="+mn-lt"/>
                    <a:ea typeface="+mn-ea"/>
                    <a:cs typeface="+mn-cs"/>
                  </a:defRPr>
                </a:pPr>
                <a:r>
                  <a:rPr lang="en-US" sz="1600" dirty="0"/>
                  <a:t>Generations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708635984"/>
        <c:crosses val="autoZero"/>
        <c:crossBetween val="midCat"/>
        <c:majorUnit val="5"/>
      </c:valAx>
      <c:valAx>
        <c:axId val="708635984"/>
        <c:scaling>
          <c:orientation val="minMax"/>
          <c:min val="0.12000000000000001"/>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dk1">
                        <a:lumMod val="50000"/>
                        <a:lumOff val="50000"/>
                      </a:schemeClr>
                    </a:solidFill>
                    <a:latin typeface="+mn-lt"/>
                    <a:ea typeface="+mn-ea"/>
                    <a:cs typeface="+mn-cs"/>
                  </a:defRPr>
                </a:pPr>
                <a:r>
                  <a:rPr lang="en-US" sz="1600" dirty="0"/>
                  <a:t>Best Fitness score</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71165712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70" baseline="0">
                <a:solidFill>
                  <a:schemeClr val="dk1">
                    <a:lumMod val="50000"/>
                    <a:lumOff val="50000"/>
                  </a:schemeClr>
                </a:solidFill>
                <a:latin typeface="+mn-lt"/>
                <a:ea typeface="+mn-ea"/>
                <a:cs typeface="+mn-cs"/>
              </a:defRPr>
            </a:pPr>
            <a:r>
              <a:rPr lang="en-US" sz="1800" dirty="0"/>
              <a:t>Fitness score</a:t>
            </a:r>
            <a:r>
              <a:rPr lang="en-US" sz="1800" baseline="0" dirty="0"/>
              <a:t> for population size = 20 for generation m</a:t>
            </a:r>
          </a:p>
          <a:p>
            <a:pPr>
              <a:defRPr sz="1800"/>
            </a:pPr>
            <a:r>
              <a:rPr lang="en-US" sz="1800" baseline="0" dirty="0"/>
              <a:t>(for cities = 30)</a:t>
            </a:r>
            <a:endParaRPr lang="en-US" sz="1800" dirty="0"/>
          </a:p>
        </c:rich>
      </c:tx>
      <c:overlay val="0"/>
      <c:spPr>
        <a:noFill/>
        <a:ln>
          <a:noFill/>
        </a:ln>
        <a:effectLst/>
      </c:spPr>
      <c:txPr>
        <a:bodyPr rot="0" spcFirstLastPara="1" vertOverflow="ellipsis" vert="horz" wrap="square" anchor="ctr" anchorCtr="1"/>
        <a:lstStyle/>
        <a:p>
          <a:pPr>
            <a:defRPr sz="18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Best Fitness score(m = 20)</c:v>
                </c:pt>
              </c:strCache>
            </c:strRef>
          </c:tx>
          <c:spPr>
            <a:ln w="50800">
              <a:solidFill>
                <a:schemeClr val="accent4"/>
              </a:solidFill>
            </a:ln>
            <a:effectLst/>
          </c:spPr>
          <c:marker>
            <c:symbol val="circle"/>
            <c:size val="4"/>
            <c:spPr>
              <a:noFill/>
              <a:ln w="9525" cap="flat" cmpd="sng" algn="ctr">
                <a:noFill/>
                <a:round/>
              </a:ln>
              <a:effectLst/>
            </c:spPr>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Sheet1!$B$2:$B$101</c:f>
              <c:numCache>
                <c:formatCode>General</c:formatCode>
                <c:ptCount val="100"/>
                <c:pt idx="0">
                  <c:v>0.16400000000000001</c:v>
                </c:pt>
                <c:pt idx="1">
                  <c:v>0.16400000000000001</c:v>
                </c:pt>
                <c:pt idx="2">
                  <c:v>0.16400000000000001</c:v>
                </c:pt>
                <c:pt idx="3">
                  <c:v>0.16900000000000001</c:v>
                </c:pt>
                <c:pt idx="4">
                  <c:v>0.16900000000000001</c:v>
                </c:pt>
                <c:pt idx="5">
                  <c:v>0.17100000000000001</c:v>
                </c:pt>
                <c:pt idx="6">
                  <c:v>0.17100000000000001</c:v>
                </c:pt>
                <c:pt idx="7">
                  <c:v>0.17100000000000001</c:v>
                </c:pt>
                <c:pt idx="8">
                  <c:v>0.17100000000000001</c:v>
                </c:pt>
                <c:pt idx="9">
                  <c:v>0.17100000000000001</c:v>
                </c:pt>
                <c:pt idx="10">
                  <c:v>0.17100000000000001</c:v>
                </c:pt>
                <c:pt idx="11">
                  <c:v>0.17100000000000001</c:v>
                </c:pt>
                <c:pt idx="12">
                  <c:v>0.17100000000000001</c:v>
                </c:pt>
                <c:pt idx="13">
                  <c:v>0.17499999999999999</c:v>
                </c:pt>
                <c:pt idx="14">
                  <c:v>0.17799999999999999</c:v>
                </c:pt>
                <c:pt idx="15">
                  <c:v>0.18</c:v>
                </c:pt>
                <c:pt idx="16">
                  <c:v>0.18</c:v>
                </c:pt>
                <c:pt idx="17">
                  <c:v>0.18</c:v>
                </c:pt>
                <c:pt idx="18">
                  <c:v>0.18</c:v>
                </c:pt>
                <c:pt idx="19">
                  <c:v>0.18</c:v>
                </c:pt>
              </c:numCache>
            </c:numRef>
          </c:yVal>
          <c:smooth val="0"/>
          <c:extLst>
            <c:ext xmlns:c16="http://schemas.microsoft.com/office/drawing/2014/chart" uri="{C3380CC4-5D6E-409C-BE32-E72D297353CC}">
              <c16:uniqueId val="{00000000-50FB-2441-B697-0B9F6A0278E8}"/>
            </c:ext>
          </c:extLst>
        </c:ser>
        <c:ser>
          <c:idx val="1"/>
          <c:order val="1"/>
          <c:tx>
            <c:strRef>
              <c:f>Sheet1!$C$1</c:f>
              <c:strCache>
                <c:ptCount val="1"/>
                <c:pt idx="0">
                  <c:v>Best Fitness score (m = 40)</c:v>
                </c:pt>
              </c:strCache>
            </c:strRef>
          </c:tx>
          <c:spPr>
            <a:ln w="50800">
              <a:solidFill>
                <a:schemeClr val="accent3"/>
              </a:solidFill>
            </a:ln>
            <a:effectLst/>
          </c:spPr>
          <c:marker>
            <c:symbol val="circle"/>
            <c:size val="4"/>
            <c:spPr>
              <a:noFill/>
              <a:ln w="9525" cap="flat" cmpd="sng" algn="ctr">
                <a:noFill/>
                <a:round/>
              </a:ln>
              <a:effectLst/>
            </c:spPr>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Sheet1!$C$2:$C$101</c:f>
              <c:numCache>
                <c:formatCode>General</c:formatCode>
                <c:ptCount val="100"/>
                <c:pt idx="0">
                  <c:v>0.14599999999999999</c:v>
                </c:pt>
                <c:pt idx="1">
                  <c:v>0.16200000000000001</c:v>
                </c:pt>
                <c:pt idx="2">
                  <c:v>0.16200000000000001</c:v>
                </c:pt>
                <c:pt idx="3">
                  <c:v>0.16200000000000001</c:v>
                </c:pt>
                <c:pt idx="4">
                  <c:v>0.16200000000000001</c:v>
                </c:pt>
                <c:pt idx="5">
                  <c:v>0.17399999999999999</c:v>
                </c:pt>
                <c:pt idx="6">
                  <c:v>0.17399999999999999</c:v>
                </c:pt>
                <c:pt idx="7">
                  <c:v>0.17399999999999999</c:v>
                </c:pt>
                <c:pt idx="8">
                  <c:v>0.17399999999999999</c:v>
                </c:pt>
                <c:pt idx="9">
                  <c:v>0.17399999999999999</c:v>
                </c:pt>
                <c:pt idx="10">
                  <c:v>0.17399999999999999</c:v>
                </c:pt>
                <c:pt idx="11">
                  <c:v>0.17399999999999999</c:v>
                </c:pt>
                <c:pt idx="12">
                  <c:v>0.17399999999999999</c:v>
                </c:pt>
                <c:pt idx="13">
                  <c:v>0.17399999999999999</c:v>
                </c:pt>
                <c:pt idx="14">
                  <c:v>0.17399999999999999</c:v>
                </c:pt>
                <c:pt idx="15">
                  <c:v>0.17399999999999999</c:v>
                </c:pt>
                <c:pt idx="16">
                  <c:v>0.17399999999999999</c:v>
                </c:pt>
                <c:pt idx="17">
                  <c:v>0.17399999999999999</c:v>
                </c:pt>
                <c:pt idx="18">
                  <c:v>0.17399999999999999</c:v>
                </c:pt>
                <c:pt idx="19">
                  <c:v>0.17399999999999999</c:v>
                </c:pt>
                <c:pt idx="20">
                  <c:v>0.17399999999999999</c:v>
                </c:pt>
                <c:pt idx="21">
                  <c:v>0.17399999999999999</c:v>
                </c:pt>
                <c:pt idx="22">
                  <c:v>0.18099999999999999</c:v>
                </c:pt>
                <c:pt idx="23">
                  <c:v>0.18099999999999999</c:v>
                </c:pt>
                <c:pt idx="24">
                  <c:v>0.18099999999999999</c:v>
                </c:pt>
                <c:pt idx="25">
                  <c:v>0.18099999999999999</c:v>
                </c:pt>
                <c:pt idx="26">
                  <c:v>0.18099999999999999</c:v>
                </c:pt>
                <c:pt idx="27">
                  <c:v>0.18099999999999999</c:v>
                </c:pt>
                <c:pt idx="28">
                  <c:v>0.18099999999999999</c:v>
                </c:pt>
                <c:pt idx="29">
                  <c:v>0.18099999999999999</c:v>
                </c:pt>
                <c:pt idx="30">
                  <c:v>0.18099999999999999</c:v>
                </c:pt>
                <c:pt idx="31">
                  <c:v>0.18099999999999999</c:v>
                </c:pt>
                <c:pt idx="32">
                  <c:v>0.18099999999999999</c:v>
                </c:pt>
                <c:pt idx="33">
                  <c:v>0.18099999999999999</c:v>
                </c:pt>
                <c:pt idx="34">
                  <c:v>0.18099999999999999</c:v>
                </c:pt>
                <c:pt idx="35">
                  <c:v>0.18099999999999999</c:v>
                </c:pt>
                <c:pt idx="36">
                  <c:v>0.18099999999999999</c:v>
                </c:pt>
                <c:pt idx="37">
                  <c:v>0.18099999999999999</c:v>
                </c:pt>
                <c:pt idx="38">
                  <c:v>0.18099999999999999</c:v>
                </c:pt>
                <c:pt idx="39">
                  <c:v>0.18099999999999999</c:v>
                </c:pt>
              </c:numCache>
            </c:numRef>
          </c:yVal>
          <c:smooth val="0"/>
          <c:extLst>
            <c:ext xmlns:c16="http://schemas.microsoft.com/office/drawing/2014/chart" uri="{C3380CC4-5D6E-409C-BE32-E72D297353CC}">
              <c16:uniqueId val="{00000001-50FB-2441-B697-0B9F6A0278E8}"/>
            </c:ext>
          </c:extLst>
        </c:ser>
        <c:ser>
          <c:idx val="2"/>
          <c:order val="2"/>
          <c:tx>
            <c:strRef>
              <c:f>Sheet1!$D$1</c:f>
              <c:strCache>
                <c:ptCount val="1"/>
                <c:pt idx="0">
                  <c:v>Best Fitness score (m = 80)</c:v>
                </c:pt>
              </c:strCache>
            </c:strRef>
          </c:tx>
          <c:spPr>
            <a:ln w="50800">
              <a:solidFill>
                <a:schemeClr val="accent2"/>
              </a:solidFill>
            </a:ln>
            <a:effectLst/>
          </c:spPr>
          <c:marker>
            <c:symbol val="circle"/>
            <c:size val="4"/>
            <c:spPr>
              <a:noFill/>
              <a:ln w="9525" cap="flat" cmpd="sng" algn="ctr">
                <a:noFill/>
                <a:round/>
              </a:ln>
              <a:effectLst/>
            </c:spPr>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Sheet1!$D$2:$D$101</c:f>
              <c:numCache>
                <c:formatCode>General</c:formatCode>
                <c:ptCount val="100"/>
                <c:pt idx="0">
                  <c:v>0.16600000000000001</c:v>
                </c:pt>
                <c:pt idx="1">
                  <c:v>0.16600000000000001</c:v>
                </c:pt>
                <c:pt idx="2">
                  <c:v>0.16600000000000001</c:v>
                </c:pt>
                <c:pt idx="3">
                  <c:v>0.185</c:v>
                </c:pt>
                <c:pt idx="4">
                  <c:v>0.185</c:v>
                </c:pt>
                <c:pt idx="5">
                  <c:v>0.185</c:v>
                </c:pt>
                <c:pt idx="6">
                  <c:v>0.185</c:v>
                </c:pt>
                <c:pt idx="7">
                  <c:v>0.185</c:v>
                </c:pt>
                <c:pt idx="8">
                  <c:v>0.185</c:v>
                </c:pt>
                <c:pt idx="9">
                  <c:v>0.185</c:v>
                </c:pt>
                <c:pt idx="10">
                  <c:v>0.185</c:v>
                </c:pt>
                <c:pt idx="11">
                  <c:v>0.185</c:v>
                </c:pt>
                <c:pt idx="12">
                  <c:v>0.185</c:v>
                </c:pt>
                <c:pt idx="13">
                  <c:v>0.185</c:v>
                </c:pt>
                <c:pt idx="14">
                  <c:v>0.185</c:v>
                </c:pt>
                <c:pt idx="15">
                  <c:v>0.185</c:v>
                </c:pt>
                <c:pt idx="16">
                  <c:v>0.185</c:v>
                </c:pt>
                <c:pt idx="17">
                  <c:v>0.185</c:v>
                </c:pt>
                <c:pt idx="18">
                  <c:v>0.185</c:v>
                </c:pt>
                <c:pt idx="19">
                  <c:v>0.185</c:v>
                </c:pt>
                <c:pt idx="20">
                  <c:v>0.185</c:v>
                </c:pt>
                <c:pt idx="21">
                  <c:v>0.185</c:v>
                </c:pt>
                <c:pt idx="22">
                  <c:v>0.185</c:v>
                </c:pt>
                <c:pt idx="23">
                  <c:v>0.185</c:v>
                </c:pt>
                <c:pt idx="24">
                  <c:v>0.185</c:v>
                </c:pt>
                <c:pt idx="25">
                  <c:v>0.185</c:v>
                </c:pt>
                <c:pt idx="26">
                  <c:v>0.185</c:v>
                </c:pt>
                <c:pt idx="27">
                  <c:v>0.185</c:v>
                </c:pt>
                <c:pt idx="28">
                  <c:v>0.185</c:v>
                </c:pt>
                <c:pt idx="29">
                  <c:v>0.185</c:v>
                </c:pt>
                <c:pt idx="30">
                  <c:v>0.185</c:v>
                </c:pt>
                <c:pt idx="31">
                  <c:v>0.185</c:v>
                </c:pt>
                <c:pt idx="32">
                  <c:v>0.185</c:v>
                </c:pt>
                <c:pt idx="33">
                  <c:v>0.185</c:v>
                </c:pt>
                <c:pt idx="34">
                  <c:v>0.185</c:v>
                </c:pt>
                <c:pt idx="35">
                  <c:v>0.185</c:v>
                </c:pt>
                <c:pt idx="36">
                  <c:v>0.185</c:v>
                </c:pt>
                <c:pt idx="37">
                  <c:v>0.185</c:v>
                </c:pt>
                <c:pt idx="38">
                  <c:v>0.185</c:v>
                </c:pt>
                <c:pt idx="39">
                  <c:v>0.185</c:v>
                </c:pt>
                <c:pt idx="40">
                  <c:v>0.185</c:v>
                </c:pt>
                <c:pt idx="41">
                  <c:v>0.19400000000000001</c:v>
                </c:pt>
                <c:pt idx="42">
                  <c:v>0.19400000000000001</c:v>
                </c:pt>
                <c:pt idx="43">
                  <c:v>0.19400000000000001</c:v>
                </c:pt>
                <c:pt idx="44">
                  <c:v>0.19400000000000001</c:v>
                </c:pt>
                <c:pt idx="45">
                  <c:v>0.19400000000000001</c:v>
                </c:pt>
                <c:pt idx="46">
                  <c:v>0.19400000000000001</c:v>
                </c:pt>
                <c:pt idx="47">
                  <c:v>0.19400000000000001</c:v>
                </c:pt>
                <c:pt idx="48">
                  <c:v>0.19400000000000001</c:v>
                </c:pt>
                <c:pt idx="49">
                  <c:v>0.19400000000000001</c:v>
                </c:pt>
                <c:pt idx="50">
                  <c:v>0.19400000000000001</c:v>
                </c:pt>
                <c:pt idx="51">
                  <c:v>0.19400000000000001</c:v>
                </c:pt>
                <c:pt idx="52">
                  <c:v>0.19400000000000001</c:v>
                </c:pt>
                <c:pt idx="53">
                  <c:v>0.19400000000000001</c:v>
                </c:pt>
                <c:pt idx="54">
                  <c:v>0.19400000000000001</c:v>
                </c:pt>
                <c:pt idx="55">
                  <c:v>0.19400000000000001</c:v>
                </c:pt>
                <c:pt idx="56">
                  <c:v>0.19400000000000001</c:v>
                </c:pt>
                <c:pt idx="57">
                  <c:v>0.19400000000000001</c:v>
                </c:pt>
                <c:pt idx="58">
                  <c:v>0.19400000000000001</c:v>
                </c:pt>
                <c:pt idx="59">
                  <c:v>0.19400000000000001</c:v>
                </c:pt>
                <c:pt idx="60">
                  <c:v>0.19400000000000001</c:v>
                </c:pt>
                <c:pt idx="61">
                  <c:v>0.19400000000000001</c:v>
                </c:pt>
                <c:pt idx="62">
                  <c:v>0.19400000000000001</c:v>
                </c:pt>
                <c:pt idx="63">
                  <c:v>0.19400000000000001</c:v>
                </c:pt>
                <c:pt idx="64">
                  <c:v>0.19400000000000001</c:v>
                </c:pt>
                <c:pt idx="65">
                  <c:v>0.19400000000000001</c:v>
                </c:pt>
                <c:pt idx="66">
                  <c:v>0.19400000000000001</c:v>
                </c:pt>
                <c:pt idx="67">
                  <c:v>0.19400000000000001</c:v>
                </c:pt>
                <c:pt idx="68">
                  <c:v>0.19400000000000001</c:v>
                </c:pt>
                <c:pt idx="69">
                  <c:v>0.19400000000000001</c:v>
                </c:pt>
                <c:pt idx="70">
                  <c:v>0.19400000000000001</c:v>
                </c:pt>
                <c:pt idx="71">
                  <c:v>0.19400000000000001</c:v>
                </c:pt>
                <c:pt idx="72">
                  <c:v>0.19400000000000001</c:v>
                </c:pt>
                <c:pt idx="73">
                  <c:v>0.19400000000000001</c:v>
                </c:pt>
                <c:pt idx="74">
                  <c:v>0.19400000000000001</c:v>
                </c:pt>
                <c:pt idx="75">
                  <c:v>0.19400000000000001</c:v>
                </c:pt>
                <c:pt idx="76">
                  <c:v>0.19400000000000001</c:v>
                </c:pt>
                <c:pt idx="77">
                  <c:v>0.19400000000000001</c:v>
                </c:pt>
                <c:pt idx="78">
                  <c:v>0.19400000000000001</c:v>
                </c:pt>
                <c:pt idx="79">
                  <c:v>0.19400000000000001</c:v>
                </c:pt>
              </c:numCache>
            </c:numRef>
          </c:yVal>
          <c:smooth val="0"/>
          <c:extLst>
            <c:ext xmlns:c16="http://schemas.microsoft.com/office/drawing/2014/chart" uri="{C3380CC4-5D6E-409C-BE32-E72D297353CC}">
              <c16:uniqueId val="{00000002-50FB-2441-B697-0B9F6A0278E8}"/>
            </c:ext>
          </c:extLst>
        </c:ser>
        <c:ser>
          <c:idx val="3"/>
          <c:order val="3"/>
          <c:tx>
            <c:strRef>
              <c:f>Sheet1!$E$1</c:f>
              <c:strCache>
                <c:ptCount val="1"/>
                <c:pt idx="0">
                  <c:v>Best Fitness score (m = 100)</c:v>
                </c:pt>
              </c:strCache>
            </c:strRef>
          </c:tx>
          <c:spPr>
            <a:ln w="50800">
              <a:solidFill>
                <a:schemeClr val="accent5"/>
              </a:solidFill>
            </a:ln>
            <a:effectLst/>
          </c:spPr>
          <c:marker>
            <c:symbol val="circle"/>
            <c:size val="4"/>
            <c:spPr>
              <a:noFill/>
              <a:ln w="9525" cap="flat" cmpd="sng" algn="ctr">
                <a:noFill/>
                <a:round/>
              </a:ln>
              <a:effectLst/>
            </c:spPr>
          </c:marker>
          <c:xVal>
            <c:numRef>
              <c:f>Sheet1!$A$2:$A$101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Sheet1!$E$2:$E$101</c:f>
              <c:numCache>
                <c:formatCode>General</c:formatCode>
                <c:ptCount val="100"/>
                <c:pt idx="0">
                  <c:v>0.154</c:v>
                </c:pt>
                <c:pt idx="1">
                  <c:v>0.16</c:v>
                </c:pt>
                <c:pt idx="2">
                  <c:v>0.16</c:v>
                </c:pt>
                <c:pt idx="3">
                  <c:v>0.16</c:v>
                </c:pt>
                <c:pt idx="4">
                  <c:v>0.16</c:v>
                </c:pt>
                <c:pt idx="5">
                  <c:v>0.16</c:v>
                </c:pt>
                <c:pt idx="6">
                  <c:v>0.16200000000000001</c:v>
                </c:pt>
                <c:pt idx="7">
                  <c:v>0.16200000000000001</c:v>
                </c:pt>
                <c:pt idx="8">
                  <c:v>0.16200000000000001</c:v>
                </c:pt>
                <c:pt idx="9">
                  <c:v>0.17499999999999999</c:v>
                </c:pt>
                <c:pt idx="10">
                  <c:v>0.17499999999999999</c:v>
                </c:pt>
                <c:pt idx="11">
                  <c:v>0.17499999999999999</c:v>
                </c:pt>
                <c:pt idx="12">
                  <c:v>0.17499999999999999</c:v>
                </c:pt>
                <c:pt idx="13">
                  <c:v>0.17499999999999999</c:v>
                </c:pt>
                <c:pt idx="14">
                  <c:v>0.17499999999999999</c:v>
                </c:pt>
                <c:pt idx="15">
                  <c:v>0.17499999999999999</c:v>
                </c:pt>
                <c:pt idx="16">
                  <c:v>0.17499999999999999</c:v>
                </c:pt>
                <c:pt idx="17">
                  <c:v>0.17499999999999999</c:v>
                </c:pt>
                <c:pt idx="18">
                  <c:v>0.17499999999999999</c:v>
                </c:pt>
                <c:pt idx="19">
                  <c:v>0.17499999999999999</c:v>
                </c:pt>
                <c:pt idx="20">
                  <c:v>0.17499999999999999</c:v>
                </c:pt>
                <c:pt idx="21">
                  <c:v>0.17499999999999999</c:v>
                </c:pt>
                <c:pt idx="22">
                  <c:v>0.17499999999999999</c:v>
                </c:pt>
                <c:pt idx="23">
                  <c:v>0.17499999999999999</c:v>
                </c:pt>
                <c:pt idx="24">
                  <c:v>0.17499999999999999</c:v>
                </c:pt>
                <c:pt idx="25">
                  <c:v>0.17499999999999999</c:v>
                </c:pt>
                <c:pt idx="26">
                  <c:v>0.17499999999999999</c:v>
                </c:pt>
                <c:pt idx="27">
                  <c:v>0.17499999999999999</c:v>
                </c:pt>
                <c:pt idx="28">
                  <c:v>0.17499999999999999</c:v>
                </c:pt>
                <c:pt idx="29">
                  <c:v>0.17499999999999999</c:v>
                </c:pt>
                <c:pt idx="30">
                  <c:v>0.17499999999999999</c:v>
                </c:pt>
                <c:pt idx="31">
                  <c:v>0.17699999999999999</c:v>
                </c:pt>
                <c:pt idx="32">
                  <c:v>0.17699999999999999</c:v>
                </c:pt>
                <c:pt idx="33">
                  <c:v>0.17699999999999999</c:v>
                </c:pt>
                <c:pt idx="34">
                  <c:v>0.17699999999999999</c:v>
                </c:pt>
                <c:pt idx="35">
                  <c:v>0.17699999999999999</c:v>
                </c:pt>
                <c:pt idx="36">
                  <c:v>0.17699999999999999</c:v>
                </c:pt>
                <c:pt idx="37">
                  <c:v>0.17699999999999999</c:v>
                </c:pt>
                <c:pt idx="38">
                  <c:v>0.17699999999999999</c:v>
                </c:pt>
                <c:pt idx="39">
                  <c:v>0.17699999999999999</c:v>
                </c:pt>
                <c:pt idx="40">
                  <c:v>0.17699999999999999</c:v>
                </c:pt>
                <c:pt idx="41">
                  <c:v>0.17699999999999999</c:v>
                </c:pt>
                <c:pt idx="42">
                  <c:v>0.17699999999999999</c:v>
                </c:pt>
                <c:pt idx="43">
                  <c:v>0.17699999999999999</c:v>
                </c:pt>
                <c:pt idx="44">
                  <c:v>0.17699999999999999</c:v>
                </c:pt>
                <c:pt idx="45">
                  <c:v>0.19</c:v>
                </c:pt>
                <c:pt idx="46">
                  <c:v>0.19</c:v>
                </c:pt>
                <c:pt idx="47">
                  <c:v>0.19</c:v>
                </c:pt>
                <c:pt idx="48">
                  <c:v>0.19</c:v>
                </c:pt>
                <c:pt idx="49">
                  <c:v>0.19</c:v>
                </c:pt>
                <c:pt idx="50">
                  <c:v>0.19</c:v>
                </c:pt>
                <c:pt idx="51">
                  <c:v>0.19</c:v>
                </c:pt>
                <c:pt idx="52">
                  <c:v>0.19</c:v>
                </c:pt>
                <c:pt idx="53">
                  <c:v>0.19</c:v>
                </c:pt>
                <c:pt idx="54">
                  <c:v>0.19</c:v>
                </c:pt>
                <c:pt idx="55">
                  <c:v>0.19</c:v>
                </c:pt>
                <c:pt idx="56">
                  <c:v>0.19</c:v>
                </c:pt>
                <c:pt idx="57">
                  <c:v>0.19</c:v>
                </c:pt>
                <c:pt idx="58">
                  <c:v>0.19</c:v>
                </c:pt>
                <c:pt idx="59">
                  <c:v>0.19</c:v>
                </c:pt>
                <c:pt idx="60">
                  <c:v>0.19</c:v>
                </c:pt>
                <c:pt idx="61">
                  <c:v>0.19800000000000001</c:v>
                </c:pt>
                <c:pt idx="62">
                  <c:v>0.19800000000000001</c:v>
                </c:pt>
                <c:pt idx="63">
                  <c:v>0.19800000000000001</c:v>
                </c:pt>
                <c:pt idx="64">
                  <c:v>0.19800000000000001</c:v>
                </c:pt>
                <c:pt idx="65">
                  <c:v>0.19800000000000001</c:v>
                </c:pt>
                <c:pt idx="66">
                  <c:v>0.19800000000000001</c:v>
                </c:pt>
                <c:pt idx="67">
                  <c:v>0.19800000000000001</c:v>
                </c:pt>
                <c:pt idx="68">
                  <c:v>0.19800000000000001</c:v>
                </c:pt>
                <c:pt idx="69">
                  <c:v>0.19800000000000001</c:v>
                </c:pt>
                <c:pt idx="70">
                  <c:v>0.19800000000000001</c:v>
                </c:pt>
                <c:pt idx="71">
                  <c:v>0.19800000000000001</c:v>
                </c:pt>
                <c:pt idx="72">
                  <c:v>0.19800000000000001</c:v>
                </c:pt>
                <c:pt idx="73">
                  <c:v>0.19800000000000001</c:v>
                </c:pt>
                <c:pt idx="74">
                  <c:v>0.19800000000000001</c:v>
                </c:pt>
                <c:pt idx="75">
                  <c:v>0.19800000000000001</c:v>
                </c:pt>
                <c:pt idx="76">
                  <c:v>0.19800000000000001</c:v>
                </c:pt>
                <c:pt idx="77">
                  <c:v>0.19800000000000001</c:v>
                </c:pt>
                <c:pt idx="78">
                  <c:v>0.19800000000000001</c:v>
                </c:pt>
                <c:pt idx="79">
                  <c:v>0.19800000000000001</c:v>
                </c:pt>
                <c:pt idx="80">
                  <c:v>0.19800000000000001</c:v>
                </c:pt>
                <c:pt idx="81">
                  <c:v>0.19800000000000001</c:v>
                </c:pt>
                <c:pt idx="82">
                  <c:v>0.19800000000000001</c:v>
                </c:pt>
                <c:pt idx="83">
                  <c:v>0.19800000000000001</c:v>
                </c:pt>
                <c:pt idx="84">
                  <c:v>0.19800000000000001</c:v>
                </c:pt>
                <c:pt idx="85">
                  <c:v>0.19800000000000001</c:v>
                </c:pt>
                <c:pt idx="86">
                  <c:v>0.19800000000000001</c:v>
                </c:pt>
                <c:pt idx="87">
                  <c:v>0.19800000000000001</c:v>
                </c:pt>
                <c:pt idx="88">
                  <c:v>0.19800000000000001</c:v>
                </c:pt>
                <c:pt idx="89">
                  <c:v>0.19800000000000001</c:v>
                </c:pt>
                <c:pt idx="90">
                  <c:v>0.19800000000000001</c:v>
                </c:pt>
                <c:pt idx="91">
                  <c:v>0.19800000000000001</c:v>
                </c:pt>
                <c:pt idx="92">
                  <c:v>0.19800000000000001</c:v>
                </c:pt>
                <c:pt idx="93">
                  <c:v>0.19800000000000001</c:v>
                </c:pt>
                <c:pt idx="94">
                  <c:v>0.19800000000000001</c:v>
                </c:pt>
                <c:pt idx="95">
                  <c:v>0.19800000000000001</c:v>
                </c:pt>
                <c:pt idx="96">
                  <c:v>0.19800000000000001</c:v>
                </c:pt>
                <c:pt idx="97">
                  <c:v>0.19800000000000001</c:v>
                </c:pt>
                <c:pt idx="98">
                  <c:v>0.19800000000000001</c:v>
                </c:pt>
                <c:pt idx="99">
                  <c:v>0.19800000000000001</c:v>
                </c:pt>
              </c:numCache>
            </c:numRef>
          </c:yVal>
          <c:smooth val="0"/>
          <c:extLst>
            <c:ext xmlns:c16="http://schemas.microsoft.com/office/drawing/2014/chart" uri="{C3380CC4-5D6E-409C-BE32-E72D297353CC}">
              <c16:uniqueId val="{00000003-50FB-2441-B697-0B9F6A0278E8}"/>
            </c:ext>
          </c:extLst>
        </c:ser>
        <c:dLbls>
          <c:showLegendKey val="0"/>
          <c:showVal val="0"/>
          <c:showCatName val="0"/>
          <c:showSerName val="0"/>
          <c:showPercent val="0"/>
          <c:showBubbleSize val="0"/>
        </c:dLbls>
        <c:axId val="756440656"/>
        <c:axId val="692345920"/>
      </c:scatterChart>
      <c:valAx>
        <c:axId val="756440656"/>
        <c:scaling>
          <c:orientation val="minMax"/>
          <c:max val="110"/>
          <c:min val="0"/>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dk1">
                        <a:lumMod val="50000"/>
                        <a:lumOff val="50000"/>
                      </a:schemeClr>
                    </a:solidFill>
                    <a:latin typeface="+mn-lt"/>
                    <a:ea typeface="+mn-ea"/>
                    <a:cs typeface="+mn-cs"/>
                  </a:defRPr>
                </a:pPr>
                <a:r>
                  <a:rPr lang="en-US" sz="1600" dirty="0"/>
                  <a:t>Generations(m)</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692345920"/>
        <c:crosses val="autoZero"/>
        <c:crossBetween val="midCat"/>
      </c:valAx>
      <c:valAx>
        <c:axId val="692345920"/>
        <c:scaling>
          <c:orientation val="minMax"/>
          <c:min val="0.14000000000000001"/>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dk1">
                        <a:lumMod val="50000"/>
                        <a:lumOff val="50000"/>
                      </a:schemeClr>
                    </a:solidFill>
                    <a:latin typeface="+mn-lt"/>
                    <a:ea typeface="+mn-ea"/>
                    <a:cs typeface="+mn-cs"/>
                  </a:defRPr>
                </a:pPr>
                <a:r>
                  <a:rPr lang="en-US" sz="1600" dirty="0"/>
                  <a:t>Best</a:t>
                </a:r>
                <a:r>
                  <a:rPr lang="en-US" sz="1600" baseline="0" dirty="0"/>
                  <a:t> Fitness score</a:t>
                </a:r>
                <a:endParaRPr lang="en-US" sz="1600" dirty="0"/>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75644065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4/15/18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4/15/18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4/15/18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4/15/18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92E4-55C9-C649-A3F2-6018218C0A33}"/>
              </a:ext>
            </a:extLst>
          </p:cNvPr>
          <p:cNvSpPr>
            <a:spLocks noGrp="1"/>
          </p:cNvSpPr>
          <p:nvPr>
            <p:ph type="ctrTitle"/>
          </p:nvPr>
        </p:nvSpPr>
        <p:spPr/>
        <p:txBody>
          <a:bodyPr/>
          <a:lstStyle/>
          <a:p>
            <a:r>
              <a:rPr lang="en-US" sz="6000" b="1" dirty="0"/>
              <a:t>Travelling Salesman Problem(TSP) using Genetic Algorithm</a:t>
            </a:r>
            <a:endParaRPr lang="en-US" sz="6000" dirty="0"/>
          </a:p>
        </p:txBody>
      </p:sp>
      <p:sp>
        <p:nvSpPr>
          <p:cNvPr id="3" name="Subtitle 2">
            <a:extLst>
              <a:ext uri="{FF2B5EF4-FFF2-40B4-BE49-F238E27FC236}">
                <a16:creationId xmlns:a16="http://schemas.microsoft.com/office/drawing/2014/main" id="{39603F4E-3125-2046-A401-CC2E888BC3E1}"/>
              </a:ext>
            </a:extLst>
          </p:cNvPr>
          <p:cNvSpPr>
            <a:spLocks noGrp="1"/>
          </p:cNvSpPr>
          <p:nvPr>
            <p:ph type="subTitle" idx="1"/>
          </p:nvPr>
        </p:nvSpPr>
        <p:spPr>
          <a:xfrm>
            <a:off x="1154955" y="4777380"/>
            <a:ext cx="8825658" cy="1115420"/>
          </a:xfrm>
        </p:spPr>
        <p:txBody>
          <a:bodyPr>
            <a:normAutofit fontScale="92500" lnSpcReduction="20000"/>
          </a:bodyPr>
          <a:lstStyle/>
          <a:p>
            <a:r>
              <a:rPr lang="en-US" dirty="0"/>
              <a:t>Ankush Deora Moolchand &amp; </a:t>
            </a:r>
            <a:r>
              <a:rPr lang="en-US" dirty="0" err="1"/>
              <a:t>Chintan</a:t>
            </a:r>
            <a:r>
              <a:rPr lang="en-US" dirty="0"/>
              <a:t> Shah</a:t>
            </a:r>
          </a:p>
          <a:p>
            <a:r>
              <a:rPr lang="en-US" dirty="0"/>
              <a:t>Team No. 311</a:t>
            </a:r>
          </a:p>
          <a:p>
            <a:r>
              <a:rPr lang="en-US" dirty="0"/>
              <a:t> </a:t>
            </a:r>
          </a:p>
          <a:p>
            <a:endParaRPr lang="en-US" dirty="0"/>
          </a:p>
        </p:txBody>
      </p:sp>
    </p:spTree>
    <p:extLst>
      <p:ext uri="{BB962C8B-B14F-4D97-AF65-F5344CB8AC3E}">
        <p14:creationId xmlns:p14="http://schemas.microsoft.com/office/powerpoint/2010/main" val="3962746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CADE-EAFB-BA4E-955A-30203CC0872F}"/>
              </a:ext>
            </a:extLst>
          </p:cNvPr>
          <p:cNvSpPr>
            <a:spLocks noGrp="1"/>
          </p:cNvSpPr>
          <p:nvPr>
            <p:ph type="title"/>
          </p:nvPr>
        </p:nvSpPr>
        <p:spPr>
          <a:xfrm>
            <a:off x="646111" y="452718"/>
            <a:ext cx="9404723" cy="908827"/>
          </a:xfrm>
        </p:spPr>
        <p:txBody>
          <a:bodyPr/>
          <a:lstStyle/>
          <a:p>
            <a:r>
              <a:rPr lang="en-US" b="1" dirty="0"/>
              <a:t>Mutation</a:t>
            </a:r>
            <a:r>
              <a:rPr lang="en-US" dirty="0"/>
              <a:t> </a:t>
            </a:r>
          </a:p>
        </p:txBody>
      </p:sp>
      <p:sp>
        <p:nvSpPr>
          <p:cNvPr id="3" name="Content Placeholder 2">
            <a:extLst>
              <a:ext uri="{FF2B5EF4-FFF2-40B4-BE49-F238E27FC236}">
                <a16:creationId xmlns:a16="http://schemas.microsoft.com/office/drawing/2014/main" id="{51D304D1-BBF2-FC43-B6F9-B1E9E98C8E52}"/>
              </a:ext>
            </a:extLst>
          </p:cNvPr>
          <p:cNvSpPr>
            <a:spLocks noGrp="1"/>
          </p:cNvSpPr>
          <p:nvPr>
            <p:ph idx="1"/>
          </p:nvPr>
        </p:nvSpPr>
        <p:spPr>
          <a:xfrm>
            <a:off x="1103312" y="1512712"/>
            <a:ext cx="8946541" cy="4735688"/>
          </a:xfrm>
        </p:spPr>
        <p:txBody>
          <a:bodyPr/>
          <a:lstStyle/>
          <a:p>
            <a:r>
              <a:rPr lang="en-US" dirty="0"/>
              <a:t>After crossover mutation on the child takes place</a:t>
            </a:r>
          </a:p>
          <a:p>
            <a:r>
              <a:rPr lang="en-US" dirty="0"/>
              <a:t>A “mutation rate” is provided which determines the probability whether the mutation process should occurs or not</a:t>
            </a:r>
          </a:p>
          <a:p>
            <a:r>
              <a:rPr lang="en-US" dirty="0"/>
              <a:t>Mutation is done by swapping the values at two indices selected randomly</a:t>
            </a:r>
          </a:p>
          <a:p>
            <a:r>
              <a:rPr lang="en-US" dirty="0"/>
              <a:t>Let random index be 0 and 3 then:</a:t>
            </a:r>
          </a:p>
          <a:p>
            <a:pPr marL="457200" lvl="1" indent="0">
              <a:buNone/>
            </a:pPr>
            <a:r>
              <a:rPr lang="en-US" dirty="0"/>
              <a:t>     Child</a:t>
            </a:r>
          </a:p>
        </p:txBody>
      </p:sp>
      <p:graphicFrame>
        <p:nvGraphicFramePr>
          <p:cNvPr id="4" name="Table 3">
            <a:extLst>
              <a:ext uri="{FF2B5EF4-FFF2-40B4-BE49-F238E27FC236}">
                <a16:creationId xmlns:a16="http://schemas.microsoft.com/office/drawing/2014/main" id="{80ECCA47-2126-6340-AD52-A6301A7D83DD}"/>
              </a:ext>
            </a:extLst>
          </p:cNvPr>
          <p:cNvGraphicFramePr>
            <a:graphicFrameLocks noGrp="1"/>
          </p:cNvGraphicFramePr>
          <p:nvPr>
            <p:extLst>
              <p:ext uri="{D42A27DB-BD31-4B8C-83A1-F6EECF244321}">
                <p14:modId xmlns:p14="http://schemas.microsoft.com/office/powerpoint/2010/main" val="1518365222"/>
              </p:ext>
            </p:extLst>
          </p:nvPr>
        </p:nvGraphicFramePr>
        <p:xfrm>
          <a:off x="1923220" y="4301704"/>
          <a:ext cx="6762045" cy="373661"/>
        </p:xfrm>
        <a:graphic>
          <a:graphicData uri="http://schemas.openxmlformats.org/drawingml/2006/table">
            <a:tbl>
              <a:tblPr firstRow="1" bandRow="1">
                <a:tableStyleId>{00A15C55-8517-42AA-B614-E9B94910E393}</a:tableStyleId>
              </a:tblPr>
              <a:tblGrid>
                <a:gridCol w="1352409">
                  <a:extLst>
                    <a:ext uri="{9D8B030D-6E8A-4147-A177-3AD203B41FA5}">
                      <a16:colId xmlns:a16="http://schemas.microsoft.com/office/drawing/2014/main" val="2338733831"/>
                    </a:ext>
                  </a:extLst>
                </a:gridCol>
                <a:gridCol w="1352409">
                  <a:extLst>
                    <a:ext uri="{9D8B030D-6E8A-4147-A177-3AD203B41FA5}">
                      <a16:colId xmlns:a16="http://schemas.microsoft.com/office/drawing/2014/main" val="4142996805"/>
                    </a:ext>
                  </a:extLst>
                </a:gridCol>
                <a:gridCol w="1352409">
                  <a:extLst>
                    <a:ext uri="{9D8B030D-6E8A-4147-A177-3AD203B41FA5}">
                      <a16:colId xmlns:a16="http://schemas.microsoft.com/office/drawing/2014/main" val="150398546"/>
                    </a:ext>
                  </a:extLst>
                </a:gridCol>
                <a:gridCol w="1352409">
                  <a:extLst>
                    <a:ext uri="{9D8B030D-6E8A-4147-A177-3AD203B41FA5}">
                      <a16:colId xmlns:a16="http://schemas.microsoft.com/office/drawing/2014/main" val="2600532874"/>
                    </a:ext>
                  </a:extLst>
                </a:gridCol>
                <a:gridCol w="1352409">
                  <a:extLst>
                    <a:ext uri="{9D8B030D-6E8A-4147-A177-3AD203B41FA5}">
                      <a16:colId xmlns:a16="http://schemas.microsoft.com/office/drawing/2014/main" val="3437492718"/>
                    </a:ext>
                  </a:extLst>
                </a:gridCol>
              </a:tblGrid>
              <a:tr h="373661">
                <a:tc>
                  <a:txBody>
                    <a:bodyPr/>
                    <a:lstStyle/>
                    <a:p>
                      <a:pPr algn="ctr"/>
                      <a:r>
                        <a:rPr lang="en-US" dirty="0">
                          <a:solidFill>
                            <a:schemeClr val="accent3"/>
                          </a:solidFill>
                        </a:rPr>
                        <a:t>2</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3</a:t>
                      </a:r>
                    </a:p>
                  </a:txBody>
                  <a:tcPr/>
                </a:tc>
                <a:tc>
                  <a:txBody>
                    <a:bodyPr/>
                    <a:lstStyle/>
                    <a:p>
                      <a:pPr algn="ctr"/>
                      <a:r>
                        <a:rPr lang="en-US" dirty="0">
                          <a:solidFill>
                            <a:schemeClr val="accent3"/>
                          </a:solidFill>
                        </a:rPr>
                        <a:t>1</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2210298582"/>
                  </a:ext>
                </a:extLst>
              </a:tr>
            </a:tbl>
          </a:graphicData>
        </a:graphic>
      </p:graphicFrame>
      <p:graphicFrame>
        <p:nvGraphicFramePr>
          <p:cNvPr id="6" name="Table 5">
            <a:extLst>
              <a:ext uri="{FF2B5EF4-FFF2-40B4-BE49-F238E27FC236}">
                <a16:creationId xmlns:a16="http://schemas.microsoft.com/office/drawing/2014/main" id="{B86E5731-0150-A943-860D-0D8233AB4494}"/>
              </a:ext>
            </a:extLst>
          </p:cNvPr>
          <p:cNvGraphicFramePr>
            <a:graphicFrameLocks noGrp="1"/>
          </p:cNvGraphicFramePr>
          <p:nvPr>
            <p:extLst>
              <p:ext uri="{D42A27DB-BD31-4B8C-83A1-F6EECF244321}">
                <p14:modId xmlns:p14="http://schemas.microsoft.com/office/powerpoint/2010/main" val="371631758"/>
              </p:ext>
            </p:extLst>
          </p:nvPr>
        </p:nvGraphicFramePr>
        <p:xfrm>
          <a:off x="1923220" y="5673122"/>
          <a:ext cx="6762045" cy="373661"/>
        </p:xfrm>
        <a:graphic>
          <a:graphicData uri="http://schemas.openxmlformats.org/drawingml/2006/table">
            <a:tbl>
              <a:tblPr firstRow="1" bandRow="1">
                <a:tableStyleId>{00A15C55-8517-42AA-B614-E9B94910E393}</a:tableStyleId>
              </a:tblPr>
              <a:tblGrid>
                <a:gridCol w="1352409">
                  <a:extLst>
                    <a:ext uri="{9D8B030D-6E8A-4147-A177-3AD203B41FA5}">
                      <a16:colId xmlns:a16="http://schemas.microsoft.com/office/drawing/2014/main" val="2338733831"/>
                    </a:ext>
                  </a:extLst>
                </a:gridCol>
                <a:gridCol w="1352409">
                  <a:extLst>
                    <a:ext uri="{9D8B030D-6E8A-4147-A177-3AD203B41FA5}">
                      <a16:colId xmlns:a16="http://schemas.microsoft.com/office/drawing/2014/main" val="4142996805"/>
                    </a:ext>
                  </a:extLst>
                </a:gridCol>
                <a:gridCol w="1352409">
                  <a:extLst>
                    <a:ext uri="{9D8B030D-6E8A-4147-A177-3AD203B41FA5}">
                      <a16:colId xmlns:a16="http://schemas.microsoft.com/office/drawing/2014/main" val="150398546"/>
                    </a:ext>
                  </a:extLst>
                </a:gridCol>
                <a:gridCol w="1352409">
                  <a:extLst>
                    <a:ext uri="{9D8B030D-6E8A-4147-A177-3AD203B41FA5}">
                      <a16:colId xmlns:a16="http://schemas.microsoft.com/office/drawing/2014/main" val="2600532874"/>
                    </a:ext>
                  </a:extLst>
                </a:gridCol>
                <a:gridCol w="1352409">
                  <a:extLst>
                    <a:ext uri="{9D8B030D-6E8A-4147-A177-3AD203B41FA5}">
                      <a16:colId xmlns:a16="http://schemas.microsoft.com/office/drawing/2014/main" val="3437492718"/>
                    </a:ext>
                  </a:extLst>
                </a:gridCol>
              </a:tblGrid>
              <a:tr h="373661">
                <a:tc>
                  <a:txBody>
                    <a:bodyPr/>
                    <a:lstStyle/>
                    <a:p>
                      <a:pPr algn="ctr"/>
                      <a:r>
                        <a:rPr lang="en-US" dirty="0">
                          <a:solidFill>
                            <a:schemeClr val="accent3"/>
                          </a:solidFill>
                        </a:rPr>
                        <a:t>1</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3</a:t>
                      </a:r>
                    </a:p>
                  </a:txBody>
                  <a:tcPr/>
                </a:tc>
                <a:tc>
                  <a:txBody>
                    <a:bodyPr/>
                    <a:lstStyle/>
                    <a:p>
                      <a:pPr algn="ctr"/>
                      <a:r>
                        <a:rPr lang="en-US" dirty="0">
                          <a:solidFill>
                            <a:schemeClr val="accent3"/>
                          </a:solidFill>
                        </a:rPr>
                        <a:t>2</a:t>
                      </a:r>
                    </a:p>
                  </a:txBody>
                  <a:tcPr/>
                </a:tc>
                <a:tc>
                  <a:txBody>
                    <a:bodyPr/>
                    <a:lstStyle/>
                    <a:p>
                      <a:pPr algn="ctr"/>
                      <a:r>
                        <a:rPr lang="en-US" dirty="0">
                          <a:solidFill>
                            <a:schemeClr val="tx1"/>
                          </a:solidFill>
                        </a:rPr>
                        <a:t>0</a:t>
                      </a:r>
                    </a:p>
                  </a:txBody>
                  <a:tcPr/>
                </a:tc>
                <a:extLst>
                  <a:ext uri="{0D108BD9-81ED-4DB2-BD59-A6C34878D82A}">
                    <a16:rowId xmlns:a16="http://schemas.microsoft.com/office/drawing/2014/main" val="2210298582"/>
                  </a:ext>
                </a:extLst>
              </a:tr>
            </a:tbl>
          </a:graphicData>
        </a:graphic>
      </p:graphicFrame>
      <p:sp>
        <p:nvSpPr>
          <p:cNvPr id="7" name="TextBox 6">
            <a:extLst>
              <a:ext uri="{FF2B5EF4-FFF2-40B4-BE49-F238E27FC236}">
                <a16:creationId xmlns:a16="http://schemas.microsoft.com/office/drawing/2014/main" id="{9DEC5970-F6DF-F04C-9DA0-0C6AD367B382}"/>
              </a:ext>
            </a:extLst>
          </p:cNvPr>
          <p:cNvSpPr txBox="1"/>
          <p:nvPr/>
        </p:nvSpPr>
        <p:spPr>
          <a:xfrm>
            <a:off x="2567902" y="4813386"/>
            <a:ext cx="5561138" cy="307777"/>
          </a:xfrm>
          <a:prstGeom prst="rect">
            <a:avLst/>
          </a:prstGeom>
          <a:noFill/>
        </p:spPr>
        <p:txBody>
          <a:bodyPr wrap="none" rtlCol="0">
            <a:spAutoFit/>
          </a:bodyPr>
          <a:lstStyle/>
          <a:p>
            <a:r>
              <a:rPr lang="en-US" sz="1400" dirty="0"/>
              <a:t>0		     1			     2	 		    3			    4</a:t>
            </a:r>
          </a:p>
        </p:txBody>
      </p:sp>
      <p:sp>
        <p:nvSpPr>
          <p:cNvPr id="8" name="TextBox 7">
            <a:extLst>
              <a:ext uri="{FF2B5EF4-FFF2-40B4-BE49-F238E27FC236}">
                <a16:creationId xmlns:a16="http://schemas.microsoft.com/office/drawing/2014/main" id="{4FCEFD6E-24F1-8040-AF15-F24918A8ADB2}"/>
              </a:ext>
            </a:extLst>
          </p:cNvPr>
          <p:cNvSpPr txBox="1"/>
          <p:nvPr/>
        </p:nvSpPr>
        <p:spPr>
          <a:xfrm>
            <a:off x="1923220" y="5176408"/>
            <a:ext cx="2789546" cy="369332"/>
          </a:xfrm>
          <a:prstGeom prst="rect">
            <a:avLst/>
          </a:prstGeom>
          <a:noFill/>
        </p:spPr>
        <p:txBody>
          <a:bodyPr wrap="none" rtlCol="0">
            <a:spAutoFit/>
          </a:bodyPr>
          <a:lstStyle/>
          <a:p>
            <a:r>
              <a:rPr lang="en-US" dirty="0"/>
              <a:t>Swap values at 0 and 3</a:t>
            </a:r>
          </a:p>
        </p:txBody>
      </p:sp>
    </p:spTree>
    <p:extLst>
      <p:ext uri="{BB962C8B-B14F-4D97-AF65-F5344CB8AC3E}">
        <p14:creationId xmlns:p14="http://schemas.microsoft.com/office/powerpoint/2010/main" val="31341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73DE-0CF5-4D45-B7DA-CFCB7BE33238}"/>
              </a:ext>
            </a:extLst>
          </p:cNvPr>
          <p:cNvSpPr>
            <a:spLocks noGrp="1"/>
          </p:cNvSpPr>
          <p:nvPr>
            <p:ph type="title"/>
          </p:nvPr>
        </p:nvSpPr>
        <p:spPr/>
        <p:txBody>
          <a:bodyPr/>
          <a:lstStyle/>
          <a:p>
            <a:r>
              <a:rPr lang="en-US" b="1" dirty="0"/>
              <a:t>Evolution:</a:t>
            </a:r>
            <a:r>
              <a:rPr lang="en-US" dirty="0"/>
              <a:t> </a:t>
            </a:r>
          </a:p>
        </p:txBody>
      </p:sp>
      <p:sp>
        <p:nvSpPr>
          <p:cNvPr id="3" name="Content Placeholder 2">
            <a:extLst>
              <a:ext uri="{FF2B5EF4-FFF2-40B4-BE49-F238E27FC236}">
                <a16:creationId xmlns:a16="http://schemas.microsoft.com/office/drawing/2014/main" id="{8625CC79-20B1-CF47-AEFE-170484C1A538}"/>
              </a:ext>
            </a:extLst>
          </p:cNvPr>
          <p:cNvSpPr>
            <a:spLocks noGrp="1"/>
          </p:cNvSpPr>
          <p:nvPr>
            <p:ph idx="1"/>
          </p:nvPr>
        </p:nvSpPr>
        <p:spPr/>
        <p:txBody>
          <a:bodyPr/>
          <a:lstStyle/>
          <a:p>
            <a:r>
              <a:rPr lang="en-US" sz="2400" dirty="0"/>
              <a:t>For the evolution of next generation, individuals, selected as per normalized fitness value, sexually reproduces, and the child may or may not undergo mutation, depending on mutation rate</a:t>
            </a:r>
          </a:p>
          <a:p>
            <a:r>
              <a:rPr lang="en-US" sz="2400" dirty="0"/>
              <a:t>Only 2-4 fittest gene (Elite genes) of the present generation are passed to next generation, all the other weak genes are removed. The process is repeated for “n” number of generations</a:t>
            </a:r>
          </a:p>
          <a:p>
            <a:endParaRPr lang="en-US" dirty="0"/>
          </a:p>
        </p:txBody>
      </p:sp>
    </p:spTree>
    <p:extLst>
      <p:ext uri="{BB962C8B-B14F-4D97-AF65-F5344CB8AC3E}">
        <p14:creationId xmlns:p14="http://schemas.microsoft.com/office/powerpoint/2010/main" val="244912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93FE-0445-CD41-BA4D-EA93585E3395}"/>
              </a:ext>
            </a:extLst>
          </p:cNvPr>
          <p:cNvSpPr>
            <a:spLocks noGrp="1"/>
          </p:cNvSpPr>
          <p:nvPr>
            <p:ph type="title"/>
          </p:nvPr>
        </p:nvSpPr>
        <p:spPr/>
        <p:txBody>
          <a:bodyPr/>
          <a:lstStyle/>
          <a:p>
            <a:r>
              <a:rPr lang="en-US" dirty="0"/>
              <a:t>Result 1:</a:t>
            </a:r>
          </a:p>
        </p:txBody>
      </p:sp>
      <p:graphicFrame>
        <p:nvGraphicFramePr>
          <p:cNvPr id="7" name="Content Placeholder 6">
            <a:extLst>
              <a:ext uri="{FF2B5EF4-FFF2-40B4-BE49-F238E27FC236}">
                <a16:creationId xmlns:a16="http://schemas.microsoft.com/office/drawing/2014/main" id="{24703352-3D79-944B-ACE4-50E2ACBE7674}"/>
              </a:ext>
            </a:extLst>
          </p:cNvPr>
          <p:cNvGraphicFramePr>
            <a:graphicFrameLocks noGrp="1"/>
          </p:cNvGraphicFramePr>
          <p:nvPr>
            <p:ph idx="1"/>
            <p:extLst>
              <p:ext uri="{D42A27DB-BD31-4B8C-83A1-F6EECF244321}">
                <p14:modId xmlns:p14="http://schemas.microsoft.com/office/powerpoint/2010/main" val="796920149"/>
              </p:ext>
            </p:extLst>
          </p:nvPr>
        </p:nvGraphicFramePr>
        <p:xfrm>
          <a:off x="1060451" y="2666999"/>
          <a:ext cx="9372776" cy="2606098"/>
        </p:xfrm>
        <a:graphic>
          <a:graphicData uri="http://schemas.openxmlformats.org/drawingml/2006/table">
            <a:tbl>
              <a:tblPr firstRow="1" bandRow="1">
                <a:tableStyleId>{7DF18680-E054-41AD-8BC1-D1AEF772440D}</a:tableStyleId>
              </a:tblPr>
              <a:tblGrid>
                <a:gridCol w="2531709">
                  <a:extLst>
                    <a:ext uri="{9D8B030D-6E8A-4147-A177-3AD203B41FA5}">
                      <a16:colId xmlns:a16="http://schemas.microsoft.com/office/drawing/2014/main" val="2288922134"/>
                    </a:ext>
                  </a:extLst>
                </a:gridCol>
                <a:gridCol w="2154679">
                  <a:extLst>
                    <a:ext uri="{9D8B030D-6E8A-4147-A177-3AD203B41FA5}">
                      <a16:colId xmlns:a16="http://schemas.microsoft.com/office/drawing/2014/main" val="780510542"/>
                    </a:ext>
                  </a:extLst>
                </a:gridCol>
                <a:gridCol w="2343194">
                  <a:extLst>
                    <a:ext uri="{9D8B030D-6E8A-4147-A177-3AD203B41FA5}">
                      <a16:colId xmlns:a16="http://schemas.microsoft.com/office/drawing/2014/main" val="2465308004"/>
                    </a:ext>
                  </a:extLst>
                </a:gridCol>
                <a:gridCol w="2343194">
                  <a:extLst>
                    <a:ext uri="{9D8B030D-6E8A-4147-A177-3AD203B41FA5}">
                      <a16:colId xmlns:a16="http://schemas.microsoft.com/office/drawing/2014/main" val="3539140519"/>
                    </a:ext>
                  </a:extLst>
                </a:gridCol>
              </a:tblGrid>
              <a:tr h="455132">
                <a:tc>
                  <a:txBody>
                    <a:bodyPr/>
                    <a:lstStyle/>
                    <a:p>
                      <a:r>
                        <a:rPr lang="en-US" b="0" dirty="0"/>
                        <a:t>Number of cities (n)</a:t>
                      </a:r>
                    </a:p>
                  </a:txBody>
                  <a:tcPr/>
                </a:tc>
                <a:tc>
                  <a:txBody>
                    <a:bodyPr/>
                    <a:lstStyle/>
                    <a:p>
                      <a:pPr algn="ctr"/>
                      <a:r>
                        <a:rPr lang="en-US" b="0" dirty="0"/>
                        <a:t>30</a:t>
                      </a:r>
                    </a:p>
                  </a:txBody>
                  <a:tcPr/>
                </a:tc>
                <a:tc>
                  <a:txBody>
                    <a:bodyPr/>
                    <a:lstStyle/>
                    <a:p>
                      <a:pPr algn="ctr"/>
                      <a:r>
                        <a:rPr lang="en-US" b="0" dirty="0"/>
                        <a:t>30</a:t>
                      </a:r>
                    </a:p>
                  </a:txBody>
                  <a:tcPr/>
                </a:tc>
                <a:tc>
                  <a:txBody>
                    <a:bodyPr/>
                    <a:lstStyle/>
                    <a:p>
                      <a:pPr algn="ctr"/>
                      <a:r>
                        <a:rPr lang="en-US" b="0" dirty="0"/>
                        <a:t>30</a:t>
                      </a:r>
                    </a:p>
                  </a:txBody>
                  <a:tcPr/>
                </a:tc>
                <a:extLst>
                  <a:ext uri="{0D108BD9-81ED-4DB2-BD59-A6C34878D82A}">
                    <a16:rowId xmlns:a16="http://schemas.microsoft.com/office/drawing/2014/main" val="2234289216"/>
                  </a:ext>
                </a:extLst>
              </a:tr>
              <a:tr h="455132">
                <a:tc>
                  <a:txBody>
                    <a:bodyPr/>
                    <a:lstStyle/>
                    <a:p>
                      <a:r>
                        <a:rPr lang="en-US" dirty="0"/>
                        <a:t>Population size</a:t>
                      </a:r>
                    </a:p>
                  </a:txBody>
                  <a:tcPr/>
                </a:tc>
                <a:tc>
                  <a:txBody>
                    <a:bodyPr/>
                    <a:lstStyle/>
                    <a:p>
                      <a:pPr algn="ctr"/>
                      <a:r>
                        <a:rPr lang="en-US" dirty="0"/>
                        <a:t>20</a:t>
                      </a:r>
                    </a:p>
                  </a:txBody>
                  <a:tcPr/>
                </a:tc>
                <a:tc>
                  <a:txBody>
                    <a:bodyPr/>
                    <a:lstStyle/>
                    <a:p>
                      <a:pPr algn="ctr"/>
                      <a:r>
                        <a:rPr lang="en-US" dirty="0"/>
                        <a:t>30</a:t>
                      </a:r>
                    </a:p>
                  </a:txBody>
                  <a:tcPr/>
                </a:tc>
                <a:tc>
                  <a:txBody>
                    <a:bodyPr/>
                    <a:lstStyle/>
                    <a:p>
                      <a:pPr algn="ctr"/>
                      <a:r>
                        <a:rPr lang="en-US" dirty="0"/>
                        <a:t>40</a:t>
                      </a:r>
                    </a:p>
                  </a:txBody>
                  <a:tcPr/>
                </a:tc>
                <a:extLst>
                  <a:ext uri="{0D108BD9-81ED-4DB2-BD59-A6C34878D82A}">
                    <a16:rowId xmlns:a16="http://schemas.microsoft.com/office/drawing/2014/main" val="3715621935"/>
                  </a:ext>
                </a:extLst>
              </a:tr>
              <a:tr h="455132">
                <a:tc>
                  <a:txBody>
                    <a:bodyPr/>
                    <a:lstStyle/>
                    <a:p>
                      <a:r>
                        <a:rPr lang="en-US" dirty="0"/>
                        <a:t>Generation (m)</a:t>
                      </a:r>
                    </a:p>
                  </a:txBody>
                  <a:tcPr/>
                </a:tc>
                <a:tc>
                  <a:txBody>
                    <a:bodyPr/>
                    <a:lstStyle/>
                    <a:p>
                      <a:pPr algn="ctr"/>
                      <a:r>
                        <a:rPr lang="en-US" dirty="0"/>
                        <a:t>100</a:t>
                      </a:r>
                    </a:p>
                  </a:txBody>
                  <a:tcPr/>
                </a:tc>
                <a:tc>
                  <a:txBody>
                    <a:bodyPr/>
                    <a:lstStyle/>
                    <a:p>
                      <a:pPr algn="ctr"/>
                      <a:r>
                        <a:rPr lang="en-US" dirty="0"/>
                        <a:t>100</a:t>
                      </a:r>
                    </a:p>
                  </a:txBody>
                  <a:tcPr/>
                </a:tc>
                <a:tc>
                  <a:txBody>
                    <a:bodyPr/>
                    <a:lstStyle/>
                    <a:p>
                      <a:pPr algn="ctr"/>
                      <a:r>
                        <a:rPr lang="en-US" dirty="0"/>
                        <a:t>100</a:t>
                      </a:r>
                    </a:p>
                  </a:txBody>
                  <a:tcPr/>
                </a:tc>
                <a:extLst>
                  <a:ext uri="{0D108BD9-81ED-4DB2-BD59-A6C34878D82A}">
                    <a16:rowId xmlns:a16="http://schemas.microsoft.com/office/drawing/2014/main" val="1256357105"/>
                  </a:ext>
                </a:extLst>
              </a:tr>
              <a:tr h="455132">
                <a:tc>
                  <a:txBody>
                    <a:bodyPr/>
                    <a:lstStyle/>
                    <a:p>
                      <a:r>
                        <a:rPr lang="en-US" dirty="0"/>
                        <a:t>Survivors</a:t>
                      </a:r>
                    </a:p>
                  </a:txBody>
                  <a:tcPr/>
                </a:tc>
                <a:tc>
                  <a:txBody>
                    <a:bodyPr/>
                    <a:lstStyle/>
                    <a:p>
                      <a:pPr algn="ctr"/>
                      <a:r>
                        <a:rPr lang="en-US" dirty="0"/>
                        <a:t>326</a:t>
                      </a:r>
                    </a:p>
                  </a:txBody>
                  <a:tcPr/>
                </a:tc>
                <a:tc>
                  <a:txBody>
                    <a:bodyPr/>
                    <a:lstStyle/>
                    <a:p>
                      <a:pPr algn="ctr"/>
                      <a:r>
                        <a:rPr lang="en-US" dirty="0"/>
                        <a:t>330</a:t>
                      </a:r>
                    </a:p>
                  </a:txBody>
                  <a:tcPr/>
                </a:tc>
                <a:tc>
                  <a:txBody>
                    <a:bodyPr/>
                    <a:lstStyle/>
                    <a:p>
                      <a:pPr algn="ctr"/>
                      <a:r>
                        <a:rPr lang="en-US" dirty="0"/>
                        <a:t>331</a:t>
                      </a:r>
                    </a:p>
                  </a:txBody>
                  <a:tcPr/>
                </a:tc>
                <a:extLst>
                  <a:ext uri="{0D108BD9-81ED-4DB2-BD59-A6C34878D82A}">
                    <a16:rowId xmlns:a16="http://schemas.microsoft.com/office/drawing/2014/main" val="3781744667"/>
                  </a:ext>
                </a:extLst>
              </a:tr>
              <a:tr h="785570">
                <a:tc>
                  <a:txBody>
                    <a:bodyPr/>
                    <a:lstStyle/>
                    <a:p>
                      <a:r>
                        <a:rPr lang="en-US" dirty="0"/>
                        <a:t>Fitness score</a:t>
                      </a:r>
                    </a:p>
                    <a:p>
                      <a:r>
                        <a:rPr lang="en-US" dirty="0"/>
                        <a:t>(at 1 - m generation)</a:t>
                      </a:r>
                    </a:p>
                  </a:txBody>
                  <a:tcPr/>
                </a:tc>
                <a:tc>
                  <a:txBody>
                    <a:bodyPr/>
                    <a:lstStyle/>
                    <a:p>
                      <a:pPr algn="ctr"/>
                      <a:r>
                        <a:rPr lang="en-US" dirty="0"/>
                        <a:t>0.164 - 0.184</a:t>
                      </a:r>
                    </a:p>
                  </a:txBody>
                  <a:tcPr/>
                </a:tc>
                <a:tc>
                  <a:txBody>
                    <a:bodyPr/>
                    <a:lstStyle/>
                    <a:p>
                      <a:pPr algn="ctr"/>
                      <a:r>
                        <a:rPr lang="en-US" dirty="0"/>
                        <a:t>0.146 - 0.202</a:t>
                      </a:r>
                    </a:p>
                  </a:txBody>
                  <a:tcPr/>
                </a:tc>
                <a:tc>
                  <a:txBody>
                    <a:bodyPr/>
                    <a:lstStyle/>
                    <a:p>
                      <a:pPr algn="ctr"/>
                      <a:r>
                        <a:rPr lang="en-US" dirty="0"/>
                        <a:t>0.170 – 0.218</a:t>
                      </a:r>
                    </a:p>
                  </a:txBody>
                  <a:tcPr/>
                </a:tc>
                <a:extLst>
                  <a:ext uri="{0D108BD9-81ED-4DB2-BD59-A6C34878D82A}">
                    <a16:rowId xmlns:a16="http://schemas.microsoft.com/office/drawing/2014/main" val="1746076768"/>
                  </a:ext>
                </a:extLst>
              </a:tr>
            </a:tbl>
          </a:graphicData>
        </a:graphic>
      </p:graphicFrame>
      <p:sp>
        <p:nvSpPr>
          <p:cNvPr id="4" name="TextBox 3">
            <a:extLst>
              <a:ext uri="{FF2B5EF4-FFF2-40B4-BE49-F238E27FC236}">
                <a16:creationId xmlns:a16="http://schemas.microsoft.com/office/drawing/2014/main" id="{6B4D2C4A-77A5-CD43-BA3C-D50725F41C99}"/>
              </a:ext>
            </a:extLst>
          </p:cNvPr>
          <p:cNvSpPr txBox="1"/>
          <p:nvPr/>
        </p:nvSpPr>
        <p:spPr>
          <a:xfrm>
            <a:off x="914400" y="1998940"/>
            <a:ext cx="9972602" cy="369332"/>
          </a:xfrm>
          <a:prstGeom prst="rect">
            <a:avLst/>
          </a:prstGeom>
          <a:noFill/>
        </p:spPr>
        <p:txBody>
          <a:bodyPr wrap="none" rtlCol="0">
            <a:spAutoFit/>
          </a:bodyPr>
          <a:lstStyle/>
          <a:p>
            <a:r>
              <a:rPr lang="en-US" dirty="0"/>
              <a:t>Constant number of cities (n = 100) and generations (m = 100), varying initial population</a:t>
            </a:r>
          </a:p>
        </p:txBody>
      </p:sp>
    </p:spTree>
    <p:extLst>
      <p:ext uri="{BB962C8B-B14F-4D97-AF65-F5344CB8AC3E}">
        <p14:creationId xmlns:p14="http://schemas.microsoft.com/office/powerpoint/2010/main" val="357188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5B34-423D-4947-9F71-4B759E21822A}"/>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CF72CEEA-0A58-E04E-B76A-2E9E00FFD551}"/>
              </a:ext>
            </a:extLst>
          </p:cNvPr>
          <p:cNvGraphicFramePr>
            <a:graphicFrameLocks noGrp="1"/>
          </p:cNvGraphicFramePr>
          <p:nvPr>
            <p:ph idx="1"/>
            <p:extLst>
              <p:ext uri="{D42A27DB-BD31-4B8C-83A1-F6EECF244321}">
                <p14:modId xmlns:p14="http://schemas.microsoft.com/office/powerpoint/2010/main" val="4102422415"/>
              </p:ext>
            </p:extLst>
          </p:nvPr>
        </p:nvGraphicFramePr>
        <p:xfrm>
          <a:off x="541938" y="114300"/>
          <a:ext cx="9508895" cy="641508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180166DE-7E9E-AD4B-80D4-93D6454F7BDB}"/>
              </a:ext>
            </a:extLst>
          </p:cNvPr>
          <p:cNvSpPr txBox="1"/>
          <p:nvPr/>
        </p:nvSpPr>
        <p:spPr>
          <a:xfrm>
            <a:off x="10301288" y="3214688"/>
            <a:ext cx="1674687" cy="461665"/>
          </a:xfrm>
          <a:prstGeom prst="rect">
            <a:avLst/>
          </a:prstGeom>
          <a:noFill/>
        </p:spPr>
        <p:txBody>
          <a:bodyPr wrap="square" rtlCol="0">
            <a:spAutoFit/>
          </a:bodyPr>
          <a:lstStyle/>
          <a:p>
            <a:r>
              <a:rPr lang="en-US" sz="2400" dirty="0"/>
              <a:t>Graph 1</a:t>
            </a:r>
          </a:p>
        </p:txBody>
      </p:sp>
    </p:spTree>
    <p:extLst>
      <p:ext uri="{BB962C8B-B14F-4D97-AF65-F5344CB8AC3E}">
        <p14:creationId xmlns:p14="http://schemas.microsoft.com/office/powerpoint/2010/main" val="358206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3606-BDEF-FC4C-BD7A-261BABD0F6E5}"/>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CD601DBB-E245-6445-947E-AA23886FE89F}"/>
              </a:ext>
            </a:extLst>
          </p:cNvPr>
          <p:cNvSpPr>
            <a:spLocks noGrp="1"/>
          </p:cNvSpPr>
          <p:nvPr>
            <p:ph idx="1"/>
          </p:nvPr>
        </p:nvSpPr>
        <p:spPr/>
        <p:txBody>
          <a:bodyPr>
            <a:normAutofit/>
          </a:bodyPr>
          <a:lstStyle/>
          <a:p>
            <a:r>
              <a:rPr lang="en-US" sz="2800" dirty="0"/>
              <a:t>From Graph 1 it can be observed that, with increased in initial population size (i.e. population size at generation 0) and with constant generations (m = 100) there is a high chance of possibility to get a optimum solution </a:t>
            </a:r>
          </a:p>
          <a:p>
            <a:r>
              <a:rPr lang="en-US" sz="2800" dirty="0"/>
              <a:t>With increase in initial population, variation in population exits, hence improving the results</a:t>
            </a:r>
          </a:p>
        </p:txBody>
      </p:sp>
    </p:spTree>
    <p:extLst>
      <p:ext uri="{BB962C8B-B14F-4D97-AF65-F5344CB8AC3E}">
        <p14:creationId xmlns:p14="http://schemas.microsoft.com/office/powerpoint/2010/main" val="213518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93FE-0445-CD41-BA4D-EA93585E3395}"/>
              </a:ext>
            </a:extLst>
          </p:cNvPr>
          <p:cNvSpPr>
            <a:spLocks noGrp="1"/>
          </p:cNvSpPr>
          <p:nvPr>
            <p:ph type="title"/>
          </p:nvPr>
        </p:nvSpPr>
        <p:spPr/>
        <p:txBody>
          <a:bodyPr/>
          <a:lstStyle/>
          <a:p>
            <a:r>
              <a:rPr lang="en-US" dirty="0"/>
              <a:t>Result 2:</a:t>
            </a:r>
          </a:p>
        </p:txBody>
      </p:sp>
      <p:graphicFrame>
        <p:nvGraphicFramePr>
          <p:cNvPr id="7" name="Content Placeholder 6">
            <a:extLst>
              <a:ext uri="{FF2B5EF4-FFF2-40B4-BE49-F238E27FC236}">
                <a16:creationId xmlns:a16="http://schemas.microsoft.com/office/drawing/2014/main" id="{24703352-3D79-944B-ACE4-50E2ACBE7674}"/>
              </a:ext>
            </a:extLst>
          </p:cNvPr>
          <p:cNvGraphicFramePr>
            <a:graphicFrameLocks noGrp="1"/>
          </p:cNvGraphicFramePr>
          <p:nvPr>
            <p:ph idx="1"/>
            <p:extLst>
              <p:ext uri="{D42A27DB-BD31-4B8C-83A1-F6EECF244321}">
                <p14:modId xmlns:p14="http://schemas.microsoft.com/office/powerpoint/2010/main" val="2295600823"/>
              </p:ext>
            </p:extLst>
          </p:nvPr>
        </p:nvGraphicFramePr>
        <p:xfrm>
          <a:off x="646111" y="2595562"/>
          <a:ext cx="10401301" cy="2919876"/>
        </p:xfrm>
        <a:graphic>
          <a:graphicData uri="http://schemas.openxmlformats.org/drawingml/2006/table">
            <a:tbl>
              <a:tblPr firstRow="1" bandRow="1">
                <a:tableStyleId>{7DF18680-E054-41AD-8BC1-D1AEF772440D}</a:tableStyleId>
              </a:tblPr>
              <a:tblGrid>
                <a:gridCol w="2247622">
                  <a:extLst>
                    <a:ext uri="{9D8B030D-6E8A-4147-A177-3AD203B41FA5}">
                      <a16:colId xmlns:a16="http://schemas.microsoft.com/office/drawing/2014/main" val="2288922134"/>
                    </a:ext>
                  </a:extLst>
                </a:gridCol>
                <a:gridCol w="1912899">
                  <a:extLst>
                    <a:ext uri="{9D8B030D-6E8A-4147-A177-3AD203B41FA5}">
                      <a16:colId xmlns:a16="http://schemas.microsoft.com/office/drawing/2014/main" val="780510542"/>
                    </a:ext>
                  </a:extLst>
                </a:gridCol>
                <a:gridCol w="2080260">
                  <a:extLst>
                    <a:ext uri="{9D8B030D-6E8A-4147-A177-3AD203B41FA5}">
                      <a16:colId xmlns:a16="http://schemas.microsoft.com/office/drawing/2014/main" val="2465308004"/>
                    </a:ext>
                  </a:extLst>
                </a:gridCol>
                <a:gridCol w="2080260">
                  <a:extLst>
                    <a:ext uri="{9D8B030D-6E8A-4147-A177-3AD203B41FA5}">
                      <a16:colId xmlns:a16="http://schemas.microsoft.com/office/drawing/2014/main" val="3539140519"/>
                    </a:ext>
                  </a:extLst>
                </a:gridCol>
                <a:gridCol w="2080260">
                  <a:extLst>
                    <a:ext uri="{9D8B030D-6E8A-4147-A177-3AD203B41FA5}">
                      <a16:colId xmlns:a16="http://schemas.microsoft.com/office/drawing/2014/main" val="355491782"/>
                    </a:ext>
                  </a:extLst>
                </a:gridCol>
              </a:tblGrid>
              <a:tr h="455132">
                <a:tc>
                  <a:txBody>
                    <a:bodyPr/>
                    <a:lstStyle/>
                    <a:p>
                      <a:r>
                        <a:rPr lang="en-US" b="0" dirty="0"/>
                        <a:t>Number of cities (n)</a:t>
                      </a:r>
                    </a:p>
                  </a:txBody>
                  <a:tcPr/>
                </a:tc>
                <a:tc>
                  <a:txBody>
                    <a:bodyPr/>
                    <a:lstStyle/>
                    <a:p>
                      <a:pPr algn="ctr"/>
                      <a:r>
                        <a:rPr lang="en-US" b="0" dirty="0"/>
                        <a:t>30</a:t>
                      </a:r>
                    </a:p>
                  </a:txBody>
                  <a:tcPr/>
                </a:tc>
                <a:tc>
                  <a:txBody>
                    <a:bodyPr/>
                    <a:lstStyle/>
                    <a:p>
                      <a:pPr algn="ctr"/>
                      <a:r>
                        <a:rPr lang="en-US" b="0" dirty="0"/>
                        <a:t>30</a:t>
                      </a:r>
                    </a:p>
                  </a:txBody>
                  <a:tcPr/>
                </a:tc>
                <a:tc>
                  <a:txBody>
                    <a:bodyPr/>
                    <a:lstStyle/>
                    <a:p>
                      <a:pPr algn="ctr"/>
                      <a:r>
                        <a:rPr lang="en-US" b="0" dirty="0"/>
                        <a:t>30</a:t>
                      </a:r>
                    </a:p>
                  </a:txBody>
                  <a:tcPr/>
                </a:tc>
                <a:tc>
                  <a:txBody>
                    <a:bodyPr/>
                    <a:lstStyle/>
                    <a:p>
                      <a:pPr algn="ctr"/>
                      <a:r>
                        <a:rPr lang="en-US" b="0" dirty="0"/>
                        <a:t>30</a:t>
                      </a:r>
                    </a:p>
                  </a:txBody>
                  <a:tcPr/>
                </a:tc>
                <a:extLst>
                  <a:ext uri="{0D108BD9-81ED-4DB2-BD59-A6C34878D82A}">
                    <a16:rowId xmlns:a16="http://schemas.microsoft.com/office/drawing/2014/main" val="2234289216"/>
                  </a:ext>
                </a:extLst>
              </a:tr>
              <a:tr h="455132">
                <a:tc>
                  <a:txBody>
                    <a:bodyPr/>
                    <a:lstStyle/>
                    <a:p>
                      <a:r>
                        <a:rPr lang="en-US" dirty="0"/>
                        <a:t>Population size</a:t>
                      </a:r>
                    </a:p>
                  </a:txBody>
                  <a:tcPr/>
                </a:tc>
                <a:tc>
                  <a:txBody>
                    <a:bodyPr/>
                    <a:lstStyle/>
                    <a:p>
                      <a:pPr algn="ctr"/>
                      <a:r>
                        <a:rPr lang="en-US" dirty="0"/>
                        <a:t>20</a:t>
                      </a:r>
                    </a:p>
                  </a:txBody>
                  <a:tcPr/>
                </a:tc>
                <a:tc>
                  <a:txBody>
                    <a:bodyPr/>
                    <a:lstStyle/>
                    <a:p>
                      <a:pPr algn="ctr"/>
                      <a:r>
                        <a:rPr lang="en-US" dirty="0"/>
                        <a:t>20</a:t>
                      </a:r>
                    </a:p>
                  </a:txBody>
                  <a:tcPr/>
                </a:tc>
                <a:tc>
                  <a:txBody>
                    <a:bodyPr/>
                    <a:lstStyle/>
                    <a:p>
                      <a:pPr algn="ctr"/>
                      <a:r>
                        <a:rPr lang="en-US" dirty="0"/>
                        <a:t>20</a:t>
                      </a:r>
                    </a:p>
                  </a:txBody>
                  <a:tcPr/>
                </a:tc>
                <a:tc>
                  <a:txBody>
                    <a:bodyPr/>
                    <a:lstStyle/>
                    <a:p>
                      <a:pPr algn="ctr"/>
                      <a:r>
                        <a:rPr lang="en-US" dirty="0"/>
                        <a:t>20</a:t>
                      </a:r>
                    </a:p>
                  </a:txBody>
                  <a:tcPr/>
                </a:tc>
                <a:extLst>
                  <a:ext uri="{0D108BD9-81ED-4DB2-BD59-A6C34878D82A}">
                    <a16:rowId xmlns:a16="http://schemas.microsoft.com/office/drawing/2014/main" val="3715621935"/>
                  </a:ext>
                </a:extLst>
              </a:tr>
              <a:tr h="455132">
                <a:tc>
                  <a:txBody>
                    <a:bodyPr/>
                    <a:lstStyle/>
                    <a:p>
                      <a:r>
                        <a:rPr lang="en-US" dirty="0"/>
                        <a:t>Generation (m)</a:t>
                      </a:r>
                    </a:p>
                  </a:txBody>
                  <a:tcPr/>
                </a:tc>
                <a:tc>
                  <a:txBody>
                    <a:bodyPr/>
                    <a:lstStyle/>
                    <a:p>
                      <a:pPr algn="ctr"/>
                      <a:r>
                        <a:rPr lang="en-US" dirty="0"/>
                        <a:t>20</a:t>
                      </a:r>
                    </a:p>
                  </a:txBody>
                  <a:tcPr/>
                </a:tc>
                <a:tc>
                  <a:txBody>
                    <a:bodyPr/>
                    <a:lstStyle/>
                    <a:p>
                      <a:pPr algn="ctr"/>
                      <a:r>
                        <a:rPr lang="en-US" dirty="0"/>
                        <a:t>40</a:t>
                      </a:r>
                    </a:p>
                  </a:txBody>
                  <a:tcPr/>
                </a:tc>
                <a:tc>
                  <a:txBody>
                    <a:bodyPr/>
                    <a:lstStyle/>
                    <a:p>
                      <a:pPr algn="ctr"/>
                      <a:r>
                        <a:rPr lang="en-US" dirty="0"/>
                        <a:t>80</a:t>
                      </a:r>
                    </a:p>
                  </a:txBody>
                  <a:tcPr/>
                </a:tc>
                <a:tc>
                  <a:txBody>
                    <a:bodyPr/>
                    <a:lstStyle/>
                    <a:p>
                      <a:pPr algn="ctr"/>
                      <a:r>
                        <a:rPr lang="en-US" dirty="0"/>
                        <a:t>100</a:t>
                      </a:r>
                    </a:p>
                  </a:txBody>
                  <a:tcPr/>
                </a:tc>
                <a:extLst>
                  <a:ext uri="{0D108BD9-81ED-4DB2-BD59-A6C34878D82A}">
                    <a16:rowId xmlns:a16="http://schemas.microsoft.com/office/drawing/2014/main" val="1256357105"/>
                  </a:ext>
                </a:extLst>
              </a:tr>
              <a:tr h="455132">
                <a:tc>
                  <a:txBody>
                    <a:bodyPr/>
                    <a:lstStyle/>
                    <a:p>
                      <a:r>
                        <a:rPr lang="en-US" dirty="0"/>
                        <a:t>Survivors</a:t>
                      </a:r>
                    </a:p>
                  </a:txBody>
                  <a:tcPr/>
                </a:tc>
                <a:tc>
                  <a:txBody>
                    <a:bodyPr/>
                    <a:lstStyle/>
                    <a:p>
                      <a:pPr algn="ctr"/>
                      <a:r>
                        <a:rPr lang="en-US" dirty="0"/>
                        <a:t>81</a:t>
                      </a:r>
                    </a:p>
                  </a:txBody>
                  <a:tcPr/>
                </a:tc>
                <a:tc>
                  <a:txBody>
                    <a:bodyPr/>
                    <a:lstStyle/>
                    <a:p>
                      <a:pPr algn="ctr"/>
                      <a:r>
                        <a:rPr lang="en-US" dirty="0"/>
                        <a:t>142</a:t>
                      </a:r>
                    </a:p>
                  </a:txBody>
                  <a:tcPr/>
                </a:tc>
                <a:tc>
                  <a:txBody>
                    <a:bodyPr/>
                    <a:lstStyle/>
                    <a:p>
                      <a:pPr algn="ctr"/>
                      <a:r>
                        <a:rPr lang="en-US" dirty="0"/>
                        <a:t>251</a:t>
                      </a:r>
                    </a:p>
                  </a:txBody>
                  <a:tcPr/>
                </a:tc>
                <a:tc>
                  <a:txBody>
                    <a:bodyPr/>
                    <a:lstStyle/>
                    <a:p>
                      <a:pPr algn="ctr"/>
                      <a:r>
                        <a:rPr lang="en-US" dirty="0"/>
                        <a:t>328</a:t>
                      </a:r>
                    </a:p>
                  </a:txBody>
                  <a:tcPr/>
                </a:tc>
                <a:extLst>
                  <a:ext uri="{0D108BD9-81ED-4DB2-BD59-A6C34878D82A}">
                    <a16:rowId xmlns:a16="http://schemas.microsoft.com/office/drawing/2014/main" val="3781744667"/>
                  </a:ext>
                </a:extLst>
              </a:tr>
              <a:tr h="785570">
                <a:tc>
                  <a:txBody>
                    <a:bodyPr/>
                    <a:lstStyle/>
                    <a:p>
                      <a:r>
                        <a:rPr lang="en-US" dirty="0"/>
                        <a:t>Fitness score</a:t>
                      </a:r>
                    </a:p>
                    <a:p>
                      <a:r>
                        <a:rPr lang="en-US" dirty="0"/>
                        <a:t>(at 1 - m generation)</a:t>
                      </a:r>
                    </a:p>
                  </a:txBody>
                  <a:tcPr/>
                </a:tc>
                <a:tc>
                  <a:txBody>
                    <a:bodyPr/>
                    <a:lstStyle/>
                    <a:p>
                      <a:pPr algn="ctr"/>
                      <a:r>
                        <a:rPr lang="en-US" dirty="0"/>
                        <a:t>0.164 - 0.180</a:t>
                      </a:r>
                    </a:p>
                  </a:txBody>
                  <a:tcPr/>
                </a:tc>
                <a:tc>
                  <a:txBody>
                    <a:bodyPr/>
                    <a:lstStyle/>
                    <a:p>
                      <a:pPr algn="ctr"/>
                      <a:r>
                        <a:rPr lang="en-US" dirty="0"/>
                        <a:t>0.140 - 0.181</a:t>
                      </a:r>
                    </a:p>
                  </a:txBody>
                  <a:tcPr/>
                </a:tc>
                <a:tc>
                  <a:txBody>
                    <a:bodyPr/>
                    <a:lstStyle/>
                    <a:p>
                      <a:pPr algn="ctr"/>
                      <a:r>
                        <a:rPr lang="en-US" dirty="0"/>
                        <a:t>0.166 – 0.194</a:t>
                      </a:r>
                    </a:p>
                  </a:txBody>
                  <a:tcPr/>
                </a:tc>
                <a:tc>
                  <a:txBody>
                    <a:bodyPr/>
                    <a:lstStyle/>
                    <a:p>
                      <a:pPr algn="ctr"/>
                      <a:r>
                        <a:rPr lang="en-US" dirty="0"/>
                        <a:t>0.154- 0.198</a:t>
                      </a:r>
                    </a:p>
                  </a:txBody>
                  <a:tcPr/>
                </a:tc>
                <a:extLst>
                  <a:ext uri="{0D108BD9-81ED-4DB2-BD59-A6C34878D82A}">
                    <a16:rowId xmlns:a16="http://schemas.microsoft.com/office/drawing/2014/main" val="1746076768"/>
                  </a:ext>
                </a:extLst>
              </a:tr>
            </a:tbl>
          </a:graphicData>
        </a:graphic>
      </p:graphicFrame>
      <p:sp>
        <p:nvSpPr>
          <p:cNvPr id="4" name="TextBox 3">
            <a:extLst>
              <a:ext uri="{FF2B5EF4-FFF2-40B4-BE49-F238E27FC236}">
                <a16:creationId xmlns:a16="http://schemas.microsoft.com/office/drawing/2014/main" id="{5B3B7896-554F-F740-84B6-9D41834A126D}"/>
              </a:ext>
            </a:extLst>
          </p:cNvPr>
          <p:cNvSpPr txBox="1"/>
          <p:nvPr/>
        </p:nvSpPr>
        <p:spPr>
          <a:xfrm>
            <a:off x="646111" y="1901239"/>
            <a:ext cx="10401301" cy="646331"/>
          </a:xfrm>
          <a:prstGeom prst="rect">
            <a:avLst/>
          </a:prstGeom>
          <a:noFill/>
        </p:spPr>
        <p:txBody>
          <a:bodyPr wrap="square" rtlCol="0">
            <a:spAutoFit/>
          </a:bodyPr>
          <a:lstStyle/>
          <a:p>
            <a:r>
              <a:rPr lang="en-US" dirty="0"/>
              <a:t>Constant number of cities(n =30) and initial population size(= 20), varying number of generations(m)</a:t>
            </a:r>
          </a:p>
        </p:txBody>
      </p:sp>
    </p:spTree>
    <p:extLst>
      <p:ext uri="{BB962C8B-B14F-4D97-AF65-F5344CB8AC3E}">
        <p14:creationId xmlns:p14="http://schemas.microsoft.com/office/powerpoint/2010/main" val="3573503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741B-D20D-B14A-BADD-E1365C1AC642}"/>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0BC2C93A-98F4-7047-BA3B-31CB4E432D66}"/>
              </a:ext>
            </a:extLst>
          </p:cNvPr>
          <p:cNvGraphicFramePr>
            <a:graphicFrameLocks noGrp="1"/>
          </p:cNvGraphicFramePr>
          <p:nvPr>
            <p:ph idx="1"/>
            <p:extLst>
              <p:ext uri="{D42A27DB-BD31-4B8C-83A1-F6EECF244321}">
                <p14:modId xmlns:p14="http://schemas.microsoft.com/office/powerpoint/2010/main" val="3390939624"/>
              </p:ext>
            </p:extLst>
          </p:nvPr>
        </p:nvGraphicFramePr>
        <p:xfrm>
          <a:off x="442913" y="157163"/>
          <a:ext cx="9607550" cy="645794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C01BC3B4-192F-694E-BAF1-CB4FA30503AE}"/>
              </a:ext>
            </a:extLst>
          </p:cNvPr>
          <p:cNvSpPr txBox="1"/>
          <p:nvPr/>
        </p:nvSpPr>
        <p:spPr>
          <a:xfrm>
            <a:off x="10315576" y="3155304"/>
            <a:ext cx="1407758" cy="461665"/>
          </a:xfrm>
          <a:prstGeom prst="rect">
            <a:avLst/>
          </a:prstGeom>
          <a:noFill/>
        </p:spPr>
        <p:txBody>
          <a:bodyPr wrap="none" rtlCol="0">
            <a:spAutoFit/>
          </a:bodyPr>
          <a:lstStyle/>
          <a:p>
            <a:r>
              <a:rPr lang="en-US" sz="2400" dirty="0"/>
              <a:t>Graph 2</a:t>
            </a:r>
            <a:endParaRPr lang="en-US" dirty="0"/>
          </a:p>
        </p:txBody>
      </p:sp>
    </p:spTree>
    <p:extLst>
      <p:ext uri="{BB962C8B-B14F-4D97-AF65-F5344CB8AC3E}">
        <p14:creationId xmlns:p14="http://schemas.microsoft.com/office/powerpoint/2010/main" val="2641264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CA74B-02B0-2741-AEB9-32ED185EAD6C}"/>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6043B2B1-BE19-6544-83CB-F7BB838AD044}"/>
              </a:ext>
            </a:extLst>
          </p:cNvPr>
          <p:cNvSpPr>
            <a:spLocks noGrp="1"/>
          </p:cNvSpPr>
          <p:nvPr>
            <p:ph idx="1"/>
          </p:nvPr>
        </p:nvSpPr>
        <p:spPr/>
        <p:txBody>
          <a:bodyPr>
            <a:normAutofit/>
          </a:bodyPr>
          <a:lstStyle/>
          <a:p>
            <a:r>
              <a:rPr lang="en-US" sz="2400" dirty="0"/>
              <a:t>From Graph 2 and Result 2, it can be observed that with increase in generation the number of survivors increases, due to which the variation in the population increases in every new generation</a:t>
            </a:r>
          </a:p>
          <a:p>
            <a:r>
              <a:rPr lang="en-US" sz="2400" dirty="0"/>
              <a:t>Increase in variation of population, improves fitness value</a:t>
            </a:r>
          </a:p>
          <a:p>
            <a:endParaRPr lang="en-US" sz="2400" dirty="0"/>
          </a:p>
        </p:txBody>
      </p:sp>
    </p:spTree>
    <p:extLst>
      <p:ext uri="{BB962C8B-B14F-4D97-AF65-F5344CB8AC3E}">
        <p14:creationId xmlns:p14="http://schemas.microsoft.com/office/powerpoint/2010/main" val="2426657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20CA2-F33A-4F40-9877-FE46D16872DD}"/>
              </a:ext>
            </a:extLst>
          </p:cNvPr>
          <p:cNvSpPr>
            <a:spLocks noGrp="1"/>
          </p:cNvSpPr>
          <p:nvPr>
            <p:ph type="title"/>
          </p:nvPr>
        </p:nvSpPr>
        <p:spPr/>
        <p:txBody>
          <a:bodyPr/>
          <a:lstStyle/>
          <a:p>
            <a:r>
              <a:rPr lang="en-US" dirty="0"/>
              <a:t>Test cases:</a:t>
            </a:r>
          </a:p>
        </p:txBody>
      </p:sp>
      <p:pic>
        <p:nvPicPr>
          <p:cNvPr id="5" name="Content Placeholder 4">
            <a:extLst>
              <a:ext uri="{FF2B5EF4-FFF2-40B4-BE49-F238E27FC236}">
                <a16:creationId xmlns:a16="http://schemas.microsoft.com/office/drawing/2014/main" id="{DDA979FD-9CB1-794A-AA72-B78869B5F534}"/>
              </a:ext>
            </a:extLst>
          </p:cNvPr>
          <p:cNvPicPr>
            <a:picLocks noGrp="1" noChangeAspect="1"/>
          </p:cNvPicPr>
          <p:nvPr>
            <p:ph idx="1"/>
          </p:nvPr>
        </p:nvPicPr>
        <p:blipFill>
          <a:blip r:embed="rId2"/>
          <a:stretch>
            <a:fillRect/>
          </a:stretch>
        </p:blipFill>
        <p:spPr>
          <a:xfrm>
            <a:off x="733778" y="1123575"/>
            <a:ext cx="10566400" cy="5734425"/>
          </a:xfrm>
        </p:spPr>
      </p:pic>
    </p:spTree>
    <p:extLst>
      <p:ext uri="{BB962C8B-B14F-4D97-AF65-F5344CB8AC3E}">
        <p14:creationId xmlns:p14="http://schemas.microsoft.com/office/powerpoint/2010/main" val="208574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9736-8497-4B4A-9699-E73F5E378DA3}"/>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8FA362DB-ADB1-7B4C-8100-09616BDA1BE1}"/>
              </a:ext>
            </a:extLst>
          </p:cNvPr>
          <p:cNvSpPr>
            <a:spLocks noGrp="1"/>
          </p:cNvSpPr>
          <p:nvPr>
            <p:ph idx="1"/>
          </p:nvPr>
        </p:nvSpPr>
        <p:spPr/>
        <p:txBody>
          <a:bodyPr>
            <a:normAutofit/>
          </a:bodyPr>
          <a:lstStyle/>
          <a:p>
            <a:r>
              <a:rPr lang="en-US" sz="2800" dirty="0"/>
              <a:t>Given a set of cities and distance between every pair of cities, the problem is to find the shortest possible route that visits every city exactly once and returns to the starting point.</a:t>
            </a:r>
          </a:p>
        </p:txBody>
      </p:sp>
    </p:spTree>
    <p:extLst>
      <p:ext uri="{BB962C8B-B14F-4D97-AF65-F5344CB8AC3E}">
        <p14:creationId xmlns:p14="http://schemas.microsoft.com/office/powerpoint/2010/main" val="141349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7221-EFF8-214E-AC20-92A68F1EA3C2}"/>
              </a:ext>
            </a:extLst>
          </p:cNvPr>
          <p:cNvSpPr>
            <a:spLocks noGrp="1"/>
          </p:cNvSpPr>
          <p:nvPr>
            <p:ph type="title"/>
          </p:nvPr>
        </p:nvSpPr>
        <p:spPr/>
        <p:txBody>
          <a:bodyPr/>
          <a:lstStyle/>
          <a:p>
            <a:r>
              <a:rPr lang="en-US" dirty="0"/>
              <a:t>Distance between Cities</a:t>
            </a:r>
          </a:p>
        </p:txBody>
      </p:sp>
      <p:sp>
        <p:nvSpPr>
          <p:cNvPr id="3" name="Content Placeholder 2">
            <a:extLst>
              <a:ext uri="{FF2B5EF4-FFF2-40B4-BE49-F238E27FC236}">
                <a16:creationId xmlns:a16="http://schemas.microsoft.com/office/drawing/2014/main" id="{EC60BA3E-91D5-A048-A708-D7C70B49DCDD}"/>
              </a:ext>
            </a:extLst>
          </p:cNvPr>
          <p:cNvSpPr>
            <a:spLocks noGrp="1"/>
          </p:cNvSpPr>
          <p:nvPr>
            <p:ph idx="1"/>
          </p:nvPr>
        </p:nvSpPr>
        <p:spPr/>
        <p:txBody>
          <a:bodyPr>
            <a:normAutofit/>
          </a:bodyPr>
          <a:lstStyle/>
          <a:p>
            <a:r>
              <a:rPr lang="en-US" sz="2800" dirty="0"/>
              <a:t>30 cities are generated with there respective longitude and latitude in degrees.</a:t>
            </a:r>
          </a:p>
          <a:p>
            <a:r>
              <a:rPr lang="en-US" sz="2800" dirty="0"/>
              <a:t>Distance between two cities is calculated as follows:</a:t>
            </a:r>
          </a:p>
        </p:txBody>
      </p:sp>
      <p:pic>
        <p:nvPicPr>
          <p:cNvPr id="5" name="Picture 4">
            <a:extLst>
              <a:ext uri="{FF2B5EF4-FFF2-40B4-BE49-F238E27FC236}">
                <a16:creationId xmlns:a16="http://schemas.microsoft.com/office/drawing/2014/main" id="{4934FB40-26CD-FC46-B30D-1E3D2ECB46E8}"/>
              </a:ext>
            </a:extLst>
          </p:cNvPr>
          <p:cNvPicPr>
            <a:picLocks noChangeAspect="1"/>
          </p:cNvPicPr>
          <p:nvPr/>
        </p:nvPicPr>
        <p:blipFill>
          <a:blip r:embed="rId2"/>
          <a:stretch>
            <a:fillRect/>
          </a:stretch>
        </p:blipFill>
        <p:spPr>
          <a:xfrm>
            <a:off x="1265061" y="3883378"/>
            <a:ext cx="9232900" cy="2054578"/>
          </a:xfrm>
          <a:prstGeom prst="rect">
            <a:avLst/>
          </a:prstGeom>
        </p:spPr>
      </p:pic>
      <p:sp>
        <p:nvSpPr>
          <p:cNvPr id="6" name="TextBox 5">
            <a:extLst>
              <a:ext uri="{FF2B5EF4-FFF2-40B4-BE49-F238E27FC236}">
                <a16:creationId xmlns:a16="http://schemas.microsoft.com/office/drawing/2014/main" id="{86B01EB7-CAA6-574F-B226-05D658403B0C}"/>
              </a:ext>
            </a:extLst>
          </p:cNvPr>
          <p:cNvSpPr txBox="1"/>
          <p:nvPr/>
        </p:nvSpPr>
        <p:spPr>
          <a:xfrm>
            <a:off x="2630311" y="6096000"/>
            <a:ext cx="2480166" cy="369332"/>
          </a:xfrm>
          <a:prstGeom prst="rect">
            <a:avLst/>
          </a:prstGeom>
          <a:noFill/>
        </p:spPr>
        <p:txBody>
          <a:bodyPr wrap="none" rtlCol="0">
            <a:spAutoFit/>
          </a:bodyPr>
          <a:lstStyle/>
          <a:p>
            <a:r>
              <a:rPr lang="en-US" dirty="0"/>
              <a:t>RRR = radius of earth</a:t>
            </a:r>
          </a:p>
        </p:txBody>
      </p:sp>
    </p:spTree>
    <p:extLst>
      <p:ext uri="{BB962C8B-B14F-4D97-AF65-F5344CB8AC3E}">
        <p14:creationId xmlns:p14="http://schemas.microsoft.com/office/powerpoint/2010/main" val="393826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5FB4-7692-964A-AB6C-0A9968E00625}"/>
              </a:ext>
            </a:extLst>
          </p:cNvPr>
          <p:cNvSpPr>
            <a:spLocks noGrp="1"/>
          </p:cNvSpPr>
          <p:nvPr>
            <p:ph type="title"/>
          </p:nvPr>
        </p:nvSpPr>
        <p:spPr/>
        <p:txBody>
          <a:bodyPr/>
          <a:lstStyle/>
          <a:p>
            <a:r>
              <a:rPr lang="en-US" b="1" dirty="0"/>
              <a:t>Genotype and phenotype</a:t>
            </a:r>
          </a:p>
        </p:txBody>
      </p:sp>
      <p:sp>
        <p:nvSpPr>
          <p:cNvPr id="3" name="Content Placeholder 2">
            <a:extLst>
              <a:ext uri="{FF2B5EF4-FFF2-40B4-BE49-F238E27FC236}">
                <a16:creationId xmlns:a16="http://schemas.microsoft.com/office/drawing/2014/main" id="{E30FD5E4-5329-2D46-B117-C5E128AF495C}"/>
              </a:ext>
            </a:extLst>
          </p:cNvPr>
          <p:cNvSpPr>
            <a:spLocks noGrp="1"/>
          </p:cNvSpPr>
          <p:nvPr>
            <p:ph idx="1"/>
          </p:nvPr>
        </p:nvSpPr>
        <p:spPr/>
        <p:txBody>
          <a:bodyPr/>
          <a:lstStyle/>
          <a:p>
            <a:r>
              <a:rPr lang="en-US" dirty="0"/>
              <a:t>Genotype is the digital information that is passed down generation to generation</a:t>
            </a:r>
          </a:p>
          <a:p>
            <a:r>
              <a:rPr lang="en-US" dirty="0"/>
              <a:t>Phenotype is an expression of data.</a:t>
            </a:r>
          </a:p>
          <a:p>
            <a:r>
              <a:rPr lang="en-US" dirty="0"/>
              <a:t>For this TSP problem we have considered the order of array index as genotype, which intern are stored in an array</a:t>
            </a:r>
          </a:p>
          <a:p>
            <a:r>
              <a:rPr lang="en-US" dirty="0"/>
              <a:t>Let A ,B and C be cities in an </a:t>
            </a:r>
            <a:r>
              <a:rPr lang="en-US" dirty="0" err="1"/>
              <a:t>ArrayList</a:t>
            </a:r>
            <a:r>
              <a:rPr lang="en-US" dirty="0"/>
              <a:t>, then the gene array,</a:t>
            </a:r>
          </a:p>
          <a:p>
            <a:endParaRPr lang="en-US" dirty="0"/>
          </a:p>
          <a:p>
            <a:pPr marL="0" indent="0">
              <a:buNone/>
            </a:pPr>
            <a:r>
              <a:rPr lang="en-US" dirty="0"/>
              <a:t>	 </a:t>
            </a:r>
          </a:p>
          <a:p>
            <a:pPr marL="0" indent="0">
              <a:buNone/>
            </a:pPr>
            <a:r>
              <a:rPr lang="en-US" dirty="0"/>
              <a:t>	determines the order in which the cities are visited (expression of 	data), i.e. B is visited first then C and then A</a:t>
            </a:r>
          </a:p>
        </p:txBody>
      </p:sp>
      <p:graphicFrame>
        <p:nvGraphicFramePr>
          <p:cNvPr id="4" name="Table 3">
            <a:extLst>
              <a:ext uri="{FF2B5EF4-FFF2-40B4-BE49-F238E27FC236}">
                <a16:creationId xmlns:a16="http://schemas.microsoft.com/office/drawing/2014/main" id="{047A31BC-B436-5C4E-9C64-0CFD93E2C947}"/>
              </a:ext>
            </a:extLst>
          </p:cNvPr>
          <p:cNvGraphicFramePr>
            <a:graphicFrameLocks noGrp="1"/>
          </p:cNvGraphicFramePr>
          <p:nvPr>
            <p:extLst>
              <p:ext uri="{D42A27DB-BD31-4B8C-83A1-F6EECF244321}">
                <p14:modId xmlns:p14="http://schemas.microsoft.com/office/powerpoint/2010/main" val="4013717976"/>
              </p:ext>
            </p:extLst>
          </p:nvPr>
        </p:nvGraphicFramePr>
        <p:xfrm>
          <a:off x="2190044" y="4603045"/>
          <a:ext cx="6186315" cy="370840"/>
        </p:xfrm>
        <a:graphic>
          <a:graphicData uri="http://schemas.openxmlformats.org/drawingml/2006/table">
            <a:tbl>
              <a:tblPr firstRow="1" bandRow="1">
                <a:tableStyleId>{7DF18680-E054-41AD-8BC1-D1AEF772440D}</a:tableStyleId>
              </a:tblPr>
              <a:tblGrid>
                <a:gridCol w="2062105">
                  <a:extLst>
                    <a:ext uri="{9D8B030D-6E8A-4147-A177-3AD203B41FA5}">
                      <a16:colId xmlns:a16="http://schemas.microsoft.com/office/drawing/2014/main" val="341929358"/>
                    </a:ext>
                  </a:extLst>
                </a:gridCol>
                <a:gridCol w="2062105">
                  <a:extLst>
                    <a:ext uri="{9D8B030D-6E8A-4147-A177-3AD203B41FA5}">
                      <a16:colId xmlns:a16="http://schemas.microsoft.com/office/drawing/2014/main" val="1672977772"/>
                    </a:ext>
                  </a:extLst>
                </a:gridCol>
                <a:gridCol w="2062105">
                  <a:extLst>
                    <a:ext uri="{9D8B030D-6E8A-4147-A177-3AD203B41FA5}">
                      <a16:colId xmlns:a16="http://schemas.microsoft.com/office/drawing/2014/main" val="4181303323"/>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2326291827"/>
                  </a:ext>
                </a:extLst>
              </a:tr>
            </a:tbl>
          </a:graphicData>
        </a:graphic>
      </p:graphicFrame>
    </p:spTree>
    <p:extLst>
      <p:ext uri="{BB962C8B-B14F-4D97-AF65-F5344CB8AC3E}">
        <p14:creationId xmlns:p14="http://schemas.microsoft.com/office/powerpoint/2010/main" val="291298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9526-2C08-BE47-B1CA-83DB848201D5}"/>
              </a:ext>
            </a:extLst>
          </p:cNvPr>
          <p:cNvSpPr>
            <a:spLocks noGrp="1"/>
          </p:cNvSpPr>
          <p:nvPr>
            <p:ph type="title"/>
          </p:nvPr>
        </p:nvSpPr>
        <p:spPr>
          <a:xfrm>
            <a:off x="646111" y="452718"/>
            <a:ext cx="9404723" cy="834215"/>
          </a:xfrm>
        </p:spPr>
        <p:txBody>
          <a:bodyPr/>
          <a:lstStyle/>
          <a:p>
            <a:r>
              <a:rPr lang="en-US" b="1" dirty="0"/>
              <a:t>Fitness</a:t>
            </a:r>
            <a:r>
              <a:rPr lang="en-US" dirty="0"/>
              <a:t> </a:t>
            </a:r>
            <a:r>
              <a:rPr lang="en-US" b="1" dirty="0"/>
              <a:t>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29B53C-2E1F-E14E-82AE-5F2E368410CB}"/>
                  </a:ext>
                </a:extLst>
              </p:cNvPr>
              <p:cNvSpPr>
                <a:spLocks noGrp="1"/>
              </p:cNvSpPr>
              <p:nvPr>
                <p:ph idx="1"/>
              </p:nvPr>
            </p:nvSpPr>
            <p:spPr>
              <a:xfrm>
                <a:off x="1104293" y="1499762"/>
                <a:ext cx="9247618" cy="4195481"/>
              </a:xfrm>
            </p:spPr>
            <p:txBody>
              <a:bodyPr/>
              <a:lstStyle/>
              <a:p>
                <a:r>
                  <a:rPr lang="en-US" dirty="0"/>
                  <a:t>A gene’s fitness is calculated by inverting the sum of distance between all the vertices(cities) within a gene, which also includes distance between last and the first city (Hamiltonian cycle)</a:t>
                </a:r>
              </a:p>
              <a:p>
                <a:r>
                  <a:rPr lang="en-US" dirty="0"/>
                  <a:t>The smaller the distance the higher fitness value and vice versa</a:t>
                </a:r>
              </a:p>
              <a:p>
                <a:pPr marL="1828800" lvl="4" indent="0">
                  <a:buNone/>
                </a:pPr>
                <a:r>
                  <a:rPr lang="en-US" sz="1800" dirty="0"/>
                  <a:t>	</a:t>
                </a:r>
              </a:p>
              <a:p>
                <a:pPr marL="1828800" lvl="4" indent="0">
                  <a:buNone/>
                </a:pPr>
                <a:r>
                  <a:rPr lang="en-US" sz="2800" dirty="0"/>
                  <a:t>Fitness of a gene =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m:rPr>
                            <m:sty m:val="p"/>
                          </m:rPr>
                          <a:rPr lang="en-US" sz="2800">
                            <a:latin typeface="Cambria Math" panose="02040503050406030204" pitchFamily="18" charset="0"/>
                          </a:rPr>
                          <m:t>distance</m:t>
                        </m:r>
                        <m:r>
                          <a:rPr lang="en-US" sz="2800">
                            <a:latin typeface="Cambria Math" panose="02040503050406030204" pitchFamily="18" charset="0"/>
                          </a:rPr>
                          <m:t> </m:t>
                        </m:r>
                        <m:r>
                          <m:rPr>
                            <m:sty m:val="p"/>
                          </m:rPr>
                          <a:rPr lang="en-US" sz="2800">
                            <a:latin typeface="Cambria Math" panose="02040503050406030204" pitchFamily="18" charset="0"/>
                          </a:rPr>
                          <m:t>between</m:t>
                        </m:r>
                        <m:r>
                          <a:rPr lang="en-US" sz="2800">
                            <a:latin typeface="Cambria Math" panose="02040503050406030204" pitchFamily="18" charset="0"/>
                          </a:rPr>
                          <m:t> </m:t>
                        </m:r>
                        <m:r>
                          <m:rPr>
                            <m:sty m:val="p"/>
                          </m:rPr>
                          <a:rPr lang="en-US" sz="2800">
                            <a:latin typeface="Cambria Math" panose="02040503050406030204" pitchFamily="18" charset="0"/>
                          </a:rPr>
                          <m:t>cities</m:t>
                        </m:r>
                      </m:den>
                    </m:f>
                  </m:oMath>
                </a14:m>
                <a:r>
                  <a:rPr lang="en-US" sz="2800" dirty="0">
                    <a:effectLst/>
                  </a:rPr>
                  <a:t> </a:t>
                </a:r>
                <a:endParaRPr lang="en-US" sz="2800" dirty="0"/>
              </a:p>
            </p:txBody>
          </p:sp>
        </mc:Choice>
        <mc:Fallback xmlns="">
          <p:sp>
            <p:nvSpPr>
              <p:cNvPr id="3" name="Content Placeholder 2">
                <a:extLst>
                  <a:ext uri="{FF2B5EF4-FFF2-40B4-BE49-F238E27FC236}">
                    <a16:creationId xmlns:a16="http://schemas.microsoft.com/office/drawing/2014/main" id="{B829B53C-2E1F-E14E-82AE-5F2E368410CB}"/>
                  </a:ext>
                </a:extLst>
              </p:cNvPr>
              <p:cNvSpPr>
                <a:spLocks noGrp="1" noRot="1" noChangeAspect="1" noMove="1" noResize="1" noEditPoints="1" noAdjustHandles="1" noChangeArrowheads="1" noChangeShapeType="1" noTextEdit="1"/>
              </p:cNvSpPr>
              <p:nvPr>
                <p:ph idx="1"/>
              </p:nvPr>
            </p:nvSpPr>
            <p:spPr>
              <a:xfrm>
                <a:off x="1104293" y="1499762"/>
                <a:ext cx="9247618" cy="4195481"/>
              </a:xfrm>
              <a:blipFill>
                <a:blip r:embed="rId2"/>
                <a:stretch>
                  <a:fillRect l="-274" t="-604"/>
                </a:stretch>
              </a:blipFill>
            </p:spPr>
            <p:txBody>
              <a:bodyPr/>
              <a:lstStyle/>
              <a:p>
                <a:r>
                  <a:rPr lang="en-US">
                    <a:noFill/>
                  </a:rPr>
                  <a:t> </a:t>
                </a:r>
              </a:p>
            </p:txBody>
          </p:sp>
        </mc:Fallback>
      </mc:AlternateContent>
    </p:spTree>
    <p:extLst>
      <p:ext uri="{BB962C8B-B14F-4D97-AF65-F5344CB8AC3E}">
        <p14:creationId xmlns:p14="http://schemas.microsoft.com/office/powerpoint/2010/main" val="247933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50D1-93B4-E248-8130-83AE0604DACB}"/>
              </a:ext>
            </a:extLst>
          </p:cNvPr>
          <p:cNvSpPr>
            <a:spLocks noGrp="1"/>
          </p:cNvSpPr>
          <p:nvPr>
            <p:ph type="title"/>
          </p:nvPr>
        </p:nvSpPr>
        <p:spPr/>
        <p:txBody>
          <a:bodyPr/>
          <a:lstStyle/>
          <a:p>
            <a:r>
              <a:rPr lang="en-US" b="1" dirty="0"/>
              <a:t>Normalized fitness</a:t>
            </a:r>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D981B-D577-094C-9E7D-F1B5EB61DF97}"/>
                  </a:ext>
                </a:extLst>
              </p:cNvPr>
              <p:cNvSpPr>
                <a:spLocks noGrp="1"/>
              </p:cNvSpPr>
              <p:nvPr>
                <p:ph idx="1"/>
              </p:nvPr>
            </p:nvSpPr>
            <p:spPr/>
            <p:txBody>
              <a:bodyPr/>
              <a:lstStyle/>
              <a:p>
                <a:r>
                  <a:rPr lang="en-US" dirty="0"/>
                  <a:t>Each gene contains a normalized fitness value (between 0-1), which determines its probability of getting chosen for crossover over other genes within a population.</a:t>
                </a:r>
              </a:p>
              <a:p>
                <a:r>
                  <a:rPr lang="en-US" dirty="0"/>
                  <a:t>It is calculated by dividing a gene’s fitness value with the sum of all genes fitness value.</a:t>
                </a:r>
              </a:p>
              <a:p>
                <a:r>
                  <a:rPr lang="en-US" dirty="0"/>
                  <a:t>Let’s say A, B and C are genes then,</a:t>
                </a:r>
              </a:p>
              <a:p>
                <a:pPr marL="0" indent="0">
                  <a:buNone/>
                </a:pPr>
                <a:r>
                  <a:rPr lang="en-US" dirty="0"/>
                  <a:t> 		</a:t>
                </a:r>
              </a:p>
              <a:p>
                <a:pPr marL="0" indent="0">
                  <a:buNone/>
                </a:pPr>
                <a:r>
                  <a:rPr lang="en-US" sz="2000" dirty="0"/>
                  <a:t>		Normalized fitness value of A = </a:t>
                </a:r>
                <a14:m>
                  <m:oMath xmlns:m="http://schemas.openxmlformats.org/officeDocument/2006/math">
                    <m:f>
                      <m:fPr>
                        <m:ctrlPr>
                          <a:rPr lang="en-US" sz="2000" i="1">
                            <a:latin typeface="Cambria Math" panose="02040503050406030204" pitchFamily="18" charset="0"/>
                          </a:rPr>
                        </m:ctrlPr>
                      </m:fPr>
                      <m:num>
                        <m:r>
                          <m:rPr>
                            <m:sty m:val="p"/>
                          </m:rPr>
                          <a:rPr lang="en-US" sz="2000">
                            <a:latin typeface="Cambria Math" panose="02040503050406030204" pitchFamily="18" charset="0"/>
                          </a:rPr>
                          <m:t>fitness</m:t>
                        </m:r>
                        <m:r>
                          <a:rPr lang="en-US" sz="2000">
                            <a:latin typeface="Cambria Math" panose="02040503050406030204" pitchFamily="18" charset="0"/>
                          </a:rPr>
                          <m:t> </m:t>
                        </m:r>
                        <m:r>
                          <m:rPr>
                            <m:sty m:val="p"/>
                          </m:rPr>
                          <a:rPr lang="en-US" sz="2000">
                            <a:latin typeface="Cambria Math" panose="02040503050406030204" pitchFamily="18" charset="0"/>
                          </a:rPr>
                          <m:t>of</m:t>
                        </m:r>
                        <m:r>
                          <a:rPr lang="en-US" sz="2000">
                            <a:latin typeface="Cambria Math" panose="02040503050406030204" pitchFamily="18" charset="0"/>
                          </a:rPr>
                          <m:t> </m:t>
                        </m:r>
                        <m:r>
                          <m:rPr>
                            <m:sty m:val="p"/>
                          </m:rPr>
                          <a:rPr lang="en-US" sz="2000">
                            <a:latin typeface="Cambria Math" panose="02040503050406030204" pitchFamily="18" charset="0"/>
                          </a:rPr>
                          <m:t>A</m:t>
                        </m:r>
                      </m:num>
                      <m:den>
                        <m:r>
                          <a:rPr lang="en-US" sz="2000" i="1">
                            <a:latin typeface="Cambria Math" panose="02040503050406030204" pitchFamily="18" charset="0"/>
                          </a:rPr>
                          <m:t>𝑓𝑖𝑡𝑛𝑒𝑠𝑠</m:t>
                        </m:r>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r>
                          <a:rPr lang="en-US" sz="2000" i="1">
                            <a:latin typeface="Cambria Math" panose="02040503050406030204" pitchFamily="18" charset="0"/>
                          </a:rPr>
                          <m:t>𝐴</m:t>
                        </m:r>
                        <m:r>
                          <a:rPr lang="en-US" sz="2000" i="1">
                            <a:latin typeface="Cambria Math" panose="02040503050406030204" pitchFamily="18" charset="0"/>
                          </a:rPr>
                          <m:t> + </m:t>
                        </m:r>
                        <m:r>
                          <a:rPr lang="en-US" sz="2000" i="1">
                            <a:latin typeface="Cambria Math" panose="02040503050406030204" pitchFamily="18" charset="0"/>
                          </a:rPr>
                          <m:t>𝑓𝑖𝑡𝑛𝑒𝑠𝑠</m:t>
                        </m:r>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r>
                          <a:rPr lang="en-US" sz="2000" i="1">
                            <a:latin typeface="Cambria Math" panose="02040503050406030204" pitchFamily="18" charset="0"/>
                          </a:rPr>
                          <m:t>𝐵</m:t>
                        </m:r>
                        <m:r>
                          <a:rPr lang="en-US" sz="2000" i="1">
                            <a:latin typeface="Cambria Math" panose="02040503050406030204" pitchFamily="18" charset="0"/>
                          </a:rPr>
                          <m:t> + </m:t>
                        </m:r>
                        <m:r>
                          <a:rPr lang="en-US" sz="2000" i="1">
                            <a:latin typeface="Cambria Math" panose="02040503050406030204" pitchFamily="18" charset="0"/>
                          </a:rPr>
                          <m:t>𝑓𝑖𝑡𝑛𝑒𝑠𝑠</m:t>
                        </m:r>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r>
                          <a:rPr lang="en-US" sz="2000" i="1">
                            <a:latin typeface="Cambria Math" panose="02040503050406030204" pitchFamily="18" charset="0"/>
                          </a:rPr>
                          <m:t>𝐶</m:t>
                        </m:r>
                      </m:den>
                    </m:f>
                  </m:oMath>
                </a14:m>
                <a:r>
                  <a:rPr lang="en-US" sz="2000" dirty="0">
                    <a:effectLst/>
                  </a:rPr>
                  <a:t> </a:t>
                </a:r>
                <a:endParaRPr lang="en-US" sz="2000" dirty="0"/>
              </a:p>
            </p:txBody>
          </p:sp>
        </mc:Choice>
        <mc:Fallback xmlns="">
          <p:sp>
            <p:nvSpPr>
              <p:cNvPr id="3" name="Content Placeholder 2">
                <a:extLst>
                  <a:ext uri="{FF2B5EF4-FFF2-40B4-BE49-F238E27FC236}">
                    <a16:creationId xmlns:a16="http://schemas.microsoft.com/office/drawing/2014/main" id="{83AD981B-D577-094C-9E7D-F1B5EB61DF97}"/>
                  </a:ext>
                </a:extLst>
              </p:cNvPr>
              <p:cNvSpPr>
                <a:spLocks noGrp="1" noRot="1" noChangeAspect="1" noMove="1" noResize="1" noEditPoints="1" noAdjustHandles="1" noChangeArrowheads="1" noChangeShapeType="1" noTextEdit="1"/>
              </p:cNvSpPr>
              <p:nvPr>
                <p:ph idx="1"/>
              </p:nvPr>
            </p:nvSpPr>
            <p:spPr>
              <a:blipFill>
                <a:blip r:embed="rId2"/>
                <a:stretch>
                  <a:fillRect l="-284" t="-906" r="-1277"/>
                </a:stretch>
              </a:blipFill>
            </p:spPr>
            <p:txBody>
              <a:bodyPr/>
              <a:lstStyle/>
              <a:p>
                <a:r>
                  <a:rPr lang="en-US">
                    <a:noFill/>
                  </a:rPr>
                  <a:t> </a:t>
                </a:r>
              </a:p>
            </p:txBody>
          </p:sp>
        </mc:Fallback>
      </mc:AlternateContent>
    </p:spTree>
    <p:extLst>
      <p:ext uri="{BB962C8B-B14F-4D97-AF65-F5344CB8AC3E}">
        <p14:creationId xmlns:p14="http://schemas.microsoft.com/office/powerpoint/2010/main" val="148301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F1F5-BB03-B647-9C18-4D6ECA7E7633}"/>
              </a:ext>
            </a:extLst>
          </p:cNvPr>
          <p:cNvSpPr>
            <a:spLocks noGrp="1"/>
          </p:cNvSpPr>
          <p:nvPr>
            <p:ph type="title"/>
          </p:nvPr>
        </p:nvSpPr>
        <p:spPr/>
        <p:txBody>
          <a:bodyPr/>
          <a:lstStyle/>
          <a:p>
            <a:r>
              <a:rPr lang="en-US" b="1" dirty="0"/>
              <a:t>Crossover</a:t>
            </a:r>
            <a:r>
              <a:rPr lang="en-US" dirty="0"/>
              <a:t> </a:t>
            </a:r>
          </a:p>
        </p:txBody>
      </p:sp>
      <p:sp>
        <p:nvSpPr>
          <p:cNvPr id="3" name="Content Placeholder 2">
            <a:extLst>
              <a:ext uri="{FF2B5EF4-FFF2-40B4-BE49-F238E27FC236}">
                <a16:creationId xmlns:a16="http://schemas.microsoft.com/office/drawing/2014/main" id="{83DE03F0-DAAD-1A46-9616-BE9AD8AB519E}"/>
              </a:ext>
            </a:extLst>
          </p:cNvPr>
          <p:cNvSpPr>
            <a:spLocks noGrp="1"/>
          </p:cNvSpPr>
          <p:nvPr>
            <p:ph idx="1"/>
          </p:nvPr>
        </p:nvSpPr>
        <p:spPr/>
        <p:txBody>
          <a:bodyPr>
            <a:normAutofit lnSpcReduction="10000"/>
          </a:bodyPr>
          <a:lstStyle/>
          <a:p>
            <a:r>
              <a:rPr lang="en-US" sz="2800" dirty="0"/>
              <a:t>For crossover, it is not always best to choose the fittest among the population, every gene should be considered for better variation in the population</a:t>
            </a:r>
          </a:p>
          <a:p>
            <a:pPr marL="0" indent="0">
              <a:buNone/>
            </a:pPr>
            <a:endParaRPr lang="en-US" dirty="0"/>
          </a:p>
          <a:p>
            <a:r>
              <a:rPr lang="en-US" sz="2800" dirty="0"/>
              <a:t>But the genes with high fitness value should have high chances of being selected and the gene with low fitness value should have less chances. Therefore, normalized fitness values are assigned to each gene. </a:t>
            </a:r>
          </a:p>
          <a:p>
            <a:endParaRPr lang="en-US" dirty="0"/>
          </a:p>
        </p:txBody>
      </p:sp>
    </p:spTree>
    <p:extLst>
      <p:ext uri="{BB962C8B-B14F-4D97-AF65-F5344CB8AC3E}">
        <p14:creationId xmlns:p14="http://schemas.microsoft.com/office/powerpoint/2010/main" val="330472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F1F5-BB03-B647-9C18-4D6ECA7E7633}"/>
              </a:ext>
            </a:extLst>
          </p:cNvPr>
          <p:cNvSpPr>
            <a:spLocks noGrp="1"/>
          </p:cNvSpPr>
          <p:nvPr>
            <p:ph type="title"/>
          </p:nvPr>
        </p:nvSpPr>
        <p:spPr/>
        <p:txBody>
          <a:bodyPr/>
          <a:lstStyle/>
          <a:p>
            <a:r>
              <a:rPr lang="en-US" b="1" dirty="0"/>
              <a:t>Crossover</a:t>
            </a:r>
            <a:r>
              <a:rPr lang="en-US" dirty="0"/>
              <a:t> (continued)</a:t>
            </a:r>
          </a:p>
        </p:txBody>
      </p:sp>
      <p:sp>
        <p:nvSpPr>
          <p:cNvPr id="3" name="Content Placeholder 2">
            <a:extLst>
              <a:ext uri="{FF2B5EF4-FFF2-40B4-BE49-F238E27FC236}">
                <a16:creationId xmlns:a16="http://schemas.microsoft.com/office/drawing/2014/main" id="{83DE03F0-DAAD-1A46-9616-BE9AD8AB519E}"/>
              </a:ext>
            </a:extLst>
          </p:cNvPr>
          <p:cNvSpPr>
            <a:spLocks noGrp="1"/>
          </p:cNvSpPr>
          <p:nvPr>
            <p:ph idx="1"/>
          </p:nvPr>
        </p:nvSpPr>
        <p:spPr/>
        <p:txBody>
          <a:bodyPr/>
          <a:lstStyle/>
          <a:p>
            <a:r>
              <a:rPr lang="en-US" dirty="0"/>
              <a:t>Two genes (parent1, parent2) are chosen according to their “normalized fitness value” and following steps are performed:</a:t>
            </a:r>
          </a:p>
          <a:p>
            <a:pPr marL="0" indent="0">
              <a:buNone/>
            </a:pPr>
            <a:r>
              <a:rPr lang="en-US" dirty="0"/>
              <a:t>		Two random index are selected, start and end</a:t>
            </a:r>
          </a:p>
          <a:p>
            <a:pPr marL="0" indent="0">
              <a:buNone/>
            </a:pPr>
            <a:r>
              <a:rPr lang="en-US" dirty="0"/>
              <a:t>		let start = 2, end = 4, then the values are copied to child</a:t>
            </a:r>
          </a:p>
          <a:p>
            <a:pPr marL="0" indent="0">
              <a:buNone/>
            </a:pPr>
            <a:r>
              <a:rPr lang="en-US" dirty="0"/>
              <a:t>		parent1		</a:t>
            </a:r>
          </a:p>
          <a:p>
            <a:pPr marL="0" indent="0">
              <a:buNone/>
            </a:pPr>
            <a:r>
              <a:rPr lang="en-US" dirty="0"/>
              <a:t>		</a:t>
            </a:r>
          </a:p>
          <a:p>
            <a:pPr marL="0" indent="0">
              <a:buNone/>
            </a:pPr>
            <a:r>
              <a:rPr lang="en-US" dirty="0"/>
              <a:t>									</a:t>
            </a:r>
            <a:r>
              <a:rPr lang="en-US" sz="1600" dirty="0"/>
              <a:t>start						end</a:t>
            </a:r>
          </a:p>
          <a:p>
            <a:pPr marL="0" indent="0">
              <a:buNone/>
            </a:pPr>
            <a:r>
              <a:rPr lang="en-US" dirty="0"/>
              <a:t>		Child:</a:t>
            </a:r>
          </a:p>
        </p:txBody>
      </p:sp>
      <p:graphicFrame>
        <p:nvGraphicFramePr>
          <p:cNvPr id="4" name="Table 3">
            <a:extLst>
              <a:ext uri="{FF2B5EF4-FFF2-40B4-BE49-F238E27FC236}">
                <a16:creationId xmlns:a16="http://schemas.microsoft.com/office/drawing/2014/main" id="{41FF26E6-B099-3D45-9EF9-927347E71F4B}"/>
              </a:ext>
            </a:extLst>
          </p:cNvPr>
          <p:cNvGraphicFramePr>
            <a:graphicFrameLocks noGrp="1"/>
          </p:cNvGraphicFramePr>
          <p:nvPr>
            <p:extLst>
              <p:ext uri="{D42A27DB-BD31-4B8C-83A1-F6EECF244321}">
                <p14:modId xmlns:p14="http://schemas.microsoft.com/office/powerpoint/2010/main" val="3440185837"/>
              </p:ext>
            </p:extLst>
          </p:nvPr>
        </p:nvGraphicFramePr>
        <p:xfrm>
          <a:off x="2195557" y="4150658"/>
          <a:ext cx="6762045" cy="370840"/>
        </p:xfrm>
        <a:graphic>
          <a:graphicData uri="http://schemas.openxmlformats.org/drawingml/2006/table">
            <a:tbl>
              <a:tblPr firstRow="1" bandRow="1">
                <a:tableStyleId>{00A15C55-8517-42AA-B614-E9B94910E393}</a:tableStyleId>
              </a:tblPr>
              <a:tblGrid>
                <a:gridCol w="1352409">
                  <a:extLst>
                    <a:ext uri="{9D8B030D-6E8A-4147-A177-3AD203B41FA5}">
                      <a16:colId xmlns:a16="http://schemas.microsoft.com/office/drawing/2014/main" val="2338733831"/>
                    </a:ext>
                  </a:extLst>
                </a:gridCol>
                <a:gridCol w="1352409">
                  <a:extLst>
                    <a:ext uri="{9D8B030D-6E8A-4147-A177-3AD203B41FA5}">
                      <a16:colId xmlns:a16="http://schemas.microsoft.com/office/drawing/2014/main" val="4142996805"/>
                    </a:ext>
                  </a:extLst>
                </a:gridCol>
                <a:gridCol w="1352409">
                  <a:extLst>
                    <a:ext uri="{9D8B030D-6E8A-4147-A177-3AD203B41FA5}">
                      <a16:colId xmlns:a16="http://schemas.microsoft.com/office/drawing/2014/main" val="150398546"/>
                    </a:ext>
                  </a:extLst>
                </a:gridCol>
                <a:gridCol w="1352409">
                  <a:extLst>
                    <a:ext uri="{9D8B030D-6E8A-4147-A177-3AD203B41FA5}">
                      <a16:colId xmlns:a16="http://schemas.microsoft.com/office/drawing/2014/main" val="2600532874"/>
                    </a:ext>
                  </a:extLst>
                </a:gridCol>
                <a:gridCol w="1352409">
                  <a:extLst>
                    <a:ext uri="{9D8B030D-6E8A-4147-A177-3AD203B41FA5}">
                      <a16:colId xmlns:a16="http://schemas.microsoft.com/office/drawing/2014/main" val="3437492718"/>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solidFill>
                            <a:schemeClr val="accent3"/>
                          </a:solidFill>
                        </a:rPr>
                        <a:t>2</a:t>
                      </a:r>
                    </a:p>
                  </a:txBody>
                  <a:tcPr/>
                </a:tc>
                <a:tc>
                  <a:txBody>
                    <a:bodyPr/>
                    <a:lstStyle/>
                    <a:p>
                      <a:pPr algn="ctr"/>
                      <a:r>
                        <a:rPr lang="en-US" dirty="0">
                          <a:solidFill>
                            <a:schemeClr val="accent3"/>
                          </a:solidFill>
                        </a:rPr>
                        <a:t>4</a:t>
                      </a:r>
                    </a:p>
                  </a:txBody>
                  <a:tcPr/>
                </a:tc>
                <a:tc>
                  <a:txBody>
                    <a:bodyPr/>
                    <a:lstStyle/>
                    <a:p>
                      <a:pPr algn="ctr"/>
                      <a:r>
                        <a:rPr lang="en-US" dirty="0">
                          <a:solidFill>
                            <a:schemeClr val="accent3"/>
                          </a:solidFill>
                        </a:rPr>
                        <a:t>3</a:t>
                      </a:r>
                    </a:p>
                  </a:txBody>
                  <a:tcPr/>
                </a:tc>
                <a:extLst>
                  <a:ext uri="{0D108BD9-81ED-4DB2-BD59-A6C34878D82A}">
                    <a16:rowId xmlns:a16="http://schemas.microsoft.com/office/drawing/2014/main" val="2210298582"/>
                  </a:ext>
                </a:extLst>
              </a:tr>
            </a:tbl>
          </a:graphicData>
        </a:graphic>
      </p:graphicFrame>
      <p:graphicFrame>
        <p:nvGraphicFramePr>
          <p:cNvPr id="5" name="Table 4">
            <a:extLst>
              <a:ext uri="{FF2B5EF4-FFF2-40B4-BE49-F238E27FC236}">
                <a16:creationId xmlns:a16="http://schemas.microsoft.com/office/drawing/2014/main" id="{0DF30962-49D3-A44A-A126-C76BB363BE2C}"/>
              </a:ext>
            </a:extLst>
          </p:cNvPr>
          <p:cNvGraphicFramePr>
            <a:graphicFrameLocks noGrp="1"/>
          </p:cNvGraphicFramePr>
          <p:nvPr>
            <p:extLst>
              <p:ext uri="{D42A27DB-BD31-4B8C-83A1-F6EECF244321}">
                <p14:modId xmlns:p14="http://schemas.microsoft.com/office/powerpoint/2010/main" val="2549152778"/>
              </p:ext>
            </p:extLst>
          </p:nvPr>
        </p:nvGraphicFramePr>
        <p:xfrm>
          <a:off x="2195558" y="5481152"/>
          <a:ext cx="6762045" cy="373661"/>
        </p:xfrm>
        <a:graphic>
          <a:graphicData uri="http://schemas.openxmlformats.org/drawingml/2006/table">
            <a:tbl>
              <a:tblPr firstRow="1" bandRow="1">
                <a:tableStyleId>{00A15C55-8517-42AA-B614-E9B94910E393}</a:tableStyleId>
              </a:tblPr>
              <a:tblGrid>
                <a:gridCol w="1352409">
                  <a:extLst>
                    <a:ext uri="{9D8B030D-6E8A-4147-A177-3AD203B41FA5}">
                      <a16:colId xmlns:a16="http://schemas.microsoft.com/office/drawing/2014/main" val="2338733831"/>
                    </a:ext>
                  </a:extLst>
                </a:gridCol>
                <a:gridCol w="1352409">
                  <a:extLst>
                    <a:ext uri="{9D8B030D-6E8A-4147-A177-3AD203B41FA5}">
                      <a16:colId xmlns:a16="http://schemas.microsoft.com/office/drawing/2014/main" val="4142996805"/>
                    </a:ext>
                  </a:extLst>
                </a:gridCol>
                <a:gridCol w="1352409">
                  <a:extLst>
                    <a:ext uri="{9D8B030D-6E8A-4147-A177-3AD203B41FA5}">
                      <a16:colId xmlns:a16="http://schemas.microsoft.com/office/drawing/2014/main" val="150398546"/>
                    </a:ext>
                  </a:extLst>
                </a:gridCol>
                <a:gridCol w="1352409">
                  <a:extLst>
                    <a:ext uri="{9D8B030D-6E8A-4147-A177-3AD203B41FA5}">
                      <a16:colId xmlns:a16="http://schemas.microsoft.com/office/drawing/2014/main" val="2600532874"/>
                    </a:ext>
                  </a:extLst>
                </a:gridCol>
                <a:gridCol w="1352409">
                  <a:extLst>
                    <a:ext uri="{9D8B030D-6E8A-4147-A177-3AD203B41FA5}">
                      <a16:colId xmlns:a16="http://schemas.microsoft.com/office/drawing/2014/main" val="3437492718"/>
                    </a:ext>
                  </a:extLst>
                </a:gridCol>
              </a:tblGrid>
              <a:tr h="373661">
                <a:tc>
                  <a:txBody>
                    <a:bodyPr/>
                    <a:lstStyle/>
                    <a:p>
                      <a:pPr algn="ctr"/>
                      <a:r>
                        <a:rPr lang="en-US" dirty="0">
                          <a:solidFill>
                            <a:schemeClr val="accent3"/>
                          </a:solidFill>
                        </a:rPr>
                        <a:t>2</a:t>
                      </a:r>
                    </a:p>
                  </a:txBody>
                  <a:tcPr/>
                </a:tc>
                <a:tc>
                  <a:txBody>
                    <a:bodyPr/>
                    <a:lstStyle/>
                    <a:p>
                      <a:pPr algn="ctr"/>
                      <a:r>
                        <a:rPr lang="en-US" dirty="0">
                          <a:solidFill>
                            <a:schemeClr val="accent3"/>
                          </a:solidFill>
                        </a:rPr>
                        <a:t>4</a:t>
                      </a:r>
                    </a:p>
                  </a:txBody>
                  <a:tcPr/>
                </a:tc>
                <a:tc>
                  <a:txBody>
                    <a:bodyPr/>
                    <a:lstStyle/>
                    <a:p>
                      <a:pPr algn="ctr"/>
                      <a:r>
                        <a:rPr lang="en-US" dirty="0">
                          <a:solidFill>
                            <a:schemeClr val="accent3"/>
                          </a:solidFill>
                        </a:rPr>
                        <a:t>3</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210298582"/>
                  </a:ext>
                </a:extLst>
              </a:tr>
            </a:tbl>
          </a:graphicData>
        </a:graphic>
      </p:graphicFrame>
    </p:spTree>
    <p:extLst>
      <p:ext uri="{BB962C8B-B14F-4D97-AF65-F5344CB8AC3E}">
        <p14:creationId xmlns:p14="http://schemas.microsoft.com/office/powerpoint/2010/main" val="540274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F1F5-BB03-B647-9C18-4D6ECA7E7633}"/>
              </a:ext>
            </a:extLst>
          </p:cNvPr>
          <p:cNvSpPr>
            <a:spLocks noGrp="1"/>
          </p:cNvSpPr>
          <p:nvPr>
            <p:ph type="title"/>
          </p:nvPr>
        </p:nvSpPr>
        <p:spPr/>
        <p:txBody>
          <a:bodyPr/>
          <a:lstStyle/>
          <a:p>
            <a:r>
              <a:rPr lang="en-US" b="1" dirty="0"/>
              <a:t>Crossover</a:t>
            </a:r>
            <a:r>
              <a:rPr lang="en-US" dirty="0"/>
              <a:t> (continued)</a:t>
            </a:r>
          </a:p>
        </p:txBody>
      </p:sp>
      <p:sp>
        <p:nvSpPr>
          <p:cNvPr id="3" name="Content Placeholder 2">
            <a:extLst>
              <a:ext uri="{FF2B5EF4-FFF2-40B4-BE49-F238E27FC236}">
                <a16:creationId xmlns:a16="http://schemas.microsoft.com/office/drawing/2014/main" id="{83DE03F0-DAAD-1A46-9616-BE9AD8AB519E}"/>
              </a:ext>
            </a:extLst>
          </p:cNvPr>
          <p:cNvSpPr>
            <a:spLocks noGrp="1"/>
          </p:cNvSpPr>
          <p:nvPr>
            <p:ph idx="1"/>
          </p:nvPr>
        </p:nvSpPr>
        <p:spPr/>
        <p:txBody>
          <a:bodyPr/>
          <a:lstStyle/>
          <a:p>
            <a:r>
              <a:rPr lang="en-US" dirty="0"/>
              <a:t>The remaining values are copied from Parent2	</a:t>
            </a:r>
          </a:p>
          <a:p>
            <a:pPr marL="0" indent="0">
              <a:buNone/>
            </a:pPr>
            <a:r>
              <a:rPr lang="en-US" dirty="0"/>
              <a:t>		parent2		</a:t>
            </a:r>
          </a:p>
          <a:p>
            <a:pPr marL="0" indent="0">
              <a:buNone/>
            </a:pPr>
            <a:r>
              <a:rPr lang="en-US" dirty="0"/>
              <a:t>		</a:t>
            </a:r>
          </a:p>
          <a:p>
            <a:pPr marL="0" indent="0">
              <a:buNone/>
            </a:pPr>
            <a:r>
              <a:rPr lang="en-US" dirty="0"/>
              <a:t>									</a:t>
            </a:r>
            <a:r>
              <a:rPr lang="en-US" sz="1600" dirty="0"/>
              <a:t>					</a:t>
            </a:r>
          </a:p>
          <a:p>
            <a:pPr marL="0" indent="0">
              <a:buNone/>
            </a:pPr>
            <a:r>
              <a:rPr lang="en-US" dirty="0"/>
              <a:t>		Child:</a:t>
            </a:r>
          </a:p>
        </p:txBody>
      </p:sp>
      <p:graphicFrame>
        <p:nvGraphicFramePr>
          <p:cNvPr id="4" name="Table 3">
            <a:extLst>
              <a:ext uri="{FF2B5EF4-FFF2-40B4-BE49-F238E27FC236}">
                <a16:creationId xmlns:a16="http://schemas.microsoft.com/office/drawing/2014/main" id="{41FF26E6-B099-3D45-9EF9-927347E71F4B}"/>
              </a:ext>
            </a:extLst>
          </p:cNvPr>
          <p:cNvGraphicFramePr>
            <a:graphicFrameLocks noGrp="1"/>
          </p:cNvGraphicFramePr>
          <p:nvPr>
            <p:extLst>
              <p:ext uri="{D42A27DB-BD31-4B8C-83A1-F6EECF244321}">
                <p14:modId xmlns:p14="http://schemas.microsoft.com/office/powerpoint/2010/main" val="2225576926"/>
              </p:ext>
            </p:extLst>
          </p:nvPr>
        </p:nvGraphicFramePr>
        <p:xfrm>
          <a:off x="2105246" y="3044347"/>
          <a:ext cx="6762045" cy="370840"/>
        </p:xfrm>
        <a:graphic>
          <a:graphicData uri="http://schemas.openxmlformats.org/drawingml/2006/table">
            <a:tbl>
              <a:tblPr firstRow="1" bandRow="1">
                <a:tableStyleId>{00A15C55-8517-42AA-B614-E9B94910E393}</a:tableStyleId>
              </a:tblPr>
              <a:tblGrid>
                <a:gridCol w="1352409">
                  <a:extLst>
                    <a:ext uri="{9D8B030D-6E8A-4147-A177-3AD203B41FA5}">
                      <a16:colId xmlns:a16="http://schemas.microsoft.com/office/drawing/2014/main" val="2338733831"/>
                    </a:ext>
                  </a:extLst>
                </a:gridCol>
                <a:gridCol w="1352409">
                  <a:extLst>
                    <a:ext uri="{9D8B030D-6E8A-4147-A177-3AD203B41FA5}">
                      <a16:colId xmlns:a16="http://schemas.microsoft.com/office/drawing/2014/main" val="4142996805"/>
                    </a:ext>
                  </a:extLst>
                </a:gridCol>
                <a:gridCol w="1352409">
                  <a:extLst>
                    <a:ext uri="{9D8B030D-6E8A-4147-A177-3AD203B41FA5}">
                      <a16:colId xmlns:a16="http://schemas.microsoft.com/office/drawing/2014/main" val="150398546"/>
                    </a:ext>
                  </a:extLst>
                </a:gridCol>
                <a:gridCol w="1352409">
                  <a:extLst>
                    <a:ext uri="{9D8B030D-6E8A-4147-A177-3AD203B41FA5}">
                      <a16:colId xmlns:a16="http://schemas.microsoft.com/office/drawing/2014/main" val="2600532874"/>
                    </a:ext>
                  </a:extLst>
                </a:gridCol>
                <a:gridCol w="1352409">
                  <a:extLst>
                    <a:ext uri="{9D8B030D-6E8A-4147-A177-3AD203B41FA5}">
                      <a16:colId xmlns:a16="http://schemas.microsoft.com/office/drawing/2014/main" val="3437492718"/>
                    </a:ext>
                  </a:extLst>
                </a:gridCol>
              </a:tblGrid>
              <a:tr h="370840">
                <a:tc>
                  <a:txBody>
                    <a:bodyPr/>
                    <a:lstStyle/>
                    <a:p>
                      <a:pPr algn="ctr"/>
                      <a:r>
                        <a:rPr lang="en-US" dirty="0">
                          <a:solidFill>
                            <a:schemeClr val="accent3"/>
                          </a:solidFill>
                        </a:rPr>
                        <a:t>1</a:t>
                      </a:r>
                    </a:p>
                  </a:txBody>
                  <a:tcPr/>
                </a:tc>
                <a:tc>
                  <a:txBody>
                    <a:bodyPr/>
                    <a:lstStyle/>
                    <a:p>
                      <a:pPr algn="ctr"/>
                      <a:r>
                        <a:rPr lang="en-US" dirty="0"/>
                        <a:t>4</a:t>
                      </a:r>
                    </a:p>
                  </a:txBody>
                  <a:tcPr/>
                </a:tc>
                <a:tc>
                  <a:txBody>
                    <a:bodyPr/>
                    <a:lstStyle/>
                    <a:p>
                      <a:pPr algn="ctr"/>
                      <a:r>
                        <a:rPr lang="en-US" dirty="0">
                          <a:solidFill>
                            <a:schemeClr val="tx1"/>
                          </a:solidFill>
                        </a:rPr>
                        <a:t>3</a:t>
                      </a:r>
                    </a:p>
                  </a:txBody>
                  <a:tcPr/>
                </a:tc>
                <a:tc>
                  <a:txBody>
                    <a:bodyPr/>
                    <a:lstStyle/>
                    <a:p>
                      <a:pPr algn="ctr"/>
                      <a:r>
                        <a:rPr lang="en-US" dirty="0">
                          <a:solidFill>
                            <a:schemeClr val="accent3"/>
                          </a:solidFill>
                        </a:rPr>
                        <a:t>0</a:t>
                      </a:r>
                    </a:p>
                  </a:txBody>
                  <a:tcPr/>
                </a:tc>
                <a:tc>
                  <a:txBody>
                    <a:bodyPr/>
                    <a:lstStyle/>
                    <a:p>
                      <a:pPr algn="ctr"/>
                      <a:r>
                        <a:rPr lang="en-US" dirty="0">
                          <a:solidFill>
                            <a:schemeClr val="tx1"/>
                          </a:solidFill>
                        </a:rPr>
                        <a:t>2</a:t>
                      </a:r>
                    </a:p>
                  </a:txBody>
                  <a:tcPr/>
                </a:tc>
                <a:extLst>
                  <a:ext uri="{0D108BD9-81ED-4DB2-BD59-A6C34878D82A}">
                    <a16:rowId xmlns:a16="http://schemas.microsoft.com/office/drawing/2014/main" val="2210298582"/>
                  </a:ext>
                </a:extLst>
              </a:tr>
            </a:tbl>
          </a:graphicData>
        </a:graphic>
      </p:graphicFrame>
      <p:graphicFrame>
        <p:nvGraphicFramePr>
          <p:cNvPr id="5" name="Table 4">
            <a:extLst>
              <a:ext uri="{FF2B5EF4-FFF2-40B4-BE49-F238E27FC236}">
                <a16:creationId xmlns:a16="http://schemas.microsoft.com/office/drawing/2014/main" id="{0DF30962-49D3-A44A-A126-C76BB363BE2C}"/>
              </a:ext>
            </a:extLst>
          </p:cNvPr>
          <p:cNvGraphicFramePr>
            <a:graphicFrameLocks noGrp="1"/>
          </p:cNvGraphicFramePr>
          <p:nvPr>
            <p:extLst>
              <p:ext uri="{D42A27DB-BD31-4B8C-83A1-F6EECF244321}">
                <p14:modId xmlns:p14="http://schemas.microsoft.com/office/powerpoint/2010/main" val="2804242662"/>
              </p:ext>
            </p:extLst>
          </p:nvPr>
        </p:nvGraphicFramePr>
        <p:xfrm>
          <a:off x="2105245" y="4555463"/>
          <a:ext cx="6762045" cy="373661"/>
        </p:xfrm>
        <a:graphic>
          <a:graphicData uri="http://schemas.openxmlformats.org/drawingml/2006/table">
            <a:tbl>
              <a:tblPr firstRow="1" bandRow="1">
                <a:tableStyleId>{00A15C55-8517-42AA-B614-E9B94910E393}</a:tableStyleId>
              </a:tblPr>
              <a:tblGrid>
                <a:gridCol w="1352409">
                  <a:extLst>
                    <a:ext uri="{9D8B030D-6E8A-4147-A177-3AD203B41FA5}">
                      <a16:colId xmlns:a16="http://schemas.microsoft.com/office/drawing/2014/main" val="2338733831"/>
                    </a:ext>
                  </a:extLst>
                </a:gridCol>
                <a:gridCol w="1352409">
                  <a:extLst>
                    <a:ext uri="{9D8B030D-6E8A-4147-A177-3AD203B41FA5}">
                      <a16:colId xmlns:a16="http://schemas.microsoft.com/office/drawing/2014/main" val="4142996805"/>
                    </a:ext>
                  </a:extLst>
                </a:gridCol>
                <a:gridCol w="1352409">
                  <a:extLst>
                    <a:ext uri="{9D8B030D-6E8A-4147-A177-3AD203B41FA5}">
                      <a16:colId xmlns:a16="http://schemas.microsoft.com/office/drawing/2014/main" val="150398546"/>
                    </a:ext>
                  </a:extLst>
                </a:gridCol>
                <a:gridCol w="1352409">
                  <a:extLst>
                    <a:ext uri="{9D8B030D-6E8A-4147-A177-3AD203B41FA5}">
                      <a16:colId xmlns:a16="http://schemas.microsoft.com/office/drawing/2014/main" val="2600532874"/>
                    </a:ext>
                  </a:extLst>
                </a:gridCol>
                <a:gridCol w="1352409">
                  <a:extLst>
                    <a:ext uri="{9D8B030D-6E8A-4147-A177-3AD203B41FA5}">
                      <a16:colId xmlns:a16="http://schemas.microsoft.com/office/drawing/2014/main" val="3437492718"/>
                    </a:ext>
                  </a:extLst>
                </a:gridCol>
              </a:tblGrid>
              <a:tr h="373661">
                <a:tc>
                  <a:txBody>
                    <a:bodyPr/>
                    <a:lstStyle/>
                    <a:p>
                      <a:pPr algn="ctr"/>
                      <a:r>
                        <a:rPr lang="en-US" dirty="0">
                          <a:solidFill>
                            <a:schemeClr val="tx1"/>
                          </a:solidFill>
                        </a:rPr>
                        <a:t>2</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3</a:t>
                      </a:r>
                    </a:p>
                  </a:txBody>
                  <a:tcPr/>
                </a:tc>
                <a:tc>
                  <a:txBody>
                    <a:bodyPr/>
                    <a:lstStyle/>
                    <a:p>
                      <a:pPr algn="ctr"/>
                      <a:r>
                        <a:rPr lang="en-US" dirty="0">
                          <a:solidFill>
                            <a:schemeClr val="accent3"/>
                          </a:solidFill>
                        </a:rPr>
                        <a:t>1</a:t>
                      </a:r>
                    </a:p>
                  </a:txBody>
                  <a:tcPr/>
                </a:tc>
                <a:tc>
                  <a:txBody>
                    <a:bodyPr/>
                    <a:lstStyle/>
                    <a:p>
                      <a:pPr algn="ctr"/>
                      <a:r>
                        <a:rPr lang="en-US" dirty="0">
                          <a:solidFill>
                            <a:schemeClr val="accent3"/>
                          </a:solidFill>
                        </a:rPr>
                        <a:t>0</a:t>
                      </a:r>
                    </a:p>
                  </a:txBody>
                  <a:tcPr/>
                </a:tc>
                <a:extLst>
                  <a:ext uri="{0D108BD9-81ED-4DB2-BD59-A6C34878D82A}">
                    <a16:rowId xmlns:a16="http://schemas.microsoft.com/office/drawing/2014/main" val="2210298582"/>
                  </a:ext>
                </a:extLst>
              </a:tr>
            </a:tbl>
          </a:graphicData>
        </a:graphic>
      </p:graphicFrame>
    </p:spTree>
    <p:extLst>
      <p:ext uri="{BB962C8B-B14F-4D97-AF65-F5344CB8AC3E}">
        <p14:creationId xmlns:p14="http://schemas.microsoft.com/office/powerpoint/2010/main" val="3942698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593</TotalTime>
  <Words>816</Words>
  <Application>Microsoft Macintosh PowerPoint</Application>
  <PresentationFormat>Widescreen</PresentationFormat>
  <Paragraphs>156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Cambria Math</vt:lpstr>
      <vt:lpstr>Century Gothic</vt:lpstr>
      <vt:lpstr>Wingdings 3</vt:lpstr>
      <vt:lpstr>Ion</vt:lpstr>
      <vt:lpstr>Travelling Salesman Problem(TSP) using Genetic Algorithm</vt:lpstr>
      <vt:lpstr>Problem:</vt:lpstr>
      <vt:lpstr>Distance between Cities</vt:lpstr>
      <vt:lpstr>Genotype and phenotype</vt:lpstr>
      <vt:lpstr>Fitness Function</vt:lpstr>
      <vt:lpstr>Normalized fitness </vt:lpstr>
      <vt:lpstr>Crossover </vt:lpstr>
      <vt:lpstr>Crossover (continued)</vt:lpstr>
      <vt:lpstr>Crossover (continued)</vt:lpstr>
      <vt:lpstr>Mutation </vt:lpstr>
      <vt:lpstr>Evolution: </vt:lpstr>
      <vt:lpstr>Result 1:</vt:lpstr>
      <vt:lpstr>PowerPoint Presentation</vt:lpstr>
      <vt:lpstr>Observations:</vt:lpstr>
      <vt:lpstr>Result 2:</vt:lpstr>
      <vt:lpstr>PowerPoint Presentation</vt:lpstr>
      <vt:lpstr>Observations:</vt:lpstr>
      <vt:lpstr>Test cases: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 Problem using Genetic Algorithm</dc:title>
  <dc:creator>Ankush Deora Moolchand</dc:creator>
  <cp:lastModifiedBy>Ankush Deora Moolchand</cp:lastModifiedBy>
  <cp:revision>30</cp:revision>
  <dcterms:created xsi:type="dcterms:W3CDTF">2018-04-14T18:32:27Z</dcterms:created>
  <dcterms:modified xsi:type="dcterms:W3CDTF">2018-04-15T21:56:51Z</dcterms:modified>
</cp:coreProperties>
</file>