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6_491DA5AF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5" r:id="rId5"/>
    <p:sldId id="263" r:id="rId6"/>
    <p:sldId id="264" r:id="rId7"/>
  </p:sldIdLst>
  <p:sldSz cx="14630400" cy="8229600"/>
  <p:notesSz cx="8229600" cy="14630400"/>
  <p:embeddedFontLst>
    <p:embeddedFont>
      <p:font typeface="Baskerville Old Face" panose="02020602080505020303" pitchFamily="18" charset="0"/>
      <p:regular r:id="rId9"/>
    </p:embeddedFont>
    <p:embeddedFont>
      <p:font typeface="Book Antiqua" panose="02040602050305030304" pitchFamily="18" charset="0"/>
      <p:regular r:id="rId10"/>
      <p:bold r:id="rId11"/>
      <p:italic r:id="rId12"/>
      <p:boldItalic r:id="rId13"/>
    </p:embeddedFont>
    <p:embeddedFont>
      <p:font typeface="Bookman Old Style" panose="02050604050505020204" pitchFamily="18" charset="0"/>
      <p:regular r:id="rId14"/>
      <p:bold r:id="rId15"/>
      <p:italic r:id="rId16"/>
      <p:boldItalic r:id="rId17"/>
    </p:embeddedFont>
    <p:embeddedFont>
      <p:font typeface="Century" panose="02040604050505020304" pitchFamily="18" charset="0"/>
      <p:regular r:id="rId18"/>
    </p:embeddedFont>
    <p:embeddedFont>
      <p:font typeface="Constantia" panose="02030602050306030303" pitchFamily="18" charset="0"/>
      <p:regular r:id="rId19"/>
      <p:bold r:id="rId20"/>
      <p:italic r:id="rId21"/>
      <p:boldItalic r:id="rId22"/>
    </p:embeddedFont>
    <p:embeddedFont>
      <p:font typeface="Montserrat Bold" panose="020B0604020202020204" charset="0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78AB56-2BAF-C566-9D2E-01524113EAB3}" name="Ankush Gupta" initials="AG" userId="9199037ead37ffbc" providerId="Windows Live"/>
  <p188:author id="{D72355A3-BC72-1C7A-2F0B-E33EC8801A35}" name="HP LAPTOP" initials="HL" userId="22dac623f2bfb38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21C42-2D73-4C54-9DA8-C01EBCA2FBE3}" v="18" dt="2024-12-13T04:24:18.271"/>
    <p1510:client id="{436908A0-CE71-4CF5-B8E5-DEA378256E43}" v="405" dt="2024-12-12T18:01:53.990"/>
    <p1510:client id="{4CB96769-7AAF-40D6-9F0A-221DB13E1AAD}" v="1" dt="2024-12-12T18:54:58.383"/>
    <p1510:client id="{57D324D8-8034-4104-B4F9-AB6626A496F6}" v="1" dt="2024-12-13T02:13:15.128"/>
    <p1510:client id="{66B115EF-A83E-487E-AB91-526AC4A55E3F}" v="900" dt="2024-12-12T17:22:26.105"/>
    <p1510:client id="{8BB13BD7-BA4D-47F3-9638-514AA53AC2F1}" v="74" dt="2024-12-12T14:51:59.430"/>
    <p1510:client id="{948F9515-D804-499F-8CD0-34E36AC011A7}" v="125" dt="2024-12-12T16:57:19.878"/>
    <p1510:client id="{BA6A90F7-61B8-4DD4-A06C-FC67E1C33DBE}" v="12" dt="2024-12-13T02:54:33.225"/>
    <p1510:client id="{C9DD39EB-AB62-4551-86D8-6C85F32D7766}" v="287" dt="2024-12-12T18:16:00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microsoft.com/office/2015/10/relationships/revisionInfo" Target="revisionInfo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comments/modernComment_106_491DA5A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E2DAC1A-E7B7-4AF8-9919-A1AA81A606BE}" authorId="{D72355A3-BC72-1C7A-2F0B-E33EC8801A35}" created="2024-12-12T16:28:07.377">
    <pc:sldMkLst xmlns:pc="http://schemas.microsoft.com/office/powerpoint/2013/main/command">
      <pc:docMk/>
      <pc:sldMk cId="1226679727" sldId="262"/>
    </pc:sldMkLst>
    <p188:replyLst>
      <p188:reply id="{FB05346A-D38A-4649-B0AD-B51697001819}" authorId="{0678AB56-2BAF-C566-9D2E-01524113EAB3}" created="2024-12-12T16:29:17.760">
        <p188:txBody>
          <a:bodyPr/>
          <a:lstStyle/>
          <a:p>
            <a:r>
              <a:rPr lang="en-US"/>
              <a:t>okk</a:t>
            </a:r>
          </a:p>
        </p188:txBody>
      </p188:reply>
    </p188:replyLst>
    <p188:txBody>
      <a:bodyPr/>
      <a:lstStyle/>
      <a:p>
        <a:r>
          <a:rPr lang="en-US"/>
          <a:t>niche wale dekh lo ankush bhai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99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microsoft.com/office/2018/10/relationships/comments" Target="../comments/modernComment_106_491DA5AF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70372" y="4319195"/>
            <a:ext cx="7416403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5500"/>
              </a:lnSpc>
            </a:pPr>
            <a:endParaRPr lang="en-US" sz="4400" b="1" kern="0" spc="-44">
              <a:ea typeface="Calibri"/>
              <a:cs typeface="Calibri"/>
            </a:endParaRPr>
          </a:p>
        </p:txBody>
      </p:sp>
      <p:sp>
        <p:nvSpPr>
          <p:cNvPr id="5" name="Shape 2"/>
          <p:cNvSpPr/>
          <p:nvPr/>
        </p:nvSpPr>
        <p:spPr>
          <a:xfrm>
            <a:off x="863798" y="6218515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5CAC6DA-24AE-E3D5-15C3-1F5CA696738B}"/>
              </a:ext>
            </a:extLst>
          </p:cNvPr>
          <p:cNvSpPr/>
          <p:nvPr/>
        </p:nvSpPr>
        <p:spPr>
          <a:xfrm>
            <a:off x="578893" y="4819895"/>
            <a:ext cx="6732120" cy="5377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3200" b="1" kern="0" spc="-44">
                <a:ea typeface="Calibri"/>
                <a:cs typeface="Calibri"/>
              </a:rPr>
              <a:t>Team Member</a:t>
            </a:r>
            <a:endParaRPr lang="en-US" sz="3200"/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258D3766-9B1C-E9F9-FA06-90305A1678E3}"/>
              </a:ext>
            </a:extLst>
          </p:cNvPr>
          <p:cNvSpPr/>
          <p:nvPr/>
        </p:nvSpPr>
        <p:spPr>
          <a:xfrm>
            <a:off x="863798" y="5568763"/>
            <a:ext cx="7416403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ts val="5500"/>
              </a:lnSpc>
              <a:buFont typeface="Arial"/>
              <a:buChar char="•"/>
            </a:pPr>
            <a:r>
              <a:rPr lang="en-US" sz="2400" b="1" kern="0" spc="-44">
                <a:solidFill>
                  <a:srgbClr val="000000"/>
                </a:solidFill>
                <a:ea typeface="+mn-lt"/>
                <a:cs typeface="+mn-lt"/>
              </a:rPr>
              <a:t>Aman Sahu (0187AS221007)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457200" indent="-457200">
              <a:lnSpc>
                <a:spcPts val="5500"/>
              </a:lnSpc>
              <a:buFont typeface="Arial"/>
              <a:buChar char="•"/>
            </a:pPr>
            <a:r>
              <a:rPr lang="en-US" sz="2400" b="1" kern="0" spc="-44">
                <a:ea typeface="Calibri"/>
                <a:cs typeface="Calibri"/>
              </a:rPr>
              <a:t>Ankush Gupta (187AS221010)</a:t>
            </a:r>
          </a:p>
          <a:p>
            <a:pPr marL="457200" indent="-457200">
              <a:lnSpc>
                <a:spcPts val="5500"/>
              </a:lnSpc>
              <a:buFont typeface="Arial"/>
              <a:buChar char="•"/>
            </a:pPr>
            <a:r>
              <a:rPr lang="en-US" sz="2400" b="1" kern="0" spc="-44">
                <a:ea typeface="Calibri"/>
                <a:cs typeface="Calibri"/>
              </a:rPr>
              <a:t>Ankit </a:t>
            </a:r>
            <a:r>
              <a:rPr lang="en-US" sz="2400" b="1" kern="0" spc="-44" err="1">
                <a:ea typeface="Calibri"/>
                <a:cs typeface="Calibri"/>
              </a:rPr>
              <a:t>Kumbhkar</a:t>
            </a:r>
            <a:r>
              <a:rPr lang="en-US" sz="2400" b="1" kern="0" spc="-44">
                <a:ea typeface="Calibri"/>
                <a:cs typeface="Calibri"/>
              </a:rPr>
              <a:t> (187AS221009)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6E25DBFC-68B8-EF25-7471-BB0949D98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1680" y="2804285"/>
            <a:ext cx="1539737" cy="1666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CE6157-944D-CE21-0359-0F774241252C}"/>
              </a:ext>
            </a:extLst>
          </p:cNvPr>
          <p:cNvSpPr txBox="1"/>
          <p:nvPr/>
        </p:nvSpPr>
        <p:spPr>
          <a:xfrm>
            <a:off x="178010" y="188306"/>
            <a:ext cx="1029693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Baskerville Old Face"/>
              </a:rPr>
              <a:t>SAGAR INSTITUTE OF SCIENCE AND TECHNOLOGY</a:t>
            </a:r>
          </a:p>
          <a:p>
            <a:r>
              <a:rPr lang="en-US" sz="2800" b="1">
                <a:latin typeface="Baskerville Old Face"/>
              </a:rPr>
              <a:t>                       GANDHI NAGAR BHOPAL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B1597-410C-6ACB-5801-5C9A635F2E60}"/>
              </a:ext>
            </a:extLst>
          </p:cNvPr>
          <p:cNvSpPr txBox="1"/>
          <p:nvPr/>
        </p:nvSpPr>
        <p:spPr>
          <a:xfrm>
            <a:off x="1260389" y="1686698"/>
            <a:ext cx="1004604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Baskerville Old Face"/>
              </a:rPr>
              <a:t>         </a:t>
            </a:r>
            <a:r>
              <a:rPr lang="en-US" sz="2800" b="1" dirty="0">
                <a:latin typeface="Baskerville Old Face"/>
              </a:rPr>
              <a:t>           Session – 2024-2025</a:t>
            </a:r>
          </a:p>
          <a:p>
            <a:r>
              <a:rPr lang="en-US" sz="2800" b="1" dirty="0">
                <a:latin typeface="Baskerville Old Face"/>
              </a:rPr>
              <a:t>                 Branch – CSE AI&amp;DS</a:t>
            </a:r>
          </a:p>
          <a:p>
            <a:r>
              <a:rPr lang="en-US" sz="2800" b="1" dirty="0">
                <a:latin typeface="Baskerville Old Face"/>
              </a:rPr>
              <a:t>                    (5</a:t>
            </a:r>
            <a:r>
              <a:rPr lang="en-US" sz="2800" b="1" baseline="30000" dirty="0">
                <a:latin typeface="Baskerville Old Face"/>
              </a:rPr>
              <a:t>th</a:t>
            </a:r>
            <a:r>
              <a:rPr lang="en-US" sz="2800" b="1" dirty="0">
                <a:latin typeface="Baskerville Old Face"/>
              </a:rPr>
              <a:t> SEMESTER)</a:t>
            </a:r>
          </a:p>
          <a:p>
            <a:r>
              <a:rPr lang="en-US" sz="2800" b="1" dirty="0">
                <a:latin typeface="Baskerville Old Face"/>
              </a:rPr>
              <a:t>            Subject – Theory Of </a:t>
            </a:r>
            <a:r>
              <a:rPr lang="en-US" sz="2800" b="1" dirty="0" err="1">
                <a:latin typeface="Baskerville Old Face"/>
              </a:rPr>
              <a:t>Computaion</a:t>
            </a:r>
            <a:endParaRPr lang="en-US" sz="2800" b="1" dirty="0">
              <a:latin typeface="Baskerville Old Face"/>
            </a:endParaRPr>
          </a:p>
          <a:p>
            <a:r>
              <a:rPr lang="en-US" sz="2800" b="1" dirty="0">
                <a:latin typeface="Baskerville Old Face"/>
              </a:rPr>
              <a:t>           Topic :- Context Sensitive Language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0B904-C471-CD19-12BF-04CFEED0D15E}"/>
              </a:ext>
            </a:extLst>
          </p:cNvPr>
          <p:cNvSpPr txBox="1"/>
          <p:nvPr/>
        </p:nvSpPr>
        <p:spPr>
          <a:xfrm>
            <a:off x="10750378" y="680239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Bookman Old Style"/>
              </a:rPr>
              <a:t>SUBMITTED </a:t>
            </a:r>
            <a:endParaRPr lang="en-US"/>
          </a:p>
          <a:p>
            <a:pPr algn="ctr"/>
            <a:r>
              <a:rPr lang="en-US">
                <a:latin typeface="Bookman Old Style"/>
              </a:rPr>
              <a:t>TO</a:t>
            </a:r>
            <a:endParaRPr lang="en-US"/>
          </a:p>
          <a:p>
            <a:pPr algn="ctr"/>
            <a:r>
              <a:rPr lang="en-US" b="1">
                <a:latin typeface="Book Antiqua"/>
              </a:rPr>
              <a:t>Dr. </a:t>
            </a:r>
            <a:r>
              <a:rPr lang="en-US" b="1" err="1">
                <a:latin typeface="Book Antiqua"/>
              </a:rPr>
              <a:t>Vashima</a:t>
            </a:r>
            <a:r>
              <a:rPr lang="en-US" b="1">
                <a:latin typeface="Book Antiqua"/>
              </a:rPr>
              <a:t> Khan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23017" y="877737"/>
            <a:ext cx="12113182" cy="666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400" b="1" kern="0" spc="-44" dirty="0">
                <a:solidFill>
                  <a:srgbClr val="000000"/>
                </a:solidFill>
                <a:ea typeface="+mn-lt"/>
                <a:cs typeface="+mn-lt"/>
              </a:rPr>
              <a:t>Introduction:- </a:t>
            </a:r>
            <a:endParaRPr lang="en-US" dirty="0">
              <a:ea typeface="Calibri"/>
              <a:cs typeface="Calibri"/>
            </a:endParaRPr>
          </a:p>
          <a:p>
            <a:pPr algn="just"/>
            <a:endParaRPr lang="en-US" sz="2400" kern="0" spc="-44" dirty="0">
              <a:solidFill>
                <a:srgbClr val="000000"/>
              </a:solidFill>
              <a:latin typeface="Book Antiqua"/>
              <a:ea typeface="+mn-lt"/>
              <a:cs typeface="+mn-lt"/>
            </a:endParaRPr>
          </a:p>
          <a:p>
            <a:pPr algn="just"/>
            <a:r>
              <a:rPr lang="en-US" sz="2400" kern="0" spc="-44" dirty="0">
                <a:solidFill>
                  <a:srgbClr val="000000"/>
                </a:solidFill>
                <a:latin typeface="Book Antiqua"/>
                <a:ea typeface="+mn-lt"/>
                <a:cs typeface="+mn-lt"/>
              </a:rPr>
              <a:t>Context-sensitive languages (CSL) are a class of formal languages in the theory of computation that lie</a:t>
            </a:r>
          </a:p>
          <a:p>
            <a:pPr algn="just"/>
            <a:r>
              <a:rPr lang="en-US" sz="2400" kern="0" spc="-44" dirty="0">
                <a:solidFill>
                  <a:srgbClr val="000000"/>
                </a:solidFill>
                <a:latin typeface="Book Antiqua"/>
                <a:ea typeface="+mn-lt"/>
                <a:cs typeface="+mn-lt"/>
              </a:rPr>
              <a:t> between context-free languages and recursively  enumerable languages in the Chomsky hierarchy.</a:t>
            </a:r>
            <a:endParaRPr lang="en-US" sz="2400" kern="0" spc="-44" dirty="0">
              <a:latin typeface="Book Antiqua"/>
              <a:ea typeface="Calibri"/>
              <a:cs typeface="Calibri"/>
            </a:endParaRPr>
          </a:p>
          <a:p>
            <a:endParaRPr lang="en-US" sz="2400" kern="0" spc="-44" dirty="0">
              <a:solidFill>
                <a:srgbClr val="000000"/>
              </a:solidFill>
              <a:latin typeface="Book Antiqua"/>
              <a:ea typeface="+mn-lt"/>
              <a:cs typeface="+mn-lt"/>
            </a:endParaRPr>
          </a:p>
          <a:p>
            <a:pPr>
              <a:lnSpc>
                <a:spcPts val="5500"/>
              </a:lnSpc>
            </a:pPr>
            <a:r>
              <a:rPr lang="en-US" sz="4000" kern="0" spc="-44" dirty="0">
                <a:solidFill>
                  <a:srgbClr val="000000"/>
                </a:solidFill>
                <a:latin typeface="Book Antiqua"/>
                <a:ea typeface="+mn-lt"/>
                <a:cs typeface="+mn-lt"/>
              </a:rPr>
              <a:t>What is Context-Sensitive Language</a:t>
            </a:r>
            <a:r>
              <a:rPr lang="en-US" sz="4400" kern="0" spc="-44" dirty="0">
                <a:solidFill>
                  <a:srgbClr val="000000"/>
                </a:solidFill>
                <a:ea typeface="+mn-lt"/>
                <a:cs typeface="+mn-lt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Context-Sensitive Grammar or Length-Increasing Grammar or Non-contracting Grammar: Ensures the length of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strings does not decrease during </a:t>
            </a:r>
            <a:r>
              <a:rPr lang="en-US" sz="2400" dirty="0" err="1"/>
              <a:t>production.It</a:t>
            </a:r>
            <a:r>
              <a:rPr lang="en-US" sz="2400" dirty="0"/>
              <a:t> generates Context-Sensitive Languages (CSL)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that are accepted by a Linear Bounded Automaton (LBA).</a:t>
            </a:r>
          </a:p>
          <a:p>
            <a:pPr>
              <a:lnSpc>
                <a:spcPct val="150000"/>
              </a:lnSpc>
            </a:pPr>
            <a:endParaRPr lang="en-US" dirty="0">
              <a:ea typeface="Calibri"/>
              <a:cs typeface="Calibri"/>
            </a:endParaRPr>
          </a:p>
          <a:p>
            <a:pPr>
              <a:lnSpc>
                <a:spcPts val="5500"/>
              </a:lnSpc>
            </a:pPr>
            <a:r>
              <a:rPr lang="en-US" sz="4000" kern="0" spc="-44" dirty="0">
                <a:latin typeface="Bookman Old Style"/>
                <a:ea typeface="+mn-lt"/>
                <a:cs typeface="+mn-lt"/>
              </a:rPr>
              <a:t>Why is it </a:t>
            </a:r>
            <a:r>
              <a:rPr lang="en-US" sz="4000" kern="0" spc="-44" dirty="0">
                <a:latin typeface="Bookman Old Style"/>
              </a:rPr>
              <a:t>important</a:t>
            </a:r>
            <a:r>
              <a:rPr lang="en-US" sz="4000" kern="0" spc="-44" dirty="0">
                <a:latin typeface="Bookman Old Style"/>
                <a:ea typeface="+mn-lt"/>
                <a:cs typeface="+mn-lt"/>
              </a:rPr>
              <a:t>?</a:t>
            </a:r>
          </a:p>
          <a:p>
            <a:pPr>
              <a:lnSpc>
                <a:spcPts val="5500"/>
              </a:lnSpc>
            </a:pPr>
            <a:r>
              <a:rPr lang="en-US" sz="2400" kern="0" spc="-44" dirty="0">
                <a:ea typeface="Calibri"/>
                <a:cs typeface="Calibri"/>
              </a:rPr>
              <a:t>      - Helps in modeling complex structures in natural and formal systems. 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kern="0" spc="-44" dirty="0">
                <a:ea typeface="Calibri"/>
                <a:cs typeface="Calibri"/>
              </a:rPr>
              <a:t>       - Relevant in natural language processing and computational theory.  </a:t>
            </a:r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>
              <a:lnSpc>
                <a:spcPts val="5500"/>
              </a:lnSpc>
            </a:pPr>
            <a:endParaRPr lang="en-US" sz="4000" kern="0" spc="-44" dirty="0">
              <a:latin typeface="Bookman Old Style"/>
              <a:ea typeface="+mn-lt"/>
              <a:cs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44AD3B-420C-3707-CD7D-CA3CBD99772C}"/>
              </a:ext>
            </a:extLst>
          </p:cNvPr>
          <p:cNvSpPr/>
          <p:nvPr/>
        </p:nvSpPr>
        <p:spPr>
          <a:xfrm>
            <a:off x="0" y="7678456"/>
            <a:ext cx="14630401" cy="551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962503" cy="82296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3C7AF-F127-93E2-3AA7-F906FBA888E4}"/>
              </a:ext>
            </a:extLst>
          </p:cNvPr>
          <p:cNvSpPr txBox="1"/>
          <p:nvPr/>
        </p:nvSpPr>
        <p:spPr>
          <a:xfrm>
            <a:off x="940446" y="1598285"/>
            <a:ext cx="4340296" cy="33541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300" b="1" kern="1200">
                <a:latin typeface="+mj-lt"/>
                <a:ea typeface="+mj-ea"/>
                <a:cs typeface="+mj-cs"/>
              </a:rPr>
              <a:t>The Chomsky Hierarchy :</a:t>
            </a:r>
            <a:r>
              <a:rPr lang="en-US" sz="5300" kern="1200">
                <a:latin typeface="+mj-lt"/>
                <a:ea typeface="+mj-ea"/>
                <a:cs typeface="+mj-cs"/>
              </a:rPr>
              <a:t>-</a:t>
            </a:r>
          </a:p>
        </p:txBody>
      </p:sp>
      <p:pic>
        <p:nvPicPr>
          <p:cNvPr id="3" name="Picture 2" descr="Chomsky Hierarchy in Theory of Computation - GeeksforGeeks">
            <a:extLst>
              <a:ext uri="{FF2B5EF4-FFF2-40B4-BE49-F238E27FC236}">
                <a16:creationId xmlns:a16="http://schemas.microsoft.com/office/drawing/2014/main" id="{F9F3DD90-62C5-EA9C-9882-21C50C287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518" y="249102"/>
            <a:ext cx="6725414" cy="360533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A2DA3BB-5429-09B1-338E-76F1981E5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37257"/>
              </p:ext>
            </p:extLst>
          </p:nvPr>
        </p:nvGraphicFramePr>
        <p:xfrm>
          <a:off x="7117491" y="4003588"/>
          <a:ext cx="6581073" cy="402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10870">
                  <a:extLst>
                    <a:ext uri="{9D8B030D-6E8A-4147-A177-3AD203B41FA5}">
                      <a16:colId xmlns:a16="http://schemas.microsoft.com/office/drawing/2014/main" val="1307586504"/>
                    </a:ext>
                  </a:extLst>
                </a:gridCol>
                <a:gridCol w="1663785">
                  <a:extLst>
                    <a:ext uri="{9D8B030D-6E8A-4147-A177-3AD203B41FA5}">
                      <a16:colId xmlns:a16="http://schemas.microsoft.com/office/drawing/2014/main" val="2150106718"/>
                    </a:ext>
                  </a:extLst>
                </a:gridCol>
                <a:gridCol w="1737328">
                  <a:extLst>
                    <a:ext uri="{9D8B030D-6E8A-4147-A177-3AD203B41FA5}">
                      <a16:colId xmlns:a16="http://schemas.microsoft.com/office/drawing/2014/main" val="2722242487"/>
                    </a:ext>
                  </a:extLst>
                </a:gridCol>
                <a:gridCol w="1369090">
                  <a:extLst>
                    <a:ext uri="{9D8B030D-6E8A-4147-A177-3AD203B41FA5}">
                      <a16:colId xmlns:a16="http://schemas.microsoft.com/office/drawing/2014/main" val="2656348736"/>
                    </a:ext>
                  </a:extLst>
                </a:gridCol>
              </a:tblGrid>
              <a:tr h="217014">
                <a:tc>
                  <a:txBody>
                    <a:bodyPr/>
                    <a:lstStyle/>
                    <a:p>
                      <a:r>
                        <a:rPr lang="en-US" b="1"/>
                        <a:t>Level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Language Type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Grammar Type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Machine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46060"/>
                  </a:ext>
                </a:extLst>
              </a:tr>
              <a:tr h="377415">
                <a:tc>
                  <a:txBody>
                    <a:bodyPr/>
                    <a:lstStyle/>
                    <a:p>
                      <a:r>
                        <a:rPr lang="en-US"/>
                        <a:t>Type-0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Recursively Enumerable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Unrestricted Grammar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Turing Machine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56393"/>
                  </a:ext>
                </a:extLst>
              </a:tr>
              <a:tr h="698217">
                <a:tc>
                  <a:txBody>
                    <a:bodyPr/>
                    <a:lstStyle/>
                    <a:p>
                      <a:r>
                        <a:rPr lang="en-US" b="1"/>
                        <a:t>Type-1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Context-Sensitive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Context-Sensitive Grammar (CSG)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Linear Bounded Automaton (LBA)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26814"/>
                  </a:ext>
                </a:extLst>
              </a:tr>
              <a:tr h="537816">
                <a:tc>
                  <a:txBody>
                    <a:bodyPr/>
                    <a:lstStyle/>
                    <a:p>
                      <a:r>
                        <a:rPr lang="en-US"/>
                        <a:t>Type-2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Context-Free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Context-Free Grammar (CFG)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Pushdown Automaton (PDA)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222489"/>
                  </a:ext>
                </a:extLst>
              </a:tr>
              <a:tr h="537816">
                <a:tc>
                  <a:txBody>
                    <a:bodyPr/>
                    <a:lstStyle/>
                    <a:p>
                      <a:r>
                        <a:rPr lang="en-US"/>
                        <a:t>Type-3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Regular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Regular Grammar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Finite Automaton (FA)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34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6797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A68A872D-51C4-2F9B-C3A4-5AC79CD26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-26699"/>
            <a:ext cx="4235823" cy="8243047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8EB31B1A-71EA-D415-8F8F-CD007290D3C3}"/>
              </a:ext>
            </a:extLst>
          </p:cNvPr>
          <p:cNvSpPr/>
          <p:nvPr/>
        </p:nvSpPr>
        <p:spPr>
          <a:xfrm>
            <a:off x="4709656" y="265797"/>
            <a:ext cx="6394427" cy="743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800" b="1"/>
              <a:t>Characteristics of CSLs</a:t>
            </a:r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4C2B764-2207-3F7A-C8FE-E0BB2AAAA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74365"/>
              </p:ext>
            </p:extLst>
          </p:nvPr>
        </p:nvGraphicFramePr>
        <p:xfrm>
          <a:off x="4833076" y="969760"/>
          <a:ext cx="9795962" cy="35356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9891">
                  <a:extLst>
                    <a:ext uri="{9D8B030D-6E8A-4147-A177-3AD203B41FA5}">
                      <a16:colId xmlns:a16="http://schemas.microsoft.com/office/drawing/2014/main" val="1922404849"/>
                    </a:ext>
                  </a:extLst>
                </a:gridCol>
                <a:gridCol w="6336071">
                  <a:extLst>
                    <a:ext uri="{9D8B030D-6E8A-4147-A177-3AD203B41FA5}">
                      <a16:colId xmlns:a16="http://schemas.microsoft.com/office/drawing/2014/main" val="1159436479"/>
                    </a:ext>
                  </a:extLst>
                </a:gridCol>
              </a:tblGrid>
              <a:tr h="727748">
                <a:tc>
                  <a:txBody>
                    <a:bodyPr/>
                    <a:lstStyle/>
                    <a:p>
                      <a:r>
                        <a:rPr lang="en-US" b="1"/>
                        <a:t>Non-Contracting Grammar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length of strings cannot decrease during production. Length can stay the same or increase.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025574"/>
                  </a:ext>
                </a:extLst>
              </a:tr>
              <a:tr h="901022">
                <a:tc>
                  <a:txBody>
                    <a:bodyPr/>
                    <a:lstStyle/>
                    <a:p>
                      <a:r>
                        <a:rPr lang="en-US" b="1"/>
                        <a:t>Linear Bounded Automaton (LBA)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CSLs are accepted by a Linear Bounded Automaton, a machine that works with limited space.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108245"/>
                  </a:ext>
                </a:extLst>
              </a:tr>
              <a:tr h="901022">
                <a:tc>
                  <a:txBody>
                    <a:bodyPr/>
                    <a:lstStyle/>
                    <a:p>
                      <a:r>
                        <a:rPr lang="en-US" b="1"/>
                        <a:t>Context-Sensitive Rules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Rules replace a non-terminal symbol with a string of symbols, but the string's length can never be reduced.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764768"/>
                  </a:ext>
                </a:extLst>
              </a:tr>
              <a:tr h="901022">
                <a:tc>
                  <a:txBody>
                    <a:bodyPr/>
                    <a:lstStyle/>
                    <a:p>
                      <a:r>
                        <a:rPr lang="en-US" b="1" dirty="0"/>
                        <a:t>More Expressive than CFLs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CSLs can describe more complex languages than Context-Free Languages (CFLs), but are less powerful than Turing machines.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6443"/>
                  </a:ext>
                </a:extLst>
              </a:tr>
            </a:tbl>
          </a:graphicData>
        </a:graphic>
      </p:graphicFrame>
      <p:sp>
        <p:nvSpPr>
          <p:cNvPr id="2" name="Text 0">
            <a:extLst>
              <a:ext uri="{FF2B5EF4-FFF2-40B4-BE49-F238E27FC236}">
                <a16:creationId xmlns:a16="http://schemas.microsoft.com/office/drawing/2014/main" id="{00BCBB4C-AE40-F96E-64E5-7FD4EAFD0854}"/>
              </a:ext>
            </a:extLst>
          </p:cNvPr>
          <p:cNvSpPr/>
          <p:nvPr/>
        </p:nvSpPr>
        <p:spPr>
          <a:xfrm>
            <a:off x="4817232" y="4716773"/>
            <a:ext cx="5224533" cy="703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800" b="1" dirty="0"/>
              <a:t>Challenges of CSLs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DFACDA4-0BFE-80BE-8733-A2E21074F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359806"/>
              </p:ext>
            </p:extLst>
          </p:nvPr>
        </p:nvGraphicFramePr>
        <p:xfrm>
          <a:off x="4787152" y="5365376"/>
          <a:ext cx="9841143" cy="8187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60689">
                  <a:extLst>
                    <a:ext uri="{9D8B030D-6E8A-4147-A177-3AD203B41FA5}">
                      <a16:colId xmlns:a16="http://schemas.microsoft.com/office/drawing/2014/main" val="1917207938"/>
                    </a:ext>
                  </a:extLst>
                </a:gridCol>
                <a:gridCol w="6180454">
                  <a:extLst>
                    <a:ext uri="{9D8B030D-6E8A-4147-A177-3AD203B41FA5}">
                      <a16:colId xmlns:a16="http://schemas.microsoft.com/office/drawing/2014/main" val="4112468184"/>
                    </a:ext>
                  </a:extLst>
                </a:gridCol>
              </a:tblGrid>
              <a:tr h="818750">
                <a:tc>
                  <a:txBody>
                    <a:bodyPr/>
                    <a:lstStyle/>
                    <a:p>
                      <a:r>
                        <a:rPr lang="en-US" b="1"/>
                        <a:t>Undecidability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It’s Difficult to decide whether a given grammar is context-sensitive or not.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1035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4F1E8FB-DFB4-1F78-D834-2932BC395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39514"/>
              </p:ext>
            </p:extLst>
          </p:nvPr>
        </p:nvGraphicFramePr>
        <p:xfrm>
          <a:off x="4787152" y="6131858"/>
          <a:ext cx="9655745" cy="8187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07027">
                  <a:extLst>
                    <a:ext uri="{9D8B030D-6E8A-4147-A177-3AD203B41FA5}">
                      <a16:colId xmlns:a16="http://schemas.microsoft.com/office/drawing/2014/main" val="2495338848"/>
                    </a:ext>
                  </a:extLst>
                </a:gridCol>
                <a:gridCol w="5948718">
                  <a:extLst>
                    <a:ext uri="{9D8B030D-6E8A-4147-A177-3AD203B41FA5}">
                      <a16:colId xmlns:a16="http://schemas.microsoft.com/office/drawing/2014/main" val="439816354"/>
                    </a:ext>
                  </a:extLst>
                </a:gridCol>
              </a:tblGrid>
              <a:tr h="818740">
                <a:tc>
                  <a:txBody>
                    <a:bodyPr/>
                    <a:lstStyle/>
                    <a:p>
                      <a:r>
                        <a:rPr lang="en-US" b="1" dirty="0"/>
                        <a:t>Complexity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Working with CSLs can be very difficult and time-consuming due to their high computational cost.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40491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063E493-F9BC-773E-58AE-800DA1BC0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12619"/>
              </p:ext>
            </p:extLst>
          </p:nvPr>
        </p:nvGraphicFramePr>
        <p:xfrm>
          <a:off x="4854388" y="7073152"/>
          <a:ext cx="9563133" cy="100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14351">
                  <a:extLst>
                    <a:ext uri="{9D8B030D-6E8A-4147-A177-3AD203B41FA5}">
                      <a16:colId xmlns:a16="http://schemas.microsoft.com/office/drawing/2014/main" val="198259677"/>
                    </a:ext>
                  </a:extLst>
                </a:gridCol>
                <a:gridCol w="5948782">
                  <a:extLst>
                    <a:ext uri="{9D8B030D-6E8A-4147-A177-3AD203B41FA5}">
                      <a16:colId xmlns:a16="http://schemas.microsoft.com/office/drawing/2014/main" val="3602927270"/>
                    </a:ext>
                  </a:extLst>
                </a:gridCol>
              </a:tblGrid>
              <a:tr h="926756">
                <a:tc>
                  <a:txBody>
                    <a:bodyPr/>
                    <a:lstStyle/>
                    <a:p>
                      <a:r>
                        <a:rPr lang="en-US" b="1"/>
                        <a:t>Limited Tools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There are fewer software tools available for working with CSLs compared to simpler languages like regular or context-free languages.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2628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A51FE1F-E979-0E1A-C937-3A8488835E89}"/>
              </a:ext>
            </a:extLst>
          </p:cNvPr>
          <p:cNvSpPr/>
          <p:nvPr/>
        </p:nvSpPr>
        <p:spPr>
          <a:xfrm>
            <a:off x="13002017" y="7866344"/>
            <a:ext cx="1553228" cy="263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46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BC807-D263-8569-6D5B-141B2C346156}"/>
              </a:ext>
            </a:extLst>
          </p:cNvPr>
          <p:cNvSpPr txBox="1"/>
          <p:nvPr/>
        </p:nvSpPr>
        <p:spPr>
          <a:xfrm>
            <a:off x="483704" y="559904"/>
            <a:ext cx="51020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onstantia"/>
                <a:cs typeface="DaunPenh"/>
              </a:rPr>
              <a:t>Formal Definition 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D2C32-F14E-0366-121F-E92B08AEB765}"/>
              </a:ext>
            </a:extLst>
          </p:cNvPr>
          <p:cNvSpPr txBox="1"/>
          <p:nvPr/>
        </p:nvSpPr>
        <p:spPr>
          <a:xfrm>
            <a:off x="839763" y="3370365"/>
            <a:ext cx="12085982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endParaRPr lang="en-US" sz="2400" dirty="0">
              <a:latin typeface="Century"/>
              <a:ea typeface="Calibri"/>
              <a:cs typeface="Calibri"/>
            </a:endParaRPr>
          </a:p>
          <a:p>
            <a:pPr lvl="1"/>
            <a:endParaRPr lang="en-US" sz="2400" dirty="0">
              <a:latin typeface="Century"/>
            </a:endParaRPr>
          </a:p>
          <a:p>
            <a:pPr marL="228600" indent="-228600">
              <a:buFont typeface=""/>
              <a:buChar char="•"/>
            </a:pPr>
            <a:r>
              <a:rPr lang="en-US" sz="2400" dirty="0">
                <a:latin typeface="Century"/>
              </a:rPr>
              <a:t>  A context-sensitive grammar is a formal grammar where every production rule is of the form</a:t>
            </a:r>
            <a:r>
              <a:rPr lang="en-US" sz="2800" dirty="0">
                <a:latin typeface="Century"/>
              </a:rPr>
              <a:t>: </a:t>
            </a:r>
          </a:p>
          <a:p>
            <a:r>
              <a:rPr lang="en-US" sz="2400" dirty="0">
                <a:ea typeface="+mn-lt"/>
                <a:cs typeface="+mn-lt"/>
              </a:rPr>
              <a:t>                                                          </a:t>
            </a:r>
            <a:endParaRPr lang="en-US" sz="2400" dirty="0">
              <a:latin typeface="Century"/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                                                                αAβ→αγβ</a:t>
            </a:r>
            <a:endParaRPr lang="en-US" sz="2800" dirty="0">
              <a:latin typeface="Century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DD1C3-E29B-E581-B56B-42BD744ED580}"/>
              </a:ext>
            </a:extLst>
          </p:cNvPr>
          <p:cNvSpPr txBox="1"/>
          <p:nvPr/>
        </p:nvSpPr>
        <p:spPr>
          <a:xfrm>
            <a:off x="1133061" y="5684744"/>
            <a:ext cx="764650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"/>
              </a:rPr>
              <a:t>Here:</a:t>
            </a:r>
            <a:endParaRPr lang="en-US" sz="2400" dirty="0">
              <a:latin typeface="Century"/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 dirty="0">
                <a:latin typeface="Century"/>
              </a:rPr>
              <a:t>    A is a non-terminal.</a:t>
            </a:r>
          </a:p>
          <a:p>
            <a:pPr>
              <a:buFont typeface=""/>
              <a:buChar char="•"/>
            </a:pPr>
            <a:r>
              <a:rPr lang="en-US" sz="2400" dirty="0">
                <a:ea typeface="+mn-lt"/>
                <a:cs typeface="+mn-lt"/>
              </a:rPr>
              <a:t>     α,β,γ are strings of terminals and/or non-terminals.</a:t>
            </a:r>
            <a:endParaRPr lang="en-US" sz="2400" dirty="0">
              <a:latin typeface="Century"/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 dirty="0">
                <a:ea typeface="+mn-lt"/>
                <a:cs typeface="+mn-lt"/>
              </a:rPr>
              <a:t>      γ is non-empty (∣γ∣≥1)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E0E4-4ED8-BA36-B4B5-623A8196545E}"/>
              </a:ext>
            </a:extLst>
          </p:cNvPr>
          <p:cNvSpPr txBox="1"/>
          <p:nvPr/>
        </p:nvSpPr>
        <p:spPr>
          <a:xfrm>
            <a:off x="-5626" y="1041233"/>
            <a:ext cx="12085982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3200" b="1" dirty="0">
                <a:ea typeface="+mn-lt"/>
                <a:cs typeface="+mn-lt"/>
              </a:rPr>
              <a:t>Context sensitive grammar is defined as 4 tuple</a:t>
            </a:r>
            <a:endParaRPr lang="en-US" sz="2400" b="1" dirty="0">
              <a:ea typeface="Calibri"/>
              <a:cs typeface="Calibri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Grammer - {V,T,P,S}</a:t>
            </a:r>
            <a:endParaRPr lang="en-US" sz="2400" dirty="0">
              <a:ea typeface="Calibri"/>
              <a:cs typeface="Calibri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where - </a:t>
            </a:r>
            <a:endParaRPr lang="en-US" sz="2400" dirty="0">
              <a:ea typeface="Calibri"/>
              <a:cs typeface="Calibri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              V is set of all Variable's</a:t>
            </a:r>
            <a:endParaRPr lang="en-US" sz="2400" dirty="0">
              <a:ea typeface="Calibri"/>
              <a:cs typeface="Calibri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              T is set of all Terminal's</a:t>
            </a:r>
            <a:endParaRPr lang="en-US" sz="2400" dirty="0">
              <a:ea typeface="Calibri"/>
              <a:cs typeface="Calibri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              P is set of all Production</a:t>
            </a:r>
            <a:endParaRPr lang="en-US" sz="2400" dirty="0">
              <a:ea typeface="Calibri"/>
              <a:cs typeface="Calibri"/>
            </a:endParaRPr>
          </a:p>
          <a:p>
            <a:pPr lvl="1"/>
            <a:r>
              <a:rPr lang="en-US" sz="2400" dirty="0">
                <a:latin typeface="Calibri"/>
                <a:ea typeface="Calibri"/>
                <a:cs typeface="Calibri"/>
              </a:rPr>
              <a:t>              </a:t>
            </a:r>
            <a:r>
              <a:rPr lang="en-US" sz="2400" dirty="0">
                <a:ea typeface="+mn-lt"/>
                <a:cs typeface="+mn-lt"/>
              </a:rPr>
              <a:t>S is the start Symbol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24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65581C3-5B2E-BE5C-B65D-807765715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-195"/>
            <a:ext cx="4235823" cy="824304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6F52D7-DDE7-3B84-491D-5956E2795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17810"/>
              </p:ext>
            </p:extLst>
          </p:nvPr>
        </p:nvGraphicFramePr>
        <p:xfrm>
          <a:off x="4779034" y="1552754"/>
          <a:ext cx="9634849" cy="522133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11564">
                  <a:extLst>
                    <a:ext uri="{9D8B030D-6E8A-4147-A177-3AD203B41FA5}">
                      <a16:colId xmlns:a16="http://schemas.microsoft.com/office/drawing/2014/main" val="148807111"/>
                    </a:ext>
                  </a:extLst>
                </a:gridCol>
                <a:gridCol w="6423285">
                  <a:extLst>
                    <a:ext uri="{9D8B030D-6E8A-4147-A177-3AD203B41FA5}">
                      <a16:colId xmlns:a16="http://schemas.microsoft.com/office/drawing/2014/main" val="662321824"/>
                    </a:ext>
                  </a:extLst>
                </a:gridCol>
              </a:tblGrid>
              <a:tr h="1568183">
                <a:tc>
                  <a:txBody>
                    <a:bodyPr/>
                    <a:lstStyle/>
                    <a:p>
                      <a:r>
                        <a:rPr lang="en-US" sz="2400"/>
                        <a:t>Natural Language Processing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Used to model complex syntactic structures in languages beyond the power of Context-Free Grammars.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805875"/>
                  </a:ext>
                </a:extLst>
              </a:tr>
              <a:tr h="12830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Compiler Design</a:t>
                      </a:r>
                      <a:endParaRPr lang="en-US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Handles syntax analysis with dependencies and constraints (e.g., variable scope rules).</a:t>
                      </a:r>
                      <a:endParaRPr lang="en-US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87014"/>
                  </a:ext>
                </a:extLst>
              </a:tr>
              <a:tr h="1283059">
                <a:tc>
                  <a:txBody>
                    <a:bodyPr/>
                    <a:lstStyle/>
                    <a:p>
                      <a:r>
                        <a:rPr lang="en-US" sz="2400"/>
                        <a:t>DNA and Molecular Computing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0"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Represents and simulates DNA behavior with context-sensitive rules.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56706"/>
                  </a:ext>
                </a:extLst>
              </a:tr>
              <a:tr h="1087036">
                <a:tc>
                  <a:txBody>
                    <a:bodyPr/>
                    <a:lstStyle/>
                    <a:p>
                      <a:r>
                        <a:rPr lang="en-US" sz="2400"/>
                        <a:t>Theoretical Computer Science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Explores computational boundaries and machine capabilities using Linear Bounded Automata (LBA).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599146"/>
                  </a:ext>
                </a:extLst>
              </a:tr>
            </a:tbl>
          </a:graphicData>
        </a:graphic>
      </p:graphicFrame>
      <p:sp>
        <p:nvSpPr>
          <p:cNvPr id="9" name="Text 0">
            <a:extLst>
              <a:ext uri="{FF2B5EF4-FFF2-40B4-BE49-F238E27FC236}">
                <a16:creationId xmlns:a16="http://schemas.microsoft.com/office/drawing/2014/main" id="{DE842B41-4F0A-A7BF-9804-E2108851DBA9}"/>
              </a:ext>
            </a:extLst>
          </p:cNvPr>
          <p:cNvSpPr/>
          <p:nvPr/>
        </p:nvSpPr>
        <p:spPr>
          <a:xfrm>
            <a:off x="5449244" y="-16591"/>
            <a:ext cx="6394427" cy="14563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5500"/>
              </a:lnSpc>
            </a:pPr>
            <a:endParaRPr lang="en-US" sz="4000" b="1" kern="0" spc="-44">
              <a:solidFill>
                <a:srgbClr val="000000"/>
              </a:solidFill>
              <a:latin typeface="Montserrat Bold"/>
              <a:ea typeface="Montserrat Bold" pitchFamily="34" charset="-122"/>
              <a:cs typeface="Montserrat Bold" pitchFamily="34" charset="-120"/>
            </a:endParaRPr>
          </a:p>
          <a:p>
            <a:pPr algn="ctr">
              <a:lnSpc>
                <a:spcPts val="5500"/>
              </a:lnSpc>
            </a:pPr>
            <a:r>
              <a:rPr lang="en-US" sz="4000" b="1" kern="0" spc="-44">
                <a:solidFill>
                  <a:srgbClr val="000000"/>
                </a:solidFill>
                <a:latin typeface="Montserrat Bold"/>
                <a:ea typeface="Montserrat Bold" pitchFamily="34" charset="-122"/>
                <a:cs typeface="Montserrat Bold" pitchFamily="34" charset="-120"/>
              </a:rPr>
              <a:t> Applications of CSLs</a:t>
            </a:r>
            <a:endParaRPr lang="en-US" sz="4000">
              <a:latin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345326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542</Words>
  <Application>Microsoft Office PowerPoint</Application>
  <PresentationFormat>Custom</PresentationFormat>
  <Paragraphs>93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Constantia</vt:lpstr>
      <vt:lpstr>Bookman Old Style</vt:lpstr>
      <vt:lpstr>Century</vt:lpstr>
      <vt:lpstr>Book Antiqua</vt:lpstr>
      <vt:lpstr>Calibri</vt:lpstr>
      <vt:lpstr>Arial</vt:lpstr>
      <vt:lpstr>Montserrat Bold</vt:lpstr>
      <vt:lpstr>Baskerville Old Face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Ankush Gupta</cp:lastModifiedBy>
  <cp:revision>24</cp:revision>
  <dcterms:created xsi:type="dcterms:W3CDTF">2024-12-12T03:04:28Z</dcterms:created>
  <dcterms:modified xsi:type="dcterms:W3CDTF">2024-12-13T04:58:13Z</dcterms:modified>
</cp:coreProperties>
</file>