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4"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98" autoAdjust="0"/>
  </p:normalViewPr>
  <p:slideViewPr>
    <p:cSldViewPr snapToGrid="0">
      <p:cViewPr varScale="1">
        <p:scale>
          <a:sx n="61" d="100"/>
          <a:sy n="61"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4D1C4-2831-4165-BD17-28E3EA5CCAE5}"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B58AF-CC27-4851-99F8-246942E2369F}" type="slidenum">
              <a:rPr lang="en-US" smtClean="0"/>
              <a:t>‹#›</a:t>
            </a:fld>
            <a:endParaRPr lang="en-US"/>
          </a:p>
        </p:txBody>
      </p:sp>
    </p:spTree>
    <p:extLst>
      <p:ext uri="{BB962C8B-B14F-4D97-AF65-F5344CB8AC3E}">
        <p14:creationId xmlns:p14="http://schemas.microsoft.com/office/powerpoint/2010/main" val="321393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Needed Animations:</a:t>
            </a:r>
            <a:r>
              <a:rPr lang="en-US" baseline="0" dirty="0"/>
              <a:t> 1) Two threads (wavy lines), different colors, in a box  labelled “READY.”  One thread moves to a box labelled “CPU/RUNNING.”  Stays in the CPU box for a short time, then a red light labelled “INTERRUPT” appears next to CPU box.  Thread moves from CPU box to READY box, short delay, INTERRUPT light goes out, then the other thread is moved from ready box to CPU box.</a:t>
            </a:r>
            <a:endParaRPr lang="en-US" dirty="0"/>
          </a:p>
        </p:txBody>
      </p:sp>
      <p:sp>
        <p:nvSpPr>
          <p:cNvPr id="4" name="Slide Number Placeholder 3"/>
          <p:cNvSpPr>
            <a:spLocks noGrp="1"/>
          </p:cNvSpPr>
          <p:nvPr>
            <p:ph type="sldNum" sz="quarter" idx="10"/>
          </p:nvPr>
        </p:nvSpPr>
        <p:spPr/>
        <p:txBody>
          <a:bodyPr/>
          <a:lstStyle/>
          <a:p>
            <a:fld id="{5C8B58AF-CC27-4851-99F8-246942E2369F}" type="slidenum">
              <a:rPr lang="en-US" smtClean="0"/>
              <a:t>4</a:t>
            </a:fld>
            <a:endParaRPr lang="en-US"/>
          </a:p>
        </p:txBody>
      </p:sp>
    </p:spTree>
    <p:extLst>
      <p:ext uri="{BB962C8B-B14F-4D97-AF65-F5344CB8AC3E}">
        <p14:creationId xmlns:p14="http://schemas.microsoft.com/office/powerpoint/2010/main" val="134525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http://csunplugged.org/wp-content/uploads/2015/03/deadlock.jpg1286488735</a:t>
            </a:r>
          </a:p>
        </p:txBody>
      </p:sp>
      <p:sp>
        <p:nvSpPr>
          <p:cNvPr id="4" name="Slide Number Placeholder 3"/>
          <p:cNvSpPr>
            <a:spLocks noGrp="1"/>
          </p:cNvSpPr>
          <p:nvPr>
            <p:ph type="sldNum" sz="quarter" idx="10"/>
          </p:nvPr>
        </p:nvSpPr>
        <p:spPr/>
        <p:txBody>
          <a:bodyPr/>
          <a:lstStyle/>
          <a:p>
            <a:fld id="{5C8B58AF-CC27-4851-99F8-246942E2369F}" type="slidenum">
              <a:rPr lang="en-US" smtClean="0"/>
              <a:t>33</a:t>
            </a:fld>
            <a:endParaRPr lang="en-US"/>
          </a:p>
        </p:txBody>
      </p:sp>
    </p:spTree>
    <p:extLst>
      <p:ext uri="{BB962C8B-B14F-4D97-AF65-F5344CB8AC3E}">
        <p14:creationId xmlns:p14="http://schemas.microsoft.com/office/powerpoint/2010/main" val="309380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https://spin.atomicobject.com/wp-content/uploads/dining-philosophers.jpg</a:t>
            </a:r>
          </a:p>
        </p:txBody>
      </p:sp>
      <p:sp>
        <p:nvSpPr>
          <p:cNvPr id="4" name="Slide Number Placeholder 3"/>
          <p:cNvSpPr>
            <a:spLocks noGrp="1"/>
          </p:cNvSpPr>
          <p:nvPr>
            <p:ph type="sldNum" sz="quarter" idx="10"/>
          </p:nvPr>
        </p:nvSpPr>
        <p:spPr/>
        <p:txBody>
          <a:bodyPr/>
          <a:lstStyle/>
          <a:p>
            <a:fld id="{5C8B58AF-CC27-4851-99F8-246942E2369F}" type="slidenum">
              <a:rPr lang="en-US" smtClean="0"/>
              <a:t>40</a:t>
            </a:fld>
            <a:endParaRPr lang="en-US"/>
          </a:p>
        </p:txBody>
      </p:sp>
    </p:spTree>
    <p:extLst>
      <p:ext uri="{BB962C8B-B14F-4D97-AF65-F5344CB8AC3E}">
        <p14:creationId xmlns:p14="http://schemas.microsoft.com/office/powerpoint/2010/main" val="41469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52C30D-78A5-4F42-8E98-BD1DA7432A9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414081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2C30D-78A5-4F42-8E98-BD1DA7432A9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369576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2C30D-78A5-4F42-8E98-BD1DA7432A9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165721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2C30D-78A5-4F42-8E98-BD1DA7432A9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91178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52C30D-78A5-4F42-8E98-BD1DA7432A9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245505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52C30D-78A5-4F42-8E98-BD1DA7432A96}"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10646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52C30D-78A5-4F42-8E98-BD1DA7432A96}" type="datetimeFigureOut">
              <a:rPr lang="en-US" smtClean="0"/>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275380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52C30D-78A5-4F42-8E98-BD1DA7432A96}" type="datetimeFigureOut">
              <a:rPr lang="en-US" smtClean="0"/>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238827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2C30D-78A5-4F42-8E98-BD1DA7432A96}" type="datetimeFigureOut">
              <a:rPr lang="en-US" smtClean="0"/>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139536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52C30D-78A5-4F42-8E98-BD1DA7432A96}"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355687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52C30D-78A5-4F42-8E98-BD1DA7432A96}"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CA0C-189E-4A98-A983-B106630B9886}" type="slidenum">
              <a:rPr lang="en-US" smtClean="0"/>
              <a:t>‹#›</a:t>
            </a:fld>
            <a:endParaRPr lang="en-US"/>
          </a:p>
        </p:txBody>
      </p:sp>
    </p:spTree>
    <p:extLst>
      <p:ext uri="{BB962C8B-B14F-4D97-AF65-F5344CB8AC3E}">
        <p14:creationId xmlns:p14="http://schemas.microsoft.com/office/powerpoint/2010/main" val="153772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2C30D-78A5-4F42-8E98-BD1DA7432A96}" type="datetimeFigureOut">
              <a:rPr lang="en-US" smtClean="0"/>
              <a:t>4/28/2016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1CA0C-189E-4A98-A983-B106630B9886}" type="slidenum">
              <a:rPr lang="en-US" smtClean="0"/>
              <a:t>‹#›</a:t>
            </a:fld>
            <a:endParaRPr lang="en-US"/>
          </a:p>
        </p:txBody>
      </p:sp>
    </p:spTree>
    <p:extLst>
      <p:ext uri="{BB962C8B-B14F-4D97-AF65-F5344CB8AC3E}">
        <p14:creationId xmlns:p14="http://schemas.microsoft.com/office/powerpoint/2010/main" val="205082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and Deadlocks - Intro</a:t>
            </a:r>
          </a:p>
        </p:txBody>
      </p:sp>
      <p:sp>
        <p:nvSpPr>
          <p:cNvPr id="3" name="Content Placeholder 2"/>
          <p:cNvSpPr>
            <a:spLocks noGrp="1"/>
          </p:cNvSpPr>
          <p:nvPr>
            <p:ph idx="1"/>
          </p:nvPr>
        </p:nvSpPr>
        <p:spPr/>
        <p:txBody>
          <a:bodyPr>
            <a:normAutofit fontScale="77500" lnSpcReduction="20000"/>
          </a:bodyPr>
          <a:lstStyle/>
          <a:p>
            <a:r>
              <a:rPr lang="en-US" dirty="0"/>
              <a:t>Reminder about threads</a:t>
            </a:r>
          </a:p>
          <a:p>
            <a:r>
              <a:rPr lang="en-US" dirty="0"/>
              <a:t>Features of having multiple threads</a:t>
            </a:r>
          </a:p>
          <a:p>
            <a:r>
              <a:rPr lang="en-US" dirty="0"/>
              <a:t>Possible ways to have asynchrony</a:t>
            </a:r>
          </a:p>
          <a:p>
            <a:r>
              <a:rPr lang="en-US" dirty="0"/>
              <a:t>Critical Sections</a:t>
            </a:r>
          </a:p>
          <a:p>
            <a:r>
              <a:rPr lang="en-US" dirty="0"/>
              <a:t>Examples of concurrency issues</a:t>
            </a:r>
          </a:p>
          <a:p>
            <a:r>
              <a:rPr lang="en-US" dirty="0"/>
              <a:t>Mutual Exclusion</a:t>
            </a:r>
          </a:p>
          <a:p>
            <a:r>
              <a:rPr lang="en-US" dirty="0"/>
              <a:t>Software solutions for Mutual exclusion</a:t>
            </a:r>
          </a:p>
          <a:p>
            <a:r>
              <a:rPr lang="en-US" dirty="0"/>
              <a:t>Hardware Options</a:t>
            </a:r>
          </a:p>
          <a:p>
            <a:r>
              <a:rPr lang="en-US" dirty="0"/>
              <a:t>Semaphores</a:t>
            </a:r>
          </a:p>
          <a:p>
            <a:r>
              <a:rPr lang="en-US" dirty="0"/>
              <a:t>Deadlocks</a:t>
            </a:r>
          </a:p>
          <a:p>
            <a:r>
              <a:rPr lang="en-US" dirty="0"/>
              <a:t>Solutions to deadlocks</a:t>
            </a:r>
          </a:p>
          <a:p>
            <a:r>
              <a:rPr lang="en-US" dirty="0"/>
              <a:t>Dining Philosopher’s problem</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193564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5" y="2676963"/>
            <a:ext cx="10733690" cy="1264416"/>
          </a:xfrm>
        </p:spPr>
        <p:txBody>
          <a:bodyPr>
            <a:normAutofit lnSpcReduction="10000"/>
          </a:bodyPr>
          <a:lstStyle/>
          <a:p>
            <a:pPr marL="0" indent="0" algn="ctr">
              <a:buNone/>
            </a:pPr>
            <a:r>
              <a:rPr lang="en-US" sz="9600" dirty="0">
                <a:solidFill>
                  <a:srgbClr val="FF0000"/>
                </a:solidFill>
              </a:rPr>
              <a:t>INTERRUPT</a:t>
            </a:r>
          </a:p>
        </p:txBody>
      </p:sp>
    </p:spTree>
    <p:extLst>
      <p:ext uri="{BB962C8B-B14F-4D97-AF65-F5344CB8AC3E}">
        <p14:creationId xmlns:p14="http://schemas.microsoft.com/office/powerpoint/2010/main" val="280948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producing a problem -3</a:t>
            </a:r>
          </a:p>
        </p:txBody>
      </p:sp>
      <p:pic>
        <p:nvPicPr>
          <p:cNvPr id="4" name="Picture 5" descr="supp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86855"/>
            <a:ext cx="5192239"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83214" y="1686855"/>
            <a:ext cx="772510" cy="772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9924" y="1775481"/>
            <a:ext cx="599090" cy="369332"/>
          </a:xfrm>
          <a:prstGeom prst="rect">
            <a:avLst/>
          </a:prstGeom>
          <a:noFill/>
        </p:spPr>
        <p:txBody>
          <a:bodyPr wrap="square" rtlCol="0">
            <a:spAutoFit/>
          </a:bodyPr>
          <a:lstStyle/>
          <a:p>
            <a:r>
              <a:rPr lang="en-US" dirty="0"/>
              <a:t>499</a:t>
            </a:r>
          </a:p>
        </p:txBody>
      </p:sp>
      <p:sp>
        <p:nvSpPr>
          <p:cNvPr id="8" name="TextBox 7"/>
          <p:cNvSpPr txBox="1"/>
          <p:nvPr/>
        </p:nvSpPr>
        <p:spPr>
          <a:xfrm>
            <a:off x="7280841" y="2544158"/>
            <a:ext cx="1377256" cy="369332"/>
          </a:xfrm>
          <a:prstGeom prst="rect">
            <a:avLst/>
          </a:prstGeom>
          <a:noFill/>
        </p:spPr>
        <p:txBody>
          <a:bodyPr wrap="square" rtlCol="0">
            <a:spAutoFit/>
          </a:bodyPr>
          <a:lstStyle/>
          <a:p>
            <a:r>
              <a:rPr lang="en-US" dirty="0" err="1"/>
              <a:t>bufferCount</a:t>
            </a:r>
            <a:endParaRPr lang="en-US" dirty="0"/>
          </a:p>
        </p:txBody>
      </p:sp>
      <p:cxnSp>
        <p:nvCxnSpPr>
          <p:cNvPr id="10" name="Straight Arrow Connector 9"/>
          <p:cNvCxnSpPr/>
          <p:nvPr/>
        </p:nvCxnSpPr>
        <p:spPr>
          <a:xfrm flipH="1">
            <a:off x="4764338" y="3452647"/>
            <a:ext cx="1463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227378" y="3319042"/>
            <a:ext cx="4035973" cy="646331"/>
          </a:xfrm>
          <a:prstGeom prst="rect">
            <a:avLst/>
          </a:prstGeom>
          <a:noFill/>
        </p:spPr>
        <p:txBody>
          <a:bodyPr wrap="square" rtlCol="0">
            <a:spAutoFit/>
          </a:bodyPr>
          <a:lstStyle/>
          <a:p>
            <a:r>
              <a:rPr lang="en-US" dirty="0"/>
              <a:t>Thread 2 is allowed to run and checks to see if </a:t>
            </a:r>
            <a:r>
              <a:rPr lang="en-US" dirty="0" err="1"/>
              <a:t>bufferCount</a:t>
            </a:r>
            <a:r>
              <a:rPr lang="en-US" dirty="0"/>
              <a:t> is less than 500, it is. </a:t>
            </a:r>
          </a:p>
        </p:txBody>
      </p:sp>
      <p:sp>
        <p:nvSpPr>
          <p:cNvPr id="3" name="TextBox 2"/>
          <p:cNvSpPr txBox="1"/>
          <p:nvPr/>
        </p:nvSpPr>
        <p:spPr>
          <a:xfrm>
            <a:off x="4700716" y="2237784"/>
            <a:ext cx="1954924" cy="369332"/>
          </a:xfrm>
          <a:prstGeom prst="rect">
            <a:avLst/>
          </a:prstGeom>
          <a:noFill/>
        </p:spPr>
        <p:txBody>
          <a:bodyPr wrap="square" rtlCol="0">
            <a:spAutoFit/>
          </a:bodyPr>
          <a:lstStyle/>
          <a:p>
            <a:r>
              <a:rPr lang="en-US" dirty="0">
                <a:solidFill>
                  <a:srgbClr val="FF0000"/>
                </a:solidFill>
              </a:rPr>
              <a:t>//This is thread #2</a:t>
            </a:r>
          </a:p>
        </p:txBody>
      </p:sp>
    </p:spTree>
    <p:extLst>
      <p:ext uri="{BB962C8B-B14F-4D97-AF65-F5344CB8AC3E}">
        <p14:creationId xmlns:p14="http://schemas.microsoft.com/office/powerpoint/2010/main" val="16339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producing a problem -4</a:t>
            </a:r>
          </a:p>
        </p:txBody>
      </p:sp>
      <p:pic>
        <p:nvPicPr>
          <p:cNvPr id="4" name="Picture 5" descr="supp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86855"/>
            <a:ext cx="5192239"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83214" y="1686855"/>
            <a:ext cx="772510" cy="772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9924" y="1775481"/>
            <a:ext cx="599090" cy="369332"/>
          </a:xfrm>
          <a:prstGeom prst="rect">
            <a:avLst/>
          </a:prstGeom>
          <a:noFill/>
        </p:spPr>
        <p:txBody>
          <a:bodyPr wrap="square" rtlCol="0">
            <a:spAutoFit/>
          </a:bodyPr>
          <a:lstStyle/>
          <a:p>
            <a:r>
              <a:rPr lang="en-US" dirty="0"/>
              <a:t>500</a:t>
            </a:r>
          </a:p>
        </p:txBody>
      </p:sp>
      <p:sp>
        <p:nvSpPr>
          <p:cNvPr id="8" name="TextBox 7"/>
          <p:cNvSpPr txBox="1"/>
          <p:nvPr/>
        </p:nvSpPr>
        <p:spPr>
          <a:xfrm>
            <a:off x="7280841" y="2544158"/>
            <a:ext cx="1377256" cy="369332"/>
          </a:xfrm>
          <a:prstGeom prst="rect">
            <a:avLst/>
          </a:prstGeom>
          <a:noFill/>
        </p:spPr>
        <p:txBody>
          <a:bodyPr wrap="square" rtlCol="0">
            <a:spAutoFit/>
          </a:bodyPr>
          <a:lstStyle/>
          <a:p>
            <a:r>
              <a:rPr lang="en-US" dirty="0" err="1"/>
              <a:t>bufferCount</a:t>
            </a:r>
            <a:endParaRPr lang="en-US" dirty="0"/>
          </a:p>
        </p:txBody>
      </p:sp>
      <p:cxnSp>
        <p:nvCxnSpPr>
          <p:cNvPr id="10" name="Straight Arrow Connector 9"/>
          <p:cNvCxnSpPr/>
          <p:nvPr/>
        </p:nvCxnSpPr>
        <p:spPr>
          <a:xfrm flipH="1">
            <a:off x="4700716" y="4319750"/>
            <a:ext cx="1463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251027" y="4135084"/>
            <a:ext cx="4035973" cy="1200329"/>
          </a:xfrm>
          <a:prstGeom prst="rect">
            <a:avLst/>
          </a:prstGeom>
          <a:noFill/>
        </p:spPr>
        <p:txBody>
          <a:bodyPr wrap="square" rtlCol="0">
            <a:spAutoFit/>
          </a:bodyPr>
          <a:lstStyle/>
          <a:p>
            <a:r>
              <a:rPr lang="en-US" dirty="0"/>
              <a:t>Thread 2 puts its input into the buffer and, appropriately increments the </a:t>
            </a:r>
            <a:r>
              <a:rPr lang="en-US" dirty="0" err="1"/>
              <a:t>bufferCount</a:t>
            </a:r>
            <a:r>
              <a:rPr lang="en-US" dirty="0"/>
              <a:t>.  Thread 2 is finished and ends.</a:t>
            </a:r>
          </a:p>
        </p:txBody>
      </p:sp>
      <p:sp>
        <p:nvSpPr>
          <p:cNvPr id="3" name="TextBox 2"/>
          <p:cNvSpPr txBox="1"/>
          <p:nvPr/>
        </p:nvSpPr>
        <p:spPr>
          <a:xfrm>
            <a:off x="4700716" y="2237784"/>
            <a:ext cx="1954924" cy="369332"/>
          </a:xfrm>
          <a:prstGeom prst="rect">
            <a:avLst/>
          </a:prstGeom>
          <a:noFill/>
        </p:spPr>
        <p:txBody>
          <a:bodyPr wrap="square" rtlCol="0">
            <a:spAutoFit/>
          </a:bodyPr>
          <a:lstStyle/>
          <a:p>
            <a:r>
              <a:rPr lang="en-US" dirty="0">
                <a:solidFill>
                  <a:srgbClr val="FF0000"/>
                </a:solidFill>
              </a:rPr>
              <a:t>//This is thread #2</a:t>
            </a:r>
          </a:p>
        </p:txBody>
      </p:sp>
    </p:spTree>
    <p:extLst>
      <p:ext uri="{BB962C8B-B14F-4D97-AF65-F5344CB8AC3E}">
        <p14:creationId xmlns:p14="http://schemas.microsoft.com/office/powerpoint/2010/main" val="259937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producing a problem -5</a:t>
            </a:r>
          </a:p>
        </p:txBody>
      </p:sp>
      <p:pic>
        <p:nvPicPr>
          <p:cNvPr id="4" name="Picture 5" descr="supp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86855"/>
            <a:ext cx="5192239"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83214" y="1686855"/>
            <a:ext cx="772510" cy="772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9924" y="1775481"/>
            <a:ext cx="599090" cy="369332"/>
          </a:xfrm>
          <a:prstGeom prst="rect">
            <a:avLst/>
          </a:prstGeom>
          <a:noFill/>
        </p:spPr>
        <p:txBody>
          <a:bodyPr wrap="square" rtlCol="0">
            <a:spAutoFit/>
          </a:bodyPr>
          <a:lstStyle/>
          <a:p>
            <a:r>
              <a:rPr lang="en-US" dirty="0"/>
              <a:t>500</a:t>
            </a:r>
          </a:p>
        </p:txBody>
      </p:sp>
      <p:sp>
        <p:nvSpPr>
          <p:cNvPr id="8" name="TextBox 7"/>
          <p:cNvSpPr txBox="1"/>
          <p:nvPr/>
        </p:nvSpPr>
        <p:spPr>
          <a:xfrm>
            <a:off x="7280841" y="2544158"/>
            <a:ext cx="1377256" cy="369332"/>
          </a:xfrm>
          <a:prstGeom prst="rect">
            <a:avLst/>
          </a:prstGeom>
          <a:noFill/>
        </p:spPr>
        <p:txBody>
          <a:bodyPr wrap="square" rtlCol="0">
            <a:spAutoFit/>
          </a:bodyPr>
          <a:lstStyle/>
          <a:p>
            <a:r>
              <a:rPr lang="en-US" dirty="0" err="1"/>
              <a:t>bufferCount</a:t>
            </a:r>
            <a:endParaRPr lang="en-US" dirty="0"/>
          </a:p>
        </p:txBody>
      </p:sp>
      <p:cxnSp>
        <p:nvCxnSpPr>
          <p:cNvPr id="10" name="Straight Arrow Connector 9"/>
          <p:cNvCxnSpPr/>
          <p:nvPr/>
        </p:nvCxnSpPr>
        <p:spPr>
          <a:xfrm flipH="1">
            <a:off x="4787987" y="3689130"/>
            <a:ext cx="1463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251027" y="3460586"/>
            <a:ext cx="4035973" cy="646331"/>
          </a:xfrm>
          <a:prstGeom prst="rect">
            <a:avLst/>
          </a:prstGeom>
          <a:noFill/>
        </p:spPr>
        <p:txBody>
          <a:bodyPr wrap="square" rtlCol="0">
            <a:spAutoFit/>
          </a:bodyPr>
          <a:lstStyle/>
          <a:p>
            <a:r>
              <a:rPr lang="en-US" dirty="0"/>
              <a:t>Thread 1 left off here, remember?  Uh oh, look at the next line of code!</a:t>
            </a:r>
          </a:p>
        </p:txBody>
      </p:sp>
      <p:sp>
        <p:nvSpPr>
          <p:cNvPr id="3" name="TextBox 2"/>
          <p:cNvSpPr txBox="1"/>
          <p:nvPr/>
        </p:nvSpPr>
        <p:spPr>
          <a:xfrm>
            <a:off x="4700716" y="2237784"/>
            <a:ext cx="1954924" cy="369332"/>
          </a:xfrm>
          <a:prstGeom prst="rect">
            <a:avLst/>
          </a:prstGeom>
          <a:noFill/>
        </p:spPr>
        <p:txBody>
          <a:bodyPr wrap="square" rtlCol="0">
            <a:spAutoFit/>
          </a:bodyPr>
          <a:lstStyle/>
          <a:p>
            <a:r>
              <a:rPr lang="en-US" dirty="0">
                <a:solidFill>
                  <a:srgbClr val="FF0000"/>
                </a:solidFill>
              </a:rPr>
              <a:t>//This is thread #1</a:t>
            </a:r>
          </a:p>
        </p:txBody>
      </p:sp>
    </p:spTree>
    <p:extLst>
      <p:ext uri="{BB962C8B-B14F-4D97-AF65-F5344CB8AC3E}">
        <p14:creationId xmlns:p14="http://schemas.microsoft.com/office/powerpoint/2010/main" val="356679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producing a problem -6</a:t>
            </a:r>
          </a:p>
        </p:txBody>
      </p:sp>
      <p:pic>
        <p:nvPicPr>
          <p:cNvPr id="4" name="Picture 5" descr="supp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86855"/>
            <a:ext cx="5192239"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83214" y="1686855"/>
            <a:ext cx="772510" cy="772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9924" y="1775481"/>
            <a:ext cx="599090" cy="369332"/>
          </a:xfrm>
          <a:prstGeom prst="rect">
            <a:avLst/>
          </a:prstGeom>
          <a:noFill/>
        </p:spPr>
        <p:txBody>
          <a:bodyPr wrap="square" rtlCol="0">
            <a:spAutoFit/>
          </a:bodyPr>
          <a:lstStyle/>
          <a:p>
            <a:r>
              <a:rPr lang="en-US" dirty="0"/>
              <a:t>501</a:t>
            </a:r>
          </a:p>
        </p:txBody>
      </p:sp>
      <p:sp>
        <p:nvSpPr>
          <p:cNvPr id="8" name="TextBox 7"/>
          <p:cNvSpPr txBox="1"/>
          <p:nvPr/>
        </p:nvSpPr>
        <p:spPr>
          <a:xfrm>
            <a:off x="7280841" y="2544158"/>
            <a:ext cx="1377256" cy="369332"/>
          </a:xfrm>
          <a:prstGeom prst="rect">
            <a:avLst/>
          </a:prstGeom>
          <a:noFill/>
        </p:spPr>
        <p:txBody>
          <a:bodyPr wrap="square" rtlCol="0">
            <a:spAutoFit/>
          </a:bodyPr>
          <a:lstStyle/>
          <a:p>
            <a:r>
              <a:rPr lang="en-US" dirty="0" err="1"/>
              <a:t>bufferCount</a:t>
            </a:r>
            <a:endParaRPr lang="en-US" dirty="0"/>
          </a:p>
        </p:txBody>
      </p:sp>
      <p:cxnSp>
        <p:nvCxnSpPr>
          <p:cNvPr id="10" name="Straight Arrow Connector 9"/>
          <p:cNvCxnSpPr/>
          <p:nvPr/>
        </p:nvCxnSpPr>
        <p:spPr>
          <a:xfrm flipH="1">
            <a:off x="4827528" y="3894082"/>
            <a:ext cx="1463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337737" y="3743792"/>
            <a:ext cx="4035973" cy="923330"/>
          </a:xfrm>
          <a:prstGeom prst="rect">
            <a:avLst/>
          </a:prstGeom>
          <a:noFill/>
        </p:spPr>
        <p:txBody>
          <a:bodyPr wrap="square" rtlCol="0">
            <a:spAutoFit/>
          </a:bodyPr>
          <a:lstStyle/>
          <a:p>
            <a:r>
              <a:rPr lang="en-US" dirty="0" err="1">
                <a:solidFill>
                  <a:srgbClr val="FF0000"/>
                </a:solidFill>
              </a:rPr>
              <a:t>BufferCount</a:t>
            </a:r>
            <a:r>
              <a:rPr lang="en-US" dirty="0">
                <a:solidFill>
                  <a:srgbClr val="FF0000"/>
                </a:solidFill>
              </a:rPr>
              <a:t> is 501!!!!!  How can that be?  We only have storage for 500 items in the buffer!!!!</a:t>
            </a:r>
          </a:p>
        </p:txBody>
      </p:sp>
      <p:sp>
        <p:nvSpPr>
          <p:cNvPr id="3" name="TextBox 2"/>
          <p:cNvSpPr txBox="1"/>
          <p:nvPr/>
        </p:nvSpPr>
        <p:spPr>
          <a:xfrm>
            <a:off x="4700716" y="2237784"/>
            <a:ext cx="1954924" cy="369332"/>
          </a:xfrm>
          <a:prstGeom prst="rect">
            <a:avLst/>
          </a:prstGeom>
          <a:noFill/>
        </p:spPr>
        <p:txBody>
          <a:bodyPr wrap="square" rtlCol="0">
            <a:spAutoFit/>
          </a:bodyPr>
          <a:lstStyle/>
          <a:p>
            <a:r>
              <a:rPr lang="en-US" dirty="0">
                <a:solidFill>
                  <a:srgbClr val="FF0000"/>
                </a:solidFill>
              </a:rPr>
              <a:t>//This is thread #1</a:t>
            </a:r>
          </a:p>
        </p:txBody>
      </p:sp>
    </p:spTree>
    <p:extLst>
      <p:ext uri="{BB962C8B-B14F-4D97-AF65-F5344CB8AC3E}">
        <p14:creationId xmlns:p14="http://schemas.microsoft.com/office/powerpoint/2010/main" val="397439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Update/Missing Update</a:t>
            </a:r>
          </a:p>
        </p:txBody>
      </p:sp>
      <p:sp>
        <p:nvSpPr>
          <p:cNvPr id="4" name="Rectangle 3"/>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en-US" altLang="en-US" sz="1600" dirty="0"/>
              <a:t>double balance;</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Deposit(double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a:t>
            </a:r>
            <a:r>
              <a:rPr lang="en-US" altLang="en-US" sz="1600" dirty="0" err="1"/>
              <a:t>balance+amount</a:t>
            </a:r>
            <a:r>
              <a:rPr lang="en-US" altLang="en-US" sz="1600" dirty="0"/>
              <a:t>; //1</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//3</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a:t>
            </a:r>
            <a:r>
              <a:rPr lang="en-US" altLang="en-US" sz="1600" dirty="0" err="1"/>
              <a:t>Withdrawl</a:t>
            </a:r>
            <a:r>
              <a:rPr lang="en-US" altLang="en-US" sz="1600" dirty="0"/>
              <a: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balance-amount; //2</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//4</a:t>
            </a:r>
          </a:p>
          <a:p>
            <a:pPr eaLnBrk="1" hangingPunct="1">
              <a:lnSpc>
                <a:spcPct val="90000"/>
              </a:lnSpc>
              <a:buFont typeface="Wingdings" panose="05000000000000000000" pitchFamily="2" charset="2"/>
              <a:buNone/>
            </a:pPr>
            <a:r>
              <a:rPr lang="en-US" altLang="en-US" sz="1600" dirty="0"/>
              <a:t>}</a:t>
            </a:r>
          </a:p>
        </p:txBody>
      </p:sp>
    </p:spTree>
    <p:extLst>
      <p:ext uri="{BB962C8B-B14F-4D97-AF65-F5344CB8AC3E}">
        <p14:creationId xmlns:p14="http://schemas.microsoft.com/office/powerpoint/2010/main" val="376084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Update/Missing Update - Explanation</a:t>
            </a:r>
          </a:p>
        </p:txBody>
      </p:sp>
      <p:sp>
        <p:nvSpPr>
          <p:cNvPr id="3" name="Content Placeholder 2"/>
          <p:cNvSpPr>
            <a:spLocks noGrp="1"/>
          </p:cNvSpPr>
          <p:nvPr>
            <p:ph idx="1"/>
          </p:nvPr>
        </p:nvSpPr>
        <p:spPr/>
        <p:txBody>
          <a:bodyPr/>
          <a:lstStyle/>
          <a:p>
            <a:r>
              <a:rPr lang="en-US" dirty="0"/>
              <a:t>Two transactions are happening on different processors at the exact same moment in time.</a:t>
            </a:r>
          </a:p>
          <a:p>
            <a:r>
              <a:rPr lang="en-US" dirty="0"/>
              <a:t>The balance starts out at $100</a:t>
            </a:r>
          </a:p>
          <a:p>
            <a:r>
              <a:rPr lang="en-US" dirty="0"/>
              <a:t>The first transaction is a deposit of $50</a:t>
            </a:r>
          </a:p>
          <a:p>
            <a:r>
              <a:rPr lang="en-US" dirty="0"/>
              <a:t>The second transaction is a withdraw of $100</a:t>
            </a:r>
          </a:p>
          <a:p>
            <a:r>
              <a:rPr lang="en-US" dirty="0"/>
              <a:t>$100+$50-$100=$50, lets see if that’s true</a:t>
            </a:r>
          </a:p>
        </p:txBody>
      </p:sp>
    </p:spTree>
    <p:extLst>
      <p:ext uri="{BB962C8B-B14F-4D97-AF65-F5344CB8AC3E}">
        <p14:creationId xmlns:p14="http://schemas.microsoft.com/office/powerpoint/2010/main" val="45005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Update/Missing Update -1</a:t>
            </a:r>
          </a:p>
        </p:txBody>
      </p:sp>
      <p:sp>
        <p:nvSpPr>
          <p:cNvPr id="4" name="Rectangle 3"/>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en-US" altLang="en-US" sz="1600" dirty="0"/>
              <a:t>double balance;</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Deposit(double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a:t>
            </a:r>
            <a:r>
              <a:rPr lang="en-US" altLang="en-US" sz="1600" dirty="0" err="1"/>
              <a:t>balance+amount</a:t>
            </a:r>
            <a:r>
              <a:rPr lang="en-US" altLang="en-US" sz="1600" dirty="0"/>
              <a:t>; //1</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//3</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a:t>
            </a:r>
            <a:r>
              <a:rPr lang="en-US" altLang="en-US" sz="1600" dirty="0" err="1"/>
              <a:t>Withdrawl</a:t>
            </a:r>
            <a:r>
              <a:rPr lang="en-US" altLang="en-US" sz="1600" dirty="0"/>
              <a: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balance-amount; //2</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//4</a:t>
            </a:r>
          </a:p>
          <a:p>
            <a:pPr eaLnBrk="1" hangingPunct="1">
              <a:lnSpc>
                <a:spcPct val="90000"/>
              </a:lnSpc>
              <a:buFont typeface="Wingdings" panose="05000000000000000000" pitchFamily="2" charset="2"/>
              <a:buNone/>
            </a:pPr>
            <a:r>
              <a:rPr lang="en-US" altLang="en-US" sz="1600" dirty="0"/>
              <a:t>}</a:t>
            </a:r>
          </a:p>
        </p:txBody>
      </p:sp>
      <p:sp>
        <p:nvSpPr>
          <p:cNvPr id="3" name="Rectangle 2"/>
          <p:cNvSpPr/>
          <p:nvPr/>
        </p:nvSpPr>
        <p:spPr>
          <a:xfrm>
            <a:off x="2349062" y="1690688"/>
            <a:ext cx="693682" cy="67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6" name="Rectangle 5"/>
          <p:cNvSpPr/>
          <p:nvPr/>
        </p:nvSpPr>
        <p:spPr>
          <a:xfrm>
            <a:off x="9230708" y="3074276"/>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7" name="TextBox 6"/>
          <p:cNvSpPr txBox="1"/>
          <p:nvPr/>
        </p:nvSpPr>
        <p:spPr>
          <a:xfrm>
            <a:off x="9143999" y="2570007"/>
            <a:ext cx="1072055" cy="369332"/>
          </a:xfrm>
          <a:prstGeom prst="rect">
            <a:avLst/>
          </a:prstGeom>
          <a:noFill/>
        </p:spPr>
        <p:txBody>
          <a:bodyPr wrap="square" rtlCol="0">
            <a:spAutoFit/>
          </a:bodyPr>
          <a:lstStyle/>
          <a:p>
            <a:r>
              <a:rPr lang="en-US" dirty="0"/>
              <a:t>amount</a:t>
            </a:r>
          </a:p>
        </p:txBody>
      </p:sp>
      <p:sp>
        <p:nvSpPr>
          <p:cNvPr id="8" name="Rectangle 7"/>
          <p:cNvSpPr/>
          <p:nvPr/>
        </p:nvSpPr>
        <p:spPr>
          <a:xfrm>
            <a:off x="10421006" y="3074276"/>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9" name="TextBox 8"/>
          <p:cNvSpPr txBox="1"/>
          <p:nvPr/>
        </p:nvSpPr>
        <p:spPr>
          <a:xfrm>
            <a:off x="10216054" y="2570007"/>
            <a:ext cx="1545021" cy="369332"/>
          </a:xfrm>
          <a:prstGeom prst="rect">
            <a:avLst/>
          </a:prstGeom>
          <a:noFill/>
        </p:spPr>
        <p:txBody>
          <a:bodyPr wrap="square" rtlCol="0">
            <a:spAutoFit/>
          </a:bodyPr>
          <a:lstStyle/>
          <a:p>
            <a:r>
              <a:rPr lang="en-US" dirty="0" err="1"/>
              <a:t>newbalance</a:t>
            </a:r>
            <a:endParaRPr lang="en-US" dirty="0"/>
          </a:p>
        </p:txBody>
      </p:sp>
      <p:sp>
        <p:nvSpPr>
          <p:cNvPr id="10" name="Rectangle 9"/>
          <p:cNvSpPr/>
          <p:nvPr/>
        </p:nvSpPr>
        <p:spPr>
          <a:xfrm>
            <a:off x="9230708" y="5260428"/>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1" name="TextBox 10"/>
          <p:cNvSpPr txBox="1"/>
          <p:nvPr/>
        </p:nvSpPr>
        <p:spPr>
          <a:xfrm>
            <a:off x="9143999" y="4756159"/>
            <a:ext cx="1072055" cy="369332"/>
          </a:xfrm>
          <a:prstGeom prst="rect">
            <a:avLst/>
          </a:prstGeom>
          <a:noFill/>
        </p:spPr>
        <p:txBody>
          <a:bodyPr wrap="square" rtlCol="0">
            <a:spAutoFit/>
          </a:bodyPr>
          <a:lstStyle/>
          <a:p>
            <a:r>
              <a:rPr lang="en-US" dirty="0"/>
              <a:t>amount</a:t>
            </a:r>
          </a:p>
        </p:txBody>
      </p:sp>
      <p:sp>
        <p:nvSpPr>
          <p:cNvPr id="12" name="Rectangle 11"/>
          <p:cNvSpPr/>
          <p:nvPr/>
        </p:nvSpPr>
        <p:spPr>
          <a:xfrm>
            <a:off x="10421006" y="5260428"/>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216054" y="4756159"/>
            <a:ext cx="1545021" cy="369332"/>
          </a:xfrm>
          <a:prstGeom prst="rect">
            <a:avLst/>
          </a:prstGeom>
          <a:noFill/>
        </p:spPr>
        <p:txBody>
          <a:bodyPr wrap="square" rtlCol="0">
            <a:spAutoFit/>
          </a:bodyPr>
          <a:lstStyle/>
          <a:p>
            <a:r>
              <a:rPr lang="en-US" dirty="0" err="1"/>
              <a:t>newbalance</a:t>
            </a:r>
            <a:endParaRPr lang="en-US" dirty="0"/>
          </a:p>
        </p:txBody>
      </p:sp>
      <p:cxnSp>
        <p:nvCxnSpPr>
          <p:cNvPr id="20" name="Straight Arrow Connector 19"/>
          <p:cNvCxnSpPr/>
          <p:nvPr/>
        </p:nvCxnSpPr>
        <p:spPr>
          <a:xfrm flipH="1">
            <a:off x="4903077" y="3200400"/>
            <a:ext cx="882868" cy="0"/>
          </a:xfrm>
          <a:prstGeom prst="straightConnector1">
            <a:avLst/>
          </a:prstGeom>
          <a:ln w="63500" cmpd="sng">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22428" y="2939339"/>
            <a:ext cx="1983825" cy="369332"/>
          </a:xfrm>
          <a:prstGeom prst="rect">
            <a:avLst/>
          </a:prstGeom>
          <a:noFill/>
        </p:spPr>
        <p:txBody>
          <a:bodyPr wrap="square" rtlCol="0">
            <a:spAutoFit/>
          </a:bodyPr>
          <a:lstStyle/>
          <a:p>
            <a:r>
              <a:rPr lang="en-US" dirty="0"/>
              <a:t>Program Counter</a:t>
            </a:r>
          </a:p>
        </p:txBody>
      </p:sp>
      <p:sp>
        <p:nvSpPr>
          <p:cNvPr id="23" name="TextBox 22"/>
          <p:cNvSpPr txBox="1"/>
          <p:nvPr/>
        </p:nvSpPr>
        <p:spPr>
          <a:xfrm>
            <a:off x="1765739" y="5875283"/>
            <a:ext cx="7157544" cy="646331"/>
          </a:xfrm>
          <a:prstGeom prst="rect">
            <a:avLst/>
          </a:prstGeom>
          <a:noFill/>
        </p:spPr>
        <p:txBody>
          <a:bodyPr wrap="square" rtlCol="0">
            <a:spAutoFit/>
          </a:bodyPr>
          <a:lstStyle/>
          <a:p>
            <a:r>
              <a:rPr lang="en-US" dirty="0"/>
              <a:t>This thread has a temporary variable (maybe even a register) which stores the </a:t>
            </a:r>
            <a:r>
              <a:rPr lang="en-US" dirty="0" err="1"/>
              <a:t>newbalance</a:t>
            </a:r>
            <a:r>
              <a:rPr lang="en-US" dirty="0"/>
              <a:t> value.  So far, all is well.</a:t>
            </a:r>
          </a:p>
        </p:txBody>
      </p:sp>
    </p:spTree>
    <p:extLst>
      <p:ext uri="{BB962C8B-B14F-4D97-AF65-F5344CB8AC3E}">
        <p14:creationId xmlns:p14="http://schemas.microsoft.com/office/powerpoint/2010/main" val="133637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5" y="2676963"/>
            <a:ext cx="10733690" cy="1264416"/>
          </a:xfrm>
        </p:spPr>
        <p:txBody>
          <a:bodyPr>
            <a:normAutofit lnSpcReduction="10000"/>
          </a:bodyPr>
          <a:lstStyle/>
          <a:p>
            <a:pPr marL="0" indent="0" algn="ctr">
              <a:buNone/>
            </a:pPr>
            <a:r>
              <a:rPr lang="en-US" sz="9600" dirty="0">
                <a:solidFill>
                  <a:srgbClr val="FF0000"/>
                </a:solidFill>
              </a:rPr>
              <a:t>INTERRUPT</a:t>
            </a:r>
          </a:p>
        </p:txBody>
      </p:sp>
    </p:spTree>
    <p:extLst>
      <p:ext uri="{BB962C8B-B14F-4D97-AF65-F5344CB8AC3E}">
        <p14:creationId xmlns:p14="http://schemas.microsoft.com/office/powerpoint/2010/main" val="179491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Update/Missing Update -2</a:t>
            </a:r>
          </a:p>
        </p:txBody>
      </p:sp>
      <p:sp>
        <p:nvSpPr>
          <p:cNvPr id="4" name="Rectangle 3"/>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en-US" altLang="en-US" sz="1600" dirty="0"/>
              <a:t>double balance;</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Deposit(double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a:t>
            </a:r>
            <a:r>
              <a:rPr lang="en-US" altLang="en-US" sz="1600" dirty="0" err="1"/>
              <a:t>balance+amount</a:t>
            </a:r>
            <a:r>
              <a:rPr lang="en-US" altLang="en-US" sz="1600" dirty="0"/>
              <a:t>; //1</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//3</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a:t>
            </a:r>
            <a:r>
              <a:rPr lang="en-US" altLang="en-US" sz="1600" dirty="0" err="1"/>
              <a:t>Withdrawl</a:t>
            </a:r>
            <a:r>
              <a:rPr lang="en-US" altLang="en-US" sz="1600" dirty="0"/>
              <a: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balance-amount; //2</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//4</a:t>
            </a:r>
          </a:p>
          <a:p>
            <a:pPr eaLnBrk="1" hangingPunct="1">
              <a:lnSpc>
                <a:spcPct val="90000"/>
              </a:lnSpc>
              <a:buFont typeface="Wingdings" panose="05000000000000000000" pitchFamily="2" charset="2"/>
              <a:buNone/>
            </a:pPr>
            <a:r>
              <a:rPr lang="en-US" altLang="en-US" sz="1600" dirty="0"/>
              <a:t>}</a:t>
            </a:r>
          </a:p>
        </p:txBody>
      </p:sp>
      <p:sp>
        <p:nvSpPr>
          <p:cNvPr id="3" name="Rectangle 2"/>
          <p:cNvSpPr/>
          <p:nvPr/>
        </p:nvSpPr>
        <p:spPr>
          <a:xfrm>
            <a:off x="2349062" y="1690688"/>
            <a:ext cx="693682" cy="67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6" name="Rectangle 5"/>
          <p:cNvSpPr/>
          <p:nvPr/>
        </p:nvSpPr>
        <p:spPr>
          <a:xfrm>
            <a:off x="9230708" y="3074276"/>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7" name="TextBox 6"/>
          <p:cNvSpPr txBox="1"/>
          <p:nvPr/>
        </p:nvSpPr>
        <p:spPr>
          <a:xfrm>
            <a:off x="9143999" y="2570007"/>
            <a:ext cx="1072055" cy="369332"/>
          </a:xfrm>
          <a:prstGeom prst="rect">
            <a:avLst/>
          </a:prstGeom>
          <a:noFill/>
        </p:spPr>
        <p:txBody>
          <a:bodyPr wrap="square" rtlCol="0">
            <a:spAutoFit/>
          </a:bodyPr>
          <a:lstStyle/>
          <a:p>
            <a:r>
              <a:rPr lang="en-US" dirty="0"/>
              <a:t>amount</a:t>
            </a:r>
          </a:p>
        </p:txBody>
      </p:sp>
      <p:sp>
        <p:nvSpPr>
          <p:cNvPr id="8" name="Rectangle 7"/>
          <p:cNvSpPr/>
          <p:nvPr/>
        </p:nvSpPr>
        <p:spPr>
          <a:xfrm>
            <a:off x="10421006" y="3074276"/>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9" name="TextBox 8"/>
          <p:cNvSpPr txBox="1"/>
          <p:nvPr/>
        </p:nvSpPr>
        <p:spPr>
          <a:xfrm>
            <a:off x="10216054" y="2570007"/>
            <a:ext cx="1545021" cy="369332"/>
          </a:xfrm>
          <a:prstGeom prst="rect">
            <a:avLst/>
          </a:prstGeom>
          <a:noFill/>
        </p:spPr>
        <p:txBody>
          <a:bodyPr wrap="square" rtlCol="0">
            <a:spAutoFit/>
          </a:bodyPr>
          <a:lstStyle/>
          <a:p>
            <a:r>
              <a:rPr lang="en-US" dirty="0" err="1"/>
              <a:t>newbalance</a:t>
            </a:r>
            <a:endParaRPr lang="en-US" dirty="0"/>
          </a:p>
        </p:txBody>
      </p:sp>
      <p:sp>
        <p:nvSpPr>
          <p:cNvPr id="10" name="Rectangle 9"/>
          <p:cNvSpPr/>
          <p:nvPr/>
        </p:nvSpPr>
        <p:spPr>
          <a:xfrm>
            <a:off x="9230708" y="5260428"/>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1" name="TextBox 10"/>
          <p:cNvSpPr txBox="1"/>
          <p:nvPr/>
        </p:nvSpPr>
        <p:spPr>
          <a:xfrm>
            <a:off x="9143999" y="4756159"/>
            <a:ext cx="1072055" cy="369332"/>
          </a:xfrm>
          <a:prstGeom prst="rect">
            <a:avLst/>
          </a:prstGeom>
          <a:noFill/>
        </p:spPr>
        <p:txBody>
          <a:bodyPr wrap="square" rtlCol="0">
            <a:spAutoFit/>
          </a:bodyPr>
          <a:lstStyle/>
          <a:p>
            <a:r>
              <a:rPr lang="en-US" dirty="0"/>
              <a:t>amount</a:t>
            </a:r>
          </a:p>
        </p:txBody>
      </p:sp>
      <p:sp>
        <p:nvSpPr>
          <p:cNvPr id="12" name="Rectangle 11"/>
          <p:cNvSpPr/>
          <p:nvPr/>
        </p:nvSpPr>
        <p:spPr>
          <a:xfrm>
            <a:off x="10421006" y="5260428"/>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3" name="TextBox 12"/>
          <p:cNvSpPr txBox="1"/>
          <p:nvPr/>
        </p:nvSpPr>
        <p:spPr>
          <a:xfrm>
            <a:off x="10216054" y="4756159"/>
            <a:ext cx="1545021" cy="369332"/>
          </a:xfrm>
          <a:prstGeom prst="rect">
            <a:avLst/>
          </a:prstGeom>
          <a:noFill/>
        </p:spPr>
        <p:txBody>
          <a:bodyPr wrap="square" rtlCol="0">
            <a:spAutoFit/>
          </a:bodyPr>
          <a:lstStyle/>
          <a:p>
            <a:r>
              <a:rPr lang="en-US" dirty="0" err="1"/>
              <a:t>newbalance</a:t>
            </a:r>
            <a:endParaRPr lang="en-US" dirty="0"/>
          </a:p>
        </p:txBody>
      </p:sp>
      <p:cxnSp>
        <p:nvCxnSpPr>
          <p:cNvPr id="20" name="Straight Arrow Connector 19"/>
          <p:cNvCxnSpPr/>
          <p:nvPr/>
        </p:nvCxnSpPr>
        <p:spPr>
          <a:xfrm flipH="1">
            <a:off x="4816366" y="5152158"/>
            <a:ext cx="882868" cy="0"/>
          </a:xfrm>
          <a:prstGeom prst="straightConnector1">
            <a:avLst/>
          </a:prstGeom>
          <a:ln w="63500" cmpd="sng">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35717" y="4891096"/>
            <a:ext cx="1781503" cy="369332"/>
          </a:xfrm>
          <a:prstGeom prst="rect">
            <a:avLst/>
          </a:prstGeom>
          <a:noFill/>
        </p:spPr>
        <p:txBody>
          <a:bodyPr wrap="square" rtlCol="0">
            <a:spAutoFit/>
          </a:bodyPr>
          <a:lstStyle/>
          <a:p>
            <a:r>
              <a:rPr lang="en-US" dirty="0"/>
              <a:t>Program Counter</a:t>
            </a:r>
          </a:p>
        </p:txBody>
      </p:sp>
      <p:sp>
        <p:nvSpPr>
          <p:cNvPr id="15" name="TextBox 14"/>
          <p:cNvSpPr txBox="1"/>
          <p:nvPr/>
        </p:nvSpPr>
        <p:spPr>
          <a:xfrm>
            <a:off x="1765739" y="5875283"/>
            <a:ext cx="7157544" cy="646331"/>
          </a:xfrm>
          <a:prstGeom prst="rect">
            <a:avLst/>
          </a:prstGeom>
          <a:noFill/>
        </p:spPr>
        <p:txBody>
          <a:bodyPr wrap="square" rtlCol="0">
            <a:spAutoFit/>
          </a:bodyPr>
          <a:lstStyle/>
          <a:p>
            <a:r>
              <a:rPr lang="en-US" dirty="0"/>
              <a:t>This thread ALSO has a temporary variable (maybe even a register) which stores the </a:t>
            </a:r>
            <a:r>
              <a:rPr lang="en-US" dirty="0" err="1"/>
              <a:t>newbalance</a:t>
            </a:r>
            <a:r>
              <a:rPr lang="en-US" dirty="0"/>
              <a:t> value.  So far, all is well.</a:t>
            </a:r>
          </a:p>
        </p:txBody>
      </p:sp>
    </p:spTree>
    <p:extLst>
      <p:ext uri="{BB962C8B-B14F-4D97-AF65-F5344CB8AC3E}">
        <p14:creationId xmlns:p14="http://schemas.microsoft.com/office/powerpoint/2010/main" val="341936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about threads</a:t>
            </a:r>
          </a:p>
        </p:txBody>
      </p:sp>
      <p:sp>
        <p:nvSpPr>
          <p:cNvPr id="3" name="Content Placeholder 2"/>
          <p:cNvSpPr>
            <a:spLocks noGrp="1"/>
          </p:cNvSpPr>
          <p:nvPr>
            <p:ph idx="1"/>
          </p:nvPr>
        </p:nvSpPr>
        <p:spPr/>
        <p:txBody>
          <a:bodyPr/>
          <a:lstStyle/>
          <a:p>
            <a:r>
              <a:rPr lang="en-US" dirty="0"/>
              <a:t>Threads all share the resources of the process</a:t>
            </a:r>
          </a:p>
          <a:p>
            <a:r>
              <a:rPr lang="en-US" dirty="0"/>
              <a:t>Threads run as if they were a separate program</a:t>
            </a:r>
          </a:p>
          <a:p>
            <a:r>
              <a:rPr lang="en-US" dirty="0"/>
              <a:t>Threads can run asynchronously.</a:t>
            </a:r>
          </a:p>
          <a:p>
            <a:endParaRPr lang="en-US" dirty="0"/>
          </a:p>
        </p:txBody>
      </p:sp>
    </p:spTree>
    <p:extLst>
      <p:ext uri="{BB962C8B-B14F-4D97-AF65-F5344CB8AC3E}">
        <p14:creationId xmlns:p14="http://schemas.microsoft.com/office/powerpoint/2010/main" val="410408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5" y="2676963"/>
            <a:ext cx="10733690" cy="1264416"/>
          </a:xfrm>
        </p:spPr>
        <p:txBody>
          <a:bodyPr>
            <a:normAutofit lnSpcReduction="10000"/>
          </a:bodyPr>
          <a:lstStyle/>
          <a:p>
            <a:pPr marL="0" indent="0" algn="ctr">
              <a:buNone/>
            </a:pPr>
            <a:r>
              <a:rPr lang="en-US" sz="9600" dirty="0">
                <a:solidFill>
                  <a:srgbClr val="FF0000"/>
                </a:solidFill>
              </a:rPr>
              <a:t>INTERRUPT</a:t>
            </a:r>
          </a:p>
        </p:txBody>
      </p:sp>
    </p:spTree>
    <p:extLst>
      <p:ext uri="{BB962C8B-B14F-4D97-AF65-F5344CB8AC3E}">
        <p14:creationId xmlns:p14="http://schemas.microsoft.com/office/powerpoint/2010/main" val="233220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Update/Missing Update -3</a:t>
            </a:r>
          </a:p>
        </p:txBody>
      </p:sp>
      <p:sp>
        <p:nvSpPr>
          <p:cNvPr id="4" name="Rectangle 3"/>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en-US" altLang="en-US" sz="1600" dirty="0"/>
              <a:t>double balance;</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Deposit(double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a:t>
            </a:r>
            <a:r>
              <a:rPr lang="en-US" altLang="en-US" sz="1600" dirty="0" err="1"/>
              <a:t>balance+amount</a:t>
            </a:r>
            <a:r>
              <a:rPr lang="en-US" altLang="en-US" sz="1600" dirty="0"/>
              <a:t>; //1</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//3</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a:t>
            </a:r>
            <a:r>
              <a:rPr lang="en-US" altLang="en-US" sz="1600" dirty="0" err="1"/>
              <a:t>Withdrawl</a:t>
            </a:r>
            <a:r>
              <a:rPr lang="en-US" altLang="en-US" sz="1600" dirty="0"/>
              <a: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balance-amount; //2</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//4</a:t>
            </a:r>
          </a:p>
          <a:p>
            <a:pPr eaLnBrk="1" hangingPunct="1">
              <a:lnSpc>
                <a:spcPct val="90000"/>
              </a:lnSpc>
              <a:buFont typeface="Wingdings" panose="05000000000000000000" pitchFamily="2" charset="2"/>
              <a:buNone/>
            </a:pPr>
            <a:r>
              <a:rPr lang="en-US" altLang="en-US" sz="1600" dirty="0"/>
              <a:t>}</a:t>
            </a:r>
          </a:p>
        </p:txBody>
      </p:sp>
      <p:sp>
        <p:nvSpPr>
          <p:cNvPr id="3" name="Rectangle 2"/>
          <p:cNvSpPr/>
          <p:nvPr/>
        </p:nvSpPr>
        <p:spPr>
          <a:xfrm>
            <a:off x="2349062" y="1690688"/>
            <a:ext cx="693682" cy="67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6" name="Rectangle 5"/>
          <p:cNvSpPr/>
          <p:nvPr/>
        </p:nvSpPr>
        <p:spPr>
          <a:xfrm>
            <a:off x="9230708" y="3074276"/>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7" name="TextBox 6"/>
          <p:cNvSpPr txBox="1"/>
          <p:nvPr/>
        </p:nvSpPr>
        <p:spPr>
          <a:xfrm>
            <a:off x="9143999" y="2570007"/>
            <a:ext cx="1072055" cy="369332"/>
          </a:xfrm>
          <a:prstGeom prst="rect">
            <a:avLst/>
          </a:prstGeom>
          <a:noFill/>
        </p:spPr>
        <p:txBody>
          <a:bodyPr wrap="square" rtlCol="0">
            <a:spAutoFit/>
          </a:bodyPr>
          <a:lstStyle/>
          <a:p>
            <a:r>
              <a:rPr lang="en-US" dirty="0"/>
              <a:t>amount</a:t>
            </a:r>
          </a:p>
        </p:txBody>
      </p:sp>
      <p:sp>
        <p:nvSpPr>
          <p:cNvPr id="8" name="Rectangle 7"/>
          <p:cNvSpPr/>
          <p:nvPr/>
        </p:nvSpPr>
        <p:spPr>
          <a:xfrm>
            <a:off x="10421006" y="3074276"/>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9" name="TextBox 8"/>
          <p:cNvSpPr txBox="1"/>
          <p:nvPr/>
        </p:nvSpPr>
        <p:spPr>
          <a:xfrm>
            <a:off x="10216054" y="2570007"/>
            <a:ext cx="1545021" cy="369332"/>
          </a:xfrm>
          <a:prstGeom prst="rect">
            <a:avLst/>
          </a:prstGeom>
          <a:noFill/>
        </p:spPr>
        <p:txBody>
          <a:bodyPr wrap="square" rtlCol="0">
            <a:spAutoFit/>
          </a:bodyPr>
          <a:lstStyle/>
          <a:p>
            <a:r>
              <a:rPr lang="en-US" dirty="0" err="1"/>
              <a:t>newbalance</a:t>
            </a:r>
            <a:endParaRPr lang="en-US" dirty="0"/>
          </a:p>
        </p:txBody>
      </p:sp>
      <p:sp>
        <p:nvSpPr>
          <p:cNvPr id="10" name="Rectangle 9"/>
          <p:cNvSpPr/>
          <p:nvPr/>
        </p:nvSpPr>
        <p:spPr>
          <a:xfrm>
            <a:off x="9230708" y="5260428"/>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1" name="TextBox 10"/>
          <p:cNvSpPr txBox="1"/>
          <p:nvPr/>
        </p:nvSpPr>
        <p:spPr>
          <a:xfrm>
            <a:off x="9143999" y="4756159"/>
            <a:ext cx="1072055" cy="369332"/>
          </a:xfrm>
          <a:prstGeom prst="rect">
            <a:avLst/>
          </a:prstGeom>
          <a:noFill/>
        </p:spPr>
        <p:txBody>
          <a:bodyPr wrap="square" rtlCol="0">
            <a:spAutoFit/>
          </a:bodyPr>
          <a:lstStyle/>
          <a:p>
            <a:r>
              <a:rPr lang="en-US" dirty="0"/>
              <a:t>amount</a:t>
            </a:r>
          </a:p>
        </p:txBody>
      </p:sp>
      <p:sp>
        <p:nvSpPr>
          <p:cNvPr id="12" name="Rectangle 11"/>
          <p:cNvSpPr/>
          <p:nvPr/>
        </p:nvSpPr>
        <p:spPr>
          <a:xfrm>
            <a:off x="10421006" y="5260428"/>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3" name="TextBox 12"/>
          <p:cNvSpPr txBox="1"/>
          <p:nvPr/>
        </p:nvSpPr>
        <p:spPr>
          <a:xfrm>
            <a:off x="10216054" y="4756159"/>
            <a:ext cx="1545021" cy="369332"/>
          </a:xfrm>
          <a:prstGeom prst="rect">
            <a:avLst/>
          </a:prstGeom>
          <a:noFill/>
        </p:spPr>
        <p:txBody>
          <a:bodyPr wrap="square" rtlCol="0">
            <a:spAutoFit/>
          </a:bodyPr>
          <a:lstStyle/>
          <a:p>
            <a:r>
              <a:rPr lang="en-US" dirty="0" err="1"/>
              <a:t>newbalance</a:t>
            </a:r>
            <a:endParaRPr lang="en-US" dirty="0"/>
          </a:p>
        </p:txBody>
      </p:sp>
      <p:cxnSp>
        <p:nvCxnSpPr>
          <p:cNvPr id="20" name="Straight Arrow Connector 19"/>
          <p:cNvCxnSpPr/>
          <p:nvPr/>
        </p:nvCxnSpPr>
        <p:spPr>
          <a:xfrm flipH="1">
            <a:off x="4847897" y="3580861"/>
            <a:ext cx="882868" cy="0"/>
          </a:xfrm>
          <a:prstGeom prst="straightConnector1">
            <a:avLst/>
          </a:prstGeom>
          <a:ln w="63500" cmpd="sng">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67248" y="3319799"/>
            <a:ext cx="1781503" cy="369332"/>
          </a:xfrm>
          <a:prstGeom prst="rect">
            <a:avLst/>
          </a:prstGeom>
          <a:noFill/>
        </p:spPr>
        <p:txBody>
          <a:bodyPr wrap="square" rtlCol="0">
            <a:spAutoFit/>
          </a:bodyPr>
          <a:lstStyle/>
          <a:p>
            <a:r>
              <a:rPr lang="en-US" dirty="0"/>
              <a:t>Program Counter</a:t>
            </a:r>
          </a:p>
        </p:txBody>
      </p:sp>
      <p:sp>
        <p:nvSpPr>
          <p:cNvPr id="15" name="TextBox 14"/>
          <p:cNvSpPr txBox="1"/>
          <p:nvPr/>
        </p:nvSpPr>
        <p:spPr>
          <a:xfrm>
            <a:off x="1848505" y="5715298"/>
            <a:ext cx="7157544" cy="923330"/>
          </a:xfrm>
          <a:prstGeom prst="rect">
            <a:avLst/>
          </a:prstGeom>
          <a:noFill/>
        </p:spPr>
        <p:txBody>
          <a:bodyPr wrap="square" rtlCol="0">
            <a:spAutoFit/>
          </a:bodyPr>
          <a:lstStyle/>
          <a:p>
            <a:r>
              <a:rPr lang="en-US" dirty="0"/>
              <a:t>Now that we’ve dealt with the interrupt, its time to go back and finish thread 1.  So the balance variable (the shared one) is updated with the new balance, deposit thread is finished.</a:t>
            </a:r>
          </a:p>
        </p:txBody>
      </p:sp>
    </p:spTree>
    <p:extLst>
      <p:ext uri="{BB962C8B-B14F-4D97-AF65-F5344CB8AC3E}">
        <p14:creationId xmlns:p14="http://schemas.microsoft.com/office/powerpoint/2010/main" val="1701243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Update/Missing Update -4</a:t>
            </a:r>
          </a:p>
        </p:txBody>
      </p:sp>
      <p:sp>
        <p:nvSpPr>
          <p:cNvPr id="4" name="Rectangle 3"/>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en-US" altLang="en-US" sz="1600" dirty="0"/>
              <a:t>double balance;</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Deposit(double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a:t>
            </a:r>
            <a:r>
              <a:rPr lang="en-US" altLang="en-US" sz="1600" dirty="0" err="1"/>
              <a:t>balance+amount</a:t>
            </a:r>
            <a:r>
              <a:rPr lang="en-US" altLang="en-US" sz="1600" dirty="0"/>
              <a:t>; //1</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//3</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endParaRPr lang="en-US" altLang="en-US" sz="1600" dirty="0"/>
          </a:p>
          <a:p>
            <a:pPr eaLnBrk="1" hangingPunct="1">
              <a:lnSpc>
                <a:spcPct val="90000"/>
              </a:lnSpc>
              <a:buFont typeface="Wingdings" panose="05000000000000000000" pitchFamily="2" charset="2"/>
              <a:buNone/>
            </a:pPr>
            <a:r>
              <a:rPr lang="en-US" altLang="en-US" sz="1600" dirty="0"/>
              <a:t>void </a:t>
            </a:r>
            <a:r>
              <a:rPr lang="en-US" altLang="en-US" sz="1600" dirty="0" err="1"/>
              <a:t>Withdrawl</a:t>
            </a:r>
            <a:r>
              <a:rPr lang="en-US" altLang="en-US" sz="1600" dirty="0"/>
              <a:t>(double amount)</a:t>
            </a:r>
          </a:p>
          <a:p>
            <a:pPr eaLnBrk="1" hangingPunct="1">
              <a:lnSpc>
                <a:spcPct val="90000"/>
              </a:lnSpc>
              <a:buFont typeface="Wingdings" panose="05000000000000000000" pitchFamily="2" charset="2"/>
              <a:buNone/>
            </a:pPr>
            <a:r>
              <a:rPr lang="en-US" altLang="en-US" sz="1600" dirty="0"/>
              <a:t>{</a:t>
            </a:r>
          </a:p>
          <a:p>
            <a:pPr eaLnBrk="1" hangingPunct="1">
              <a:lnSpc>
                <a:spcPct val="90000"/>
              </a:lnSpc>
              <a:buFont typeface="Wingdings" panose="05000000000000000000" pitchFamily="2" charset="2"/>
              <a:buNone/>
            </a:pPr>
            <a:r>
              <a:rPr lang="en-US" altLang="en-US" sz="1600" dirty="0"/>
              <a:t>	double </a:t>
            </a:r>
            <a:r>
              <a:rPr lang="en-US" altLang="en-US" sz="1600" dirty="0" err="1"/>
              <a:t>newbalance</a:t>
            </a:r>
            <a:r>
              <a:rPr lang="en-US" altLang="en-US" sz="1600" dirty="0"/>
              <a:t> = balance-amount; //2</a:t>
            </a:r>
          </a:p>
          <a:p>
            <a:pPr eaLnBrk="1" hangingPunct="1">
              <a:lnSpc>
                <a:spcPct val="90000"/>
              </a:lnSpc>
              <a:buFont typeface="Wingdings" panose="05000000000000000000" pitchFamily="2" charset="2"/>
              <a:buNone/>
            </a:pPr>
            <a:r>
              <a:rPr lang="en-US" altLang="en-US" sz="1600" dirty="0"/>
              <a:t>	balance=</a:t>
            </a:r>
            <a:r>
              <a:rPr lang="en-US" altLang="en-US" sz="1600" dirty="0" err="1"/>
              <a:t>newbalance</a:t>
            </a:r>
            <a:r>
              <a:rPr lang="en-US" altLang="en-US" sz="1600" dirty="0"/>
              <a:t> //4</a:t>
            </a:r>
          </a:p>
          <a:p>
            <a:pPr eaLnBrk="1" hangingPunct="1">
              <a:lnSpc>
                <a:spcPct val="90000"/>
              </a:lnSpc>
              <a:buFont typeface="Wingdings" panose="05000000000000000000" pitchFamily="2" charset="2"/>
              <a:buNone/>
            </a:pPr>
            <a:r>
              <a:rPr lang="en-US" altLang="en-US" sz="1600" dirty="0"/>
              <a:t>}</a:t>
            </a:r>
          </a:p>
        </p:txBody>
      </p:sp>
      <p:sp>
        <p:nvSpPr>
          <p:cNvPr id="3" name="Rectangle 2"/>
          <p:cNvSpPr/>
          <p:nvPr/>
        </p:nvSpPr>
        <p:spPr>
          <a:xfrm>
            <a:off x="2349062" y="1690688"/>
            <a:ext cx="693682" cy="67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Rectangle 5"/>
          <p:cNvSpPr/>
          <p:nvPr/>
        </p:nvSpPr>
        <p:spPr>
          <a:xfrm>
            <a:off x="9230708" y="3074276"/>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7" name="TextBox 6"/>
          <p:cNvSpPr txBox="1"/>
          <p:nvPr/>
        </p:nvSpPr>
        <p:spPr>
          <a:xfrm>
            <a:off x="9143999" y="2570007"/>
            <a:ext cx="1072055" cy="369332"/>
          </a:xfrm>
          <a:prstGeom prst="rect">
            <a:avLst/>
          </a:prstGeom>
          <a:noFill/>
        </p:spPr>
        <p:txBody>
          <a:bodyPr wrap="square" rtlCol="0">
            <a:spAutoFit/>
          </a:bodyPr>
          <a:lstStyle/>
          <a:p>
            <a:r>
              <a:rPr lang="en-US" dirty="0"/>
              <a:t>amount</a:t>
            </a:r>
          </a:p>
        </p:txBody>
      </p:sp>
      <p:sp>
        <p:nvSpPr>
          <p:cNvPr id="8" name="Rectangle 7"/>
          <p:cNvSpPr/>
          <p:nvPr/>
        </p:nvSpPr>
        <p:spPr>
          <a:xfrm>
            <a:off x="10421006" y="3074276"/>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9" name="TextBox 8"/>
          <p:cNvSpPr txBox="1"/>
          <p:nvPr/>
        </p:nvSpPr>
        <p:spPr>
          <a:xfrm>
            <a:off x="10216054" y="2570007"/>
            <a:ext cx="1545021" cy="369332"/>
          </a:xfrm>
          <a:prstGeom prst="rect">
            <a:avLst/>
          </a:prstGeom>
          <a:noFill/>
        </p:spPr>
        <p:txBody>
          <a:bodyPr wrap="square" rtlCol="0">
            <a:spAutoFit/>
          </a:bodyPr>
          <a:lstStyle/>
          <a:p>
            <a:r>
              <a:rPr lang="en-US" dirty="0" err="1"/>
              <a:t>newbalance</a:t>
            </a:r>
            <a:endParaRPr lang="en-US" dirty="0"/>
          </a:p>
        </p:txBody>
      </p:sp>
      <p:sp>
        <p:nvSpPr>
          <p:cNvPr id="10" name="Rectangle 9"/>
          <p:cNvSpPr/>
          <p:nvPr/>
        </p:nvSpPr>
        <p:spPr>
          <a:xfrm>
            <a:off x="9230708" y="5260428"/>
            <a:ext cx="740980"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1" name="TextBox 10"/>
          <p:cNvSpPr txBox="1"/>
          <p:nvPr/>
        </p:nvSpPr>
        <p:spPr>
          <a:xfrm>
            <a:off x="9143999" y="4756159"/>
            <a:ext cx="1072055" cy="369332"/>
          </a:xfrm>
          <a:prstGeom prst="rect">
            <a:avLst/>
          </a:prstGeom>
          <a:noFill/>
        </p:spPr>
        <p:txBody>
          <a:bodyPr wrap="square" rtlCol="0">
            <a:spAutoFit/>
          </a:bodyPr>
          <a:lstStyle/>
          <a:p>
            <a:r>
              <a:rPr lang="en-US" dirty="0"/>
              <a:t>amount</a:t>
            </a:r>
          </a:p>
        </p:txBody>
      </p:sp>
      <p:sp>
        <p:nvSpPr>
          <p:cNvPr id="12" name="Rectangle 11"/>
          <p:cNvSpPr/>
          <p:nvPr/>
        </p:nvSpPr>
        <p:spPr>
          <a:xfrm>
            <a:off x="10421006" y="5260428"/>
            <a:ext cx="756745" cy="6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3" name="TextBox 12"/>
          <p:cNvSpPr txBox="1"/>
          <p:nvPr/>
        </p:nvSpPr>
        <p:spPr>
          <a:xfrm>
            <a:off x="10216054" y="4756159"/>
            <a:ext cx="1545021" cy="369332"/>
          </a:xfrm>
          <a:prstGeom prst="rect">
            <a:avLst/>
          </a:prstGeom>
          <a:noFill/>
        </p:spPr>
        <p:txBody>
          <a:bodyPr wrap="square" rtlCol="0">
            <a:spAutoFit/>
          </a:bodyPr>
          <a:lstStyle/>
          <a:p>
            <a:r>
              <a:rPr lang="en-US" dirty="0" err="1"/>
              <a:t>newbalance</a:t>
            </a:r>
            <a:endParaRPr lang="en-US" dirty="0"/>
          </a:p>
        </p:txBody>
      </p:sp>
      <p:cxnSp>
        <p:nvCxnSpPr>
          <p:cNvPr id="20" name="Straight Arrow Connector 19"/>
          <p:cNvCxnSpPr/>
          <p:nvPr/>
        </p:nvCxnSpPr>
        <p:spPr>
          <a:xfrm flipH="1">
            <a:off x="4737538" y="5488488"/>
            <a:ext cx="882868" cy="0"/>
          </a:xfrm>
          <a:prstGeom prst="straightConnector1">
            <a:avLst/>
          </a:prstGeom>
          <a:ln w="63500" cmpd="sng">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44053" y="5303822"/>
            <a:ext cx="1781503" cy="369332"/>
          </a:xfrm>
          <a:prstGeom prst="rect">
            <a:avLst/>
          </a:prstGeom>
          <a:noFill/>
        </p:spPr>
        <p:txBody>
          <a:bodyPr wrap="square" rtlCol="0">
            <a:spAutoFit/>
          </a:bodyPr>
          <a:lstStyle/>
          <a:p>
            <a:r>
              <a:rPr lang="en-US" dirty="0"/>
              <a:t>Program Counter</a:t>
            </a:r>
          </a:p>
        </p:txBody>
      </p:sp>
      <p:sp>
        <p:nvSpPr>
          <p:cNvPr id="15" name="TextBox 14"/>
          <p:cNvSpPr txBox="1"/>
          <p:nvPr/>
        </p:nvSpPr>
        <p:spPr>
          <a:xfrm>
            <a:off x="1848505" y="5715298"/>
            <a:ext cx="7157544" cy="923330"/>
          </a:xfrm>
          <a:prstGeom prst="rect">
            <a:avLst/>
          </a:prstGeom>
          <a:noFill/>
        </p:spPr>
        <p:txBody>
          <a:bodyPr wrap="square" rtlCol="0">
            <a:spAutoFit/>
          </a:bodyPr>
          <a:lstStyle/>
          <a:p>
            <a:r>
              <a:rPr lang="en-US" dirty="0"/>
              <a:t>Now we get into trouble.  The </a:t>
            </a:r>
            <a:r>
              <a:rPr lang="en-US" dirty="0" err="1"/>
              <a:t>withdrawl</a:t>
            </a:r>
            <a:r>
              <a:rPr lang="en-US" dirty="0"/>
              <a:t> thread didn’t know anything about the Deposit thread and changed the balance.  </a:t>
            </a:r>
            <a:r>
              <a:rPr lang="en-US" dirty="0">
                <a:solidFill>
                  <a:srgbClr val="FF0000"/>
                </a:solidFill>
              </a:rPr>
              <a:t>We lost our $50 deposit!!!</a:t>
            </a:r>
            <a:r>
              <a:rPr lang="en-US" dirty="0"/>
              <a:t>  </a:t>
            </a:r>
          </a:p>
        </p:txBody>
      </p:sp>
    </p:spTree>
    <p:extLst>
      <p:ext uri="{BB962C8B-B14F-4D97-AF65-F5344CB8AC3E}">
        <p14:creationId xmlns:p14="http://schemas.microsoft.com/office/powerpoint/2010/main" val="218970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sections identified</a:t>
            </a:r>
          </a:p>
        </p:txBody>
      </p:sp>
      <p:sp>
        <p:nvSpPr>
          <p:cNvPr id="3" name="Content Placeholder 2"/>
          <p:cNvSpPr>
            <a:spLocks noGrp="1"/>
          </p:cNvSpPr>
          <p:nvPr>
            <p:ph idx="1"/>
          </p:nvPr>
        </p:nvSpPr>
        <p:spPr/>
        <p:txBody>
          <a:bodyPr/>
          <a:lstStyle/>
          <a:p>
            <a:r>
              <a:rPr lang="en-US" dirty="0"/>
              <a:t>In the Supplier/demander example, the checking and changing of the buffer and </a:t>
            </a:r>
            <a:r>
              <a:rPr lang="en-US" dirty="0" err="1"/>
              <a:t>bufferCount</a:t>
            </a:r>
            <a:r>
              <a:rPr lang="en-US" dirty="0"/>
              <a:t> must be “atomic.”</a:t>
            </a:r>
          </a:p>
          <a:p>
            <a:r>
              <a:rPr lang="en-US" dirty="0"/>
              <a:t>In the Double update/missing update problem, the entire function should be atomic.</a:t>
            </a:r>
          </a:p>
          <a:p>
            <a:r>
              <a:rPr lang="en-US" dirty="0"/>
              <a:t>The need for these sections of code to be run atomically, indicates that they are critical sections</a:t>
            </a:r>
          </a:p>
        </p:txBody>
      </p:sp>
    </p:spTree>
    <p:extLst>
      <p:ext uri="{BB962C8B-B14F-4D97-AF65-F5344CB8AC3E}">
        <p14:creationId xmlns:p14="http://schemas.microsoft.com/office/powerpoint/2010/main" val="28177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rules</a:t>
            </a:r>
          </a:p>
        </p:txBody>
      </p:sp>
      <p:sp>
        <p:nvSpPr>
          <p:cNvPr id="3" name="Content Placeholder 2"/>
          <p:cNvSpPr>
            <a:spLocks noGrp="1"/>
          </p:cNvSpPr>
          <p:nvPr>
            <p:ph idx="1"/>
          </p:nvPr>
        </p:nvSpPr>
        <p:spPr/>
        <p:txBody>
          <a:bodyPr/>
          <a:lstStyle/>
          <a:p>
            <a:r>
              <a:rPr lang="en-US" dirty="0"/>
              <a:t>No two threads may be in a critical section at the same time.</a:t>
            </a:r>
          </a:p>
          <a:p>
            <a:r>
              <a:rPr lang="en-US" altLang="en-US" dirty="0"/>
              <a:t>When no threads is in a critical section any threads that requests entry must be allowed in without delay</a:t>
            </a:r>
          </a:p>
          <a:p>
            <a:r>
              <a:rPr lang="en-US" dirty="0"/>
              <a:t>A threads may remain inside a critical section only for a small amount of time</a:t>
            </a:r>
          </a:p>
          <a:p>
            <a:endParaRPr lang="en-US" dirty="0"/>
          </a:p>
        </p:txBody>
      </p:sp>
    </p:spTree>
    <p:extLst>
      <p:ext uri="{BB962C8B-B14F-4D97-AF65-F5344CB8AC3E}">
        <p14:creationId xmlns:p14="http://schemas.microsoft.com/office/powerpoint/2010/main" val="79905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mutual exclusion</a:t>
            </a:r>
          </a:p>
        </p:txBody>
      </p:sp>
      <p:sp>
        <p:nvSpPr>
          <p:cNvPr id="3" name="Content Placeholder 2"/>
          <p:cNvSpPr>
            <a:spLocks noGrp="1"/>
          </p:cNvSpPr>
          <p:nvPr>
            <p:ph idx="1"/>
          </p:nvPr>
        </p:nvSpPr>
        <p:spPr/>
        <p:txBody>
          <a:bodyPr/>
          <a:lstStyle/>
          <a:p>
            <a:r>
              <a:rPr lang="en-US" dirty="0"/>
              <a:t>The system bus provides a fundamental system for providing mutual exclusion</a:t>
            </a:r>
          </a:p>
          <a:p>
            <a:r>
              <a:rPr lang="en-US" dirty="0"/>
              <a:t>Memory cannot be accessed by two processors at the same time, one will win access to the system bus and the other will have to wait until the next cycle.</a:t>
            </a:r>
          </a:p>
        </p:txBody>
      </p:sp>
    </p:spTree>
    <p:extLst>
      <p:ext uri="{BB962C8B-B14F-4D97-AF65-F5344CB8AC3E}">
        <p14:creationId xmlns:p14="http://schemas.microsoft.com/office/powerpoint/2010/main" val="102827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Solutions for Mutual Exclusion</a:t>
            </a:r>
          </a:p>
        </p:txBody>
      </p:sp>
      <p:sp>
        <p:nvSpPr>
          <p:cNvPr id="3" name="Content Placeholder 2"/>
          <p:cNvSpPr>
            <a:spLocks noGrp="1"/>
          </p:cNvSpPr>
          <p:nvPr>
            <p:ph idx="1"/>
          </p:nvPr>
        </p:nvSpPr>
        <p:spPr/>
        <p:txBody>
          <a:bodyPr>
            <a:normAutofit lnSpcReduction="10000"/>
          </a:bodyPr>
          <a:lstStyle/>
          <a:p>
            <a:r>
              <a:rPr lang="en-US" dirty="0"/>
              <a:t>We have better solutions today but originally, Peterson’s algorithm provided a fundamental way to protect two threads from accessing the same resource at the same time.</a:t>
            </a:r>
          </a:p>
          <a:p>
            <a:r>
              <a:rPr lang="en-US" dirty="0"/>
              <a:t>Peterson provided each thread with a Boolean flag to indicate that thread wanted access to its critical section.</a:t>
            </a:r>
          </a:p>
          <a:p>
            <a:r>
              <a:rPr lang="en-US" dirty="0"/>
              <a:t>Additionally, there was a turn variable to overcome the problem of checking/changing the flag being a critical section itself.</a:t>
            </a:r>
          </a:p>
          <a:p>
            <a:r>
              <a:rPr lang="en-US" dirty="0"/>
              <a:t>When a thread wants to enter a critical section, it raises its flag and offers the turn to the other thread.</a:t>
            </a:r>
          </a:p>
          <a:p>
            <a:r>
              <a:rPr lang="en-US" dirty="0"/>
              <a:t>If both threads want access, the turn variable decides who wins</a:t>
            </a:r>
          </a:p>
          <a:p>
            <a:endParaRPr lang="en-US" dirty="0"/>
          </a:p>
        </p:txBody>
      </p:sp>
    </p:spTree>
    <p:extLst>
      <p:ext uri="{BB962C8B-B14F-4D97-AF65-F5344CB8AC3E}">
        <p14:creationId xmlns:p14="http://schemas.microsoft.com/office/powerpoint/2010/main" val="89561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14400" y="762000"/>
            <a:ext cx="8001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Peterson’s Algorithm</a:t>
            </a:r>
          </a:p>
        </p:txBody>
      </p:sp>
      <p:sp>
        <p:nvSpPr>
          <p:cNvPr id="8" name="Rectangle 3"/>
          <p:cNvSpPr txBox="1">
            <a:spLocks noChangeArrowheads="1"/>
          </p:cNvSpPr>
          <p:nvPr/>
        </p:nvSpPr>
        <p:spPr>
          <a:xfrm>
            <a:off x="914400" y="2362200"/>
            <a:ext cx="3924300" cy="3733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None/>
            </a:pPr>
            <a:r>
              <a:rPr lang="en-US" altLang="en-US" sz="1400"/>
              <a:t>Void P0()</a:t>
            </a:r>
          </a:p>
          <a:p>
            <a:pPr lvl="1">
              <a:buFontTx/>
              <a:buNone/>
            </a:pPr>
            <a:r>
              <a:rPr lang="en-US" altLang="en-US" sz="1400"/>
              <a:t>{</a:t>
            </a:r>
          </a:p>
          <a:p>
            <a:pPr lvl="1">
              <a:buFontTx/>
              <a:buNone/>
            </a:pPr>
            <a:r>
              <a:rPr lang="en-US" altLang="en-US" sz="1400"/>
              <a:t>While (true)</a:t>
            </a:r>
          </a:p>
          <a:p>
            <a:pPr lvl="1">
              <a:buFontTx/>
              <a:buNone/>
            </a:pPr>
            <a:r>
              <a:rPr lang="en-US" altLang="en-US" sz="1400"/>
              <a:t>{flag[0] = true;</a:t>
            </a:r>
          </a:p>
          <a:p>
            <a:pPr lvl="1">
              <a:buFontTx/>
              <a:buNone/>
            </a:pPr>
            <a:r>
              <a:rPr lang="en-US" altLang="en-US" sz="1400"/>
              <a:t>turn=1;</a:t>
            </a:r>
          </a:p>
          <a:p>
            <a:pPr lvl="1">
              <a:buFontTx/>
              <a:buNone/>
            </a:pPr>
            <a:r>
              <a:rPr lang="en-US" altLang="en-US" sz="1400"/>
              <a:t>while (flag[1] &amp;&amp; turn==1)</a:t>
            </a:r>
          </a:p>
          <a:p>
            <a:pPr lvl="1">
              <a:buFontTx/>
              <a:buNone/>
            </a:pPr>
            <a:r>
              <a:rPr lang="en-US" altLang="en-US" sz="1400"/>
              <a:t>	/* Do Nothing */</a:t>
            </a:r>
          </a:p>
          <a:p>
            <a:pPr lvl="1">
              <a:buFontTx/>
              <a:buNone/>
            </a:pPr>
            <a:r>
              <a:rPr lang="en-US" altLang="en-US" sz="1400"/>
              <a:t>/* Critical Section */</a:t>
            </a:r>
          </a:p>
          <a:p>
            <a:pPr lvl="1">
              <a:buFontTx/>
              <a:buNone/>
            </a:pPr>
            <a:r>
              <a:rPr lang="en-US" altLang="en-US" sz="1400"/>
              <a:t>Flag[0] = false;</a:t>
            </a:r>
          </a:p>
          <a:p>
            <a:pPr lvl="1">
              <a:buFontTx/>
              <a:buNone/>
            </a:pPr>
            <a:r>
              <a:rPr lang="en-US" altLang="en-US" sz="1400"/>
              <a:t>}</a:t>
            </a:r>
          </a:p>
          <a:p>
            <a:pPr lvl="1">
              <a:buFontTx/>
              <a:buNone/>
            </a:pPr>
            <a:r>
              <a:rPr lang="en-US" altLang="en-US" sz="1400"/>
              <a:t>}</a:t>
            </a:r>
          </a:p>
          <a:p>
            <a:endParaRPr lang="en-US" altLang="en-US" sz="2400"/>
          </a:p>
        </p:txBody>
      </p:sp>
      <p:sp>
        <p:nvSpPr>
          <p:cNvPr id="9" name="Rectangle 4"/>
          <p:cNvSpPr txBox="1">
            <a:spLocks noChangeArrowheads="1"/>
          </p:cNvSpPr>
          <p:nvPr/>
        </p:nvSpPr>
        <p:spPr>
          <a:xfrm>
            <a:off x="4991100" y="2362200"/>
            <a:ext cx="3924300" cy="3733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None/>
            </a:pPr>
            <a:r>
              <a:rPr lang="en-US" altLang="en-US" sz="1400" dirty="0"/>
              <a:t>Void P1()</a:t>
            </a:r>
          </a:p>
          <a:p>
            <a:pPr lvl="1">
              <a:buFontTx/>
              <a:buNone/>
            </a:pPr>
            <a:r>
              <a:rPr lang="en-US" altLang="en-US" sz="1400" dirty="0"/>
              <a:t>{</a:t>
            </a:r>
          </a:p>
          <a:p>
            <a:pPr lvl="1">
              <a:buFontTx/>
              <a:buNone/>
            </a:pPr>
            <a:r>
              <a:rPr lang="en-US" altLang="en-US" sz="1400" dirty="0"/>
              <a:t>While (true)</a:t>
            </a:r>
          </a:p>
          <a:p>
            <a:pPr lvl="1">
              <a:buFontTx/>
              <a:buNone/>
            </a:pPr>
            <a:r>
              <a:rPr lang="en-US" altLang="en-US" sz="1400" dirty="0"/>
              <a:t>{flag[1] = true;</a:t>
            </a:r>
          </a:p>
          <a:p>
            <a:pPr lvl="1">
              <a:buFontTx/>
              <a:buNone/>
            </a:pPr>
            <a:r>
              <a:rPr lang="en-US" altLang="en-US" sz="1400" dirty="0"/>
              <a:t>turn=0;</a:t>
            </a:r>
          </a:p>
          <a:p>
            <a:pPr lvl="1">
              <a:buFontTx/>
              <a:buNone/>
            </a:pPr>
            <a:r>
              <a:rPr lang="en-US" altLang="en-US" sz="1400" dirty="0"/>
              <a:t>while (flag[0] &amp;&amp; turn==0)</a:t>
            </a:r>
          </a:p>
          <a:p>
            <a:pPr lvl="1">
              <a:buFontTx/>
              <a:buNone/>
            </a:pPr>
            <a:r>
              <a:rPr lang="en-US" altLang="en-US" sz="1400" dirty="0"/>
              <a:t>	/* Do Nothing */</a:t>
            </a:r>
          </a:p>
          <a:p>
            <a:pPr lvl="1">
              <a:buFontTx/>
              <a:buNone/>
            </a:pPr>
            <a:r>
              <a:rPr lang="en-US" altLang="en-US" sz="1400" dirty="0"/>
              <a:t>/* Critical Section */</a:t>
            </a:r>
          </a:p>
          <a:p>
            <a:pPr lvl="1">
              <a:buFontTx/>
              <a:buNone/>
            </a:pPr>
            <a:r>
              <a:rPr lang="en-US" altLang="en-US" sz="1400" dirty="0"/>
              <a:t>Flag[1] = false;</a:t>
            </a:r>
          </a:p>
          <a:p>
            <a:pPr lvl="1">
              <a:buFontTx/>
              <a:buNone/>
            </a:pPr>
            <a:r>
              <a:rPr lang="en-US" altLang="en-US" sz="1400" dirty="0"/>
              <a:t>}</a:t>
            </a:r>
          </a:p>
          <a:p>
            <a:pPr lvl="1">
              <a:buFontTx/>
              <a:buNone/>
            </a:pPr>
            <a:r>
              <a:rPr lang="en-US" altLang="en-US" sz="1400" dirty="0"/>
              <a:t>}</a:t>
            </a:r>
          </a:p>
          <a:p>
            <a:endParaRPr lang="en-US" altLang="en-US" sz="2400" dirty="0"/>
          </a:p>
        </p:txBody>
      </p:sp>
    </p:spTree>
    <p:extLst>
      <p:ext uri="{BB962C8B-B14F-4D97-AF65-F5344CB8AC3E}">
        <p14:creationId xmlns:p14="http://schemas.microsoft.com/office/powerpoint/2010/main" val="206402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Solutions</a:t>
            </a:r>
          </a:p>
        </p:txBody>
      </p:sp>
      <p:sp>
        <p:nvSpPr>
          <p:cNvPr id="3" name="Content Placeholder 2"/>
          <p:cNvSpPr>
            <a:spLocks noGrp="1"/>
          </p:cNvSpPr>
          <p:nvPr>
            <p:ph idx="1"/>
          </p:nvPr>
        </p:nvSpPr>
        <p:spPr/>
        <p:txBody>
          <a:bodyPr/>
          <a:lstStyle/>
          <a:p>
            <a:r>
              <a:rPr lang="en-US" dirty="0"/>
              <a:t>Disable Interrupts</a:t>
            </a:r>
          </a:p>
          <a:p>
            <a:pPr lvl="1"/>
            <a:r>
              <a:rPr lang="en-US" dirty="0"/>
              <a:t>Prevent the CPU from being interrupted and you prevent asynchrony</a:t>
            </a:r>
          </a:p>
          <a:p>
            <a:pPr lvl="1"/>
            <a:r>
              <a:rPr lang="en-US" dirty="0"/>
              <a:t>Is this a good idea?</a:t>
            </a:r>
          </a:p>
          <a:p>
            <a:r>
              <a:rPr lang="en-US" dirty="0"/>
              <a:t>Test and Set</a:t>
            </a:r>
          </a:p>
          <a:p>
            <a:pPr lvl="1"/>
            <a:r>
              <a:rPr lang="en-US" dirty="0"/>
              <a:t>Provide a single ML instruction to check a memory location (Boolean flag) and set it if it is not set. A result is returned to indicate success or failure</a:t>
            </a:r>
          </a:p>
          <a:p>
            <a:r>
              <a:rPr lang="en-US" dirty="0"/>
              <a:t>Exchange</a:t>
            </a:r>
          </a:p>
          <a:p>
            <a:pPr lvl="1"/>
            <a:r>
              <a:rPr lang="en-US" dirty="0"/>
              <a:t>The location in memory (maybe a flag) is swapped with a register.</a:t>
            </a:r>
          </a:p>
        </p:txBody>
      </p:sp>
    </p:spTree>
    <p:extLst>
      <p:ext uri="{BB962C8B-B14F-4D97-AF65-F5344CB8AC3E}">
        <p14:creationId xmlns:p14="http://schemas.microsoft.com/office/powerpoint/2010/main" val="3871953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sp>
        <p:nvSpPr>
          <p:cNvPr id="3" name="Content Placeholder 2"/>
          <p:cNvSpPr>
            <a:spLocks noGrp="1"/>
          </p:cNvSpPr>
          <p:nvPr>
            <p:ph idx="1"/>
          </p:nvPr>
        </p:nvSpPr>
        <p:spPr/>
        <p:txBody>
          <a:bodyPr>
            <a:normAutofit lnSpcReduction="10000"/>
          </a:bodyPr>
          <a:lstStyle/>
          <a:p>
            <a:r>
              <a:rPr lang="en-US" dirty="0"/>
              <a:t>Semaphores are a common solution programmers use to protect critical sections.</a:t>
            </a:r>
          </a:p>
          <a:p>
            <a:r>
              <a:rPr lang="en-US" dirty="0"/>
              <a:t>The OS provides some of the service, but most work is done in user space</a:t>
            </a:r>
          </a:p>
          <a:p>
            <a:r>
              <a:rPr lang="en-US" dirty="0"/>
              <a:t>A semaphore is a structure which fundamental communications data structure</a:t>
            </a:r>
          </a:p>
          <a:p>
            <a:pPr lvl="1"/>
            <a:r>
              <a:rPr lang="en-US" dirty="0"/>
              <a:t>Primarily two functions are used, signal and wait.</a:t>
            </a:r>
          </a:p>
          <a:p>
            <a:pPr lvl="1"/>
            <a:r>
              <a:rPr lang="en-US" dirty="0"/>
              <a:t>Signals can be queued, or, if a thread is waiting, a signal will cause it to be released</a:t>
            </a:r>
          </a:p>
          <a:p>
            <a:pPr lvl="1"/>
            <a:r>
              <a:rPr lang="en-US" dirty="0"/>
              <a:t>Wait causes the thread to block if there are no signals to be consumed, the thread is queued to await the next signal.</a:t>
            </a:r>
          </a:p>
        </p:txBody>
      </p:sp>
    </p:spTree>
    <p:extLst>
      <p:ext uri="{BB962C8B-B14F-4D97-AF65-F5344CB8AC3E}">
        <p14:creationId xmlns:p14="http://schemas.microsoft.com/office/powerpoint/2010/main" val="418288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having multiple threads</a:t>
            </a:r>
          </a:p>
        </p:txBody>
      </p:sp>
      <p:sp>
        <p:nvSpPr>
          <p:cNvPr id="3" name="Content Placeholder 2"/>
          <p:cNvSpPr>
            <a:spLocks noGrp="1"/>
          </p:cNvSpPr>
          <p:nvPr>
            <p:ph idx="1"/>
          </p:nvPr>
        </p:nvSpPr>
        <p:spPr/>
        <p:txBody>
          <a:bodyPr/>
          <a:lstStyle/>
          <a:p>
            <a:r>
              <a:rPr lang="en-US" dirty="0"/>
              <a:t>Ease of communication</a:t>
            </a:r>
          </a:p>
          <a:p>
            <a:r>
              <a:rPr lang="en-US" dirty="0"/>
              <a:t>Effective solution to prevent blocking while reading data</a:t>
            </a:r>
          </a:p>
          <a:p>
            <a:r>
              <a:rPr lang="en-US" dirty="0"/>
              <a:t>Threads are relatively easy to create</a:t>
            </a:r>
          </a:p>
          <a:p>
            <a:r>
              <a:rPr lang="en-US" dirty="0"/>
              <a:t>Risk of asynchrony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5557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 How to use them</a:t>
            </a:r>
          </a:p>
        </p:txBody>
      </p:sp>
      <p:sp>
        <p:nvSpPr>
          <p:cNvPr id="3" name="Content Placeholder 2"/>
          <p:cNvSpPr>
            <a:spLocks noGrp="1"/>
          </p:cNvSpPr>
          <p:nvPr>
            <p:ph idx="1"/>
          </p:nvPr>
        </p:nvSpPr>
        <p:spPr/>
        <p:txBody>
          <a:bodyPr/>
          <a:lstStyle/>
          <a:p>
            <a:r>
              <a:rPr lang="en-US" dirty="0"/>
              <a:t>The semaphore relies on a signal being queued initially.  </a:t>
            </a:r>
          </a:p>
          <a:p>
            <a:r>
              <a:rPr lang="en-US" dirty="0"/>
              <a:t>Before entering a critical section, the thread calls wait.  When exiting the thread calls signal.</a:t>
            </a:r>
          </a:p>
          <a:p>
            <a:r>
              <a:rPr lang="en-US" dirty="0"/>
              <a:t>Thus a semaphore will always have a signal queued when no thread is in a critical section.</a:t>
            </a:r>
          </a:p>
          <a:p>
            <a:endParaRPr lang="en-US" dirty="0"/>
          </a:p>
        </p:txBody>
      </p:sp>
    </p:spTree>
    <p:extLst>
      <p:ext uri="{BB962C8B-B14F-4D97-AF65-F5344CB8AC3E}">
        <p14:creationId xmlns:p14="http://schemas.microsoft.com/office/powerpoint/2010/main" val="2201028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internals</a:t>
            </a:r>
          </a:p>
        </p:txBody>
      </p:sp>
      <p:sp>
        <p:nvSpPr>
          <p:cNvPr id="3" name="Content Placeholder 2"/>
          <p:cNvSpPr>
            <a:spLocks noGrp="1"/>
          </p:cNvSpPr>
          <p:nvPr>
            <p:ph idx="1"/>
          </p:nvPr>
        </p:nvSpPr>
        <p:spPr/>
        <p:txBody>
          <a:bodyPr>
            <a:normAutofit fontScale="92500" lnSpcReduction="10000"/>
          </a:bodyPr>
          <a:lstStyle/>
          <a:p>
            <a:r>
              <a:rPr lang="en-US" dirty="0"/>
              <a:t>Internally semaphores usually keep some counter of the number of signals which have been sent.</a:t>
            </a:r>
          </a:p>
          <a:p>
            <a:r>
              <a:rPr lang="en-US" dirty="0"/>
              <a:t>Wait causes the counter to decrement.</a:t>
            </a:r>
          </a:p>
          <a:p>
            <a:r>
              <a:rPr lang="en-US" dirty="0"/>
              <a:t>If the counter ever becomes negative, the thread which caused it to go negative, and all subsequent threads, will be blocked and placed on a queue.  This is where the OS is invoked, to perform the block.</a:t>
            </a:r>
          </a:p>
          <a:p>
            <a:r>
              <a:rPr lang="en-US" dirty="0"/>
              <a:t>When a signal is sent, the counter is incremented and if the counter is not positive, the next thread on the queue is released.</a:t>
            </a:r>
          </a:p>
          <a:p>
            <a:r>
              <a:rPr lang="en-US" dirty="0"/>
              <a:t>Since the act of checking and modifying the counter is a critical section, the semaphore usually uses a hardware solution to prevent asynchrony in itself.</a:t>
            </a:r>
          </a:p>
        </p:txBody>
      </p:sp>
    </p:spTree>
    <p:extLst>
      <p:ext uri="{BB962C8B-B14F-4D97-AF65-F5344CB8AC3E}">
        <p14:creationId xmlns:p14="http://schemas.microsoft.com/office/powerpoint/2010/main" val="740657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Deadlocks</a:t>
            </a:r>
          </a:p>
        </p:txBody>
      </p:sp>
      <p:sp>
        <p:nvSpPr>
          <p:cNvPr id="3" name="Content Placeholder 2"/>
          <p:cNvSpPr>
            <a:spLocks noGrp="1"/>
          </p:cNvSpPr>
          <p:nvPr>
            <p:ph idx="1"/>
          </p:nvPr>
        </p:nvSpPr>
        <p:spPr/>
        <p:txBody>
          <a:bodyPr/>
          <a:lstStyle/>
          <a:p>
            <a:r>
              <a:rPr lang="en-US" dirty="0"/>
              <a:t>If a set of threads are all waiting for each other, then there is no way that any one of them will complete.</a:t>
            </a:r>
          </a:p>
          <a:p>
            <a:r>
              <a:rPr lang="en-US" dirty="0"/>
              <a:t>Usually this results from one thread waiting for another thread to release a resource.</a:t>
            </a:r>
          </a:p>
          <a:p>
            <a:r>
              <a:rPr lang="en-US" dirty="0"/>
              <a:t>This is a permanent block which cannot resolve itself over time</a:t>
            </a:r>
          </a:p>
          <a:p>
            <a:r>
              <a:rPr lang="en-US" dirty="0"/>
              <a:t>There is no efficient solution today</a:t>
            </a:r>
          </a:p>
        </p:txBody>
      </p:sp>
    </p:spTree>
    <p:extLst>
      <p:ext uri="{BB962C8B-B14F-4D97-AF65-F5344CB8AC3E}">
        <p14:creationId xmlns:p14="http://schemas.microsoft.com/office/powerpoint/2010/main" val="355590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deadlock</a:t>
            </a:r>
          </a:p>
        </p:txBody>
      </p:sp>
      <p:pic>
        <p:nvPicPr>
          <p:cNvPr id="1026" name="Picture 2" descr="deadlock.jpg1286488735 (420×24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4920" y="1974469"/>
            <a:ext cx="6702160" cy="384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437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resource types</a:t>
            </a:r>
          </a:p>
        </p:txBody>
      </p:sp>
      <p:sp>
        <p:nvSpPr>
          <p:cNvPr id="3" name="Content Placeholder 2"/>
          <p:cNvSpPr>
            <a:spLocks noGrp="1"/>
          </p:cNvSpPr>
          <p:nvPr>
            <p:ph idx="1"/>
          </p:nvPr>
        </p:nvSpPr>
        <p:spPr/>
        <p:txBody>
          <a:bodyPr/>
          <a:lstStyle/>
          <a:p>
            <a:r>
              <a:rPr lang="en-US" dirty="0"/>
              <a:t>Reusable</a:t>
            </a:r>
          </a:p>
          <a:p>
            <a:pPr lvl="1"/>
            <a:r>
              <a:rPr lang="en-US" dirty="0"/>
              <a:t>Once the use of the resource is complete, the resource can be used again by another thread.</a:t>
            </a:r>
          </a:p>
          <a:p>
            <a:pPr lvl="1"/>
            <a:r>
              <a:rPr lang="en-US" dirty="0"/>
              <a:t>Examples include memory, devices, data structures, semaphores, </a:t>
            </a:r>
            <a:r>
              <a:rPr lang="en-US" dirty="0" err="1"/>
              <a:t>etc</a:t>
            </a:r>
            <a:endParaRPr lang="en-US" dirty="0"/>
          </a:p>
          <a:p>
            <a:r>
              <a:rPr lang="en-US" dirty="0"/>
              <a:t>Consumable</a:t>
            </a:r>
          </a:p>
          <a:p>
            <a:pPr lvl="1"/>
            <a:r>
              <a:rPr lang="en-US" dirty="0"/>
              <a:t>Once used, the resource is gone</a:t>
            </a:r>
          </a:p>
          <a:p>
            <a:pPr lvl="1"/>
            <a:r>
              <a:rPr lang="en-US" dirty="0"/>
              <a:t>Examples include interrupts, signals, messages and data in IO Buffers</a:t>
            </a:r>
          </a:p>
        </p:txBody>
      </p:sp>
    </p:spTree>
    <p:extLst>
      <p:ext uri="{BB962C8B-B14F-4D97-AF65-F5344CB8AC3E}">
        <p14:creationId xmlns:p14="http://schemas.microsoft.com/office/powerpoint/2010/main" val="4071916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required for a deadlock</a:t>
            </a:r>
          </a:p>
        </p:txBody>
      </p:sp>
      <p:sp>
        <p:nvSpPr>
          <p:cNvPr id="3" name="Content Placeholder 2"/>
          <p:cNvSpPr>
            <a:spLocks noGrp="1"/>
          </p:cNvSpPr>
          <p:nvPr>
            <p:ph idx="1"/>
          </p:nvPr>
        </p:nvSpPr>
        <p:spPr/>
        <p:txBody>
          <a:bodyPr/>
          <a:lstStyle/>
          <a:p>
            <a:r>
              <a:rPr lang="en-US" dirty="0"/>
              <a:t>Mutual Exclusion</a:t>
            </a:r>
          </a:p>
          <a:p>
            <a:pPr lvl="1"/>
            <a:r>
              <a:rPr lang="en-US" dirty="0"/>
              <a:t>Only one thread can use a resource at any given time</a:t>
            </a:r>
          </a:p>
          <a:p>
            <a:r>
              <a:rPr lang="en-US" dirty="0"/>
              <a:t>Hold-and-wait</a:t>
            </a:r>
          </a:p>
          <a:p>
            <a:pPr lvl="1"/>
            <a:r>
              <a:rPr lang="en-US" dirty="0"/>
              <a:t>While a thread is “waiting” on the allocation of a new resource, it retains all existing locks</a:t>
            </a:r>
          </a:p>
          <a:p>
            <a:r>
              <a:rPr lang="en-US" dirty="0"/>
              <a:t>No preemption</a:t>
            </a:r>
          </a:p>
          <a:p>
            <a:pPr lvl="1"/>
            <a:r>
              <a:rPr lang="en-US" dirty="0"/>
              <a:t>A resource cannot be removed from a thread forcefully</a:t>
            </a:r>
          </a:p>
          <a:p>
            <a:r>
              <a:rPr lang="en-US" dirty="0"/>
              <a:t>Circular wait</a:t>
            </a:r>
          </a:p>
          <a:p>
            <a:pPr lvl="1"/>
            <a:r>
              <a:rPr lang="en-US" dirty="0"/>
              <a:t>A closed chain of threads in which the last thread is waiting on the first.</a:t>
            </a:r>
          </a:p>
        </p:txBody>
      </p:sp>
    </p:spTree>
    <p:extLst>
      <p:ext uri="{BB962C8B-B14F-4D97-AF65-F5344CB8AC3E}">
        <p14:creationId xmlns:p14="http://schemas.microsoft.com/office/powerpoint/2010/main" val="3506344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for deadlocks</a:t>
            </a:r>
          </a:p>
        </p:txBody>
      </p:sp>
      <p:sp>
        <p:nvSpPr>
          <p:cNvPr id="3" name="Content Placeholder 2"/>
          <p:cNvSpPr>
            <a:spLocks noGrp="1"/>
          </p:cNvSpPr>
          <p:nvPr>
            <p:ph idx="1"/>
          </p:nvPr>
        </p:nvSpPr>
        <p:spPr/>
        <p:txBody>
          <a:bodyPr/>
          <a:lstStyle/>
          <a:p>
            <a:r>
              <a:rPr lang="en-US" dirty="0"/>
              <a:t>Deadlock Prevention</a:t>
            </a:r>
          </a:p>
          <a:p>
            <a:pPr lvl="1"/>
            <a:r>
              <a:rPr lang="en-US" dirty="0"/>
              <a:t>Eliminate one of the four requirements</a:t>
            </a:r>
          </a:p>
          <a:p>
            <a:r>
              <a:rPr lang="en-US" dirty="0"/>
              <a:t>Deadlock Avoidance</a:t>
            </a:r>
          </a:p>
          <a:p>
            <a:pPr lvl="1"/>
            <a:r>
              <a:rPr lang="en-US" dirty="0"/>
              <a:t>Before each allocation check to make sure a deadlock is not possible, do not make an allocation that could cause a deadlock</a:t>
            </a:r>
          </a:p>
          <a:p>
            <a:r>
              <a:rPr lang="en-US" dirty="0"/>
              <a:t>Deadlock Detection</a:t>
            </a:r>
          </a:p>
          <a:p>
            <a:pPr lvl="1"/>
            <a:r>
              <a:rPr lang="en-US" dirty="0"/>
              <a:t>Allow deadlocks to happen and then resolve it when it does</a:t>
            </a:r>
          </a:p>
        </p:txBody>
      </p:sp>
    </p:spTree>
    <p:extLst>
      <p:ext uri="{BB962C8B-B14F-4D97-AF65-F5344CB8AC3E}">
        <p14:creationId xmlns:p14="http://schemas.microsoft.com/office/powerpoint/2010/main" val="2296981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a:t>
            </a:r>
          </a:p>
        </p:txBody>
      </p:sp>
      <p:sp>
        <p:nvSpPr>
          <p:cNvPr id="3" name="Content Placeholder 2"/>
          <p:cNvSpPr>
            <a:spLocks noGrp="1"/>
          </p:cNvSpPr>
          <p:nvPr>
            <p:ph idx="1"/>
          </p:nvPr>
        </p:nvSpPr>
        <p:spPr/>
        <p:txBody>
          <a:bodyPr>
            <a:normAutofit fontScale="92500" lnSpcReduction="20000"/>
          </a:bodyPr>
          <a:lstStyle/>
          <a:p>
            <a:r>
              <a:rPr lang="en-US" dirty="0"/>
              <a:t>Eliminating one of the four</a:t>
            </a:r>
          </a:p>
          <a:p>
            <a:r>
              <a:rPr lang="en-US" dirty="0"/>
              <a:t>Mutual Exclusion</a:t>
            </a:r>
          </a:p>
          <a:p>
            <a:pPr lvl="1"/>
            <a:r>
              <a:rPr lang="en-US" dirty="0"/>
              <a:t>This is not often possible as mutual exclusion is usually required</a:t>
            </a:r>
          </a:p>
          <a:p>
            <a:r>
              <a:rPr lang="en-US" dirty="0"/>
              <a:t>Hold and wait</a:t>
            </a:r>
          </a:p>
          <a:p>
            <a:pPr lvl="1"/>
            <a:r>
              <a:rPr lang="en-US" dirty="0"/>
              <a:t>The system can require that all locks be requested simultaneously.</a:t>
            </a:r>
          </a:p>
          <a:p>
            <a:pPr lvl="1"/>
            <a:r>
              <a:rPr lang="en-US" dirty="0"/>
              <a:t>If a thread holds a lock, it cannot obtain another lock.</a:t>
            </a:r>
          </a:p>
          <a:p>
            <a:r>
              <a:rPr lang="en-US" dirty="0"/>
              <a:t>No preemption</a:t>
            </a:r>
          </a:p>
          <a:p>
            <a:pPr lvl="1"/>
            <a:r>
              <a:rPr lang="en-US" dirty="0"/>
              <a:t>If a thread request a new lock, and the request is denied, the thread must release all existing locks.</a:t>
            </a:r>
          </a:p>
          <a:p>
            <a:pPr lvl="1"/>
            <a:r>
              <a:rPr lang="en-US" dirty="0"/>
              <a:t>The OS may have authority to remove existing locks individually</a:t>
            </a:r>
          </a:p>
          <a:p>
            <a:r>
              <a:rPr lang="en-US" dirty="0"/>
              <a:t>Circular wait</a:t>
            </a:r>
          </a:p>
          <a:p>
            <a:pPr lvl="1"/>
            <a:r>
              <a:rPr lang="en-US" dirty="0"/>
              <a:t>The resources are ordered such that a thread holds a lock on a higher numbered resource, it cannot request a lower numbered resource.</a:t>
            </a:r>
          </a:p>
        </p:txBody>
      </p:sp>
    </p:spTree>
    <p:extLst>
      <p:ext uri="{BB962C8B-B14F-4D97-AF65-F5344CB8AC3E}">
        <p14:creationId xmlns:p14="http://schemas.microsoft.com/office/powerpoint/2010/main" val="1341478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a:t>
            </a:r>
          </a:p>
        </p:txBody>
      </p:sp>
      <p:sp>
        <p:nvSpPr>
          <p:cNvPr id="3" name="Content Placeholder 2"/>
          <p:cNvSpPr>
            <a:spLocks noGrp="1"/>
          </p:cNvSpPr>
          <p:nvPr>
            <p:ph idx="1"/>
          </p:nvPr>
        </p:nvSpPr>
        <p:spPr/>
        <p:txBody>
          <a:bodyPr/>
          <a:lstStyle/>
          <a:p>
            <a:r>
              <a:rPr lang="en-US" dirty="0"/>
              <a:t>Required that the Operating System know, ahead of time, which resources a thread will request before it is finished</a:t>
            </a:r>
          </a:p>
          <a:p>
            <a:r>
              <a:rPr lang="en-US" dirty="0"/>
              <a:t>Every time a thread makes a new request, the OS runs an algorithm to see if that request will cause the system to deadlock.</a:t>
            </a:r>
          </a:p>
          <a:p>
            <a:pPr lvl="1"/>
            <a:r>
              <a:rPr lang="en-US" dirty="0"/>
              <a:t>If it will, the request is denied or queued</a:t>
            </a:r>
          </a:p>
          <a:p>
            <a:r>
              <a:rPr lang="en-US" dirty="0"/>
              <a:t>This usually uses a “Banker’s algorithm.”</a:t>
            </a:r>
          </a:p>
        </p:txBody>
      </p:sp>
    </p:spTree>
    <p:extLst>
      <p:ext uri="{BB962C8B-B14F-4D97-AF65-F5344CB8AC3E}">
        <p14:creationId xmlns:p14="http://schemas.microsoft.com/office/powerpoint/2010/main" val="2531590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detection</a:t>
            </a:r>
          </a:p>
        </p:txBody>
      </p:sp>
      <p:sp>
        <p:nvSpPr>
          <p:cNvPr id="3" name="Content Placeholder 2"/>
          <p:cNvSpPr>
            <a:spLocks noGrp="1"/>
          </p:cNvSpPr>
          <p:nvPr>
            <p:ph idx="1"/>
          </p:nvPr>
        </p:nvSpPr>
        <p:spPr/>
        <p:txBody>
          <a:bodyPr/>
          <a:lstStyle/>
          <a:p>
            <a:r>
              <a:rPr lang="en-US" dirty="0"/>
              <a:t>This is not at all restrictive</a:t>
            </a:r>
          </a:p>
          <a:p>
            <a:r>
              <a:rPr lang="en-US" dirty="0"/>
              <a:t>Recognize that deadlocks will occur and that a detection algorithm will need to be periodically run</a:t>
            </a:r>
          </a:p>
          <a:p>
            <a:r>
              <a:rPr lang="en-US" dirty="0"/>
              <a:t>Once a deadlock is detected, the OS should take action to resolve the deadlock</a:t>
            </a:r>
          </a:p>
          <a:p>
            <a:r>
              <a:rPr lang="en-US" dirty="0"/>
              <a:t>Solutions to existing deadlocks</a:t>
            </a:r>
          </a:p>
          <a:p>
            <a:pPr lvl="1"/>
            <a:r>
              <a:rPr lang="en-US" dirty="0"/>
              <a:t>Rollback to a previously unlocked state (requires transaction logs)</a:t>
            </a:r>
          </a:p>
          <a:p>
            <a:pPr lvl="1"/>
            <a:r>
              <a:rPr lang="en-US" dirty="0"/>
              <a:t>Abort all deadlocked threads</a:t>
            </a:r>
          </a:p>
          <a:p>
            <a:pPr lvl="1"/>
            <a:r>
              <a:rPr lang="en-US" dirty="0"/>
              <a:t>Abort a thread, check for deadlock, repeat</a:t>
            </a:r>
          </a:p>
          <a:p>
            <a:pPr lvl="1"/>
            <a:r>
              <a:rPr lang="en-US" dirty="0"/>
              <a:t>Preempt resources until the deadlock is resolved</a:t>
            </a:r>
          </a:p>
        </p:txBody>
      </p:sp>
    </p:spTree>
    <p:extLst>
      <p:ext uri="{BB962C8B-B14F-4D97-AF65-F5344CB8AC3E}">
        <p14:creationId xmlns:p14="http://schemas.microsoft.com/office/powerpoint/2010/main" val="33948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Asynchrony</a:t>
            </a:r>
          </a:p>
        </p:txBody>
      </p:sp>
      <p:sp>
        <p:nvSpPr>
          <p:cNvPr id="3" name="Content Placeholder 2"/>
          <p:cNvSpPr>
            <a:spLocks noGrp="1"/>
          </p:cNvSpPr>
          <p:nvPr>
            <p:ph idx="1"/>
          </p:nvPr>
        </p:nvSpPr>
        <p:spPr/>
        <p:txBody>
          <a:bodyPr/>
          <a:lstStyle/>
          <a:p>
            <a:r>
              <a:rPr lang="en-US" dirty="0"/>
              <a:t>Asynchrony occurs when two threads are running seemingly at the same time</a:t>
            </a:r>
          </a:p>
          <a:p>
            <a:r>
              <a:rPr lang="en-US" dirty="0"/>
              <a:t>For Example:</a:t>
            </a:r>
          </a:p>
          <a:p>
            <a:pPr lvl="1"/>
            <a:r>
              <a:rPr lang="en-US" dirty="0"/>
              <a:t>A running thread might be interrupted due to hardware considerations, and a different thread chosen to run. (insert animation 1 DESCRIBED below)</a:t>
            </a:r>
          </a:p>
          <a:p>
            <a:pPr lvl="1"/>
            <a:r>
              <a:rPr lang="en-US" dirty="0"/>
              <a:t>A running thread runs out of time on the CPU and a different thread is chosen to run.</a:t>
            </a:r>
          </a:p>
          <a:p>
            <a:pPr lvl="1"/>
            <a:r>
              <a:rPr lang="en-US" dirty="0"/>
              <a:t>Two threads running on two different CPUs simultaneously.</a:t>
            </a:r>
          </a:p>
          <a:p>
            <a:pPr lvl="1"/>
            <a:endParaRPr lang="en-US" dirty="0"/>
          </a:p>
        </p:txBody>
      </p:sp>
    </p:spTree>
    <p:extLst>
      <p:ext uri="{BB962C8B-B14F-4D97-AF65-F5344CB8AC3E}">
        <p14:creationId xmlns:p14="http://schemas.microsoft.com/office/powerpoint/2010/main" val="2762636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sp>
        <p:nvSpPr>
          <p:cNvPr id="3" name="Content Placeholder 2"/>
          <p:cNvSpPr>
            <a:spLocks noGrp="1"/>
          </p:cNvSpPr>
          <p:nvPr>
            <p:ph idx="1"/>
          </p:nvPr>
        </p:nvSpPr>
        <p:spPr/>
        <p:txBody>
          <a:bodyPr/>
          <a:lstStyle/>
          <a:p>
            <a:r>
              <a:rPr lang="en-US" dirty="0"/>
              <a:t>Presented by Dr. </a:t>
            </a:r>
            <a:r>
              <a:rPr lang="en-US" dirty="0" err="1"/>
              <a:t>Edsger</a:t>
            </a:r>
            <a:r>
              <a:rPr lang="en-US" dirty="0"/>
              <a:t> Dijkstra as a concurrency control problem</a:t>
            </a:r>
          </a:p>
          <a:p>
            <a:r>
              <a:rPr lang="en-US" dirty="0"/>
              <a:t>In a house live 5 philosophers numbered 0 thru 4.  They alternate between thinking and eating.  When it is time to eat, a circular table is set for them with each philosopher having a setting consisting of one plate and one fork.  The meal they will eat is, a particularly difficult to eat kind of, spaghetti.  To eat this meal, they must have two forks.  There are two forks next to each plate, so that presents no difficulty, as a consequence, however, no two neighbors may be eating simultaneously.</a:t>
            </a:r>
          </a:p>
          <a:p>
            <a:endParaRPr lang="en-US" dirty="0"/>
          </a:p>
          <a:p>
            <a:endParaRPr lang="en-US" dirty="0"/>
          </a:p>
        </p:txBody>
      </p:sp>
      <p:pic>
        <p:nvPicPr>
          <p:cNvPr id="15362" name="Picture 2" descr="dining-philosophers.jpg (590×5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920" y="5218386"/>
            <a:ext cx="1443427" cy="144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0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dining deadlock</a:t>
            </a:r>
          </a:p>
        </p:txBody>
      </p:sp>
      <p:sp>
        <p:nvSpPr>
          <p:cNvPr id="3" name="Content Placeholder 2"/>
          <p:cNvSpPr>
            <a:spLocks noGrp="1"/>
          </p:cNvSpPr>
          <p:nvPr>
            <p:ph idx="1"/>
          </p:nvPr>
        </p:nvSpPr>
        <p:spPr/>
        <p:txBody>
          <a:bodyPr/>
          <a:lstStyle/>
          <a:p>
            <a:r>
              <a:rPr lang="en-US" dirty="0"/>
              <a:t>If all philosophers are allowed to take a fork, all will have one fork and none will ever eat</a:t>
            </a:r>
          </a:p>
          <a:p>
            <a:r>
              <a:rPr lang="en-US" dirty="0"/>
              <a:t>Dijkstra proposed resource ordering the forks, so that the last philosopher had to request the zero numbered fork before he could request the fork numbered 4.</a:t>
            </a:r>
          </a:p>
          <a:p>
            <a:r>
              <a:rPr lang="en-US" dirty="0"/>
              <a:t>Another solution is to have a semaphore to prevent the fifth philosopher from entering the room.</a:t>
            </a:r>
          </a:p>
          <a:p>
            <a:pPr lvl="1"/>
            <a:r>
              <a:rPr lang="en-US" dirty="0"/>
              <a:t>A semaphore is constructed with 4 signals queued, and the philosopher must request access to the room before requesting access to any fork.</a:t>
            </a:r>
          </a:p>
        </p:txBody>
      </p:sp>
    </p:spTree>
    <p:extLst>
      <p:ext uri="{BB962C8B-B14F-4D97-AF65-F5344CB8AC3E}">
        <p14:creationId xmlns:p14="http://schemas.microsoft.com/office/powerpoint/2010/main" val="3953931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and Deadlocks - Conclusion</a:t>
            </a:r>
          </a:p>
        </p:txBody>
      </p:sp>
      <p:sp>
        <p:nvSpPr>
          <p:cNvPr id="3" name="Content Placeholder 2"/>
          <p:cNvSpPr>
            <a:spLocks noGrp="1"/>
          </p:cNvSpPr>
          <p:nvPr>
            <p:ph idx="1"/>
          </p:nvPr>
        </p:nvSpPr>
        <p:spPr/>
        <p:txBody>
          <a:bodyPr>
            <a:normAutofit fontScale="77500" lnSpcReduction="20000"/>
          </a:bodyPr>
          <a:lstStyle/>
          <a:p>
            <a:r>
              <a:rPr lang="en-US" dirty="0"/>
              <a:t>Reminder about threads</a:t>
            </a:r>
          </a:p>
          <a:p>
            <a:r>
              <a:rPr lang="en-US" dirty="0"/>
              <a:t>Features of having multiple threads</a:t>
            </a:r>
          </a:p>
          <a:p>
            <a:r>
              <a:rPr lang="en-US" dirty="0"/>
              <a:t>Possible ways to have asynchrony</a:t>
            </a:r>
          </a:p>
          <a:p>
            <a:r>
              <a:rPr lang="en-US" dirty="0"/>
              <a:t>Critical Sections</a:t>
            </a:r>
          </a:p>
          <a:p>
            <a:r>
              <a:rPr lang="en-US" dirty="0"/>
              <a:t>Examples of concurrency issues</a:t>
            </a:r>
          </a:p>
          <a:p>
            <a:r>
              <a:rPr lang="en-US" dirty="0"/>
              <a:t>Mutual Exclusion</a:t>
            </a:r>
          </a:p>
          <a:p>
            <a:r>
              <a:rPr lang="en-US" dirty="0"/>
              <a:t>Software solutions for Mutual exclusion</a:t>
            </a:r>
          </a:p>
          <a:p>
            <a:r>
              <a:rPr lang="en-US" dirty="0"/>
              <a:t>Hardware Options</a:t>
            </a:r>
          </a:p>
          <a:p>
            <a:r>
              <a:rPr lang="en-US" dirty="0"/>
              <a:t>Semaphores</a:t>
            </a:r>
          </a:p>
          <a:p>
            <a:r>
              <a:rPr lang="en-US" dirty="0"/>
              <a:t>Deadlocks</a:t>
            </a:r>
          </a:p>
          <a:p>
            <a:r>
              <a:rPr lang="en-US" dirty="0"/>
              <a:t>Solutions to deadlocks</a:t>
            </a:r>
          </a:p>
          <a:p>
            <a:r>
              <a:rPr lang="en-US" dirty="0"/>
              <a:t>Dining Philosopher’s problem</a:t>
            </a:r>
          </a:p>
          <a:p>
            <a:endParaRPr lang="en-US" dirty="0"/>
          </a:p>
          <a:p>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3637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Sections</a:t>
            </a:r>
          </a:p>
        </p:txBody>
      </p:sp>
      <p:sp>
        <p:nvSpPr>
          <p:cNvPr id="3" name="Content Placeholder 2"/>
          <p:cNvSpPr>
            <a:spLocks noGrp="1"/>
          </p:cNvSpPr>
          <p:nvPr>
            <p:ph idx="1"/>
          </p:nvPr>
        </p:nvSpPr>
        <p:spPr/>
        <p:txBody>
          <a:bodyPr/>
          <a:lstStyle/>
          <a:p>
            <a:r>
              <a:rPr lang="en-US" dirty="0"/>
              <a:t>Sometimes code will be written with the expectation that once we start a particular piece of code, it will run through to completion without being interrupted.</a:t>
            </a:r>
          </a:p>
          <a:p>
            <a:r>
              <a:rPr lang="en-US" dirty="0"/>
              <a:t>If the code IS interrupted, asynchrony can occur</a:t>
            </a:r>
          </a:p>
          <a:p>
            <a:r>
              <a:rPr lang="en-US" dirty="0"/>
              <a:t>In a worst-case scenario, data could become corrupt</a:t>
            </a:r>
          </a:p>
          <a:p>
            <a:r>
              <a:rPr lang="en-US" dirty="0"/>
              <a:t>The programmer must identify a “Critical Section” of code which, once entered, must prohibit any other thread from entering a critical section on the same resource.</a:t>
            </a:r>
          </a:p>
          <a:p>
            <a:r>
              <a:rPr lang="en-US" dirty="0"/>
              <a:t>Critical sections should be as small as possible.</a:t>
            </a:r>
          </a:p>
        </p:txBody>
      </p:sp>
    </p:spTree>
    <p:extLst>
      <p:ext uri="{BB962C8B-B14F-4D97-AF65-F5344CB8AC3E}">
        <p14:creationId xmlns:p14="http://schemas.microsoft.com/office/powerpoint/2010/main" val="105487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 Supplier/Demander</a:t>
            </a:r>
          </a:p>
        </p:txBody>
      </p:sp>
      <p:sp>
        <p:nvSpPr>
          <p:cNvPr id="3" name="Content Placeholder 2"/>
          <p:cNvSpPr>
            <a:spLocks noGrp="1"/>
          </p:cNvSpPr>
          <p:nvPr>
            <p:ph idx="1"/>
          </p:nvPr>
        </p:nvSpPr>
        <p:spPr/>
        <p:txBody>
          <a:bodyPr/>
          <a:lstStyle/>
          <a:p>
            <a:endParaRPr lang="en-US" dirty="0"/>
          </a:p>
        </p:txBody>
      </p:sp>
      <p:pic>
        <p:nvPicPr>
          <p:cNvPr id="4" name="Picture 5" descr="supp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86855"/>
            <a:ext cx="5192239"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dema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438" y="1686856"/>
            <a:ext cx="5586024"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68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Supplier/Demander explanation</a:t>
            </a:r>
          </a:p>
        </p:txBody>
      </p:sp>
      <p:sp>
        <p:nvSpPr>
          <p:cNvPr id="3" name="Content Placeholder 2"/>
          <p:cNvSpPr>
            <a:spLocks noGrp="1"/>
          </p:cNvSpPr>
          <p:nvPr>
            <p:ph idx="1"/>
          </p:nvPr>
        </p:nvSpPr>
        <p:spPr/>
        <p:txBody>
          <a:bodyPr/>
          <a:lstStyle/>
          <a:p>
            <a:r>
              <a:rPr lang="en-US" dirty="0"/>
              <a:t>Multiple supplier and multiple demander threads are all “active” in the system however this is a uniprocessor system so only one can run at a time.</a:t>
            </a:r>
          </a:p>
          <a:p>
            <a:r>
              <a:rPr lang="en-US" dirty="0"/>
              <a:t>The </a:t>
            </a:r>
            <a:r>
              <a:rPr lang="en-US" dirty="0" err="1"/>
              <a:t>bufferCount</a:t>
            </a:r>
            <a:r>
              <a:rPr lang="en-US" dirty="0"/>
              <a:t> should NEVER exceed 500 as there are only 500 places to store items in the buffer.</a:t>
            </a:r>
          </a:p>
          <a:p>
            <a:r>
              <a:rPr lang="en-US" dirty="0"/>
              <a:t>As we will see, due to asynchrony, the </a:t>
            </a:r>
            <a:r>
              <a:rPr lang="en-US" dirty="0" err="1"/>
              <a:t>bufferCount</a:t>
            </a:r>
            <a:r>
              <a:rPr lang="en-US" dirty="0"/>
              <a:t> can easily go higher than 500.</a:t>
            </a:r>
          </a:p>
        </p:txBody>
      </p:sp>
    </p:spTree>
    <p:extLst>
      <p:ext uri="{BB962C8B-B14F-4D97-AF65-F5344CB8AC3E}">
        <p14:creationId xmlns:p14="http://schemas.microsoft.com/office/powerpoint/2010/main" val="71749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producing a problem -1</a:t>
            </a:r>
          </a:p>
        </p:txBody>
      </p:sp>
      <p:pic>
        <p:nvPicPr>
          <p:cNvPr id="4" name="Picture 5" descr="supp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86855"/>
            <a:ext cx="5192239"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83214" y="1686855"/>
            <a:ext cx="772510" cy="772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9924" y="1775481"/>
            <a:ext cx="599090" cy="369332"/>
          </a:xfrm>
          <a:prstGeom prst="rect">
            <a:avLst/>
          </a:prstGeom>
          <a:noFill/>
        </p:spPr>
        <p:txBody>
          <a:bodyPr wrap="square" rtlCol="0">
            <a:spAutoFit/>
          </a:bodyPr>
          <a:lstStyle/>
          <a:p>
            <a:r>
              <a:rPr lang="en-US" dirty="0"/>
              <a:t>499</a:t>
            </a:r>
          </a:p>
        </p:txBody>
      </p:sp>
      <p:sp>
        <p:nvSpPr>
          <p:cNvPr id="8" name="TextBox 7"/>
          <p:cNvSpPr txBox="1"/>
          <p:nvPr/>
        </p:nvSpPr>
        <p:spPr>
          <a:xfrm>
            <a:off x="7280841" y="2544158"/>
            <a:ext cx="1377256" cy="369332"/>
          </a:xfrm>
          <a:prstGeom prst="rect">
            <a:avLst/>
          </a:prstGeom>
          <a:noFill/>
        </p:spPr>
        <p:txBody>
          <a:bodyPr wrap="square" rtlCol="0">
            <a:spAutoFit/>
          </a:bodyPr>
          <a:lstStyle/>
          <a:p>
            <a:r>
              <a:rPr lang="en-US" dirty="0" err="1"/>
              <a:t>bufferCount</a:t>
            </a:r>
            <a:endParaRPr lang="en-US" dirty="0"/>
          </a:p>
        </p:txBody>
      </p:sp>
      <p:cxnSp>
        <p:nvCxnSpPr>
          <p:cNvPr id="10" name="Straight Arrow Connector 9"/>
          <p:cNvCxnSpPr/>
          <p:nvPr/>
        </p:nvCxnSpPr>
        <p:spPr>
          <a:xfrm flipH="1">
            <a:off x="4619296" y="3452648"/>
            <a:ext cx="1463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227378" y="3452647"/>
            <a:ext cx="4035973" cy="923330"/>
          </a:xfrm>
          <a:prstGeom prst="rect">
            <a:avLst/>
          </a:prstGeom>
          <a:noFill/>
        </p:spPr>
        <p:txBody>
          <a:bodyPr wrap="square" rtlCol="0">
            <a:spAutoFit/>
          </a:bodyPr>
          <a:lstStyle/>
          <a:p>
            <a:r>
              <a:rPr lang="en-US" dirty="0"/>
              <a:t>At this point in the code, the </a:t>
            </a:r>
            <a:r>
              <a:rPr lang="en-US" dirty="0" err="1"/>
              <a:t>bufferCount</a:t>
            </a:r>
            <a:r>
              <a:rPr lang="en-US" dirty="0"/>
              <a:t> IS less than 500, so the thread is allowed to enter into the if statement.</a:t>
            </a:r>
          </a:p>
        </p:txBody>
      </p:sp>
      <p:sp>
        <p:nvSpPr>
          <p:cNvPr id="12" name="Rectangle 11"/>
          <p:cNvSpPr/>
          <p:nvPr/>
        </p:nvSpPr>
        <p:spPr>
          <a:xfrm>
            <a:off x="4585138" y="2237784"/>
            <a:ext cx="1898468" cy="369332"/>
          </a:xfrm>
          <a:prstGeom prst="rect">
            <a:avLst/>
          </a:prstGeom>
        </p:spPr>
        <p:txBody>
          <a:bodyPr wrap="none">
            <a:spAutoFit/>
          </a:bodyPr>
          <a:lstStyle/>
          <a:p>
            <a:r>
              <a:rPr lang="en-US" dirty="0">
                <a:solidFill>
                  <a:srgbClr val="FF0000"/>
                </a:solidFill>
              </a:rPr>
              <a:t>//This is thread #1</a:t>
            </a:r>
          </a:p>
        </p:txBody>
      </p:sp>
    </p:spTree>
    <p:extLst>
      <p:ext uri="{BB962C8B-B14F-4D97-AF65-F5344CB8AC3E}">
        <p14:creationId xmlns:p14="http://schemas.microsoft.com/office/powerpoint/2010/main" val="27533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producing a problem -2</a:t>
            </a:r>
          </a:p>
        </p:txBody>
      </p:sp>
      <p:pic>
        <p:nvPicPr>
          <p:cNvPr id="4" name="Picture 5" descr="supp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86855"/>
            <a:ext cx="5192239" cy="44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83214" y="1686855"/>
            <a:ext cx="772510" cy="772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9924" y="1775481"/>
            <a:ext cx="599090" cy="369332"/>
          </a:xfrm>
          <a:prstGeom prst="rect">
            <a:avLst/>
          </a:prstGeom>
          <a:noFill/>
        </p:spPr>
        <p:txBody>
          <a:bodyPr wrap="square" rtlCol="0">
            <a:spAutoFit/>
          </a:bodyPr>
          <a:lstStyle/>
          <a:p>
            <a:r>
              <a:rPr lang="en-US" dirty="0"/>
              <a:t>499</a:t>
            </a:r>
          </a:p>
        </p:txBody>
      </p:sp>
      <p:sp>
        <p:nvSpPr>
          <p:cNvPr id="8" name="TextBox 7"/>
          <p:cNvSpPr txBox="1"/>
          <p:nvPr/>
        </p:nvSpPr>
        <p:spPr>
          <a:xfrm>
            <a:off x="7280841" y="2544158"/>
            <a:ext cx="1377256" cy="369332"/>
          </a:xfrm>
          <a:prstGeom prst="rect">
            <a:avLst/>
          </a:prstGeom>
          <a:noFill/>
        </p:spPr>
        <p:txBody>
          <a:bodyPr wrap="square" rtlCol="0">
            <a:spAutoFit/>
          </a:bodyPr>
          <a:lstStyle/>
          <a:p>
            <a:r>
              <a:rPr lang="en-US" dirty="0" err="1"/>
              <a:t>bufferCount</a:t>
            </a:r>
            <a:endParaRPr lang="en-US" dirty="0"/>
          </a:p>
        </p:txBody>
      </p:sp>
      <p:cxnSp>
        <p:nvCxnSpPr>
          <p:cNvPr id="10" name="Straight Arrow Connector 9"/>
          <p:cNvCxnSpPr/>
          <p:nvPr/>
        </p:nvCxnSpPr>
        <p:spPr>
          <a:xfrm flipH="1">
            <a:off x="4764338" y="3657600"/>
            <a:ext cx="1463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227378" y="3452647"/>
            <a:ext cx="4035973" cy="923330"/>
          </a:xfrm>
          <a:prstGeom prst="rect">
            <a:avLst/>
          </a:prstGeom>
          <a:noFill/>
        </p:spPr>
        <p:txBody>
          <a:bodyPr wrap="square" rtlCol="0">
            <a:spAutoFit/>
          </a:bodyPr>
          <a:lstStyle/>
          <a:p>
            <a:r>
              <a:rPr lang="en-US" dirty="0"/>
              <a:t>The thread is interrupted here, after entering the IF, but before making any changes.</a:t>
            </a:r>
          </a:p>
        </p:txBody>
      </p:sp>
      <p:sp>
        <p:nvSpPr>
          <p:cNvPr id="3" name="TextBox 2"/>
          <p:cNvSpPr txBox="1"/>
          <p:nvPr/>
        </p:nvSpPr>
        <p:spPr>
          <a:xfrm>
            <a:off x="4700716" y="2237784"/>
            <a:ext cx="1954924" cy="369332"/>
          </a:xfrm>
          <a:prstGeom prst="rect">
            <a:avLst/>
          </a:prstGeom>
          <a:noFill/>
        </p:spPr>
        <p:txBody>
          <a:bodyPr wrap="square" rtlCol="0">
            <a:spAutoFit/>
          </a:bodyPr>
          <a:lstStyle/>
          <a:p>
            <a:r>
              <a:rPr lang="en-US" dirty="0">
                <a:solidFill>
                  <a:srgbClr val="FF0000"/>
                </a:solidFill>
              </a:rPr>
              <a:t>//This is thread #1</a:t>
            </a:r>
          </a:p>
        </p:txBody>
      </p:sp>
    </p:spTree>
    <p:extLst>
      <p:ext uri="{BB962C8B-B14F-4D97-AF65-F5344CB8AC3E}">
        <p14:creationId xmlns:p14="http://schemas.microsoft.com/office/powerpoint/2010/main" val="171657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2304</Words>
  <Application>Microsoft Office PowerPoint</Application>
  <PresentationFormat>Widescreen</PresentationFormat>
  <Paragraphs>345</Paragraphs>
  <Slides>42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Concurrency and Deadlocks - Intro</vt:lpstr>
      <vt:lpstr>Reminder about threads</vt:lpstr>
      <vt:lpstr>Features of having multiple threads</vt:lpstr>
      <vt:lpstr>Asynchrony</vt:lpstr>
      <vt:lpstr>Critical Sections</vt:lpstr>
      <vt:lpstr>Critical Section – Supplier/Demander</vt:lpstr>
      <vt:lpstr>Supplier/Demander explanation</vt:lpstr>
      <vt:lpstr>Steps to producing a problem -1</vt:lpstr>
      <vt:lpstr>Steps to producing a problem -2</vt:lpstr>
      <vt:lpstr>PowerPoint Presentation</vt:lpstr>
      <vt:lpstr>Steps to producing a problem -3</vt:lpstr>
      <vt:lpstr>Steps to producing a problem -4</vt:lpstr>
      <vt:lpstr>Steps to producing a problem -5</vt:lpstr>
      <vt:lpstr>Steps to producing a problem -6</vt:lpstr>
      <vt:lpstr>Double Update/Missing Update</vt:lpstr>
      <vt:lpstr>Double Update/Missing Update - Explanation</vt:lpstr>
      <vt:lpstr>Double Update/Missing Update -1</vt:lpstr>
      <vt:lpstr>PowerPoint Presentation</vt:lpstr>
      <vt:lpstr>Double Update/Missing Update -2</vt:lpstr>
      <vt:lpstr>PowerPoint Presentation</vt:lpstr>
      <vt:lpstr>Double Update/Missing Update -3</vt:lpstr>
      <vt:lpstr>Double Update/Missing Update -4</vt:lpstr>
      <vt:lpstr>Critical sections identified</vt:lpstr>
      <vt:lpstr>Mutual Exclusion rules</vt:lpstr>
      <vt:lpstr>Fundamental mutual exclusion</vt:lpstr>
      <vt:lpstr>Software Solutions for Mutual Exclusion</vt:lpstr>
      <vt:lpstr>PowerPoint Presentation</vt:lpstr>
      <vt:lpstr>Hardware Solutions</vt:lpstr>
      <vt:lpstr>Semaphores</vt:lpstr>
      <vt:lpstr>Semaphores  - How to use them</vt:lpstr>
      <vt:lpstr>Semaphore internals</vt:lpstr>
      <vt:lpstr>Deadlocks</vt:lpstr>
      <vt:lpstr>A real deadlock</vt:lpstr>
      <vt:lpstr>Deadlock resource types</vt:lpstr>
      <vt:lpstr>Items required for a deadlock</vt:lpstr>
      <vt:lpstr>Solutions for deadlocks</vt:lpstr>
      <vt:lpstr>Deadlock Prevention</vt:lpstr>
      <vt:lpstr>Deadlock Avoidance</vt:lpstr>
      <vt:lpstr>Deadlock detection</vt:lpstr>
      <vt:lpstr>Dining Philosophers problem.</vt:lpstr>
      <vt:lpstr>The dining deadlock</vt:lpstr>
      <vt:lpstr>Concurrency and Deadlocks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and Deadlocks - Intro</dc:title>
  <dc:creator>dkatz</dc:creator>
  <cp:lastModifiedBy>dkatz</cp:lastModifiedBy>
  <cp:revision>18</cp:revision>
  <dcterms:created xsi:type="dcterms:W3CDTF">2016-04-28T04:34:20Z</dcterms:created>
  <dcterms:modified xsi:type="dcterms:W3CDTF">2016-04-28T20:36:15Z</dcterms:modified>
</cp:coreProperties>
</file>