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embeddings/oleObject1.bin" ContentType="application/vnd.openxmlformats-officedocument.oleObject"/>
  <Override PartName="/ppt/tags/tag71.xml" ContentType="application/vnd.openxmlformats-officedocument.presentationml.tags+xml"/>
  <Override PartName="/ppt/embeddings/oleObject2.bin" ContentType="application/vnd.openxmlformats-officedocument.oleObject"/>
  <Override PartName="/ppt/tags/tag72.xml" ContentType="application/vnd.openxmlformats-officedocument.presentationml.tags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73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tags/tag74.xml" ContentType="application/vnd.openxmlformats-officedocument.presentationml.tags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75.xml" ContentType="application/vnd.openxmlformats-officedocument.presentationml.tags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76.xml" ContentType="application/vnd.openxmlformats-officedocument.presentationml.tags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77.xml" ContentType="application/vnd.openxmlformats-officedocument.presentationml.tags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78.xml" ContentType="application/vnd.openxmlformats-officedocument.presentationml.tags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tags/tag79.xml" ContentType="application/vnd.openxmlformats-officedocument.presentationml.tags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tags/tag80.xml" ContentType="application/vnd.openxmlformats-officedocument.presentationml.tags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tags/tag81.xml" ContentType="application/vnd.openxmlformats-officedocument.presentationml.tags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tags/tag82.xml" ContentType="application/vnd.openxmlformats-officedocument.presentationml.tags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tags/tag83.xml" ContentType="application/vnd.openxmlformats-officedocument.presentationml.tags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tags/tag84.xml" ContentType="application/vnd.openxmlformats-officedocument.presentationml.tags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tags/tag85.xml" ContentType="application/vnd.openxmlformats-officedocument.presentationml.tags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tags/tag86.xml" ContentType="application/vnd.openxmlformats-officedocument.presentationml.tags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tags/tag87.xml" ContentType="application/vnd.openxmlformats-officedocument.presentationml.tags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tags/tag88.xml" ContentType="application/vnd.openxmlformats-officedocument.presentationml.tags+xml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tags/tag89.xml" ContentType="application/vnd.openxmlformats-officedocument.presentationml.tags+xml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tags/tag90.xml" ContentType="application/vnd.openxmlformats-officedocument.presentationml.tags+xml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tags/tag91.xml" ContentType="application/vnd.openxmlformats-officedocument.presentationml.tags+xml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tags/tag92.xml" ContentType="application/vnd.openxmlformats-officedocument.presentationml.tags+xml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tags/tag93.xml" ContentType="application/vnd.openxmlformats-officedocument.presentationml.tags+xml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tags/tag94.xml" ContentType="application/vnd.openxmlformats-officedocument.presentationml.tags+xml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tags/tag95.xml" ContentType="application/vnd.openxmlformats-officedocument.presentationml.tags+xml"/>
  <Override PartName="/ppt/embeddings/oleObject155.bin" ContentType="application/vnd.openxmlformats-officedocument.oleObject"/>
  <Override PartName="/ppt/embeddings/oleObject156.bin" ContentType="application/vnd.openxmlformats-officedocument.oleObject"/>
  <Override PartName="/ppt/embeddings/oleObject157.bin" ContentType="application/vnd.openxmlformats-officedocument.oleObject"/>
  <Override PartName="/ppt/embeddings/oleObject158.bin" ContentType="application/vnd.openxmlformats-officedocument.oleObject"/>
  <Override PartName="/ppt/embeddings/oleObject159.bin" ContentType="application/vnd.openxmlformats-officedocument.oleObject"/>
  <Override PartName="/ppt/embeddings/oleObject160.bin" ContentType="application/vnd.openxmlformats-officedocument.oleObject"/>
  <Override PartName="/ppt/embeddings/oleObject161.bin" ContentType="application/vnd.openxmlformats-officedocument.oleObject"/>
  <Override PartName="/ppt/embeddings/oleObject162.bin" ContentType="application/vnd.openxmlformats-officedocument.oleObject"/>
  <Override PartName="/ppt/embeddings/oleObject163.bin" ContentType="application/vnd.openxmlformats-officedocument.oleObject"/>
  <Override PartName="/ppt/embeddings/oleObject164.bin" ContentType="application/vnd.openxmlformats-officedocument.oleObject"/>
  <Override PartName="/ppt/embeddings/oleObject165.bin" ContentType="application/vnd.openxmlformats-officedocument.oleObject"/>
  <Override PartName="/ppt/embeddings/oleObject166.bin" ContentType="application/vnd.openxmlformats-officedocument.oleObject"/>
  <Override PartName="/ppt/embeddings/oleObject167.bin" ContentType="application/vnd.openxmlformats-officedocument.oleObject"/>
  <Override PartName="/ppt/embeddings/oleObject168.bin" ContentType="application/vnd.openxmlformats-officedocument.oleObject"/>
  <Override PartName="/ppt/embeddings/oleObject169.bin" ContentType="application/vnd.openxmlformats-officedocument.oleObject"/>
  <Override PartName="/ppt/embeddings/oleObject170.bin" ContentType="application/vnd.openxmlformats-officedocument.oleObject"/>
  <Override PartName="/ppt/embeddings/oleObject171.bin" ContentType="application/vnd.openxmlformats-officedocument.oleObject"/>
  <Override PartName="/ppt/embeddings/oleObject172.bin" ContentType="application/vnd.openxmlformats-officedocument.oleObject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2"/>
  </p:notesMasterIdLst>
  <p:sldIdLst>
    <p:sldId id="256" r:id="rId2"/>
    <p:sldId id="265" r:id="rId3"/>
    <p:sldId id="304" r:id="rId4"/>
    <p:sldId id="303" r:id="rId5"/>
    <p:sldId id="302" r:id="rId6"/>
    <p:sldId id="301" r:id="rId7"/>
    <p:sldId id="299" r:id="rId8"/>
    <p:sldId id="298" r:id="rId9"/>
    <p:sldId id="300" r:id="rId10"/>
    <p:sldId id="306" r:id="rId11"/>
    <p:sldId id="309" r:id="rId12"/>
    <p:sldId id="308" r:id="rId13"/>
    <p:sldId id="307" r:id="rId14"/>
    <p:sldId id="310" r:id="rId15"/>
    <p:sldId id="266" r:id="rId16"/>
    <p:sldId id="315" r:id="rId17"/>
    <p:sldId id="314" r:id="rId18"/>
    <p:sldId id="313" r:id="rId19"/>
    <p:sldId id="312" r:id="rId20"/>
    <p:sldId id="311" r:id="rId21"/>
    <p:sldId id="498" r:id="rId22"/>
    <p:sldId id="316" r:id="rId23"/>
    <p:sldId id="497" r:id="rId24"/>
    <p:sldId id="267" r:id="rId25"/>
    <p:sldId id="322" r:id="rId26"/>
    <p:sldId id="321" r:id="rId27"/>
    <p:sldId id="320" r:id="rId28"/>
    <p:sldId id="319" r:id="rId29"/>
    <p:sldId id="318" r:id="rId30"/>
    <p:sldId id="317" r:id="rId31"/>
    <p:sldId id="268" r:id="rId32"/>
    <p:sldId id="333" r:id="rId33"/>
    <p:sldId id="331" r:id="rId34"/>
    <p:sldId id="330" r:id="rId35"/>
    <p:sldId id="329" r:id="rId36"/>
    <p:sldId id="328" r:id="rId37"/>
    <p:sldId id="327" r:id="rId38"/>
    <p:sldId id="326" r:id="rId39"/>
    <p:sldId id="325" r:id="rId40"/>
    <p:sldId id="324" r:id="rId41"/>
    <p:sldId id="323" r:id="rId42"/>
    <p:sldId id="332" r:id="rId43"/>
    <p:sldId id="269" r:id="rId44"/>
    <p:sldId id="349" r:id="rId45"/>
    <p:sldId id="348" r:id="rId46"/>
    <p:sldId id="347" r:id="rId47"/>
    <p:sldId id="346" r:id="rId48"/>
    <p:sldId id="345" r:id="rId49"/>
    <p:sldId id="344" r:id="rId50"/>
    <p:sldId id="343" r:id="rId51"/>
    <p:sldId id="342" r:id="rId52"/>
    <p:sldId id="341" r:id="rId53"/>
    <p:sldId id="340" r:id="rId54"/>
    <p:sldId id="339" r:id="rId55"/>
    <p:sldId id="338" r:id="rId56"/>
    <p:sldId id="336" r:id="rId57"/>
    <p:sldId id="335" r:id="rId58"/>
    <p:sldId id="334" r:id="rId59"/>
    <p:sldId id="350" r:id="rId60"/>
    <p:sldId id="270" r:id="rId61"/>
    <p:sldId id="356" r:id="rId62"/>
    <p:sldId id="355" r:id="rId63"/>
    <p:sldId id="354" r:id="rId64"/>
    <p:sldId id="353" r:id="rId65"/>
    <p:sldId id="352" r:id="rId66"/>
    <p:sldId id="351" r:id="rId67"/>
    <p:sldId id="271" r:id="rId68"/>
    <p:sldId id="387" r:id="rId69"/>
    <p:sldId id="386" r:id="rId70"/>
    <p:sldId id="385" r:id="rId71"/>
    <p:sldId id="384" r:id="rId72"/>
    <p:sldId id="383" r:id="rId73"/>
    <p:sldId id="382" r:id="rId74"/>
    <p:sldId id="381" r:id="rId75"/>
    <p:sldId id="380" r:id="rId76"/>
    <p:sldId id="379" r:id="rId77"/>
    <p:sldId id="378" r:id="rId78"/>
    <p:sldId id="377" r:id="rId79"/>
    <p:sldId id="376" r:id="rId80"/>
    <p:sldId id="375" r:id="rId81"/>
    <p:sldId id="374" r:id="rId82"/>
    <p:sldId id="373" r:id="rId83"/>
    <p:sldId id="372" r:id="rId84"/>
    <p:sldId id="371" r:id="rId85"/>
    <p:sldId id="370" r:id="rId86"/>
    <p:sldId id="369" r:id="rId87"/>
    <p:sldId id="368" r:id="rId88"/>
    <p:sldId id="365" r:id="rId89"/>
    <p:sldId id="364" r:id="rId90"/>
    <p:sldId id="363" r:id="rId91"/>
    <p:sldId id="362" r:id="rId92"/>
    <p:sldId id="361" r:id="rId93"/>
    <p:sldId id="360" r:id="rId94"/>
    <p:sldId id="359" r:id="rId95"/>
    <p:sldId id="358" r:id="rId96"/>
    <p:sldId id="357" r:id="rId97"/>
    <p:sldId id="366" r:id="rId98"/>
    <p:sldId id="367" r:id="rId99"/>
    <p:sldId id="272" r:id="rId100"/>
    <p:sldId id="430" r:id="rId101"/>
    <p:sldId id="429" r:id="rId102"/>
    <p:sldId id="428" r:id="rId103"/>
    <p:sldId id="427" r:id="rId104"/>
    <p:sldId id="426" r:id="rId105"/>
    <p:sldId id="425" r:id="rId106"/>
    <p:sldId id="424" r:id="rId107"/>
    <p:sldId id="423" r:id="rId108"/>
    <p:sldId id="422" r:id="rId109"/>
    <p:sldId id="421" r:id="rId110"/>
    <p:sldId id="420" r:id="rId111"/>
    <p:sldId id="419" r:id="rId112"/>
    <p:sldId id="418" r:id="rId113"/>
    <p:sldId id="417" r:id="rId114"/>
    <p:sldId id="416" r:id="rId115"/>
    <p:sldId id="415" r:id="rId116"/>
    <p:sldId id="414" r:id="rId117"/>
    <p:sldId id="413" r:id="rId118"/>
    <p:sldId id="412" r:id="rId119"/>
    <p:sldId id="411" r:id="rId120"/>
    <p:sldId id="442" r:id="rId1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1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notesMaster" Target="notesMasters/notesMaster1.xml"/><Relationship Id="rId123" Type="http://schemas.openxmlformats.org/officeDocument/2006/relationships/printerSettings" Target="printerSettings/printerSettings1.bin"/><Relationship Id="rId124" Type="http://schemas.openxmlformats.org/officeDocument/2006/relationships/presProps" Target="presProps.xml"/><Relationship Id="rId125" Type="http://schemas.openxmlformats.org/officeDocument/2006/relationships/viewProps" Target="viewProps.xml"/><Relationship Id="rId126" Type="http://schemas.openxmlformats.org/officeDocument/2006/relationships/theme" Target="theme/theme1.xml"/><Relationship Id="rId12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9.emf"/><Relationship Id="rId9" Type="http://schemas.openxmlformats.org/officeDocument/2006/relationships/image" Target="../media/image8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10.emf"/><Relationship Id="rId9" Type="http://schemas.openxmlformats.org/officeDocument/2006/relationships/image" Target="../media/image11.emf"/><Relationship Id="rId10" Type="http://schemas.openxmlformats.org/officeDocument/2006/relationships/image" Target="../media/image8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9.emf"/><Relationship Id="rId9" Type="http://schemas.openxmlformats.org/officeDocument/2006/relationships/image" Target="../media/image11.emf"/><Relationship Id="rId10" Type="http://schemas.openxmlformats.org/officeDocument/2006/relationships/image" Target="../media/image8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9.emf"/><Relationship Id="rId9" Type="http://schemas.openxmlformats.org/officeDocument/2006/relationships/image" Target="../media/image11.emf"/><Relationship Id="rId10" Type="http://schemas.openxmlformats.org/officeDocument/2006/relationships/image" Target="../media/image12.emf"/><Relationship Id="rId11" Type="http://schemas.openxmlformats.org/officeDocument/2006/relationships/image" Target="../media/image8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4.v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image" Target="../media/image13.emf"/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9.emf"/><Relationship Id="rId9" Type="http://schemas.openxmlformats.org/officeDocument/2006/relationships/image" Target="../media/image11.emf"/><Relationship Id="rId10" Type="http://schemas.openxmlformats.org/officeDocument/2006/relationships/image" Target="../media/image12.emf"/></Relationships>
</file>

<file path=ppt/drawings/_rels/vmlDrawing25.v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image" Target="../media/image14.emf"/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9.emf"/><Relationship Id="rId9" Type="http://schemas.openxmlformats.org/officeDocument/2006/relationships/image" Target="../media/image11.emf"/><Relationship Id="rId10" Type="http://schemas.openxmlformats.org/officeDocument/2006/relationships/image" Target="../media/image12.emf"/></Relationships>
</file>

<file path=ppt/drawings/_rels/vmlDrawing26.v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image" Target="../media/image15.emf"/><Relationship Id="rId13" Type="http://schemas.openxmlformats.org/officeDocument/2006/relationships/image" Target="../media/image14.emf"/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9.emf"/><Relationship Id="rId9" Type="http://schemas.openxmlformats.org/officeDocument/2006/relationships/image" Target="../media/image11.emf"/><Relationship Id="rId10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B28C3-4F91-AF45-93A3-D734041FAB83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40F98-981B-F34A-A2E4-E2198C477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2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0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4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9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3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2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4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8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2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1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tags" Target="../tags/tag99.xml"/><Relationship Id="rId2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tags" Target="../tags/tag100.xml"/><Relationship Id="rId2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tags" Target="../tags/tag101.xml"/><Relationship Id="rId2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tags" Target="../tags/tag102.xml"/><Relationship Id="rId2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tags" Target="../tags/tag104.xml"/><Relationship Id="rId2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tags" Target="../tags/tag105.xml"/><Relationship Id="rId2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tags" Target="../tags/tag106.xml"/><Relationship Id="rId2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tags" Target="../tags/tag10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tags" Target="../tags/tag109.xml"/><Relationship Id="rId2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tags" Target="../tags/tag110.xml"/><Relationship Id="rId2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tags" Target="../tags/tag111.xml"/><Relationship Id="rId2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tags" Target="../tags/tag112.xml"/><Relationship Id="rId2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tags" Target="../tags/tag113.xml"/><Relationship Id="rId2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tags" Target="../tags/tag114.xml"/><Relationship Id="rId2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tags" Target="../tags/tag116.xml"/><Relationship Id="rId2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tags" Target="../tags/tag1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tags" Target="../tags/tag119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61.x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tags" Target="../tags/tag68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tags" Target="../tags/tag69.x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tags" Target="../tags/tag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tags" Target="../tags/tag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7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.emf"/><Relationship Id="rId1" Type="http://schemas.openxmlformats.org/officeDocument/2006/relationships/vmlDrawing" Target="../drawings/vmlDrawing4.vml"/><Relationship Id="rId2" Type="http://schemas.openxmlformats.org/officeDocument/2006/relationships/tags" Target="../tags/tag7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.emf"/><Relationship Id="rId1" Type="http://schemas.openxmlformats.org/officeDocument/2006/relationships/vmlDrawing" Target="../drawings/vmlDrawing5.vml"/><Relationship Id="rId2" Type="http://schemas.openxmlformats.org/officeDocument/2006/relationships/tags" Target="../tags/tag7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.emf"/><Relationship Id="rId1" Type="http://schemas.openxmlformats.org/officeDocument/2006/relationships/vmlDrawing" Target="../drawings/vmlDrawing6.vml"/><Relationship Id="rId2" Type="http://schemas.openxmlformats.org/officeDocument/2006/relationships/tags" Target="../tags/tag7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1.emf"/><Relationship Id="rId1" Type="http://schemas.openxmlformats.org/officeDocument/2006/relationships/vmlDrawing" Target="../drawings/vmlDrawing7.vml"/><Relationship Id="rId2" Type="http://schemas.openxmlformats.org/officeDocument/2006/relationships/tags" Target="../tags/tag7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20.bin"/><Relationship Id="rId11" Type="http://schemas.openxmlformats.org/officeDocument/2006/relationships/image" Target="../media/image1.emf"/><Relationship Id="rId1" Type="http://schemas.openxmlformats.org/officeDocument/2006/relationships/vmlDrawing" Target="../drawings/vmlDrawing8.vml"/><Relationship Id="rId2" Type="http://schemas.openxmlformats.org/officeDocument/2006/relationships/tags" Target="../tags/tag7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24.bin"/><Relationship Id="rId11" Type="http://schemas.openxmlformats.org/officeDocument/2006/relationships/image" Target="../media/image1.emf"/><Relationship Id="rId1" Type="http://schemas.openxmlformats.org/officeDocument/2006/relationships/vmlDrawing" Target="../drawings/vmlDrawing9.vml"/><Relationship Id="rId2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28.bin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0.vml"/><Relationship Id="rId2" Type="http://schemas.openxmlformats.org/officeDocument/2006/relationships/tags" Target="../tags/tag7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32.bin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1.vml"/><Relationship Id="rId2" Type="http://schemas.openxmlformats.org/officeDocument/2006/relationships/tags" Target="../tags/tag8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2.vml"/><Relationship Id="rId2" Type="http://schemas.openxmlformats.org/officeDocument/2006/relationships/tags" Target="../tags/tag8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40.bin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3.vml"/><Relationship Id="rId2" Type="http://schemas.openxmlformats.org/officeDocument/2006/relationships/tags" Target="../tags/tag82.xml"/></Relationships>
</file>

<file path=ppt/slides/_rels/slide8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oleObject" Target="../embeddings/oleObject45.bin"/><Relationship Id="rId13" Type="http://schemas.openxmlformats.org/officeDocument/2006/relationships/image" Target="../media/image5.emf"/><Relationship Id="rId1" Type="http://schemas.openxmlformats.org/officeDocument/2006/relationships/vmlDrawing" Target="../drawings/vmlDrawing14.vml"/><Relationship Id="rId2" Type="http://schemas.openxmlformats.org/officeDocument/2006/relationships/tags" Target="../tags/tag83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44.bin"/></Relationships>
</file>

<file path=ppt/slides/_rels/slide8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oleObject" Target="../embeddings/oleObject50.bin"/><Relationship Id="rId13" Type="http://schemas.openxmlformats.org/officeDocument/2006/relationships/image" Target="../media/image5.emf"/><Relationship Id="rId1" Type="http://schemas.openxmlformats.org/officeDocument/2006/relationships/vmlDrawing" Target="../drawings/vmlDrawing15.vml"/><Relationship Id="rId2" Type="http://schemas.openxmlformats.org/officeDocument/2006/relationships/tags" Target="../tags/tag84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8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49.bin"/></Relationships>
</file>

<file path=ppt/slides/_rels/slide8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oleObject" Target="../embeddings/oleObject55.bin"/><Relationship Id="rId13" Type="http://schemas.openxmlformats.org/officeDocument/2006/relationships/image" Target="../media/image5.emf"/><Relationship Id="rId1" Type="http://schemas.openxmlformats.org/officeDocument/2006/relationships/vmlDrawing" Target="../drawings/vmlDrawing16.vml"/><Relationship Id="rId2" Type="http://schemas.openxmlformats.org/officeDocument/2006/relationships/tags" Target="../tags/tag85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53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54.bin"/></Relationships>
</file>

<file path=ppt/slides/_rels/slide8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oleObject" Target="../embeddings/oleObject60.bin"/><Relationship Id="rId13" Type="http://schemas.openxmlformats.org/officeDocument/2006/relationships/image" Target="../media/image5.emf"/><Relationship Id="rId1" Type="http://schemas.openxmlformats.org/officeDocument/2006/relationships/vmlDrawing" Target="../drawings/vmlDrawing17.vml"/><Relationship Id="rId2" Type="http://schemas.openxmlformats.org/officeDocument/2006/relationships/tags" Target="../tags/tag86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59.bin"/></Relationships>
</file>

<file path=ppt/slides/_rels/slide8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oleObject" Target="../embeddings/oleObject65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66.bin"/><Relationship Id="rId15" Type="http://schemas.openxmlformats.org/officeDocument/2006/relationships/image" Target="../media/image6.emf"/><Relationship Id="rId1" Type="http://schemas.openxmlformats.org/officeDocument/2006/relationships/vmlDrawing" Target="../drawings/vmlDrawing18.vml"/><Relationship Id="rId2" Type="http://schemas.openxmlformats.org/officeDocument/2006/relationships/tags" Target="../tags/tag87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64.bin"/></Relationships>
</file>

<file path=ppt/slides/_rels/slide8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oleObject" Target="../embeddings/oleObject71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72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73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74.bin"/><Relationship Id="rId19" Type="http://schemas.openxmlformats.org/officeDocument/2006/relationships/image" Target="../media/image8.emf"/><Relationship Id="rId1" Type="http://schemas.openxmlformats.org/officeDocument/2006/relationships/vmlDrawing" Target="../drawings/vmlDrawing19.vml"/><Relationship Id="rId2" Type="http://schemas.openxmlformats.org/officeDocument/2006/relationships/tags" Target="../tags/tag88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69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70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emf"/><Relationship Id="rId20" Type="http://schemas.openxmlformats.org/officeDocument/2006/relationships/oleObject" Target="../embeddings/oleObject83.bin"/><Relationship Id="rId21" Type="http://schemas.openxmlformats.org/officeDocument/2006/relationships/image" Target="../media/image8.emf"/><Relationship Id="rId22" Type="http://schemas.openxmlformats.org/officeDocument/2006/relationships/oleObject" Target="../embeddings/oleObject84.bin"/><Relationship Id="rId10" Type="http://schemas.openxmlformats.org/officeDocument/2006/relationships/oleObject" Target="../embeddings/oleObject78.bin"/><Relationship Id="rId11" Type="http://schemas.openxmlformats.org/officeDocument/2006/relationships/image" Target="../media/image1.emf"/><Relationship Id="rId12" Type="http://schemas.openxmlformats.org/officeDocument/2006/relationships/oleObject" Target="../embeddings/oleObject79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80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81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82.bin"/><Relationship Id="rId19" Type="http://schemas.openxmlformats.org/officeDocument/2006/relationships/image" Target="../media/image9.emf"/><Relationship Id="rId1" Type="http://schemas.openxmlformats.org/officeDocument/2006/relationships/vmlDrawing" Target="../drawings/vmlDrawing20.vml"/><Relationship Id="rId2" Type="http://schemas.openxmlformats.org/officeDocument/2006/relationships/tags" Target="../tags/tag89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76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77.bin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emf"/><Relationship Id="rId20" Type="http://schemas.openxmlformats.org/officeDocument/2006/relationships/oleObject" Target="../embeddings/oleObject93.bin"/><Relationship Id="rId21" Type="http://schemas.openxmlformats.org/officeDocument/2006/relationships/image" Target="../media/image11.emf"/><Relationship Id="rId22" Type="http://schemas.openxmlformats.org/officeDocument/2006/relationships/oleObject" Target="../embeddings/oleObject94.bin"/><Relationship Id="rId23" Type="http://schemas.openxmlformats.org/officeDocument/2006/relationships/image" Target="../media/image8.emf"/><Relationship Id="rId24" Type="http://schemas.openxmlformats.org/officeDocument/2006/relationships/oleObject" Target="../embeddings/oleObject95.bin"/><Relationship Id="rId25" Type="http://schemas.openxmlformats.org/officeDocument/2006/relationships/oleObject" Target="../embeddings/oleObject96.bin"/><Relationship Id="rId10" Type="http://schemas.openxmlformats.org/officeDocument/2006/relationships/oleObject" Target="../embeddings/oleObject88.bin"/><Relationship Id="rId11" Type="http://schemas.openxmlformats.org/officeDocument/2006/relationships/image" Target="../media/image1.emf"/><Relationship Id="rId12" Type="http://schemas.openxmlformats.org/officeDocument/2006/relationships/oleObject" Target="../embeddings/oleObject89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90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91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92.bin"/><Relationship Id="rId19" Type="http://schemas.openxmlformats.org/officeDocument/2006/relationships/image" Target="../media/image10.emf"/><Relationship Id="rId1" Type="http://schemas.openxmlformats.org/officeDocument/2006/relationships/vmlDrawing" Target="../drawings/vmlDrawing21.vml"/><Relationship Id="rId2" Type="http://schemas.openxmlformats.org/officeDocument/2006/relationships/tags" Target="../tags/tag90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86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87.bin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emf"/><Relationship Id="rId20" Type="http://schemas.openxmlformats.org/officeDocument/2006/relationships/oleObject" Target="../embeddings/oleObject105.bin"/><Relationship Id="rId21" Type="http://schemas.openxmlformats.org/officeDocument/2006/relationships/image" Target="../media/image11.emf"/><Relationship Id="rId22" Type="http://schemas.openxmlformats.org/officeDocument/2006/relationships/oleObject" Target="../embeddings/oleObject106.bin"/><Relationship Id="rId23" Type="http://schemas.openxmlformats.org/officeDocument/2006/relationships/image" Target="../media/image8.emf"/><Relationship Id="rId24" Type="http://schemas.openxmlformats.org/officeDocument/2006/relationships/oleObject" Target="../embeddings/oleObject107.bin"/><Relationship Id="rId25" Type="http://schemas.openxmlformats.org/officeDocument/2006/relationships/oleObject" Target="../embeddings/oleObject108.bin"/><Relationship Id="rId10" Type="http://schemas.openxmlformats.org/officeDocument/2006/relationships/oleObject" Target="../embeddings/oleObject100.bin"/><Relationship Id="rId11" Type="http://schemas.openxmlformats.org/officeDocument/2006/relationships/image" Target="../media/image1.emf"/><Relationship Id="rId12" Type="http://schemas.openxmlformats.org/officeDocument/2006/relationships/oleObject" Target="../embeddings/oleObject101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102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103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104.bin"/><Relationship Id="rId19" Type="http://schemas.openxmlformats.org/officeDocument/2006/relationships/image" Target="../media/image9.emf"/><Relationship Id="rId1" Type="http://schemas.openxmlformats.org/officeDocument/2006/relationships/vmlDrawing" Target="../drawings/vmlDrawing22.vml"/><Relationship Id="rId2" Type="http://schemas.openxmlformats.org/officeDocument/2006/relationships/tags" Target="../tags/tag91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97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98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99.bin"/></Relationships>
</file>

<file path=ppt/slides/_rels/slide9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emf"/><Relationship Id="rId20" Type="http://schemas.openxmlformats.org/officeDocument/2006/relationships/oleObject" Target="../embeddings/oleObject117.bin"/><Relationship Id="rId21" Type="http://schemas.openxmlformats.org/officeDocument/2006/relationships/image" Target="../media/image11.emf"/><Relationship Id="rId22" Type="http://schemas.openxmlformats.org/officeDocument/2006/relationships/oleObject" Target="../embeddings/oleObject118.bin"/><Relationship Id="rId23" Type="http://schemas.openxmlformats.org/officeDocument/2006/relationships/image" Target="../media/image12.emf"/><Relationship Id="rId24" Type="http://schemas.openxmlformats.org/officeDocument/2006/relationships/oleObject" Target="../embeddings/oleObject119.bin"/><Relationship Id="rId25" Type="http://schemas.openxmlformats.org/officeDocument/2006/relationships/image" Target="../media/image8.emf"/><Relationship Id="rId26" Type="http://schemas.openxmlformats.org/officeDocument/2006/relationships/oleObject" Target="../embeddings/oleObject120.bin"/><Relationship Id="rId27" Type="http://schemas.openxmlformats.org/officeDocument/2006/relationships/oleObject" Target="../embeddings/oleObject121.bin"/><Relationship Id="rId28" Type="http://schemas.openxmlformats.org/officeDocument/2006/relationships/oleObject" Target="../embeddings/oleObject122.bin"/><Relationship Id="rId10" Type="http://schemas.openxmlformats.org/officeDocument/2006/relationships/oleObject" Target="../embeddings/oleObject112.bin"/><Relationship Id="rId11" Type="http://schemas.openxmlformats.org/officeDocument/2006/relationships/image" Target="../media/image1.emf"/><Relationship Id="rId12" Type="http://schemas.openxmlformats.org/officeDocument/2006/relationships/oleObject" Target="../embeddings/oleObject113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114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115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116.bin"/><Relationship Id="rId19" Type="http://schemas.openxmlformats.org/officeDocument/2006/relationships/image" Target="../media/image9.emf"/><Relationship Id="rId1" Type="http://schemas.openxmlformats.org/officeDocument/2006/relationships/vmlDrawing" Target="../drawings/vmlDrawing23.vml"/><Relationship Id="rId2" Type="http://schemas.openxmlformats.org/officeDocument/2006/relationships/tags" Target="../tags/tag92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09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110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111.bin"/></Relationships>
</file>

<file path=ppt/slides/_rels/slide9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emf"/><Relationship Id="rId20" Type="http://schemas.openxmlformats.org/officeDocument/2006/relationships/oleObject" Target="../embeddings/oleObject131.bin"/><Relationship Id="rId21" Type="http://schemas.openxmlformats.org/officeDocument/2006/relationships/image" Target="../media/image11.emf"/><Relationship Id="rId22" Type="http://schemas.openxmlformats.org/officeDocument/2006/relationships/oleObject" Target="../embeddings/oleObject132.bin"/><Relationship Id="rId23" Type="http://schemas.openxmlformats.org/officeDocument/2006/relationships/image" Target="../media/image12.emf"/><Relationship Id="rId24" Type="http://schemas.openxmlformats.org/officeDocument/2006/relationships/oleObject" Target="../embeddings/oleObject133.bin"/><Relationship Id="rId25" Type="http://schemas.openxmlformats.org/officeDocument/2006/relationships/image" Target="../media/image8.emf"/><Relationship Id="rId26" Type="http://schemas.openxmlformats.org/officeDocument/2006/relationships/oleObject" Target="../embeddings/oleObject134.bin"/><Relationship Id="rId27" Type="http://schemas.openxmlformats.org/officeDocument/2006/relationships/oleObject" Target="../embeddings/oleObject135.bin"/><Relationship Id="rId28" Type="http://schemas.openxmlformats.org/officeDocument/2006/relationships/oleObject" Target="../embeddings/oleObject136.bin"/><Relationship Id="rId29" Type="http://schemas.openxmlformats.org/officeDocument/2006/relationships/oleObject" Target="../embeddings/oleObject137.bin"/><Relationship Id="rId30" Type="http://schemas.openxmlformats.org/officeDocument/2006/relationships/oleObject" Target="../embeddings/oleObject138.bin"/><Relationship Id="rId31" Type="http://schemas.openxmlformats.org/officeDocument/2006/relationships/image" Target="../media/image13.emf"/><Relationship Id="rId10" Type="http://schemas.openxmlformats.org/officeDocument/2006/relationships/oleObject" Target="../embeddings/oleObject126.bin"/><Relationship Id="rId11" Type="http://schemas.openxmlformats.org/officeDocument/2006/relationships/image" Target="../media/image1.emf"/><Relationship Id="rId12" Type="http://schemas.openxmlformats.org/officeDocument/2006/relationships/oleObject" Target="../embeddings/oleObject127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128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129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130.bin"/><Relationship Id="rId19" Type="http://schemas.openxmlformats.org/officeDocument/2006/relationships/image" Target="../media/image9.emf"/><Relationship Id="rId1" Type="http://schemas.openxmlformats.org/officeDocument/2006/relationships/vmlDrawing" Target="../drawings/vmlDrawing24.vml"/><Relationship Id="rId2" Type="http://schemas.openxmlformats.org/officeDocument/2006/relationships/tags" Target="../tags/tag93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23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124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125.bin"/></Relationships>
</file>

<file path=ppt/slides/_rels/slide9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emf"/><Relationship Id="rId20" Type="http://schemas.openxmlformats.org/officeDocument/2006/relationships/oleObject" Target="../embeddings/oleObject147.bin"/><Relationship Id="rId21" Type="http://schemas.openxmlformats.org/officeDocument/2006/relationships/image" Target="../media/image11.emf"/><Relationship Id="rId22" Type="http://schemas.openxmlformats.org/officeDocument/2006/relationships/oleObject" Target="../embeddings/oleObject148.bin"/><Relationship Id="rId23" Type="http://schemas.openxmlformats.org/officeDocument/2006/relationships/image" Target="../media/image12.emf"/><Relationship Id="rId24" Type="http://schemas.openxmlformats.org/officeDocument/2006/relationships/oleObject" Target="../embeddings/oleObject149.bin"/><Relationship Id="rId25" Type="http://schemas.openxmlformats.org/officeDocument/2006/relationships/image" Target="../media/image8.emf"/><Relationship Id="rId26" Type="http://schemas.openxmlformats.org/officeDocument/2006/relationships/oleObject" Target="../embeddings/oleObject150.bin"/><Relationship Id="rId27" Type="http://schemas.openxmlformats.org/officeDocument/2006/relationships/oleObject" Target="../embeddings/oleObject151.bin"/><Relationship Id="rId28" Type="http://schemas.openxmlformats.org/officeDocument/2006/relationships/oleObject" Target="../embeddings/oleObject152.bin"/><Relationship Id="rId29" Type="http://schemas.openxmlformats.org/officeDocument/2006/relationships/oleObject" Target="../embeddings/oleObject153.bin"/><Relationship Id="rId30" Type="http://schemas.openxmlformats.org/officeDocument/2006/relationships/oleObject" Target="../embeddings/oleObject154.bin"/><Relationship Id="rId31" Type="http://schemas.openxmlformats.org/officeDocument/2006/relationships/image" Target="../media/image14.emf"/><Relationship Id="rId10" Type="http://schemas.openxmlformats.org/officeDocument/2006/relationships/oleObject" Target="../embeddings/oleObject142.bin"/><Relationship Id="rId11" Type="http://schemas.openxmlformats.org/officeDocument/2006/relationships/image" Target="../media/image1.emf"/><Relationship Id="rId12" Type="http://schemas.openxmlformats.org/officeDocument/2006/relationships/oleObject" Target="../embeddings/oleObject143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144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145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146.bin"/><Relationship Id="rId19" Type="http://schemas.openxmlformats.org/officeDocument/2006/relationships/image" Target="../media/image9.emf"/><Relationship Id="rId1" Type="http://schemas.openxmlformats.org/officeDocument/2006/relationships/vmlDrawing" Target="../drawings/vmlDrawing25.vml"/><Relationship Id="rId2" Type="http://schemas.openxmlformats.org/officeDocument/2006/relationships/tags" Target="../tags/tag94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39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140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141.bin"/></Relationships>
</file>

<file path=ppt/slides/_rels/slide96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163.bin"/><Relationship Id="rId21" Type="http://schemas.openxmlformats.org/officeDocument/2006/relationships/image" Target="../media/image11.emf"/><Relationship Id="rId22" Type="http://schemas.openxmlformats.org/officeDocument/2006/relationships/oleObject" Target="../embeddings/oleObject164.bin"/><Relationship Id="rId23" Type="http://schemas.openxmlformats.org/officeDocument/2006/relationships/image" Target="../media/image12.emf"/><Relationship Id="rId24" Type="http://schemas.openxmlformats.org/officeDocument/2006/relationships/oleObject" Target="../embeddings/oleObject165.bin"/><Relationship Id="rId25" Type="http://schemas.openxmlformats.org/officeDocument/2006/relationships/image" Target="../media/image8.emf"/><Relationship Id="rId26" Type="http://schemas.openxmlformats.org/officeDocument/2006/relationships/oleObject" Target="../embeddings/oleObject166.bin"/><Relationship Id="rId27" Type="http://schemas.openxmlformats.org/officeDocument/2006/relationships/oleObject" Target="../embeddings/oleObject167.bin"/><Relationship Id="rId28" Type="http://schemas.openxmlformats.org/officeDocument/2006/relationships/oleObject" Target="../embeddings/oleObject168.bin"/><Relationship Id="rId29" Type="http://schemas.openxmlformats.org/officeDocument/2006/relationships/oleObject" Target="../embeddings/oleObject169.bin"/><Relationship Id="rId1" Type="http://schemas.openxmlformats.org/officeDocument/2006/relationships/vmlDrawing" Target="../drawings/vmlDrawing26.vml"/><Relationship Id="rId2" Type="http://schemas.openxmlformats.org/officeDocument/2006/relationships/tags" Target="../tags/tag95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55.bin"/><Relationship Id="rId5" Type="http://schemas.openxmlformats.org/officeDocument/2006/relationships/image" Target="../media/image2.emf"/><Relationship Id="rId30" Type="http://schemas.openxmlformats.org/officeDocument/2006/relationships/oleObject" Target="../embeddings/oleObject170.bin"/><Relationship Id="rId31" Type="http://schemas.openxmlformats.org/officeDocument/2006/relationships/image" Target="../media/image15.emf"/><Relationship Id="rId32" Type="http://schemas.openxmlformats.org/officeDocument/2006/relationships/oleObject" Target="../embeddings/oleObject171.bin"/><Relationship Id="rId9" Type="http://schemas.openxmlformats.org/officeDocument/2006/relationships/image" Target="../media/image4.emf"/><Relationship Id="rId6" Type="http://schemas.openxmlformats.org/officeDocument/2006/relationships/oleObject" Target="../embeddings/oleObject156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157.bin"/><Relationship Id="rId33" Type="http://schemas.openxmlformats.org/officeDocument/2006/relationships/image" Target="../media/image14.emf"/><Relationship Id="rId34" Type="http://schemas.openxmlformats.org/officeDocument/2006/relationships/oleObject" Target="../embeddings/oleObject172.bin"/><Relationship Id="rId10" Type="http://schemas.openxmlformats.org/officeDocument/2006/relationships/oleObject" Target="../embeddings/oleObject158.bin"/><Relationship Id="rId11" Type="http://schemas.openxmlformats.org/officeDocument/2006/relationships/image" Target="../media/image1.emf"/><Relationship Id="rId12" Type="http://schemas.openxmlformats.org/officeDocument/2006/relationships/oleObject" Target="../embeddings/oleObject159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160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161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162.bin"/><Relationship Id="rId19" Type="http://schemas.openxmlformats.org/officeDocument/2006/relationships/image" Target="../media/image9.e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tags" Target="../tags/tag96.xml"/><Relationship Id="rId2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tags" Target="../tags/tag97.xml"/><Relationship Id="rId2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6228"/>
                </a:solidFill>
              </a:rPr>
              <a:t>Fundamental Searching </a:t>
            </a:r>
            <a:r>
              <a:rPr lang="en-US" dirty="0" smtClean="0">
                <a:solidFill>
                  <a:srgbClr val="4F6228"/>
                </a:solidFill>
              </a:rPr>
              <a:t>Algorithms</a:t>
            </a:r>
            <a:endParaRPr lang="en-US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7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5864" y="6256"/>
            <a:ext cx="9001406" cy="692192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0;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smtClean="0">
                <a:solidFill>
                  <a:srgbClr val="FFFF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6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 smtClean="0">
                <a:solidFill>
                  <a:srgbClr val="FFFF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6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] == </a:t>
            </a:r>
            <a:r>
              <a:rPr lang="en-US" sz="26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600" b="1" dirty="0" smtClean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++;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}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 smtClean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600" b="1" dirty="0">
              <a:effectLst/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83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44528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1</a:t>
                      </a:r>
                      <a:endParaRPr lang="en-US" sz="2400" i="1" dirty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2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3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10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0739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99635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1</a:t>
                      </a:r>
                      <a:endParaRPr lang="en-US" sz="2400" i="1" dirty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2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3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10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8220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37368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</a:t>
                      </a: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 = 1</a:t>
                      </a:r>
                      <a:endParaRPr lang="en-US" sz="2400" i="1" dirty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2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3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10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9560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6863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2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3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10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6668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37525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2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3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10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548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42157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</a:t>
                      </a: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2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3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10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911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21554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3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10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965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12797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3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10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8429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6828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</a:t>
                      </a: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3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10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7353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90472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10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444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5864" y="6256"/>
            <a:ext cx="9001406" cy="692192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0;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6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>
                <a:solidFill>
                  <a:schemeClr val="bg1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6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] == </a:t>
            </a:r>
            <a:r>
              <a:rPr lang="en-US" sz="26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600" b="1" dirty="0">
                <a:solidFill>
                  <a:schemeClr val="bg1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++;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600" b="1" dirty="0">
              <a:effectLst/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738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78546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10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542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99342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</a:t>
                      </a: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10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391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66235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10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2233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82311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10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33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56698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10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</a:t>
                      </a:r>
                      <a:r>
                        <a:rPr lang="en-US" sz="2400" i="1" baseline="0" dirty="0" smtClean="0">
                          <a:solidFill>
                            <a:srgbClr val="FFFFFF"/>
                          </a:solidFill>
                          <a:latin typeface="Times"/>
                          <a:cs typeface="Times"/>
                        </a:rPr>
                        <a:t>= 32</a:t>
                      </a:r>
                      <a:endParaRPr lang="en-US" sz="2400" i="1" dirty="0" smtClean="0">
                        <a:solidFill>
                          <a:srgbClr val="FFFFFF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500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803114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10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1118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0321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10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. .</a:t>
                      </a:r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. .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1000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5265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00856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10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. .</a:t>
                      </a:r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. .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1000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1000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</a:t>
                      </a:r>
                      <a:r>
                        <a:rPr lang="en-US" sz="2400" i="1" baseline="0" dirty="0" smtClean="0">
                          <a:solidFill>
                            <a:schemeClr val="bg1"/>
                          </a:solidFill>
                          <a:latin typeface="Times"/>
                          <a:cs typeface="Times"/>
                        </a:rPr>
                        <a:t>= 1000</a:t>
                      </a:r>
                      <a:endParaRPr lang="en-US" sz="2400" i="1" dirty="0" smtClean="0">
                        <a:solidFill>
                          <a:schemeClr val="bg1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937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85049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10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. .</a:t>
                      </a:r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. .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1000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1000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1000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 .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 .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2194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1-24 at 12.20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98" y="947404"/>
            <a:ext cx="3285565" cy="260474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485307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10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. .</a:t>
                      </a:r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. .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1000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1000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1000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 .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 .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08923" y="2499240"/>
            <a:ext cx="14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8000"/>
                </a:solidFill>
                <a:latin typeface="Times"/>
                <a:cs typeface="Times"/>
              </a:rPr>
              <a:t>f(n)=</a:t>
            </a:r>
            <a:r>
              <a:rPr lang="en-US" b="1" i="1" dirty="0" smtClean="0">
                <a:solidFill>
                  <a:srgbClr val="008000"/>
                </a:solidFill>
                <a:cs typeface="Times"/>
              </a:rPr>
              <a:t>log</a:t>
            </a:r>
            <a:r>
              <a:rPr lang="en-US" b="1" i="1" dirty="0" smtClean="0">
                <a:solidFill>
                  <a:srgbClr val="008000"/>
                </a:solidFill>
                <a:latin typeface="Times"/>
                <a:cs typeface="Times"/>
              </a:rPr>
              <a:t>(n)</a:t>
            </a:r>
            <a:endParaRPr lang="en-US" b="1" i="1" dirty="0">
              <a:solidFill>
                <a:srgbClr val="008000"/>
              </a:solidFill>
              <a:latin typeface="Times"/>
              <a:cs typeface="Time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49663" y="1101722"/>
            <a:ext cx="91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3366FF"/>
                </a:solidFill>
                <a:latin typeface="Times"/>
                <a:cs typeface="Times"/>
              </a:rPr>
              <a:t>f(n)=</a:t>
            </a:r>
            <a:r>
              <a:rPr lang="en-US" b="1" i="1" dirty="0">
                <a:solidFill>
                  <a:srgbClr val="3366FF"/>
                </a:solidFill>
                <a:cs typeface="Times"/>
              </a:rPr>
              <a:t> </a:t>
            </a:r>
            <a:r>
              <a:rPr lang="en-US" b="1" i="1" dirty="0" smtClean="0">
                <a:solidFill>
                  <a:srgbClr val="3366FF"/>
                </a:solidFill>
                <a:latin typeface="Times"/>
                <a:cs typeface="Times"/>
              </a:rPr>
              <a:t>n</a:t>
            </a:r>
            <a:endParaRPr lang="en-US" b="1" i="1" dirty="0">
              <a:solidFill>
                <a:srgbClr val="3366FF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37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5864" y="6256"/>
            <a:ext cx="9001406" cy="692192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0;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>
                <a:solidFill>
                  <a:schemeClr val="bg1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6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] == </a:t>
            </a:r>
            <a:r>
              <a:rPr lang="en-US" sz="26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600" b="1" dirty="0">
                <a:solidFill>
                  <a:schemeClr val="bg1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600" b="1" dirty="0">
              <a:effectLst/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44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1-24 at 12.20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98" y="947404"/>
            <a:ext cx="3285565" cy="260474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03817"/>
              </p:ext>
            </p:extLst>
          </p:nvPr>
        </p:nvGraphicFramePr>
        <p:xfrm>
          <a:off x="144497" y="869767"/>
          <a:ext cx="3961997" cy="5727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6326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n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log</a:t>
                      </a:r>
                      <a:r>
                        <a:rPr lang="en-US" sz="2400" b="1" baseline="-25000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US" sz="2400" b="1" i="1" baseline="0" dirty="0" smtClean="0">
                          <a:solidFill>
                            <a:schemeClr val="accent4"/>
                          </a:solidFill>
                          <a:latin typeface="Times"/>
                          <a:cs typeface="Times"/>
                        </a:rPr>
                        <a:t>(n)</a:t>
                      </a:r>
                      <a:endParaRPr lang="en-US" sz="2400" b="1" i="1" dirty="0">
                        <a:solidFill>
                          <a:schemeClr val="accent4"/>
                        </a:solidFill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(2) = 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59"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2"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6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6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1800" i="1" dirty="0" smtClean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10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32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32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. .</a:t>
                      </a:r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. .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0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1000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cs typeface="Times"/>
                        </a:rPr>
                        <a:t>log</a:t>
                      </a:r>
                      <a:r>
                        <a:rPr lang="en-US" sz="2400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(2</a:t>
                      </a:r>
                      <a:r>
                        <a:rPr lang="en-US" sz="2400" i="1" baseline="30000" dirty="0" smtClean="0">
                          <a:latin typeface="Times"/>
                          <a:cs typeface="Times"/>
                        </a:rPr>
                        <a:t>1000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) = 1000</a:t>
                      </a:r>
                      <a:endParaRPr lang="en-US" sz="2400" i="1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 .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en-US" sz="2400" i="1" baseline="0" dirty="0" smtClean="0">
                          <a:latin typeface="Times"/>
                          <a:cs typeface="Times"/>
                        </a:rPr>
                        <a:t>  .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08923" y="2499240"/>
            <a:ext cx="14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8000"/>
                </a:solidFill>
                <a:latin typeface="Times"/>
                <a:cs typeface="Times"/>
              </a:rPr>
              <a:t>f(n)=</a:t>
            </a:r>
            <a:r>
              <a:rPr lang="en-US" b="1" i="1" dirty="0" smtClean="0">
                <a:solidFill>
                  <a:srgbClr val="008000"/>
                </a:solidFill>
                <a:cs typeface="Times"/>
              </a:rPr>
              <a:t>log</a:t>
            </a:r>
            <a:r>
              <a:rPr lang="en-US" b="1" i="1" dirty="0" smtClean="0">
                <a:solidFill>
                  <a:srgbClr val="008000"/>
                </a:solidFill>
                <a:latin typeface="Times"/>
                <a:cs typeface="Times"/>
              </a:rPr>
              <a:t>(n)</a:t>
            </a:r>
            <a:endParaRPr lang="en-US" b="1" i="1" dirty="0">
              <a:solidFill>
                <a:srgbClr val="008000"/>
              </a:solidFill>
              <a:latin typeface="Times"/>
              <a:cs typeface="Time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49663" y="1101722"/>
            <a:ext cx="91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3366FF"/>
                </a:solidFill>
                <a:latin typeface="Times"/>
                <a:cs typeface="Times"/>
              </a:rPr>
              <a:t>f(n)=</a:t>
            </a:r>
            <a:r>
              <a:rPr lang="en-US" b="1" i="1" dirty="0">
                <a:solidFill>
                  <a:srgbClr val="3366FF"/>
                </a:solidFill>
                <a:cs typeface="Times"/>
              </a:rPr>
              <a:t> </a:t>
            </a:r>
            <a:r>
              <a:rPr lang="en-US" b="1" i="1" dirty="0" smtClean="0">
                <a:solidFill>
                  <a:srgbClr val="3366FF"/>
                </a:solidFill>
                <a:latin typeface="Times"/>
                <a:cs typeface="Times"/>
              </a:rPr>
              <a:t>n</a:t>
            </a:r>
            <a:endParaRPr lang="en-US" b="1" i="1" dirty="0">
              <a:solidFill>
                <a:srgbClr val="3366FF"/>
              </a:solidFill>
              <a:latin typeface="Times"/>
              <a:cs typeface="Times"/>
            </a:endParaRPr>
          </a:p>
        </p:txBody>
      </p:sp>
      <p:pic>
        <p:nvPicPr>
          <p:cNvPr id="3" name="Picture 2" descr="Screen Shot 2016-12-17 at 4.04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45" y="3877889"/>
            <a:ext cx="2692563" cy="28572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6168" y="3957721"/>
            <a:ext cx="91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3366FF"/>
                </a:solidFill>
                <a:latin typeface="Times"/>
                <a:cs typeface="Times"/>
              </a:rPr>
              <a:t>f(n)=</a:t>
            </a:r>
            <a:r>
              <a:rPr lang="en-US" b="1" i="1" dirty="0">
                <a:solidFill>
                  <a:srgbClr val="3366FF"/>
                </a:solidFill>
                <a:cs typeface="Times"/>
              </a:rPr>
              <a:t> </a:t>
            </a:r>
            <a:r>
              <a:rPr lang="en-US" b="1" i="1" dirty="0" smtClean="0">
                <a:solidFill>
                  <a:srgbClr val="3366FF"/>
                </a:solidFill>
                <a:latin typeface="Times"/>
                <a:cs typeface="Times"/>
              </a:rPr>
              <a:t>n</a:t>
            </a:r>
            <a:endParaRPr lang="en-US" b="1" i="1" dirty="0">
              <a:solidFill>
                <a:srgbClr val="3366FF"/>
              </a:solidFill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46913" y="6148366"/>
            <a:ext cx="14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"/>
                <a:cs typeface="Times"/>
              </a:rPr>
              <a:t>f(n)=</a:t>
            </a:r>
            <a:r>
              <a:rPr lang="en-US" b="1" i="1" dirty="0" smtClean="0">
                <a:solidFill>
                  <a:srgbClr val="FF0000"/>
                </a:solidFill>
                <a:cs typeface="Times"/>
              </a:rPr>
              <a:t>log</a:t>
            </a:r>
            <a:r>
              <a:rPr lang="en-US" b="1" i="1" dirty="0" smtClean="0">
                <a:solidFill>
                  <a:srgbClr val="FF0000"/>
                </a:solidFill>
                <a:latin typeface="Times"/>
                <a:cs typeface="Times"/>
              </a:rPr>
              <a:t>(n)</a:t>
            </a:r>
            <a:endParaRPr lang="en-US" b="1" i="1" dirty="0">
              <a:solidFill>
                <a:srgbClr val="FF0000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32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5864" y="6256"/>
            <a:ext cx="9001406" cy="692192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0;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==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600" b="1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600" b="1" dirty="0">
              <a:effectLst/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74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5864" y="6256"/>
            <a:ext cx="9001406" cy="692192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0;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==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600" b="1" dirty="0">
              <a:effectLst/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03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5864" y="6256"/>
            <a:ext cx="9001406" cy="692192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0;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==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600" b="1" dirty="0">
              <a:effectLst/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13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5864" y="6256"/>
            <a:ext cx="9001406" cy="692192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0;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==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600" b="1" dirty="0">
              <a:effectLst/>
              <a:latin typeface="Courier New"/>
              <a:ea typeface="ＭＳ 明朝"/>
              <a:cs typeface="Courier New"/>
            </a:endParaRPr>
          </a:p>
        </p:txBody>
      </p:sp>
      <p:sp>
        <p:nvSpPr>
          <p:cNvPr id="7" name="Left Bracket 6"/>
          <p:cNvSpPr/>
          <p:nvPr/>
        </p:nvSpPr>
        <p:spPr>
          <a:xfrm>
            <a:off x="1107264" y="1283933"/>
            <a:ext cx="227666" cy="35663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7185" y="1269598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1107264" y="3728606"/>
            <a:ext cx="227666" cy="35663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7185" y="3714271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5864" y="6256"/>
            <a:ext cx="9001406" cy="692192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0;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==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600" b="1" dirty="0">
              <a:effectLst/>
              <a:latin typeface="Courier New"/>
              <a:ea typeface="ＭＳ 明朝"/>
              <a:cs typeface="Courier New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1107264" y="1654373"/>
            <a:ext cx="227666" cy="205936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Left Bracket 6"/>
          <p:cNvSpPr/>
          <p:nvPr/>
        </p:nvSpPr>
        <p:spPr>
          <a:xfrm>
            <a:off x="1107264" y="1283933"/>
            <a:ext cx="227666" cy="35663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7185" y="1269598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1107264" y="3728606"/>
            <a:ext cx="227666" cy="35663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7185" y="3714271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439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5864" y="6256"/>
            <a:ext cx="9001406" cy="692192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0;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==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600" b="1" dirty="0">
              <a:effectLst/>
              <a:latin typeface="Courier New"/>
              <a:ea typeface="ＭＳ 明朝"/>
              <a:cs typeface="Courier New"/>
            </a:endParaRPr>
          </a:p>
        </p:txBody>
      </p:sp>
      <p:sp>
        <p:nvSpPr>
          <p:cNvPr id="3" name="Left Bracket 2"/>
          <p:cNvSpPr/>
          <p:nvPr/>
        </p:nvSpPr>
        <p:spPr>
          <a:xfrm>
            <a:off x="1942971" y="2063358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Left Bracket 5"/>
          <p:cNvSpPr/>
          <p:nvPr/>
        </p:nvSpPr>
        <p:spPr>
          <a:xfrm>
            <a:off x="1107264" y="1654373"/>
            <a:ext cx="227666" cy="205936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Left Bracket 6"/>
          <p:cNvSpPr/>
          <p:nvPr/>
        </p:nvSpPr>
        <p:spPr>
          <a:xfrm>
            <a:off x="1107264" y="1283933"/>
            <a:ext cx="227666" cy="35663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7185" y="1269598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1107264" y="3728606"/>
            <a:ext cx="227666" cy="35663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7185" y="3714271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2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5864" y="6256"/>
            <a:ext cx="9001406" cy="692192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0;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==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600" b="1" dirty="0">
              <a:effectLst/>
              <a:latin typeface="Courier New"/>
              <a:ea typeface="ＭＳ 明朝"/>
              <a:cs typeface="Courier New"/>
            </a:endParaRPr>
          </a:p>
        </p:txBody>
      </p:sp>
      <p:sp>
        <p:nvSpPr>
          <p:cNvPr id="3" name="Left Bracket 2"/>
          <p:cNvSpPr/>
          <p:nvPr/>
        </p:nvSpPr>
        <p:spPr>
          <a:xfrm>
            <a:off x="1942971" y="2063358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4930" y="2455248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1107264" y="1654373"/>
            <a:ext cx="227666" cy="205936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Left Bracket 6"/>
          <p:cNvSpPr/>
          <p:nvPr/>
        </p:nvSpPr>
        <p:spPr>
          <a:xfrm>
            <a:off x="1107264" y="1283933"/>
            <a:ext cx="227666" cy="35663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7185" y="1269598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1107264" y="3728606"/>
            <a:ext cx="227666" cy="35663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7185" y="3714271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57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Searching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5864" y="6256"/>
            <a:ext cx="9001406" cy="692192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0;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==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600" b="1" dirty="0">
              <a:effectLst/>
              <a:latin typeface="Courier New"/>
              <a:ea typeface="ＭＳ 明朝"/>
              <a:cs typeface="Courier New"/>
            </a:endParaRPr>
          </a:p>
        </p:txBody>
      </p:sp>
      <p:sp>
        <p:nvSpPr>
          <p:cNvPr id="3" name="Left Bracket 2"/>
          <p:cNvSpPr/>
          <p:nvPr/>
        </p:nvSpPr>
        <p:spPr>
          <a:xfrm>
            <a:off x="1942971" y="2063358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4930" y="2455248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261" y="2331117"/>
            <a:ext cx="147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(# of iterations)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1107264" y="1654373"/>
            <a:ext cx="227666" cy="205936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Left Bracket 6"/>
          <p:cNvSpPr/>
          <p:nvPr/>
        </p:nvSpPr>
        <p:spPr>
          <a:xfrm>
            <a:off x="1107264" y="1283933"/>
            <a:ext cx="227666" cy="35663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7185" y="1269598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1107264" y="3728606"/>
            <a:ext cx="227666" cy="35663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7185" y="3714271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24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5864" y="6256"/>
            <a:ext cx="9001406" cy="692192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0;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==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600" b="1" dirty="0">
              <a:effectLst/>
              <a:latin typeface="Courier New"/>
              <a:ea typeface="ＭＳ 明朝"/>
              <a:cs typeface="Courier New"/>
            </a:endParaRPr>
          </a:p>
        </p:txBody>
      </p:sp>
      <p:sp>
        <p:nvSpPr>
          <p:cNvPr id="3" name="Left Bracket 2"/>
          <p:cNvSpPr/>
          <p:nvPr/>
        </p:nvSpPr>
        <p:spPr>
          <a:xfrm>
            <a:off x="1942971" y="2063358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4930" y="2455248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261" y="2331117"/>
            <a:ext cx="147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(# of iterations)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1107264" y="1654373"/>
            <a:ext cx="227666" cy="205936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Left Bracket 6"/>
          <p:cNvSpPr/>
          <p:nvPr/>
        </p:nvSpPr>
        <p:spPr>
          <a:xfrm>
            <a:off x="1107264" y="1283933"/>
            <a:ext cx="227666" cy="35663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7185" y="1269598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1107264" y="3728606"/>
            <a:ext cx="227666" cy="35663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7185" y="3714271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5012" y="4562894"/>
            <a:ext cx="5385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 </a:t>
            </a:r>
            <a:r>
              <a:rPr lang="el-GR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(# of iterations)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51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5864" y="6256"/>
            <a:ext cx="9001406" cy="692192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0;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==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600" b="1" dirty="0">
              <a:effectLst/>
              <a:latin typeface="Courier New"/>
              <a:ea typeface="ＭＳ 明朝"/>
              <a:cs typeface="Courier New"/>
            </a:endParaRPr>
          </a:p>
        </p:txBody>
      </p:sp>
      <p:sp>
        <p:nvSpPr>
          <p:cNvPr id="3" name="Left Bracket 2"/>
          <p:cNvSpPr/>
          <p:nvPr/>
        </p:nvSpPr>
        <p:spPr>
          <a:xfrm>
            <a:off x="1942971" y="2063358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4930" y="2455248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261" y="2331117"/>
            <a:ext cx="147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(# of iterations)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1107264" y="1654373"/>
            <a:ext cx="227666" cy="205936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Left Bracket 6"/>
          <p:cNvSpPr/>
          <p:nvPr/>
        </p:nvSpPr>
        <p:spPr>
          <a:xfrm>
            <a:off x="1107264" y="1283933"/>
            <a:ext cx="227666" cy="35663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7185" y="1269598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1107264" y="3728606"/>
            <a:ext cx="227666" cy="35663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7185" y="3714271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5012" y="4562894"/>
            <a:ext cx="6158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 </a:t>
            </a:r>
            <a:r>
              <a:rPr lang="el-GR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(# of iterations)</a:t>
            </a:r>
          </a:p>
          <a:p>
            <a:pPr marL="457200" indent="-457200">
              <a:buFont typeface="Arial"/>
              <a:buChar char="•"/>
            </a:pP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In worst-case: (# of iterations) = 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473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5864" y="6256"/>
            <a:ext cx="9001406" cy="692192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0;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==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    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  <a:endParaRPr lang="en-US" sz="2600" b="1" dirty="0"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600" b="1" dirty="0">
              <a:effectLst/>
              <a:latin typeface="Courier New"/>
              <a:ea typeface="ＭＳ 明朝"/>
              <a:cs typeface="Courier New"/>
            </a:endParaRPr>
          </a:p>
        </p:txBody>
      </p:sp>
      <p:sp>
        <p:nvSpPr>
          <p:cNvPr id="3" name="Left Bracket 2"/>
          <p:cNvSpPr/>
          <p:nvPr/>
        </p:nvSpPr>
        <p:spPr>
          <a:xfrm>
            <a:off x="1942971" y="2063358"/>
            <a:ext cx="227666" cy="120945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4930" y="2455248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261" y="2331117"/>
            <a:ext cx="147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(# of iterations)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1107264" y="1654373"/>
            <a:ext cx="227666" cy="205936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Left Bracket 6"/>
          <p:cNvSpPr/>
          <p:nvPr/>
        </p:nvSpPr>
        <p:spPr>
          <a:xfrm>
            <a:off x="1107264" y="1283933"/>
            <a:ext cx="227666" cy="35663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7185" y="1269598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1107264" y="3728606"/>
            <a:ext cx="227666" cy="35663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7185" y="3714271"/>
            <a:ext cx="7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5013" y="4562894"/>
            <a:ext cx="61589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 </a:t>
            </a:r>
            <a:r>
              <a:rPr lang="el-GR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(# of iterations)</a:t>
            </a:r>
          </a:p>
          <a:p>
            <a:pPr marL="457200" indent="-457200">
              <a:buFont typeface="Arial"/>
              <a:buChar char="•"/>
            </a:pP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In worst-case: (# of iterations) = n</a:t>
            </a:r>
          </a:p>
          <a:p>
            <a:pPr algn="ctr"/>
            <a:r>
              <a:rPr lang="en-US" sz="2800" b="1" dirty="0" smtClean="0">
                <a:solidFill>
                  <a:schemeClr val="accent3"/>
                </a:solidFill>
                <a:ea typeface="Wingdings"/>
                <a:cs typeface="Wingdings"/>
                <a:sym typeface="Wingdings"/>
              </a:rPr>
              <a:t></a:t>
            </a:r>
            <a:endParaRPr lang="en-US" sz="2800" b="1" dirty="0" smtClean="0">
              <a:solidFill>
                <a:schemeClr val="accent3"/>
              </a:solidFill>
              <a:cs typeface="Times"/>
            </a:endParaRPr>
          </a:p>
          <a:p>
            <a:pPr algn="ctr"/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 </a:t>
            </a:r>
            <a:r>
              <a:rPr lang="el-GR" sz="2800" b="1" i="1" dirty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(n)</a:t>
            </a:r>
            <a:endParaRPr lang="en-US" sz="28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10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43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867264"/>
            <a:ext cx="9147040" cy="589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Implement the following function</a:t>
            </a:r>
            <a:r>
              <a:rPr lang="en-US" dirty="0">
                <a:solidFill>
                  <a:prstClr val="black"/>
                </a:solidFill>
              </a:rPr>
              <a:t>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sorted</a:t>
            </a:r>
            <a:r>
              <a:rPr lang="en-US" sz="2200" b="1" dirty="0" err="1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earch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srtArr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[], 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srtArrSize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b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</a:b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                 </a:t>
            </a:r>
            <a:r>
              <a:rPr lang="en-US" sz="2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lang="en-US" sz="2200" b="1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376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867264"/>
            <a:ext cx="9147040" cy="589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Implement the following function</a:t>
            </a:r>
            <a:r>
              <a:rPr lang="en-US" dirty="0">
                <a:solidFill>
                  <a:prstClr val="black"/>
                </a:solidFill>
              </a:rPr>
              <a:t>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sorted</a:t>
            </a:r>
            <a:r>
              <a:rPr lang="en-US" sz="2200" b="1" dirty="0" err="1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earch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srtArr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[], 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srtArrSize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b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</a:b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                 </a:t>
            </a:r>
            <a:r>
              <a:rPr lang="en-US" sz="2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lang="en-US" sz="2200" b="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The </a:t>
            </a:r>
            <a:r>
              <a:rPr lang="en-US" dirty="0" smtClean="0">
                <a:solidFill>
                  <a:prstClr val="black"/>
                </a:solidFill>
              </a:rPr>
              <a:t>function is given a </a:t>
            </a:r>
            <a:r>
              <a:rPr lang="en-US" b="1" u="sng" dirty="0" smtClean="0">
                <a:solidFill>
                  <a:prstClr val="black"/>
                </a:solidFill>
              </a:rPr>
              <a:t>sorted</a:t>
            </a:r>
            <a:r>
              <a:rPr lang="en-US" dirty="0" smtClean="0">
                <a:solidFill>
                  <a:prstClr val="black"/>
                </a:solidFill>
              </a:rPr>
              <a:t> array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srtArr</a:t>
            </a:r>
            <a:r>
              <a:rPr lang="en-US" dirty="0" smtClean="0">
                <a:solidFill>
                  <a:prstClr val="black"/>
                </a:solidFill>
              </a:rPr>
              <a:t>, its size, and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 smtClean="0">
                <a:solidFill>
                  <a:prstClr val="black"/>
                </a:solidFill>
              </a:rPr>
              <a:t> to search for. </a:t>
            </a:r>
            <a:endParaRPr lang="en-US" u="sng" dirty="0" smtClean="0">
              <a:solidFill>
                <a:srgbClr val="8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5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867264"/>
            <a:ext cx="9147040" cy="589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Implement the following function</a:t>
            </a:r>
            <a:r>
              <a:rPr lang="en-US" dirty="0">
                <a:solidFill>
                  <a:prstClr val="black"/>
                </a:solidFill>
              </a:rPr>
              <a:t>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sorted</a:t>
            </a:r>
            <a:r>
              <a:rPr lang="en-US" sz="2200" b="1" dirty="0" err="1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earch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srtArr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[], 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srtArrSize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b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</a:b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                 </a:t>
            </a:r>
            <a:r>
              <a:rPr lang="en-US" sz="2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lang="en-US" sz="2200" b="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The </a:t>
            </a:r>
            <a:r>
              <a:rPr lang="en-US" dirty="0" smtClean="0">
                <a:solidFill>
                  <a:prstClr val="black"/>
                </a:solidFill>
              </a:rPr>
              <a:t>function is given a </a:t>
            </a:r>
            <a:r>
              <a:rPr lang="en-US" b="1" u="sng" dirty="0" smtClean="0">
                <a:solidFill>
                  <a:prstClr val="black"/>
                </a:solidFill>
              </a:rPr>
              <a:t>sorted</a:t>
            </a:r>
            <a:r>
              <a:rPr lang="en-US" dirty="0" smtClean="0">
                <a:solidFill>
                  <a:prstClr val="black"/>
                </a:solidFill>
              </a:rPr>
              <a:t> array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srtArr</a:t>
            </a:r>
            <a:r>
              <a:rPr lang="en-US" dirty="0" smtClean="0">
                <a:solidFill>
                  <a:prstClr val="black"/>
                </a:solidFill>
              </a:rPr>
              <a:t>, its size, and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 smtClean="0">
                <a:solidFill>
                  <a:prstClr val="black"/>
                </a:solidFill>
              </a:rPr>
              <a:t> to search for. It </a:t>
            </a:r>
            <a:r>
              <a:rPr lang="en-US" dirty="0">
                <a:solidFill>
                  <a:prstClr val="black"/>
                </a:solidFill>
              </a:rPr>
              <a:t>should </a:t>
            </a:r>
            <a:r>
              <a:rPr lang="en-US" dirty="0" smtClean="0">
                <a:solidFill>
                  <a:prstClr val="black"/>
                </a:solidFill>
              </a:rPr>
              <a:t>return an index, where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 smtClean="0">
                <a:solidFill>
                  <a:prstClr val="black"/>
                </a:solidFill>
              </a:rPr>
              <a:t> appears, or -1 if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is not one of </a:t>
            </a:r>
            <a:r>
              <a:rPr lang="en-US" sz="26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srtArr</a:t>
            </a:r>
            <a:r>
              <a:rPr lang="en-US" dirty="0" err="1" smtClean="0">
                <a:solidFill>
                  <a:prstClr val="black"/>
                </a:solidFill>
                <a:cs typeface="Courier New"/>
              </a:rPr>
              <a:t>’s</a:t>
            </a:r>
            <a:r>
              <a:rPr lang="en-US" dirty="0" smtClean="0">
                <a:solidFill>
                  <a:prstClr val="black"/>
                </a:solidFill>
              </a:rPr>
              <a:t> elements.</a:t>
            </a:r>
            <a:endParaRPr lang="en-US" u="sng" dirty="0" smtClean="0">
              <a:solidFill>
                <a:srgbClr val="8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666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867264"/>
            <a:ext cx="9147040" cy="589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Implement the following function</a:t>
            </a:r>
            <a:r>
              <a:rPr lang="en-US" dirty="0">
                <a:solidFill>
                  <a:prstClr val="black"/>
                </a:solidFill>
              </a:rPr>
              <a:t>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sorted</a:t>
            </a:r>
            <a:r>
              <a:rPr lang="en-US" sz="2200" b="1" dirty="0" err="1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earch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srtArr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[], 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srtArrSize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b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</a:b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                 </a:t>
            </a:r>
            <a:r>
              <a:rPr lang="en-US" sz="2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lang="en-US" sz="2200" b="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The </a:t>
            </a:r>
            <a:r>
              <a:rPr lang="en-US" dirty="0" smtClean="0">
                <a:solidFill>
                  <a:prstClr val="black"/>
                </a:solidFill>
              </a:rPr>
              <a:t>function is given a </a:t>
            </a:r>
            <a:r>
              <a:rPr lang="en-US" b="1" u="sng" dirty="0" smtClean="0">
                <a:solidFill>
                  <a:prstClr val="black"/>
                </a:solidFill>
              </a:rPr>
              <a:t>sorted</a:t>
            </a:r>
            <a:r>
              <a:rPr lang="en-US" dirty="0" smtClean="0">
                <a:solidFill>
                  <a:prstClr val="black"/>
                </a:solidFill>
              </a:rPr>
              <a:t> array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srtArr</a:t>
            </a:r>
            <a:r>
              <a:rPr lang="en-US" dirty="0" smtClean="0">
                <a:solidFill>
                  <a:prstClr val="black"/>
                </a:solidFill>
              </a:rPr>
              <a:t>, its size, and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 smtClean="0">
                <a:solidFill>
                  <a:prstClr val="black"/>
                </a:solidFill>
              </a:rPr>
              <a:t> to search for. It </a:t>
            </a:r>
            <a:r>
              <a:rPr lang="en-US" dirty="0">
                <a:solidFill>
                  <a:prstClr val="black"/>
                </a:solidFill>
              </a:rPr>
              <a:t>should </a:t>
            </a:r>
            <a:r>
              <a:rPr lang="en-US" dirty="0" smtClean="0">
                <a:solidFill>
                  <a:prstClr val="black"/>
                </a:solidFill>
              </a:rPr>
              <a:t>return an index, where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 smtClean="0">
                <a:solidFill>
                  <a:prstClr val="black"/>
                </a:solidFill>
              </a:rPr>
              <a:t> appears, or -1 if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is not one of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srtArr</a:t>
            </a:r>
            <a:r>
              <a:rPr lang="en-US" dirty="0" err="1" smtClean="0">
                <a:solidFill>
                  <a:prstClr val="black"/>
                </a:solidFill>
                <a:cs typeface="Courier New"/>
              </a:rPr>
              <a:t>’s</a:t>
            </a:r>
            <a:r>
              <a:rPr lang="en-US" dirty="0" smtClean="0">
                <a:solidFill>
                  <a:prstClr val="black"/>
                </a:solidFill>
              </a:rPr>
              <a:t> elements.</a:t>
            </a:r>
            <a:endParaRPr lang="en-US" u="sng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Example</a:t>
            </a:r>
            <a:endParaRPr lang="en-US" u="sng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srtArr</a:t>
            </a:r>
            <a:r>
              <a:rPr lang="en-US" dirty="0" smtClean="0">
                <a:solidFill>
                  <a:schemeClr val="accent1"/>
                </a:solidFill>
              </a:rPr>
              <a:t> is an array containing: [5, 7, 8, 8, 10, 12]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53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867264"/>
            <a:ext cx="9147040" cy="589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Implement the following function</a:t>
            </a:r>
            <a:r>
              <a:rPr lang="en-US" dirty="0">
                <a:solidFill>
                  <a:prstClr val="black"/>
                </a:solidFill>
              </a:rPr>
              <a:t>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sorted</a:t>
            </a:r>
            <a:r>
              <a:rPr lang="en-US" sz="2200" b="1" dirty="0" err="1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earch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srtArr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[], 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srtArrSize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b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</a:b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                 </a:t>
            </a:r>
            <a:r>
              <a:rPr lang="en-US" sz="2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lang="en-US" sz="2200" b="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The </a:t>
            </a:r>
            <a:r>
              <a:rPr lang="en-US" dirty="0" smtClean="0">
                <a:solidFill>
                  <a:prstClr val="black"/>
                </a:solidFill>
              </a:rPr>
              <a:t>function is given a </a:t>
            </a:r>
            <a:r>
              <a:rPr lang="en-US" b="1" u="sng" dirty="0" smtClean="0">
                <a:solidFill>
                  <a:prstClr val="black"/>
                </a:solidFill>
              </a:rPr>
              <a:t>sorted</a:t>
            </a:r>
            <a:r>
              <a:rPr lang="en-US" dirty="0" smtClean="0">
                <a:solidFill>
                  <a:prstClr val="black"/>
                </a:solidFill>
              </a:rPr>
              <a:t> array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srtArr</a:t>
            </a:r>
            <a:r>
              <a:rPr lang="en-US" dirty="0" smtClean="0">
                <a:solidFill>
                  <a:prstClr val="black"/>
                </a:solidFill>
              </a:rPr>
              <a:t>, its size, and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 smtClean="0">
                <a:solidFill>
                  <a:prstClr val="black"/>
                </a:solidFill>
              </a:rPr>
              <a:t> to search for. It </a:t>
            </a:r>
            <a:r>
              <a:rPr lang="en-US" dirty="0">
                <a:solidFill>
                  <a:prstClr val="black"/>
                </a:solidFill>
              </a:rPr>
              <a:t>should </a:t>
            </a:r>
            <a:r>
              <a:rPr lang="en-US" dirty="0" smtClean="0">
                <a:solidFill>
                  <a:prstClr val="black"/>
                </a:solidFill>
              </a:rPr>
              <a:t>return an index, where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 smtClean="0">
                <a:solidFill>
                  <a:prstClr val="black"/>
                </a:solidFill>
              </a:rPr>
              <a:t> appears, or -1 if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is not one of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srtArr</a:t>
            </a:r>
            <a:r>
              <a:rPr lang="en-US" dirty="0" err="1" smtClean="0">
                <a:solidFill>
                  <a:prstClr val="black"/>
                </a:solidFill>
                <a:cs typeface="Courier New"/>
              </a:rPr>
              <a:t>’s</a:t>
            </a:r>
            <a:r>
              <a:rPr lang="en-US" dirty="0" smtClean="0">
                <a:solidFill>
                  <a:prstClr val="black"/>
                </a:solidFill>
              </a:rPr>
              <a:t> elements.</a:t>
            </a:r>
            <a:endParaRPr lang="en-US" u="sng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Example</a:t>
            </a:r>
            <a:endParaRPr lang="en-US" u="sng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srtArr</a:t>
            </a:r>
            <a:r>
              <a:rPr lang="en-US" dirty="0" smtClean="0">
                <a:solidFill>
                  <a:schemeClr val="accent1"/>
                </a:solidFill>
              </a:rPr>
              <a:t> is an array containing: [5, 7, 8, 8, 10, 12]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 smtClean="0">
                <a:solidFill>
                  <a:schemeClr val="accent1"/>
                </a:solidFill>
              </a:rPr>
              <a:t>call </a:t>
            </a:r>
            <a:r>
              <a:rPr lang="en-US" b="1" dirty="0" err="1">
                <a:solidFill>
                  <a:schemeClr val="accent1"/>
                </a:solidFill>
                <a:latin typeface="Courier New"/>
                <a:cs typeface="Courier New"/>
              </a:rPr>
              <a:t>sorted</a:t>
            </a:r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Search</a:t>
            </a:r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srtArr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, 6, 8</a:t>
            </a:r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29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963906"/>
            <a:ext cx="9147040" cy="589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Implement the following function</a:t>
            </a:r>
            <a:r>
              <a:rPr lang="en-US" dirty="0">
                <a:solidFill>
                  <a:prstClr val="black"/>
                </a:solidFill>
              </a:rPr>
              <a:t>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search(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arrSize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lang="en-US" sz="2600" b="1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Searching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152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867264"/>
            <a:ext cx="9147040" cy="589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Implement the following function</a:t>
            </a:r>
            <a:r>
              <a:rPr lang="en-US" dirty="0">
                <a:solidFill>
                  <a:prstClr val="black"/>
                </a:solidFill>
              </a:rPr>
              <a:t>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latin typeface="Courier New"/>
                <a:cs typeface="Courier New"/>
              </a:rPr>
              <a:t>sorted</a:t>
            </a:r>
            <a:r>
              <a:rPr lang="en-US" sz="2200" b="1" dirty="0" err="1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earch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srtArr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[], 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srtArrSize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b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</a:b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                 </a:t>
            </a:r>
            <a:r>
              <a:rPr lang="en-US" sz="2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sz="2200" b="1" dirty="0" smtClean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lang="en-US" sz="2200" b="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The </a:t>
            </a:r>
            <a:r>
              <a:rPr lang="en-US" dirty="0" smtClean="0">
                <a:solidFill>
                  <a:prstClr val="black"/>
                </a:solidFill>
              </a:rPr>
              <a:t>function is given a </a:t>
            </a:r>
            <a:r>
              <a:rPr lang="en-US" b="1" u="sng" dirty="0" smtClean="0">
                <a:solidFill>
                  <a:prstClr val="black"/>
                </a:solidFill>
              </a:rPr>
              <a:t>sorted</a:t>
            </a:r>
            <a:r>
              <a:rPr lang="en-US" dirty="0" smtClean="0">
                <a:solidFill>
                  <a:prstClr val="black"/>
                </a:solidFill>
              </a:rPr>
              <a:t> array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srtArr</a:t>
            </a:r>
            <a:r>
              <a:rPr lang="en-US" dirty="0" smtClean="0">
                <a:solidFill>
                  <a:prstClr val="black"/>
                </a:solidFill>
              </a:rPr>
              <a:t>, its size, and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 smtClean="0">
                <a:solidFill>
                  <a:prstClr val="black"/>
                </a:solidFill>
              </a:rPr>
              <a:t> to search for. It </a:t>
            </a:r>
            <a:r>
              <a:rPr lang="en-US" dirty="0">
                <a:solidFill>
                  <a:prstClr val="black"/>
                </a:solidFill>
              </a:rPr>
              <a:t>should </a:t>
            </a:r>
            <a:r>
              <a:rPr lang="en-US" dirty="0" smtClean="0">
                <a:solidFill>
                  <a:prstClr val="black"/>
                </a:solidFill>
              </a:rPr>
              <a:t>return an index, where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 smtClean="0">
                <a:solidFill>
                  <a:prstClr val="black"/>
                </a:solidFill>
              </a:rPr>
              <a:t> appears, or -1 if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is not one of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srtArr</a:t>
            </a:r>
            <a:r>
              <a:rPr lang="en-US" dirty="0" err="1" smtClean="0">
                <a:solidFill>
                  <a:prstClr val="black"/>
                </a:solidFill>
                <a:cs typeface="Courier New"/>
              </a:rPr>
              <a:t>’s</a:t>
            </a:r>
            <a:r>
              <a:rPr lang="en-US" dirty="0" smtClean="0">
                <a:solidFill>
                  <a:prstClr val="black"/>
                </a:solidFill>
              </a:rPr>
              <a:t> elements.</a:t>
            </a:r>
            <a:endParaRPr lang="en-US" u="sng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Example</a:t>
            </a:r>
            <a:endParaRPr lang="en-US" u="sng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srtArr</a:t>
            </a:r>
            <a:r>
              <a:rPr lang="en-US" dirty="0" smtClean="0">
                <a:solidFill>
                  <a:schemeClr val="accent1"/>
                </a:solidFill>
              </a:rPr>
              <a:t> is an array containing: [5, 7, 8, 8, 10, 12]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 smtClean="0">
                <a:solidFill>
                  <a:schemeClr val="accent1"/>
                </a:solidFill>
              </a:rPr>
              <a:t>call </a:t>
            </a:r>
            <a:r>
              <a:rPr lang="en-US" b="1" dirty="0" err="1">
                <a:solidFill>
                  <a:schemeClr val="accent1"/>
                </a:solidFill>
                <a:latin typeface="Courier New"/>
                <a:cs typeface="Courier New"/>
              </a:rPr>
              <a:t>sorted</a:t>
            </a:r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Search</a:t>
            </a:r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srtArr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, 6, 8)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could return 3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79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268" y="220891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94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268" y="220891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0965" y="2830176"/>
            <a:ext cx="669116" cy="671714"/>
            <a:chOff x="460515" y="3410015"/>
            <a:chExt cx="897331" cy="1045168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0515" y="3880513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02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268" y="220891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268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268" y="2362200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7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0965" y="2830176"/>
            <a:ext cx="669116" cy="671714"/>
            <a:chOff x="460515" y="3410015"/>
            <a:chExt cx="897331" cy="104516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60515" y="3880513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86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268" y="220891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268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268" y="2362200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7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3268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3269" y="2208918"/>
            <a:ext cx="26393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14065" y="2830176"/>
            <a:ext cx="669116" cy="671714"/>
            <a:chOff x="460515" y="3410015"/>
            <a:chExt cx="897331" cy="1045168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60515" y="3880513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97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268" y="220891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68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268" y="2362200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7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618" y="2360711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7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3268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3269" y="2208918"/>
            <a:ext cx="26393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14065" y="2830176"/>
            <a:ext cx="669116" cy="671714"/>
            <a:chOff x="460515" y="3410015"/>
            <a:chExt cx="897331" cy="1045168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0515" y="3880513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25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268" y="220891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68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268" y="2362200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7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618" y="2360711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7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3268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0375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3269" y="2208918"/>
            <a:ext cx="26393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0375" y="2208918"/>
            <a:ext cx="26035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73510" y="2830176"/>
            <a:ext cx="669116" cy="671714"/>
            <a:chOff x="460515" y="3410015"/>
            <a:chExt cx="897331" cy="1045168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0515" y="3880513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614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268" y="220891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68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268" y="2362200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720725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3618" y="2360711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700" dirty="0"/>
          </a:p>
        </p:txBody>
      </p:sp>
      <p:sp>
        <p:nvSpPr>
          <p:cNvPr id="14" name="TextBox 13"/>
          <p:cNvSpPr txBox="1"/>
          <p:nvPr/>
        </p:nvSpPr>
        <p:spPr>
          <a:xfrm>
            <a:off x="713968" y="2360711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7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3268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0375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3269" y="2208918"/>
            <a:ext cx="26393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0375" y="2208918"/>
            <a:ext cx="26035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73510" y="2830176"/>
            <a:ext cx="669116" cy="671714"/>
            <a:chOff x="460515" y="3410015"/>
            <a:chExt cx="897331" cy="1045168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0515" y="3880513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180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268" y="220891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68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268" y="2362200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720725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3618" y="2360711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700" dirty="0"/>
          </a:p>
        </p:txBody>
      </p:sp>
      <p:sp>
        <p:nvSpPr>
          <p:cNvPr id="14" name="TextBox 13"/>
          <p:cNvSpPr txBox="1"/>
          <p:nvPr/>
        </p:nvSpPr>
        <p:spPr>
          <a:xfrm>
            <a:off x="713968" y="2360711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7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3268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0375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0725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3269" y="2208918"/>
            <a:ext cx="26393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0375" y="2208918"/>
            <a:ext cx="26035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17550" y="2208918"/>
            <a:ext cx="256768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46610" y="2830176"/>
            <a:ext cx="669116" cy="671714"/>
            <a:chOff x="460515" y="3410015"/>
            <a:chExt cx="897331" cy="1045168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0515" y="3880513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5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268" y="220891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68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268" y="2362200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720725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81075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3618" y="2360711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700" dirty="0"/>
          </a:p>
        </p:txBody>
      </p:sp>
      <p:sp>
        <p:nvSpPr>
          <p:cNvPr id="14" name="TextBox 13"/>
          <p:cNvSpPr txBox="1"/>
          <p:nvPr/>
        </p:nvSpPr>
        <p:spPr>
          <a:xfrm>
            <a:off x="713968" y="2360711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981075" y="2362200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7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3268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0375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0725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3269" y="2208918"/>
            <a:ext cx="26393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0375" y="2208918"/>
            <a:ext cx="26035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17550" y="2208918"/>
            <a:ext cx="256768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846610" y="2830176"/>
            <a:ext cx="669116" cy="671714"/>
            <a:chOff x="460515" y="3410015"/>
            <a:chExt cx="897331" cy="1045168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60515" y="3880513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231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963906"/>
            <a:ext cx="9147040" cy="589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Implement the following function</a:t>
            </a:r>
            <a:r>
              <a:rPr lang="en-US" dirty="0">
                <a:solidFill>
                  <a:prstClr val="black"/>
                </a:solidFill>
              </a:rPr>
              <a:t>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search(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arrSize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The function should </a:t>
            </a:r>
            <a:r>
              <a:rPr lang="en-US" u="sng" dirty="0" smtClean="0">
                <a:solidFill>
                  <a:prstClr val="black"/>
                </a:solidFill>
              </a:rPr>
              <a:t>return an index</a:t>
            </a:r>
            <a:r>
              <a:rPr lang="en-US" dirty="0" smtClean="0">
                <a:solidFill>
                  <a:prstClr val="black"/>
                </a:solidFill>
              </a:rPr>
              <a:t> in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dirty="0" smtClean="0">
                <a:solidFill>
                  <a:prstClr val="black"/>
                </a:solidFill>
              </a:rPr>
              <a:t>, where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 smtClean="0">
                <a:solidFill>
                  <a:prstClr val="black"/>
                </a:solidFill>
              </a:rPr>
              <a:t> appears first, or -1 if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is not one of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dirty="0" err="1">
                <a:solidFill>
                  <a:prstClr val="black"/>
                </a:solidFill>
                <a:cs typeface="Courier New"/>
              </a:rPr>
              <a:t>’s</a:t>
            </a:r>
            <a:r>
              <a:rPr lang="en-US" dirty="0" smtClean="0">
                <a:solidFill>
                  <a:prstClr val="black"/>
                </a:solidFill>
              </a:rPr>
              <a:t> elements.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endParaRPr lang="en-US" u="sng" dirty="0" smtClean="0">
              <a:solidFill>
                <a:srgbClr val="8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Searching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245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268" y="220891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68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268" y="2362200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720725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81075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3618" y="2360711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700" dirty="0"/>
          </a:p>
        </p:txBody>
      </p:sp>
      <p:sp>
        <p:nvSpPr>
          <p:cNvPr id="14" name="TextBox 13"/>
          <p:cNvSpPr txBox="1"/>
          <p:nvPr/>
        </p:nvSpPr>
        <p:spPr>
          <a:xfrm>
            <a:off x="713968" y="2360711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981075" y="2362200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7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3268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0375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0725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81075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3269" y="2208918"/>
            <a:ext cx="26393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0375" y="2208918"/>
            <a:ext cx="26035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17550" y="2208918"/>
            <a:ext cx="256768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981075" y="2208918"/>
            <a:ext cx="26035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106055" y="2830176"/>
            <a:ext cx="669116" cy="671714"/>
            <a:chOff x="460515" y="3410015"/>
            <a:chExt cx="897331" cy="1045168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0515" y="3880513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81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268" y="220891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68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268" y="2362200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720725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81075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3618" y="2360711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700" dirty="0"/>
          </a:p>
        </p:txBody>
      </p:sp>
      <p:sp>
        <p:nvSpPr>
          <p:cNvPr id="14" name="TextBox 13"/>
          <p:cNvSpPr txBox="1"/>
          <p:nvPr/>
        </p:nvSpPr>
        <p:spPr>
          <a:xfrm>
            <a:off x="713968" y="2360711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981075" y="2362200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7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3268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0375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0725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81075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3269" y="2208918"/>
            <a:ext cx="26393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0375" y="2208918"/>
            <a:ext cx="26035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17550" y="2208918"/>
            <a:ext cx="256768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981075" y="2208918"/>
            <a:ext cx="26035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63292" y="2303561"/>
            <a:ext cx="552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  .  .</a:t>
            </a:r>
            <a:endParaRPr lang="en-US" sz="7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106055" y="2830176"/>
            <a:ext cx="669116" cy="671714"/>
            <a:chOff x="460515" y="3410015"/>
            <a:chExt cx="897331" cy="1045168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0515" y="3880513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268" y="220891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68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268" y="2362200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720725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81075" y="220891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3618" y="2360711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700" dirty="0"/>
          </a:p>
        </p:txBody>
      </p:sp>
      <p:sp>
        <p:nvSpPr>
          <p:cNvPr id="14" name="TextBox 13"/>
          <p:cNvSpPr txBox="1"/>
          <p:nvPr/>
        </p:nvSpPr>
        <p:spPr>
          <a:xfrm>
            <a:off x="713968" y="2360711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981075" y="2362200"/>
            <a:ext cx="2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7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3268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0375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0725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81075" y="2208918"/>
            <a:ext cx="26035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3269" y="2208918"/>
            <a:ext cx="26393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0375" y="2208918"/>
            <a:ext cx="26035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17550" y="2208918"/>
            <a:ext cx="256768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981075" y="2208918"/>
            <a:ext cx="26035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63292" y="2303561"/>
            <a:ext cx="552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  .  .</a:t>
            </a:r>
            <a:endParaRPr lang="en-US" sz="700" dirty="0"/>
          </a:p>
        </p:txBody>
      </p:sp>
      <p:sp>
        <p:nvSpPr>
          <p:cNvPr id="2" name="Rectangle 1"/>
          <p:cNvSpPr/>
          <p:nvPr/>
        </p:nvSpPr>
        <p:spPr>
          <a:xfrm>
            <a:off x="3098247" y="3692565"/>
            <a:ext cx="258240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3"/>
                </a:solidFill>
                <a:latin typeface="Times"/>
                <a:cs typeface="Times"/>
              </a:rPr>
              <a:t>T(n) </a:t>
            </a:r>
            <a:r>
              <a:rPr lang="en-US" sz="3200" b="1" i="1" dirty="0" smtClean="0">
                <a:solidFill>
                  <a:schemeClr val="accent3"/>
                </a:solidFill>
                <a:latin typeface="Times"/>
                <a:cs typeface="Times"/>
              </a:rPr>
              <a:t>= </a:t>
            </a:r>
            <a:r>
              <a:rPr lang="el-GR" sz="3200" b="1" i="1" dirty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3200" b="1" i="1" dirty="0">
                <a:solidFill>
                  <a:schemeClr val="accent3"/>
                </a:solidFill>
                <a:latin typeface="Times"/>
                <a:cs typeface="Times"/>
              </a:rPr>
              <a:t>(n)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106055" y="2830176"/>
            <a:ext cx="669116" cy="671714"/>
            <a:chOff x="460515" y="3410015"/>
            <a:chExt cx="897331" cy="1045168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0515" y="3880513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16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33" y="261856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30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33" y="261856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30" name="Left Bracket 29"/>
          <p:cNvSpPr/>
          <p:nvPr/>
        </p:nvSpPr>
        <p:spPr>
          <a:xfrm rot="5400000">
            <a:off x="4493198" y="-1869417"/>
            <a:ext cx="220553" cy="8738484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132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33" y="261856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30" name="Left Bracket 29"/>
          <p:cNvSpPr/>
          <p:nvPr/>
        </p:nvSpPr>
        <p:spPr>
          <a:xfrm rot="5400000">
            <a:off x="4493198" y="-1869417"/>
            <a:ext cx="220553" cy="8738484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4396910" y="3239826"/>
            <a:ext cx="669116" cy="644404"/>
            <a:chOff x="515451" y="3410015"/>
            <a:chExt cx="897331" cy="1002674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5451" y="3838019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mid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351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33" y="261856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928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96</a:t>
            </a:r>
            <a:endParaRPr lang="en-US" sz="700" dirty="0"/>
          </a:p>
        </p:txBody>
      </p:sp>
      <p:sp>
        <p:nvSpPr>
          <p:cNvPr id="12" name="Rectangle 11"/>
          <p:cNvSpPr/>
          <p:nvPr/>
        </p:nvSpPr>
        <p:spPr>
          <a:xfrm>
            <a:off x="451877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30" name="Left Bracket 29"/>
          <p:cNvSpPr/>
          <p:nvPr/>
        </p:nvSpPr>
        <p:spPr>
          <a:xfrm rot="5400000">
            <a:off x="4493198" y="-1869417"/>
            <a:ext cx="220553" cy="8738484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4396910" y="3239826"/>
            <a:ext cx="669116" cy="644404"/>
            <a:chOff x="515451" y="3410015"/>
            <a:chExt cx="897331" cy="1002674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5451" y="3838019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mid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3530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33" y="261856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928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96</a:t>
            </a:r>
            <a:endParaRPr lang="en-US" sz="700" dirty="0"/>
          </a:p>
        </p:txBody>
      </p:sp>
      <p:sp>
        <p:nvSpPr>
          <p:cNvPr id="12" name="Rectangle 11"/>
          <p:cNvSpPr/>
          <p:nvPr/>
        </p:nvSpPr>
        <p:spPr>
          <a:xfrm>
            <a:off x="451877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18774" y="2610101"/>
            <a:ext cx="4453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518775" y="2618568"/>
            <a:ext cx="445394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Left Bracket 29"/>
          <p:cNvSpPr/>
          <p:nvPr/>
        </p:nvSpPr>
        <p:spPr>
          <a:xfrm rot="5400000">
            <a:off x="4493198" y="-1869417"/>
            <a:ext cx="220553" cy="8738484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4396910" y="3239826"/>
            <a:ext cx="669116" cy="644404"/>
            <a:chOff x="515451" y="3410015"/>
            <a:chExt cx="897331" cy="1002674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5451" y="3838019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mid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6833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33" y="261856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928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96</a:t>
            </a:r>
            <a:endParaRPr lang="en-US" sz="700" dirty="0"/>
          </a:p>
        </p:txBody>
      </p:sp>
      <p:sp>
        <p:nvSpPr>
          <p:cNvPr id="12" name="Rectangle 11"/>
          <p:cNvSpPr/>
          <p:nvPr/>
        </p:nvSpPr>
        <p:spPr>
          <a:xfrm>
            <a:off x="451877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18774" y="2610101"/>
            <a:ext cx="4453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518775" y="2618568"/>
            <a:ext cx="445394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Left Bracket 29"/>
          <p:cNvSpPr/>
          <p:nvPr/>
        </p:nvSpPr>
        <p:spPr>
          <a:xfrm rot="5400000">
            <a:off x="2266226" y="357554"/>
            <a:ext cx="220553" cy="4284540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92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33" y="261856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928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96</a:t>
            </a:r>
            <a:endParaRPr lang="en-US" sz="700" dirty="0"/>
          </a:p>
        </p:txBody>
      </p:sp>
      <p:sp>
        <p:nvSpPr>
          <p:cNvPr id="12" name="Rectangle 11"/>
          <p:cNvSpPr/>
          <p:nvPr/>
        </p:nvSpPr>
        <p:spPr>
          <a:xfrm>
            <a:off x="451877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18774" y="2610101"/>
            <a:ext cx="4453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518775" y="2618568"/>
            <a:ext cx="445394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Left Bracket 29"/>
          <p:cNvSpPr/>
          <p:nvPr/>
        </p:nvSpPr>
        <p:spPr>
          <a:xfrm rot="5400000">
            <a:off x="2266226" y="357554"/>
            <a:ext cx="220553" cy="4284540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2143835" y="3239826"/>
            <a:ext cx="669116" cy="644404"/>
            <a:chOff x="515451" y="3410015"/>
            <a:chExt cx="897331" cy="1002674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15451" y="3838019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mid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0754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963906"/>
            <a:ext cx="9147040" cy="589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Implement the following function</a:t>
            </a:r>
            <a:r>
              <a:rPr lang="en-US" dirty="0">
                <a:solidFill>
                  <a:prstClr val="black"/>
                </a:solidFill>
              </a:rPr>
              <a:t>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search(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arrSize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The function should </a:t>
            </a:r>
            <a:r>
              <a:rPr lang="en-US" u="sng" dirty="0" smtClean="0">
                <a:solidFill>
                  <a:prstClr val="black"/>
                </a:solidFill>
              </a:rPr>
              <a:t>return an index</a:t>
            </a:r>
            <a:r>
              <a:rPr lang="en-US" dirty="0" smtClean="0">
                <a:solidFill>
                  <a:prstClr val="black"/>
                </a:solidFill>
              </a:rPr>
              <a:t> in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dirty="0" smtClean="0">
                <a:solidFill>
                  <a:prstClr val="black"/>
                </a:solidFill>
              </a:rPr>
              <a:t>, where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 smtClean="0">
                <a:solidFill>
                  <a:prstClr val="black"/>
                </a:solidFill>
              </a:rPr>
              <a:t> appears first, or -1 if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is not one of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dirty="0" err="1">
                <a:solidFill>
                  <a:prstClr val="black"/>
                </a:solidFill>
                <a:cs typeface="Courier New"/>
              </a:rPr>
              <a:t>’s</a:t>
            </a:r>
            <a:r>
              <a:rPr lang="en-US" dirty="0" smtClean="0">
                <a:solidFill>
                  <a:prstClr val="black"/>
                </a:solidFill>
              </a:rPr>
              <a:t> elements.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endParaRPr lang="en-US" u="sng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Examples</a:t>
            </a:r>
            <a:endParaRPr lang="en-US" u="sng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 is an array containing: [5, 8, 12, 7, 8, 10]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Searching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642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33" y="261856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928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96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225882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1877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18774" y="2610101"/>
            <a:ext cx="4453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518775" y="2618568"/>
            <a:ext cx="445394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736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28</a:t>
            </a:r>
            <a:endParaRPr lang="en-US" sz="700" dirty="0"/>
          </a:p>
        </p:txBody>
      </p:sp>
      <p:sp>
        <p:nvSpPr>
          <p:cNvPr id="30" name="Left Bracket 29"/>
          <p:cNvSpPr/>
          <p:nvPr/>
        </p:nvSpPr>
        <p:spPr>
          <a:xfrm rot="5400000">
            <a:off x="2266226" y="357554"/>
            <a:ext cx="220553" cy="4284540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2143835" y="3239826"/>
            <a:ext cx="669116" cy="644404"/>
            <a:chOff x="515451" y="3410015"/>
            <a:chExt cx="897331" cy="1002674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15451" y="3838019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mid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9323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33" y="261856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928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96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225882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1877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34233" y="2618568"/>
            <a:ext cx="2284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8774" y="2610101"/>
            <a:ext cx="4453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34233" y="2618568"/>
            <a:ext cx="2284941" cy="61279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518775" y="2618568"/>
            <a:ext cx="445394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736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28</a:t>
            </a:r>
            <a:endParaRPr lang="en-US" sz="700" dirty="0"/>
          </a:p>
        </p:txBody>
      </p:sp>
      <p:sp>
        <p:nvSpPr>
          <p:cNvPr id="30" name="Left Bracket 29"/>
          <p:cNvSpPr/>
          <p:nvPr/>
        </p:nvSpPr>
        <p:spPr>
          <a:xfrm rot="5400000">
            <a:off x="2266226" y="357554"/>
            <a:ext cx="220553" cy="4284540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2143835" y="3239826"/>
            <a:ext cx="669116" cy="644404"/>
            <a:chOff x="515451" y="3410015"/>
            <a:chExt cx="897331" cy="1002674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15451" y="3838019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mid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5657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33" y="261856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928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96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225882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1877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34233" y="2618568"/>
            <a:ext cx="2284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8774" y="2610101"/>
            <a:ext cx="4453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34233" y="2618568"/>
            <a:ext cx="2284941" cy="61279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518775" y="2618568"/>
            <a:ext cx="445394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736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28</a:t>
            </a:r>
            <a:endParaRPr lang="en-US" sz="700" dirty="0"/>
          </a:p>
        </p:txBody>
      </p:sp>
      <p:sp>
        <p:nvSpPr>
          <p:cNvPr id="30" name="Left Bracket 29"/>
          <p:cNvSpPr/>
          <p:nvPr/>
        </p:nvSpPr>
        <p:spPr>
          <a:xfrm rot="5400000">
            <a:off x="3408695" y="1500022"/>
            <a:ext cx="220553" cy="1999603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4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33" y="261856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928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96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225882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1877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34233" y="2618568"/>
            <a:ext cx="2284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8774" y="2610101"/>
            <a:ext cx="4453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34233" y="2618568"/>
            <a:ext cx="2284941" cy="61279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518775" y="2618568"/>
            <a:ext cx="445394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736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28</a:t>
            </a:r>
            <a:endParaRPr lang="en-US" sz="7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77200" y="3239826"/>
            <a:ext cx="669116" cy="644404"/>
            <a:chOff x="515451" y="3410015"/>
            <a:chExt cx="897331" cy="100267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15451" y="3838019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mid</a:t>
              </a:r>
              <a:endParaRPr lang="en-US" dirty="0"/>
            </a:p>
          </p:txBody>
        </p:sp>
      </p:grpSp>
      <p:sp>
        <p:nvSpPr>
          <p:cNvPr id="30" name="Left Bracket 29"/>
          <p:cNvSpPr/>
          <p:nvPr/>
        </p:nvSpPr>
        <p:spPr>
          <a:xfrm rot="5400000">
            <a:off x="3408695" y="1500022"/>
            <a:ext cx="220553" cy="1999603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903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33" y="261856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10698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928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96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225882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1877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34233" y="2618568"/>
            <a:ext cx="2284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8774" y="2610101"/>
            <a:ext cx="4453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34233" y="2618568"/>
            <a:ext cx="2284941" cy="61279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518775" y="2618568"/>
            <a:ext cx="445394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736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28</a:t>
            </a:r>
            <a:endParaRPr 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3364376" y="2768872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84</a:t>
            </a:r>
            <a:endParaRPr lang="en-US" sz="7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77200" y="3239826"/>
            <a:ext cx="669116" cy="644404"/>
            <a:chOff x="515451" y="3410015"/>
            <a:chExt cx="897331" cy="100267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15451" y="3838019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mid</a:t>
              </a:r>
              <a:endParaRPr lang="en-US" dirty="0"/>
            </a:p>
          </p:txBody>
        </p:sp>
      </p:grpSp>
      <p:sp>
        <p:nvSpPr>
          <p:cNvPr id="30" name="Left Bracket 29"/>
          <p:cNvSpPr/>
          <p:nvPr/>
        </p:nvSpPr>
        <p:spPr>
          <a:xfrm rot="5400000">
            <a:off x="3408695" y="1500022"/>
            <a:ext cx="220553" cy="1999603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4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33" y="261856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10698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928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96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225882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1877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34233" y="2618568"/>
            <a:ext cx="2284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8774" y="2610101"/>
            <a:ext cx="4453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34233" y="2618568"/>
            <a:ext cx="2284941" cy="61279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518775" y="2618568"/>
            <a:ext cx="445394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736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28</a:t>
            </a:r>
            <a:endParaRPr 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3364376" y="2768872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84</a:t>
            </a:r>
            <a:endParaRPr lang="en-US" sz="7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364376" y="2618568"/>
            <a:ext cx="1154399" cy="61279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410698" y="2610101"/>
            <a:ext cx="1108076" cy="629725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277200" y="3239826"/>
            <a:ext cx="669116" cy="644404"/>
            <a:chOff x="515451" y="3410015"/>
            <a:chExt cx="897331" cy="100267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15451" y="3838019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mid</a:t>
              </a:r>
              <a:endParaRPr lang="en-US" dirty="0"/>
            </a:p>
          </p:txBody>
        </p:sp>
      </p:grpSp>
      <p:sp>
        <p:nvSpPr>
          <p:cNvPr id="30" name="Left Bracket 29"/>
          <p:cNvSpPr/>
          <p:nvPr/>
        </p:nvSpPr>
        <p:spPr>
          <a:xfrm rot="5400000">
            <a:off x="3408695" y="1500022"/>
            <a:ext cx="220553" cy="1999603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83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33" y="261856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10698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928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96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225882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1877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34233" y="2618568"/>
            <a:ext cx="2284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8774" y="2610101"/>
            <a:ext cx="4453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34233" y="2618568"/>
            <a:ext cx="2284941" cy="61279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518775" y="2618568"/>
            <a:ext cx="445394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736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28</a:t>
            </a:r>
            <a:endParaRPr 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3364376" y="2768872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84</a:t>
            </a:r>
            <a:endParaRPr lang="en-US" sz="7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364376" y="2618568"/>
            <a:ext cx="1154399" cy="61279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410698" y="2610101"/>
            <a:ext cx="1108076" cy="629725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Left Bracket 18"/>
          <p:cNvSpPr/>
          <p:nvPr/>
        </p:nvSpPr>
        <p:spPr>
          <a:xfrm rot="5400000">
            <a:off x="2854657" y="2054061"/>
            <a:ext cx="220553" cy="891525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827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33" y="261856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10698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928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96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225882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1877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34233" y="2618568"/>
            <a:ext cx="2284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8774" y="2610101"/>
            <a:ext cx="4453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34233" y="2618568"/>
            <a:ext cx="2284941" cy="61279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518775" y="2618568"/>
            <a:ext cx="445394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736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28</a:t>
            </a:r>
            <a:endParaRPr 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3364376" y="2768872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84</a:t>
            </a:r>
            <a:endParaRPr lang="en-US" sz="7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364376" y="2618568"/>
            <a:ext cx="1154399" cy="61279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410698" y="2610101"/>
            <a:ext cx="1108076" cy="629725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Left Bracket 18"/>
          <p:cNvSpPr/>
          <p:nvPr/>
        </p:nvSpPr>
        <p:spPr>
          <a:xfrm rot="5400000">
            <a:off x="2854657" y="2054061"/>
            <a:ext cx="220553" cy="891525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2744655" y="3239826"/>
            <a:ext cx="669116" cy="644404"/>
            <a:chOff x="515451" y="3410015"/>
            <a:chExt cx="897331" cy="1002674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15451" y="3838019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mid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9221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33" y="261856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44083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10698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928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96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225882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1877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34233" y="2618568"/>
            <a:ext cx="2284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8774" y="2610101"/>
            <a:ext cx="4453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34233" y="2618568"/>
            <a:ext cx="2284941" cy="61279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518775" y="2618568"/>
            <a:ext cx="445394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736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28</a:t>
            </a:r>
            <a:endParaRPr 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3364376" y="2768872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84</a:t>
            </a:r>
            <a:endParaRPr lang="en-US" sz="7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364376" y="2618568"/>
            <a:ext cx="1154399" cy="61279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410698" y="2610101"/>
            <a:ext cx="1108076" cy="629725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1748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79</a:t>
            </a:r>
            <a:endParaRPr lang="en-US" sz="700" dirty="0"/>
          </a:p>
        </p:txBody>
      </p:sp>
      <p:sp>
        <p:nvSpPr>
          <p:cNvPr id="19" name="Left Bracket 18"/>
          <p:cNvSpPr/>
          <p:nvPr/>
        </p:nvSpPr>
        <p:spPr>
          <a:xfrm rot="5400000">
            <a:off x="2854657" y="2054061"/>
            <a:ext cx="220553" cy="891525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2744655" y="3239826"/>
            <a:ext cx="669116" cy="644404"/>
            <a:chOff x="515451" y="3410015"/>
            <a:chExt cx="897331" cy="1002674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840393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15451" y="3838019"/>
              <a:ext cx="897331" cy="5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mid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801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33" y="2618568"/>
            <a:ext cx="8738482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44083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10698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928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96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225882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18774" y="2618568"/>
            <a:ext cx="260350" cy="6212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3268" y="1416050"/>
            <a:ext cx="232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 = 79</a:t>
            </a:r>
            <a:endParaRPr lang="en-US" sz="24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34233" y="2618568"/>
            <a:ext cx="2284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8774" y="2610101"/>
            <a:ext cx="4453941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34233" y="2618568"/>
            <a:ext cx="2284941" cy="61279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518775" y="2618568"/>
            <a:ext cx="4453940" cy="62125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736" y="2770361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28</a:t>
            </a:r>
            <a:endParaRPr 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3364376" y="2768872"/>
            <a:ext cx="3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84</a:t>
            </a:r>
            <a:endParaRPr lang="en-US" sz="7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364376" y="2618568"/>
            <a:ext cx="1154399" cy="61279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410698" y="2610101"/>
            <a:ext cx="1108076" cy="629725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1748" y="2770360"/>
            <a:ext cx="397282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79</a:t>
            </a:r>
            <a:endParaRPr lang="en-US" sz="700" dirty="0"/>
          </a:p>
        </p:txBody>
      </p:sp>
      <p:sp>
        <p:nvSpPr>
          <p:cNvPr id="4" name="Oval 3"/>
          <p:cNvSpPr/>
          <p:nvPr/>
        </p:nvSpPr>
        <p:spPr>
          <a:xfrm>
            <a:off x="2799275" y="2743049"/>
            <a:ext cx="359778" cy="36575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3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963906"/>
            <a:ext cx="9147040" cy="589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Implement the following function</a:t>
            </a:r>
            <a:r>
              <a:rPr lang="en-US" dirty="0">
                <a:solidFill>
                  <a:prstClr val="black"/>
                </a:solidFill>
              </a:rPr>
              <a:t>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search(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arrSize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The function should </a:t>
            </a:r>
            <a:r>
              <a:rPr lang="en-US" u="sng" dirty="0" smtClean="0">
                <a:solidFill>
                  <a:prstClr val="black"/>
                </a:solidFill>
              </a:rPr>
              <a:t>return an index</a:t>
            </a:r>
            <a:r>
              <a:rPr lang="en-US" dirty="0" smtClean="0">
                <a:solidFill>
                  <a:prstClr val="black"/>
                </a:solidFill>
              </a:rPr>
              <a:t> in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dirty="0" smtClean="0">
                <a:solidFill>
                  <a:prstClr val="black"/>
                </a:solidFill>
              </a:rPr>
              <a:t>, where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 smtClean="0">
                <a:solidFill>
                  <a:prstClr val="black"/>
                </a:solidFill>
              </a:rPr>
              <a:t> appears first, or -1 if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is not one of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dirty="0" err="1">
                <a:solidFill>
                  <a:prstClr val="black"/>
                </a:solidFill>
                <a:cs typeface="Courier New"/>
              </a:rPr>
              <a:t>’s</a:t>
            </a:r>
            <a:r>
              <a:rPr lang="en-US" dirty="0" smtClean="0">
                <a:solidFill>
                  <a:prstClr val="black"/>
                </a:solidFill>
              </a:rPr>
              <a:t> elements.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endParaRPr lang="en-US" u="sng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Examples</a:t>
            </a:r>
            <a:endParaRPr lang="en-US" u="sng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 is an array containing: [5, 8, 12, 7, 8, 10]</a:t>
            </a:r>
          </a:p>
          <a:p>
            <a:r>
              <a:rPr lang="en-US" dirty="0">
                <a:solidFill>
                  <a:schemeClr val="accent1"/>
                </a:solidFill>
              </a:rPr>
              <a:t>The call: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search(</a:t>
            </a:r>
            <a:r>
              <a:rPr lang="en-US" b="1" dirty="0" err="1">
                <a:solidFill>
                  <a:schemeClr val="accent1"/>
                </a:solidFill>
                <a:latin typeface="Courier New"/>
                <a:cs typeface="Courier New"/>
              </a:rPr>
              <a:t>arr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, 6, 8</a:t>
            </a:r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)</a:t>
            </a:r>
            <a:endParaRPr lang="en-US" b="1" dirty="0">
              <a:solidFill>
                <a:schemeClr val="accent1"/>
              </a:solidFill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Searching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62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36209" y="6256"/>
            <a:ext cx="8016083" cy="69219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sortedSearch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high,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found;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low = 0;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high 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- 1;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found = false;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((found == false) &amp;&amp; (low &lt;= high)){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(srtArr[mid] == val){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ind =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found = true;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(val &lt; srtArr[mid])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high = mid - 1;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8000"/>
                </a:solidFill>
                <a:latin typeface="Courier New"/>
                <a:ea typeface="ＭＳ 明朝"/>
                <a:cs typeface="Courier New"/>
              </a:rPr>
              <a:t>// val &gt; srtArr[mid]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low = mid + 1;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(found == true)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81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36209" y="6256"/>
            <a:ext cx="8016083" cy="69219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sortedSearch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high,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found;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low = 0;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high 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- 1;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found = false;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((found == false) &amp;&amp; (low &lt;= high)){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(srtArr[mid] == val){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ind =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found = true;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(val &lt; srtArr[mid])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high = mid - 1;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8000"/>
                </a:solidFill>
                <a:latin typeface="Courier New"/>
                <a:ea typeface="ＭＳ 明朝"/>
                <a:cs typeface="Courier New"/>
              </a:rPr>
              <a:t>// val &gt; srtArr[mid]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low = mid + 1;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(found == true)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1280341" y="1373071"/>
            <a:ext cx="227666" cy="849653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1810" y="1654516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54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36209" y="6256"/>
            <a:ext cx="8016083" cy="69219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sortedSearch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high,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found;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low = 0;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high 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- 1;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found = false;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((found == false) &amp;&amp; (low &lt;= high)){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(srtArr[mid] == val){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ind =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found = true;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(val &lt; srtArr[mid])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high = mid - 1;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8000"/>
                </a:solidFill>
                <a:latin typeface="Courier New"/>
                <a:ea typeface="ＭＳ 明朝"/>
                <a:cs typeface="Courier New"/>
              </a:rPr>
              <a:t>// val &gt; srtArr[mid]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low = mid + 1;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(found == true)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1280341" y="1373071"/>
            <a:ext cx="227666" cy="849653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Left Bracket 6"/>
          <p:cNvSpPr/>
          <p:nvPr/>
        </p:nvSpPr>
        <p:spPr>
          <a:xfrm>
            <a:off x="1276824" y="5473913"/>
            <a:ext cx="227666" cy="1152841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1810" y="1654516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810" y="5877972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0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36209" y="6256"/>
            <a:ext cx="8016083" cy="69219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sortedSearch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high,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found;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low = 0;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high 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- 1;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found = false;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((found == false) &amp;&amp; (low &lt;= high)){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(srtArr[mid] == val){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ind =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found = true;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(val &lt; srtArr[mid])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high = mid - 1;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8000"/>
                </a:solidFill>
                <a:latin typeface="Courier New"/>
                <a:ea typeface="ＭＳ 明朝"/>
                <a:cs typeface="Courier New"/>
              </a:rPr>
              <a:t>// val &gt; srtArr[mid]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low = mid + 1;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(found == true)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1280341" y="1373071"/>
            <a:ext cx="227666" cy="849653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Left Bracket 6"/>
          <p:cNvSpPr/>
          <p:nvPr/>
        </p:nvSpPr>
        <p:spPr>
          <a:xfrm>
            <a:off x="1276824" y="5473913"/>
            <a:ext cx="227666" cy="1152841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1810" y="1654516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810" y="5877972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1280341" y="2275211"/>
            <a:ext cx="227666" cy="305380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73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36209" y="6256"/>
            <a:ext cx="8016083" cy="69219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sortedSearch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high,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found;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low = 0;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high 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- 1;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found = false;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((found == false) &amp;&amp; (low &lt;= high)){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(srtArr[mid] == val){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ind =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found = true;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(val &lt; srtArr[mid])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high = mid - 1;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8000"/>
                </a:solidFill>
                <a:latin typeface="Courier New"/>
                <a:ea typeface="ＭＳ 明朝"/>
                <a:cs typeface="Courier New"/>
              </a:rPr>
              <a:t>// val &gt; srtArr[mid]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low = mid + 1;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(found == true)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1280341" y="1373071"/>
            <a:ext cx="227666" cy="849653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Left Bracket 5"/>
          <p:cNvSpPr/>
          <p:nvPr/>
        </p:nvSpPr>
        <p:spPr>
          <a:xfrm>
            <a:off x="1888302" y="2505678"/>
            <a:ext cx="227666" cy="249199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Left Bracket 6"/>
          <p:cNvSpPr/>
          <p:nvPr/>
        </p:nvSpPr>
        <p:spPr>
          <a:xfrm>
            <a:off x="1276824" y="5473913"/>
            <a:ext cx="227666" cy="1152841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1810" y="1654516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810" y="5877972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1280341" y="2275211"/>
            <a:ext cx="227666" cy="305380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36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36209" y="6256"/>
            <a:ext cx="8016083" cy="69219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sortedSearch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high,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found;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low = 0;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high 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- 1;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found = false;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((found == false) &amp;&amp; (low &lt;= high)){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(srtArr[mid] == val){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ind =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found = true;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(val &lt; srtArr[mid])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high = mid - 1;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8000"/>
                </a:solidFill>
                <a:latin typeface="Courier New"/>
                <a:ea typeface="ＭＳ 明朝"/>
                <a:cs typeface="Courier New"/>
              </a:rPr>
              <a:t>// val &gt; srtArr[mid]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low = mid + 1;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(found == true)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1280341" y="1373071"/>
            <a:ext cx="227666" cy="849653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Left Bracket 5"/>
          <p:cNvSpPr/>
          <p:nvPr/>
        </p:nvSpPr>
        <p:spPr>
          <a:xfrm>
            <a:off x="1888302" y="2505678"/>
            <a:ext cx="227666" cy="249199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Left Bracket 6"/>
          <p:cNvSpPr/>
          <p:nvPr/>
        </p:nvSpPr>
        <p:spPr>
          <a:xfrm>
            <a:off x="1276824" y="5473913"/>
            <a:ext cx="227666" cy="1152841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1810" y="1654516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810" y="5877972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4050" y="3586756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1280341" y="2275211"/>
            <a:ext cx="227666" cy="305380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4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36209" y="6256"/>
            <a:ext cx="8016083" cy="69219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sortedSearch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high,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found;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low = 0;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high 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- 1;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found = false;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((found == false) &amp;&amp; (low &lt;= high)){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(srtArr[mid] == val){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ind =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found = true;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(val &lt; srtArr[mid])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high = mid - 1;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8000"/>
                </a:solidFill>
                <a:latin typeface="Courier New"/>
                <a:ea typeface="ＭＳ 明朝"/>
                <a:cs typeface="Courier New"/>
              </a:rPr>
              <a:t>// val &gt; srtArr[mid]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low = mid + 1;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(found == true)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1280341" y="1373071"/>
            <a:ext cx="227666" cy="849653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Left Bracket 5"/>
          <p:cNvSpPr/>
          <p:nvPr/>
        </p:nvSpPr>
        <p:spPr>
          <a:xfrm>
            <a:off x="1888302" y="2505678"/>
            <a:ext cx="227666" cy="249199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Left Bracket 6"/>
          <p:cNvSpPr/>
          <p:nvPr/>
        </p:nvSpPr>
        <p:spPr>
          <a:xfrm>
            <a:off x="1276824" y="5473913"/>
            <a:ext cx="227666" cy="1152841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1810" y="1654516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810" y="5877972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4050" y="3586756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1280341" y="2275211"/>
            <a:ext cx="227666" cy="305380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1219" y="3477009"/>
            <a:ext cx="103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(# of iterations)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95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11670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580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75232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5042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623139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6098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963906"/>
            <a:ext cx="9147040" cy="589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Implement the following function</a:t>
            </a:r>
            <a:r>
              <a:rPr lang="en-US" dirty="0">
                <a:solidFill>
                  <a:prstClr val="black"/>
                </a:solidFill>
              </a:rPr>
              <a:t>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search(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arrSize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The function should </a:t>
            </a:r>
            <a:r>
              <a:rPr lang="en-US" u="sng" dirty="0" smtClean="0">
                <a:solidFill>
                  <a:prstClr val="black"/>
                </a:solidFill>
              </a:rPr>
              <a:t>return an index</a:t>
            </a:r>
            <a:r>
              <a:rPr lang="en-US" dirty="0" smtClean="0">
                <a:solidFill>
                  <a:prstClr val="black"/>
                </a:solidFill>
              </a:rPr>
              <a:t> in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dirty="0" smtClean="0">
                <a:solidFill>
                  <a:prstClr val="black"/>
                </a:solidFill>
              </a:rPr>
              <a:t>, where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 smtClean="0">
                <a:solidFill>
                  <a:prstClr val="black"/>
                </a:solidFill>
              </a:rPr>
              <a:t> appears first, or -1 if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is not one of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dirty="0" err="1">
                <a:solidFill>
                  <a:prstClr val="black"/>
                </a:solidFill>
                <a:cs typeface="Courier New"/>
              </a:rPr>
              <a:t>’s</a:t>
            </a:r>
            <a:r>
              <a:rPr lang="en-US" dirty="0" smtClean="0">
                <a:solidFill>
                  <a:prstClr val="black"/>
                </a:solidFill>
              </a:rPr>
              <a:t> elements.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endParaRPr lang="en-US" u="sng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Examples</a:t>
            </a:r>
            <a:endParaRPr lang="en-US" u="sng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 is an array containing: [5, 8, 12, 7, 8, 10]</a:t>
            </a:r>
          </a:p>
          <a:p>
            <a:r>
              <a:rPr lang="en-US" dirty="0">
                <a:solidFill>
                  <a:schemeClr val="accent1"/>
                </a:solidFill>
              </a:rPr>
              <a:t>The call: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search(</a:t>
            </a:r>
            <a:r>
              <a:rPr lang="en-US" b="1" dirty="0" err="1">
                <a:solidFill>
                  <a:schemeClr val="accent1"/>
                </a:solidFill>
                <a:latin typeface="Courier New"/>
                <a:cs typeface="Courier New"/>
              </a:rPr>
              <a:t>arr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, 6, 8)</a:t>
            </a:r>
            <a:r>
              <a:rPr lang="en-US" dirty="0">
                <a:solidFill>
                  <a:schemeClr val="accent1"/>
                </a:solidFill>
              </a:rPr>
              <a:t> should return 1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Searching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717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20455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624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56501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782552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4" imgW="406400" imgH="228600" progId="Equation.3">
                  <p:embed/>
                </p:oleObj>
              </mc:Choice>
              <mc:Fallback>
                <p:oleObj name="Equation" r:id="rId4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799358" y="224664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8527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91284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204366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Equation" r:id="rId4" imgW="406400" imgH="228600" progId="Equation.3">
                  <p:embed/>
                </p:oleObj>
              </mc:Choice>
              <mc:Fallback>
                <p:oleObj name="Equation" r:id="rId4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799358" y="224664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2713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15734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081510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2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246093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3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799358" y="224664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15208" y="280869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7926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61632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543546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8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241235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9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799358" y="224664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15208" y="280869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21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51525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736810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1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892966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2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560678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3" name="Equation" r:id="rId8" imgW="406400" imgH="228600" progId="Equation.3">
                  <p:embed/>
                </p:oleObj>
              </mc:Choice>
              <mc:Fallback>
                <p:oleObj name="Equation" r:id="rId8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799358" y="224664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15208" y="280869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87898" y="338220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5713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32311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443378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7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334600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8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468209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9" name="Equation" r:id="rId8" imgW="406400" imgH="228600" progId="Equation.3">
                  <p:embed/>
                </p:oleObj>
              </mc:Choice>
              <mc:Fallback>
                <p:oleObj name="Equation" r:id="rId8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799358" y="224664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15208" y="280869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87898" y="338220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7292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158005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267718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0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662308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1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422439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2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575828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3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799358" y="224664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15208" y="280869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87898" y="338220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87898" y="395571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064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90126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400086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6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8391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7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725107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8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849298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9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799358" y="224664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15208" y="280869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87898" y="338220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87898" y="395571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8161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82667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174298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2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15525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3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16249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4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80846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5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799358" y="224664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15208" y="280869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87898" y="338220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87898" y="395571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6902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963906"/>
            <a:ext cx="9147040" cy="589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Implement the following function</a:t>
            </a:r>
            <a:r>
              <a:rPr lang="en-US" dirty="0">
                <a:solidFill>
                  <a:prstClr val="black"/>
                </a:solidFill>
              </a:rPr>
              <a:t>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search(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arrSize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The function should </a:t>
            </a:r>
            <a:r>
              <a:rPr lang="en-US" u="sng" dirty="0" smtClean="0">
                <a:solidFill>
                  <a:prstClr val="black"/>
                </a:solidFill>
              </a:rPr>
              <a:t>return an index</a:t>
            </a:r>
            <a:r>
              <a:rPr lang="en-US" dirty="0" smtClean="0">
                <a:solidFill>
                  <a:prstClr val="black"/>
                </a:solidFill>
              </a:rPr>
              <a:t> in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dirty="0" smtClean="0">
                <a:solidFill>
                  <a:prstClr val="black"/>
                </a:solidFill>
              </a:rPr>
              <a:t>, where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 smtClean="0">
                <a:solidFill>
                  <a:prstClr val="black"/>
                </a:solidFill>
              </a:rPr>
              <a:t> appears first, or -1 if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is not one of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dirty="0" err="1">
                <a:solidFill>
                  <a:prstClr val="black"/>
                </a:solidFill>
                <a:cs typeface="Courier New"/>
              </a:rPr>
              <a:t>’s</a:t>
            </a:r>
            <a:r>
              <a:rPr lang="en-US" dirty="0" smtClean="0">
                <a:solidFill>
                  <a:prstClr val="black"/>
                </a:solidFill>
              </a:rPr>
              <a:t> elements.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endParaRPr lang="en-US" u="sng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Examples</a:t>
            </a:r>
            <a:endParaRPr lang="en-US" u="sng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 is an array containing: [5, 8, 12, 7, 8, 10]</a:t>
            </a:r>
          </a:p>
          <a:p>
            <a:r>
              <a:rPr lang="en-US" dirty="0">
                <a:solidFill>
                  <a:schemeClr val="accent1"/>
                </a:solidFill>
              </a:rPr>
              <a:t>The call: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search(</a:t>
            </a:r>
            <a:r>
              <a:rPr lang="en-US" b="1" dirty="0" err="1">
                <a:solidFill>
                  <a:schemeClr val="accent1"/>
                </a:solidFill>
                <a:latin typeface="Courier New"/>
                <a:cs typeface="Courier New"/>
              </a:rPr>
              <a:t>arr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, 6, 8)</a:t>
            </a:r>
            <a:r>
              <a:rPr lang="en-US" dirty="0">
                <a:solidFill>
                  <a:schemeClr val="accent1"/>
                </a:solidFill>
              </a:rPr>
              <a:t> should return 1</a:t>
            </a:r>
          </a:p>
          <a:p>
            <a:r>
              <a:rPr lang="en-US" dirty="0">
                <a:solidFill>
                  <a:schemeClr val="accent1"/>
                </a:solidFill>
              </a:rPr>
              <a:t>The call: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search(</a:t>
            </a:r>
            <a:r>
              <a:rPr lang="en-US" b="1" dirty="0" err="1">
                <a:solidFill>
                  <a:schemeClr val="accent1"/>
                </a:solidFill>
                <a:latin typeface="Courier New"/>
                <a:cs typeface="Courier New"/>
              </a:rPr>
              <a:t>arr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, 6, </a:t>
            </a:r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4)</a:t>
            </a:r>
            <a:endParaRPr lang="en-US" b="1" dirty="0">
              <a:solidFill>
                <a:schemeClr val="accent1"/>
              </a:solidFill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Searching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779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57136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776199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8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394591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9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398672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0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011322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799358" y="224664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15208" y="280869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87898" y="338220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526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25616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024772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4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822172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788335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6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066435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7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799358" y="224664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15208" y="280869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8676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87166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847088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0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95695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1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68589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2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299099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799358" y="2246645"/>
            <a:ext cx="777560" cy="470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8388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2720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783979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279920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7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685865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8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092423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9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6905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932479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70912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9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861817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0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72232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1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85717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2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150615"/>
              </p:ext>
            </p:extLst>
          </p:nvPr>
        </p:nvGraphicFramePr>
        <p:xfrm>
          <a:off x="2574177" y="4940157"/>
          <a:ext cx="6572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3" name="Equation" r:id="rId12" imgW="228600" imgH="228600" progId="Equation.3">
                  <p:embed/>
                </p:oleObj>
              </mc:Choice>
              <mc:Fallback>
                <p:oleObj name="Equation" r:id="rId12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74177" y="4940157"/>
                        <a:ext cx="657225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53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1032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843317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5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834376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6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668857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7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2653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8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234299"/>
              </p:ext>
            </p:extLst>
          </p:nvPr>
        </p:nvGraphicFramePr>
        <p:xfrm>
          <a:off x="2574177" y="4940157"/>
          <a:ext cx="6572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9" name="Equation" r:id="rId12" imgW="228600" imgH="228600" progId="Equation.3">
                  <p:embed/>
                </p:oleObj>
              </mc:Choice>
              <mc:Fallback>
                <p:oleObj name="Equation" r:id="rId12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74177" y="4940157"/>
                        <a:ext cx="657225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621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95459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775067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1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844482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2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293046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3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224431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4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951164"/>
              </p:ext>
            </p:extLst>
          </p:nvPr>
        </p:nvGraphicFramePr>
        <p:xfrm>
          <a:off x="2574177" y="4940157"/>
          <a:ext cx="6572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5" name="Equation" r:id="rId12" imgW="228600" imgH="228600" progId="Equation.3">
                  <p:embed/>
                </p:oleObj>
              </mc:Choice>
              <mc:Fallback>
                <p:oleObj name="Equation" r:id="rId12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74177" y="4940157"/>
                        <a:ext cx="657225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5560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844713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?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69077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7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331776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8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574624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9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515357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0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562326"/>
              </p:ext>
            </p:extLst>
          </p:nvPr>
        </p:nvGraphicFramePr>
        <p:xfrm>
          <a:off x="2574177" y="4940157"/>
          <a:ext cx="6572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1" name="Equation" r:id="rId12" imgW="228600" imgH="228600" progId="Equation.3">
                  <p:embed/>
                </p:oleObj>
              </mc:Choice>
              <mc:Fallback>
                <p:oleObj name="Equation" r:id="rId12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74177" y="4940157"/>
                        <a:ext cx="657225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0364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38356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?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060382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0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194986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813141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2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204717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3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860312"/>
              </p:ext>
            </p:extLst>
          </p:nvPr>
        </p:nvGraphicFramePr>
        <p:xfrm>
          <a:off x="2574177" y="4940157"/>
          <a:ext cx="6572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4" name="Equation" r:id="rId12" imgW="228600" imgH="228600" progId="Equation.3">
                  <p:embed/>
                </p:oleObj>
              </mc:Choice>
              <mc:Fallback>
                <p:oleObj name="Equation" r:id="rId12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74177" y="4940157"/>
                        <a:ext cx="657225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062322"/>
              </p:ext>
            </p:extLst>
          </p:nvPr>
        </p:nvGraphicFramePr>
        <p:xfrm>
          <a:off x="6270837" y="842152"/>
          <a:ext cx="1266622" cy="100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5" name="Equation" r:id="rId14" imgW="495300" imgH="393700" progId="Equation.3">
                  <p:embed/>
                </p:oleObj>
              </mc:Choice>
              <mc:Fallback>
                <p:oleObj name="Equation" r:id="rId14" imgW="495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70837" y="842152"/>
                        <a:ext cx="1266622" cy="1006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7960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28502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?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196023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0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411245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1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399865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2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671805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3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310434"/>
              </p:ext>
            </p:extLst>
          </p:nvPr>
        </p:nvGraphicFramePr>
        <p:xfrm>
          <a:off x="2574177" y="4940157"/>
          <a:ext cx="6572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" name="Equation" r:id="rId12" imgW="228600" imgH="228600" progId="Equation.3">
                  <p:embed/>
                </p:oleObj>
              </mc:Choice>
              <mc:Fallback>
                <p:oleObj name="Equation" r:id="rId12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74177" y="4940157"/>
                        <a:ext cx="657225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952652"/>
              </p:ext>
            </p:extLst>
          </p:nvPr>
        </p:nvGraphicFramePr>
        <p:xfrm>
          <a:off x="6270837" y="842152"/>
          <a:ext cx="1266622" cy="100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5" name="Equation" r:id="rId14" imgW="495300" imgH="393700" progId="Equation.3">
                  <p:embed/>
                </p:oleObj>
              </mc:Choice>
              <mc:Fallback>
                <p:oleObj name="Equation" r:id="rId14" imgW="495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70837" y="842152"/>
                        <a:ext cx="1266622" cy="1006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925884"/>
              </p:ext>
            </p:extLst>
          </p:nvPr>
        </p:nvGraphicFramePr>
        <p:xfrm>
          <a:off x="6336055" y="1963662"/>
          <a:ext cx="13319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6" name="Equation" r:id="rId16" imgW="520700" imgH="228600" progId="Equation.3">
                  <p:embed/>
                </p:oleObj>
              </mc:Choice>
              <mc:Fallback>
                <p:oleObj name="Equation" r:id="rId16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36055" y="1963662"/>
                        <a:ext cx="1331913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537685"/>
              </p:ext>
            </p:extLst>
          </p:nvPr>
        </p:nvGraphicFramePr>
        <p:xfrm>
          <a:off x="6563466" y="1796368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" name="Equation" r:id="rId18" imgW="127000" imgH="203200" progId="Equation.3">
                  <p:embed/>
                </p:oleObj>
              </mc:Choice>
              <mc:Fallback>
                <p:oleObj name="Equation" r:id="rId18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63466" y="1796368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580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963906"/>
            <a:ext cx="9147040" cy="589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Implement the following function</a:t>
            </a:r>
            <a:r>
              <a:rPr lang="en-US" dirty="0">
                <a:solidFill>
                  <a:prstClr val="black"/>
                </a:solidFill>
              </a:rPr>
              <a:t>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search(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arrSize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sz="2600" b="1" dirty="0" smtClean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lang="en-US" sz="2600" b="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The function should </a:t>
            </a:r>
            <a:r>
              <a:rPr lang="en-US" u="sng" dirty="0" smtClean="0">
                <a:solidFill>
                  <a:prstClr val="black"/>
                </a:solidFill>
              </a:rPr>
              <a:t>return an index</a:t>
            </a:r>
            <a:r>
              <a:rPr lang="en-US" dirty="0" smtClean="0">
                <a:solidFill>
                  <a:prstClr val="black"/>
                </a:solidFill>
              </a:rPr>
              <a:t> in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dirty="0" smtClean="0">
                <a:solidFill>
                  <a:prstClr val="black"/>
                </a:solidFill>
              </a:rPr>
              <a:t>, where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 smtClean="0">
                <a:solidFill>
                  <a:prstClr val="black"/>
                </a:solidFill>
              </a:rPr>
              <a:t> appears first, or -1 if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val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is not one of </a:t>
            </a:r>
            <a:r>
              <a:rPr lang="en-US" sz="2600" b="1" dirty="0" err="1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dirty="0" err="1">
                <a:solidFill>
                  <a:prstClr val="black"/>
                </a:solidFill>
                <a:cs typeface="Courier New"/>
              </a:rPr>
              <a:t>’s</a:t>
            </a:r>
            <a:r>
              <a:rPr lang="en-US" dirty="0" smtClean="0">
                <a:solidFill>
                  <a:prstClr val="black"/>
                </a:solidFill>
              </a:rPr>
              <a:t> elements.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endParaRPr lang="en-US" u="sng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Examples</a:t>
            </a:r>
            <a:endParaRPr lang="en-US" u="sng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 is an array containing: [5, 8, 12, 7, 8, 10]</a:t>
            </a:r>
          </a:p>
          <a:p>
            <a:r>
              <a:rPr lang="en-US" dirty="0">
                <a:solidFill>
                  <a:schemeClr val="accent1"/>
                </a:solidFill>
              </a:rPr>
              <a:t>The call: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search(</a:t>
            </a:r>
            <a:r>
              <a:rPr lang="en-US" b="1" dirty="0" err="1">
                <a:solidFill>
                  <a:schemeClr val="accent1"/>
                </a:solidFill>
                <a:latin typeface="Courier New"/>
                <a:cs typeface="Courier New"/>
              </a:rPr>
              <a:t>arr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, 6, 8)</a:t>
            </a:r>
            <a:r>
              <a:rPr lang="en-US" dirty="0">
                <a:solidFill>
                  <a:schemeClr val="accent1"/>
                </a:solidFill>
              </a:rPr>
              <a:t> should return 1</a:t>
            </a:r>
          </a:p>
          <a:p>
            <a:r>
              <a:rPr lang="en-US" dirty="0">
                <a:solidFill>
                  <a:schemeClr val="accent1"/>
                </a:solidFill>
              </a:rPr>
              <a:t>The call: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search(</a:t>
            </a:r>
            <a:r>
              <a:rPr lang="en-US" b="1" dirty="0" err="1">
                <a:solidFill>
                  <a:schemeClr val="accent1"/>
                </a:solidFill>
                <a:latin typeface="Courier New"/>
                <a:cs typeface="Courier New"/>
              </a:rPr>
              <a:t>arr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, 6, </a:t>
            </a:r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4)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should return </a:t>
            </a:r>
            <a:r>
              <a:rPr lang="en-US" dirty="0" smtClean="0">
                <a:solidFill>
                  <a:schemeClr val="accent1"/>
                </a:solidFill>
              </a:rPr>
              <a:t>-1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Searching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053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02229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?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45284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0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60944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1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315678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2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617610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3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105006"/>
              </p:ext>
            </p:extLst>
          </p:nvPr>
        </p:nvGraphicFramePr>
        <p:xfrm>
          <a:off x="2574177" y="4940157"/>
          <a:ext cx="6572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4" name="Equation" r:id="rId12" imgW="228600" imgH="228600" progId="Equation.3">
                  <p:embed/>
                </p:oleObj>
              </mc:Choice>
              <mc:Fallback>
                <p:oleObj name="Equation" r:id="rId12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74177" y="4940157"/>
                        <a:ext cx="657225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346445"/>
              </p:ext>
            </p:extLst>
          </p:nvPr>
        </p:nvGraphicFramePr>
        <p:xfrm>
          <a:off x="6270837" y="842152"/>
          <a:ext cx="1266622" cy="100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5" name="Equation" r:id="rId14" imgW="495300" imgH="393700" progId="Equation.3">
                  <p:embed/>
                </p:oleObj>
              </mc:Choice>
              <mc:Fallback>
                <p:oleObj name="Equation" r:id="rId14" imgW="495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70837" y="842152"/>
                        <a:ext cx="1266622" cy="1006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019613"/>
              </p:ext>
            </p:extLst>
          </p:nvPr>
        </p:nvGraphicFramePr>
        <p:xfrm>
          <a:off x="6336055" y="1963662"/>
          <a:ext cx="13319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6" name="Equation" r:id="rId16" imgW="520700" imgH="228600" progId="Equation.3">
                  <p:embed/>
                </p:oleObj>
              </mc:Choice>
              <mc:Fallback>
                <p:oleObj name="Equation" r:id="rId16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36055" y="1963662"/>
                        <a:ext cx="1331913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589670"/>
              </p:ext>
            </p:extLst>
          </p:nvPr>
        </p:nvGraphicFramePr>
        <p:xfrm>
          <a:off x="5451958" y="2701134"/>
          <a:ext cx="31829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7" name="Equation" r:id="rId18" imgW="1244600" imgH="228600" progId="Equation.3">
                  <p:embed/>
                </p:oleObj>
              </mc:Choice>
              <mc:Fallback>
                <p:oleObj name="Equation" r:id="rId18" imgW="1244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51958" y="2701134"/>
                        <a:ext cx="3182937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59358"/>
              </p:ext>
            </p:extLst>
          </p:nvPr>
        </p:nvGraphicFramePr>
        <p:xfrm>
          <a:off x="6563466" y="1796368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8" name="Equation" r:id="rId20" imgW="127000" imgH="203200" progId="Equation.3">
                  <p:embed/>
                </p:oleObj>
              </mc:Choice>
              <mc:Fallback>
                <p:oleObj name="Equation" r:id="rId20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563466" y="1796368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89673"/>
              </p:ext>
            </p:extLst>
          </p:nvPr>
        </p:nvGraphicFramePr>
        <p:xfrm>
          <a:off x="6563466" y="2493825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" name="Equation" r:id="rId22" imgW="127000" imgH="203200" progId="Equation.3">
                  <p:embed/>
                </p:oleObj>
              </mc:Choice>
              <mc:Fallback>
                <p:oleObj name="Equation" r:id="rId22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563466" y="2493825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0990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96186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?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294959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2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16578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3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836122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4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85996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5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012490"/>
              </p:ext>
            </p:extLst>
          </p:nvPr>
        </p:nvGraphicFramePr>
        <p:xfrm>
          <a:off x="2574177" y="4940157"/>
          <a:ext cx="6572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6" name="Equation" r:id="rId12" imgW="228600" imgH="228600" progId="Equation.3">
                  <p:embed/>
                </p:oleObj>
              </mc:Choice>
              <mc:Fallback>
                <p:oleObj name="Equation" r:id="rId12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74177" y="4940157"/>
                        <a:ext cx="657225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898262"/>
              </p:ext>
            </p:extLst>
          </p:nvPr>
        </p:nvGraphicFramePr>
        <p:xfrm>
          <a:off x="6270837" y="842152"/>
          <a:ext cx="1266622" cy="100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" name="Equation" r:id="rId14" imgW="495300" imgH="393700" progId="Equation.3">
                  <p:embed/>
                </p:oleObj>
              </mc:Choice>
              <mc:Fallback>
                <p:oleObj name="Equation" r:id="rId14" imgW="495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70837" y="842152"/>
                        <a:ext cx="1266622" cy="1006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261098"/>
              </p:ext>
            </p:extLst>
          </p:nvPr>
        </p:nvGraphicFramePr>
        <p:xfrm>
          <a:off x="6336055" y="1963662"/>
          <a:ext cx="13319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8" name="Equation" r:id="rId16" imgW="520700" imgH="228600" progId="Equation.3">
                  <p:embed/>
                </p:oleObj>
              </mc:Choice>
              <mc:Fallback>
                <p:oleObj name="Equation" r:id="rId16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36055" y="1963662"/>
                        <a:ext cx="1331913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109137"/>
              </p:ext>
            </p:extLst>
          </p:nvPr>
        </p:nvGraphicFramePr>
        <p:xfrm>
          <a:off x="5451958" y="2701134"/>
          <a:ext cx="31829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9" name="Equation" r:id="rId18" imgW="1244600" imgH="228600" progId="Equation.3">
                  <p:embed/>
                </p:oleObj>
              </mc:Choice>
              <mc:Fallback>
                <p:oleObj name="Equation" r:id="rId18" imgW="1244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51958" y="2701134"/>
                        <a:ext cx="3182937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592495"/>
              </p:ext>
            </p:extLst>
          </p:nvPr>
        </p:nvGraphicFramePr>
        <p:xfrm>
          <a:off x="5450105" y="3559347"/>
          <a:ext cx="37671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0" name="Equation" r:id="rId20" imgW="1473200" imgH="203200" progId="Equation.3">
                  <p:embed/>
                </p:oleObj>
              </mc:Choice>
              <mc:Fallback>
                <p:oleObj name="Equation" r:id="rId20" imgW="147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50105" y="3559347"/>
                        <a:ext cx="3767138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342697"/>
              </p:ext>
            </p:extLst>
          </p:nvPr>
        </p:nvGraphicFramePr>
        <p:xfrm>
          <a:off x="6563466" y="1796368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1" name="Equation" r:id="rId22" imgW="127000" imgH="203200" progId="Equation.3">
                  <p:embed/>
                </p:oleObj>
              </mc:Choice>
              <mc:Fallback>
                <p:oleObj name="Equation" r:id="rId22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563466" y="1796368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653069"/>
              </p:ext>
            </p:extLst>
          </p:nvPr>
        </p:nvGraphicFramePr>
        <p:xfrm>
          <a:off x="6563466" y="2493825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2" name="Equation" r:id="rId24" imgW="127000" imgH="203200" progId="Equation.3">
                  <p:embed/>
                </p:oleObj>
              </mc:Choice>
              <mc:Fallback>
                <p:oleObj name="Equation" r:id="rId24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563466" y="2493825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995841"/>
              </p:ext>
            </p:extLst>
          </p:nvPr>
        </p:nvGraphicFramePr>
        <p:xfrm>
          <a:off x="6563466" y="3279914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3" name="Equation" r:id="rId25" imgW="127000" imgH="203200" progId="Equation.3">
                  <p:embed/>
                </p:oleObj>
              </mc:Choice>
              <mc:Fallback>
                <p:oleObj name="Equation" r:id="rId25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563466" y="3279914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4789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66490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?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388055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8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906712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9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39219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0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63974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15874"/>
              </p:ext>
            </p:extLst>
          </p:nvPr>
        </p:nvGraphicFramePr>
        <p:xfrm>
          <a:off x="2574177" y="4940157"/>
          <a:ext cx="6572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2" name="Equation" r:id="rId12" imgW="228600" imgH="228600" progId="Equation.3">
                  <p:embed/>
                </p:oleObj>
              </mc:Choice>
              <mc:Fallback>
                <p:oleObj name="Equation" r:id="rId12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74177" y="4940157"/>
                        <a:ext cx="657225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904166"/>
              </p:ext>
            </p:extLst>
          </p:nvPr>
        </p:nvGraphicFramePr>
        <p:xfrm>
          <a:off x="6270837" y="842152"/>
          <a:ext cx="1266622" cy="100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3" name="Equation" r:id="rId14" imgW="495300" imgH="393700" progId="Equation.3">
                  <p:embed/>
                </p:oleObj>
              </mc:Choice>
              <mc:Fallback>
                <p:oleObj name="Equation" r:id="rId14" imgW="495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70837" y="842152"/>
                        <a:ext cx="1266622" cy="1006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923268"/>
              </p:ext>
            </p:extLst>
          </p:nvPr>
        </p:nvGraphicFramePr>
        <p:xfrm>
          <a:off x="6336055" y="1963662"/>
          <a:ext cx="13319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4" name="Equation" r:id="rId16" imgW="520700" imgH="228600" progId="Equation.3">
                  <p:embed/>
                </p:oleObj>
              </mc:Choice>
              <mc:Fallback>
                <p:oleObj name="Equation" r:id="rId16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36055" y="1963662"/>
                        <a:ext cx="1331913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066650"/>
              </p:ext>
            </p:extLst>
          </p:nvPr>
        </p:nvGraphicFramePr>
        <p:xfrm>
          <a:off x="5451958" y="2701134"/>
          <a:ext cx="31829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5" name="Equation" r:id="rId18" imgW="1244600" imgH="228600" progId="Equation.3">
                  <p:embed/>
                </p:oleObj>
              </mc:Choice>
              <mc:Fallback>
                <p:oleObj name="Equation" r:id="rId18" imgW="1244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51958" y="2701134"/>
                        <a:ext cx="3182937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241753"/>
              </p:ext>
            </p:extLst>
          </p:nvPr>
        </p:nvGraphicFramePr>
        <p:xfrm>
          <a:off x="5450105" y="3559347"/>
          <a:ext cx="37671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6" name="Equation" r:id="rId20" imgW="1473200" imgH="203200" progId="Equation.3">
                  <p:embed/>
                </p:oleObj>
              </mc:Choice>
              <mc:Fallback>
                <p:oleObj name="Equation" r:id="rId20" imgW="147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50105" y="3559347"/>
                        <a:ext cx="3767138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142077"/>
              </p:ext>
            </p:extLst>
          </p:nvPr>
        </p:nvGraphicFramePr>
        <p:xfrm>
          <a:off x="6563466" y="1796368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7" name="Equation" r:id="rId22" imgW="127000" imgH="203200" progId="Equation.3">
                  <p:embed/>
                </p:oleObj>
              </mc:Choice>
              <mc:Fallback>
                <p:oleObj name="Equation" r:id="rId22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563466" y="1796368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115557"/>
              </p:ext>
            </p:extLst>
          </p:nvPr>
        </p:nvGraphicFramePr>
        <p:xfrm>
          <a:off x="6563466" y="2493825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8" name="Equation" r:id="rId24" imgW="127000" imgH="203200" progId="Equation.3">
                  <p:embed/>
                </p:oleObj>
              </mc:Choice>
              <mc:Fallback>
                <p:oleObj name="Equation" r:id="rId24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563466" y="2493825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132334"/>
              </p:ext>
            </p:extLst>
          </p:nvPr>
        </p:nvGraphicFramePr>
        <p:xfrm>
          <a:off x="6563466" y="3279914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9" name="Equation" r:id="rId25" imgW="127000" imgH="203200" progId="Equation.3">
                  <p:embed/>
                </p:oleObj>
              </mc:Choice>
              <mc:Fallback>
                <p:oleObj name="Equation" r:id="rId25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563466" y="3279914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906478" y="3888323"/>
            <a:ext cx="1160708" cy="629461"/>
            <a:chOff x="7906478" y="3888323"/>
            <a:chExt cx="1160708" cy="629461"/>
          </a:xfrm>
        </p:grpSpPr>
        <p:sp>
          <p:nvSpPr>
            <p:cNvPr id="18" name="Left Bracket 17"/>
            <p:cNvSpPr/>
            <p:nvPr/>
          </p:nvSpPr>
          <p:spPr>
            <a:xfrm rot="5400000" flipH="1">
              <a:off x="8396471" y="3398330"/>
              <a:ext cx="180721" cy="1160708"/>
            </a:xfrm>
            <a:prstGeom prst="leftBracket">
              <a:avLst/>
            </a:prstGeom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93191" y="3994564"/>
              <a:ext cx="593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9BBB59"/>
                  </a:solidFill>
                </a:rPr>
                <a:t>||</a:t>
              </a:r>
              <a:r>
                <a:rPr lang="en-US" sz="1400" b="1" dirty="0" smtClean="0">
                  <a:solidFill>
                    <a:srgbClr val="9BBB59"/>
                  </a:solidFill>
                </a:rPr>
                <a:t/>
              </a:r>
              <a:br>
                <a:rPr lang="en-US" sz="1400" b="1" dirty="0" smtClean="0">
                  <a:solidFill>
                    <a:srgbClr val="9BBB59"/>
                  </a:solidFill>
                </a:rPr>
              </a:br>
              <a:r>
                <a:rPr lang="en-US" sz="1400" b="1" dirty="0" smtClean="0">
                  <a:solidFill>
                    <a:srgbClr val="9BBB59"/>
                  </a:solidFill>
                </a:rPr>
                <a:t>1</a:t>
              </a:r>
              <a:endParaRPr lang="en-US" sz="1400" b="1" baseline="30000" dirty="0">
                <a:solidFill>
                  <a:srgbClr val="9BBB59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2087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7352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?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900069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212480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74531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896292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6163"/>
              </p:ext>
            </p:extLst>
          </p:nvPr>
        </p:nvGraphicFramePr>
        <p:xfrm>
          <a:off x="2574177" y="4940157"/>
          <a:ext cx="6572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" name="Equation" r:id="rId12" imgW="228600" imgH="228600" progId="Equation.3">
                  <p:embed/>
                </p:oleObj>
              </mc:Choice>
              <mc:Fallback>
                <p:oleObj name="Equation" r:id="rId12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74177" y="4940157"/>
                        <a:ext cx="657225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295841"/>
              </p:ext>
            </p:extLst>
          </p:nvPr>
        </p:nvGraphicFramePr>
        <p:xfrm>
          <a:off x="6270837" y="842152"/>
          <a:ext cx="1266622" cy="100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" name="Equation" r:id="rId14" imgW="495300" imgH="393700" progId="Equation.3">
                  <p:embed/>
                </p:oleObj>
              </mc:Choice>
              <mc:Fallback>
                <p:oleObj name="Equation" r:id="rId14" imgW="495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70837" y="842152"/>
                        <a:ext cx="1266622" cy="1006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953126"/>
              </p:ext>
            </p:extLst>
          </p:nvPr>
        </p:nvGraphicFramePr>
        <p:xfrm>
          <a:off x="6336055" y="1963662"/>
          <a:ext cx="13319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" name="Equation" r:id="rId16" imgW="520700" imgH="228600" progId="Equation.3">
                  <p:embed/>
                </p:oleObj>
              </mc:Choice>
              <mc:Fallback>
                <p:oleObj name="Equation" r:id="rId16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36055" y="1963662"/>
                        <a:ext cx="1331913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303554"/>
              </p:ext>
            </p:extLst>
          </p:nvPr>
        </p:nvGraphicFramePr>
        <p:xfrm>
          <a:off x="5451958" y="2701134"/>
          <a:ext cx="31829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" name="Equation" r:id="rId18" imgW="1244600" imgH="228600" progId="Equation.3">
                  <p:embed/>
                </p:oleObj>
              </mc:Choice>
              <mc:Fallback>
                <p:oleObj name="Equation" r:id="rId18" imgW="1244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51958" y="2701134"/>
                        <a:ext cx="3182937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658364"/>
              </p:ext>
            </p:extLst>
          </p:nvPr>
        </p:nvGraphicFramePr>
        <p:xfrm>
          <a:off x="5450105" y="3559347"/>
          <a:ext cx="37671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" name="Equation" r:id="rId20" imgW="1473200" imgH="203200" progId="Equation.3">
                  <p:embed/>
                </p:oleObj>
              </mc:Choice>
              <mc:Fallback>
                <p:oleObj name="Equation" r:id="rId20" imgW="147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50105" y="3559347"/>
                        <a:ext cx="3767138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575720"/>
              </p:ext>
            </p:extLst>
          </p:nvPr>
        </p:nvGraphicFramePr>
        <p:xfrm>
          <a:off x="5503708" y="4331797"/>
          <a:ext cx="25003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" name="Equation" r:id="rId22" imgW="977900" imgH="203200" progId="Equation.3">
                  <p:embed/>
                </p:oleObj>
              </mc:Choice>
              <mc:Fallback>
                <p:oleObj name="Equation" r:id="rId22" imgW="977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503708" y="4331797"/>
                        <a:ext cx="2500312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158938"/>
              </p:ext>
            </p:extLst>
          </p:nvPr>
        </p:nvGraphicFramePr>
        <p:xfrm>
          <a:off x="6563466" y="1796368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" name="Equation" r:id="rId24" imgW="127000" imgH="203200" progId="Equation.3">
                  <p:embed/>
                </p:oleObj>
              </mc:Choice>
              <mc:Fallback>
                <p:oleObj name="Equation" r:id="rId24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1796368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451046"/>
              </p:ext>
            </p:extLst>
          </p:nvPr>
        </p:nvGraphicFramePr>
        <p:xfrm>
          <a:off x="6563466" y="2493825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" name="Equation" r:id="rId26" imgW="127000" imgH="203200" progId="Equation.3">
                  <p:embed/>
                </p:oleObj>
              </mc:Choice>
              <mc:Fallback>
                <p:oleObj name="Equation" r:id="rId26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2493825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243246"/>
              </p:ext>
            </p:extLst>
          </p:nvPr>
        </p:nvGraphicFramePr>
        <p:xfrm>
          <a:off x="6563466" y="3279914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" name="Equation" r:id="rId27" imgW="127000" imgH="203200" progId="Equation.3">
                  <p:embed/>
                </p:oleObj>
              </mc:Choice>
              <mc:Fallback>
                <p:oleObj name="Equation" r:id="rId27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3279914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298215"/>
              </p:ext>
            </p:extLst>
          </p:nvPr>
        </p:nvGraphicFramePr>
        <p:xfrm>
          <a:off x="6563466" y="4072265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" name="Equation" r:id="rId28" imgW="127000" imgH="203200" progId="Equation.3">
                  <p:embed/>
                </p:oleObj>
              </mc:Choice>
              <mc:Fallback>
                <p:oleObj name="Equation" r:id="rId28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4072265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7906478" y="3888323"/>
            <a:ext cx="1160708" cy="629461"/>
            <a:chOff x="7906478" y="3888323"/>
            <a:chExt cx="1160708" cy="629461"/>
          </a:xfrm>
        </p:grpSpPr>
        <p:sp>
          <p:nvSpPr>
            <p:cNvPr id="19" name="Left Bracket 18"/>
            <p:cNvSpPr/>
            <p:nvPr/>
          </p:nvSpPr>
          <p:spPr>
            <a:xfrm rot="5400000" flipH="1">
              <a:off x="8396471" y="3398330"/>
              <a:ext cx="180721" cy="1160708"/>
            </a:xfrm>
            <a:prstGeom prst="leftBracket">
              <a:avLst/>
            </a:prstGeom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93191" y="3994564"/>
              <a:ext cx="593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9BBB59"/>
                  </a:solidFill>
                </a:rPr>
                <a:t>||</a:t>
              </a:r>
              <a:r>
                <a:rPr lang="en-US" sz="1400" b="1" dirty="0" smtClean="0">
                  <a:solidFill>
                    <a:srgbClr val="9BBB59"/>
                  </a:solidFill>
                </a:rPr>
                <a:t/>
              </a:r>
              <a:br>
                <a:rPr lang="en-US" sz="1400" b="1" dirty="0" smtClean="0">
                  <a:solidFill>
                    <a:srgbClr val="9BBB59"/>
                  </a:solidFill>
                </a:rPr>
              </a:br>
              <a:r>
                <a:rPr lang="en-US" sz="1400" b="1" dirty="0" smtClean="0">
                  <a:solidFill>
                    <a:srgbClr val="9BBB59"/>
                  </a:solidFill>
                </a:rPr>
                <a:t>1</a:t>
              </a:r>
              <a:endParaRPr lang="en-US" sz="1400" b="1" baseline="30000" dirty="0">
                <a:solidFill>
                  <a:srgbClr val="9BBB59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05885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93842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?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462693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6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642625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046786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63153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353479"/>
              </p:ext>
            </p:extLst>
          </p:nvPr>
        </p:nvGraphicFramePr>
        <p:xfrm>
          <a:off x="2574177" y="4940157"/>
          <a:ext cx="6572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" name="Equation" r:id="rId12" imgW="228600" imgH="228600" progId="Equation.3">
                  <p:embed/>
                </p:oleObj>
              </mc:Choice>
              <mc:Fallback>
                <p:oleObj name="Equation" r:id="rId12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74177" y="4940157"/>
                        <a:ext cx="657225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983938"/>
              </p:ext>
            </p:extLst>
          </p:nvPr>
        </p:nvGraphicFramePr>
        <p:xfrm>
          <a:off x="6270837" y="842152"/>
          <a:ext cx="1266622" cy="100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" name="Equation" r:id="rId14" imgW="495300" imgH="393700" progId="Equation.3">
                  <p:embed/>
                </p:oleObj>
              </mc:Choice>
              <mc:Fallback>
                <p:oleObj name="Equation" r:id="rId14" imgW="495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70837" y="842152"/>
                        <a:ext cx="1266622" cy="1006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693127"/>
              </p:ext>
            </p:extLst>
          </p:nvPr>
        </p:nvGraphicFramePr>
        <p:xfrm>
          <a:off x="6336055" y="1963662"/>
          <a:ext cx="13319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" name="Equation" r:id="rId16" imgW="520700" imgH="228600" progId="Equation.3">
                  <p:embed/>
                </p:oleObj>
              </mc:Choice>
              <mc:Fallback>
                <p:oleObj name="Equation" r:id="rId16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36055" y="1963662"/>
                        <a:ext cx="1331913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884141"/>
              </p:ext>
            </p:extLst>
          </p:nvPr>
        </p:nvGraphicFramePr>
        <p:xfrm>
          <a:off x="5451958" y="2701134"/>
          <a:ext cx="31829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" name="Equation" r:id="rId18" imgW="1244600" imgH="228600" progId="Equation.3">
                  <p:embed/>
                </p:oleObj>
              </mc:Choice>
              <mc:Fallback>
                <p:oleObj name="Equation" r:id="rId18" imgW="1244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51958" y="2701134"/>
                        <a:ext cx="3182937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217988"/>
              </p:ext>
            </p:extLst>
          </p:nvPr>
        </p:nvGraphicFramePr>
        <p:xfrm>
          <a:off x="5450105" y="3559347"/>
          <a:ext cx="37671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" name="Equation" r:id="rId20" imgW="1473200" imgH="203200" progId="Equation.3">
                  <p:embed/>
                </p:oleObj>
              </mc:Choice>
              <mc:Fallback>
                <p:oleObj name="Equation" r:id="rId20" imgW="147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50105" y="3559347"/>
                        <a:ext cx="3767138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051135"/>
              </p:ext>
            </p:extLst>
          </p:nvPr>
        </p:nvGraphicFramePr>
        <p:xfrm>
          <a:off x="5503708" y="4331797"/>
          <a:ext cx="25003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" name="Equation" r:id="rId22" imgW="977900" imgH="203200" progId="Equation.3">
                  <p:embed/>
                </p:oleObj>
              </mc:Choice>
              <mc:Fallback>
                <p:oleObj name="Equation" r:id="rId22" imgW="977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503708" y="4331797"/>
                        <a:ext cx="2500312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560543"/>
              </p:ext>
            </p:extLst>
          </p:nvPr>
        </p:nvGraphicFramePr>
        <p:xfrm>
          <a:off x="6563466" y="1796368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" name="Equation" r:id="rId24" imgW="127000" imgH="203200" progId="Equation.3">
                  <p:embed/>
                </p:oleObj>
              </mc:Choice>
              <mc:Fallback>
                <p:oleObj name="Equation" r:id="rId24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1796368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370543"/>
              </p:ext>
            </p:extLst>
          </p:nvPr>
        </p:nvGraphicFramePr>
        <p:xfrm>
          <a:off x="6563466" y="2493825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" name="Equation" r:id="rId26" imgW="127000" imgH="203200" progId="Equation.3">
                  <p:embed/>
                </p:oleObj>
              </mc:Choice>
              <mc:Fallback>
                <p:oleObj name="Equation" r:id="rId26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2493825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34503"/>
              </p:ext>
            </p:extLst>
          </p:nvPr>
        </p:nvGraphicFramePr>
        <p:xfrm>
          <a:off x="6563466" y="3279914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" name="Equation" r:id="rId27" imgW="127000" imgH="203200" progId="Equation.3">
                  <p:embed/>
                </p:oleObj>
              </mc:Choice>
              <mc:Fallback>
                <p:oleObj name="Equation" r:id="rId27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3279914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11239"/>
              </p:ext>
            </p:extLst>
          </p:nvPr>
        </p:nvGraphicFramePr>
        <p:xfrm>
          <a:off x="6563466" y="4072265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" name="Equation" r:id="rId28" imgW="127000" imgH="203200" progId="Equation.3">
                  <p:embed/>
                </p:oleObj>
              </mc:Choice>
              <mc:Fallback>
                <p:oleObj name="Equation" r:id="rId28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4072265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956929"/>
              </p:ext>
            </p:extLst>
          </p:nvPr>
        </p:nvGraphicFramePr>
        <p:xfrm>
          <a:off x="6563466" y="4831698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" name="Equation" r:id="rId29" imgW="127000" imgH="203200" progId="Equation.3">
                  <p:embed/>
                </p:oleObj>
              </mc:Choice>
              <mc:Fallback>
                <p:oleObj name="Equation" r:id="rId29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4831698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278348"/>
              </p:ext>
            </p:extLst>
          </p:nvPr>
        </p:nvGraphicFramePr>
        <p:xfrm>
          <a:off x="4866310" y="5044981"/>
          <a:ext cx="41576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" name="Equation" r:id="rId30" imgW="1625600" imgH="203200" progId="Equation.3">
                  <p:embed/>
                </p:oleObj>
              </mc:Choice>
              <mc:Fallback>
                <p:oleObj name="Equation" r:id="rId30" imgW="1625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866310" y="5044981"/>
                        <a:ext cx="4157663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7100810" y="4940157"/>
            <a:ext cx="1923163" cy="64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0279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14536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?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675919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2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604652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060438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628796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31974"/>
              </p:ext>
            </p:extLst>
          </p:nvPr>
        </p:nvGraphicFramePr>
        <p:xfrm>
          <a:off x="2574177" y="4940157"/>
          <a:ext cx="6572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" name="Equation" r:id="rId12" imgW="228600" imgH="228600" progId="Equation.3">
                  <p:embed/>
                </p:oleObj>
              </mc:Choice>
              <mc:Fallback>
                <p:oleObj name="Equation" r:id="rId12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74177" y="4940157"/>
                        <a:ext cx="657225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143645"/>
              </p:ext>
            </p:extLst>
          </p:nvPr>
        </p:nvGraphicFramePr>
        <p:xfrm>
          <a:off x="6270837" y="842152"/>
          <a:ext cx="1266622" cy="100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" name="Equation" r:id="rId14" imgW="495300" imgH="393700" progId="Equation.3">
                  <p:embed/>
                </p:oleObj>
              </mc:Choice>
              <mc:Fallback>
                <p:oleObj name="Equation" r:id="rId14" imgW="495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70837" y="842152"/>
                        <a:ext cx="1266622" cy="1006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013755"/>
              </p:ext>
            </p:extLst>
          </p:nvPr>
        </p:nvGraphicFramePr>
        <p:xfrm>
          <a:off x="6336055" y="1963662"/>
          <a:ext cx="13319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" name="Equation" r:id="rId16" imgW="520700" imgH="228600" progId="Equation.3">
                  <p:embed/>
                </p:oleObj>
              </mc:Choice>
              <mc:Fallback>
                <p:oleObj name="Equation" r:id="rId16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36055" y="1963662"/>
                        <a:ext cx="1331913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791446"/>
              </p:ext>
            </p:extLst>
          </p:nvPr>
        </p:nvGraphicFramePr>
        <p:xfrm>
          <a:off x="5451958" y="2701134"/>
          <a:ext cx="31829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" name="Equation" r:id="rId18" imgW="1244600" imgH="228600" progId="Equation.3">
                  <p:embed/>
                </p:oleObj>
              </mc:Choice>
              <mc:Fallback>
                <p:oleObj name="Equation" r:id="rId18" imgW="1244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51958" y="2701134"/>
                        <a:ext cx="3182937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318383"/>
              </p:ext>
            </p:extLst>
          </p:nvPr>
        </p:nvGraphicFramePr>
        <p:xfrm>
          <a:off x="5450105" y="3559347"/>
          <a:ext cx="37671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" name="Equation" r:id="rId20" imgW="1473200" imgH="203200" progId="Equation.3">
                  <p:embed/>
                </p:oleObj>
              </mc:Choice>
              <mc:Fallback>
                <p:oleObj name="Equation" r:id="rId20" imgW="147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50105" y="3559347"/>
                        <a:ext cx="3767138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096972"/>
              </p:ext>
            </p:extLst>
          </p:nvPr>
        </p:nvGraphicFramePr>
        <p:xfrm>
          <a:off x="5503708" y="4331797"/>
          <a:ext cx="25003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" name="Equation" r:id="rId22" imgW="977900" imgH="203200" progId="Equation.3">
                  <p:embed/>
                </p:oleObj>
              </mc:Choice>
              <mc:Fallback>
                <p:oleObj name="Equation" r:id="rId22" imgW="977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503708" y="4331797"/>
                        <a:ext cx="2500312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411173"/>
              </p:ext>
            </p:extLst>
          </p:nvPr>
        </p:nvGraphicFramePr>
        <p:xfrm>
          <a:off x="6563466" y="1796368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" name="Equation" r:id="rId24" imgW="127000" imgH="203200" progId="Equation.3">
                  <p:embed/>
                </p:oleObj>
              </mc:Choice>
              <mc:Fallback>
                <p:oleObj name="Equation" r:id="rId24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1796368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804483"/>
              </p:ext>
            </p:extLst>
          </p:nvPr>
        </p:nvGraphicFramePr>
        <p:xfrm>
          <a:off x="6563466" y="2493825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" name="Equation" r:id="rId26" imgW="127000" imgH="203200" progId="Equation.3">
                  <p:embed/>
                </p:oleObj>
              </mc:Choice>
              <mc:Fallback>
                <p:oleObj name="Equation" r:id="rId26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2493825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607668"/>
              </p:ext>
            </p:extLst>
          </p:nvPr>
        </p:nvGraphicFramePr>
        <p:xfrm>
          <a:off x="6563466" y="3279914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" name="Equation" r:id="rId27" imgW="127000" imgH="203200" progId="Equation.3">
                  <p:embed/>
                </p:oleObj>
              </mc:Choice>
              <mc:Fallback>
                <p:oleObj name="Equation" r:id="rId27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3279914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499464"/>
              </p:ext>
            </p:extLst>
          </p:nvPr>
        </p:nvGraphicFramePr>
        <p:xfrm>
          <a:off x="6563466" y="4072265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" name="Equation" r:id="rId28" imgW="127000" imgH="203200" progId="Equation.3">
                  <p:embed/>
                </p:oleObj>
              </mc:Choice>
              <mc:Fallback>
                <p:oleObj name="Equation" r:id="rId28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4072265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495349"/>
              </p:ext>
            </p:extLst>
          </p:nvPr>
        </p:nvGraphicFramePr>
        <p:xfrm>
          <a:off x="6563466" y="4831698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" name="Equation" r:id="rId29" imgW="127000" imgH="203200" progId="Equation.3">
                  <p:embed/>
                </p:oleObj>
              </mc:Choice>
              <mc:Fallback>
                <p:oleObj name="Equation" r:id="rId29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4831698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877965"/>
              </p:ext>
            </p:extLst>
          </p:nvPr>
        </p:nvGraphicFramePr>
        <p:xfrm>
          <a:off x="4866310" y="5044981"/>
          <a:ext cx="41576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" name="Equation" r:id="rId30" imgW="1625600" imgH="203200" progId="Equation.3">
                  <p:embed/>
                </p:oleObj>
              </mc:Choice>
              <mc:Fallback>
                <p:oleObj name="Equation" r:id="rId30" imgW="1625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866310" y="5044981"/>
                        <a:ext cx="4157663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6498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Sorted-Search Problem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97427"/>
              </p:ext>
            </p:extLst>
          </p:nvPr>
        </p:nvGraphicFramePr>
        <p:xfrm>
          <a:off x="151854" y="800734"/>
          <a:ext cx="3961997" cy="590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24"/>
                <a:gridCol w="2413673"/>
              </a:tblGrid>
              <a:tr h="139213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4"/>
                          </a:solidFill>
                        </a:rPr>
                        <a:t>Iteration</a:t>
                      </a:r>
                      <a:r>
                        <a:rPr lang="en-US" sz="2400" b="1" baseline="0" smtClean="0">
                          <a:solidFill>
                            <a:schemeClr val="accent4"/>
                          </a:solidFill>
                        </a:rPr>
                        <a:t> Number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Size of </a:t>
                      </a:r>
                      <a:b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Searching-Range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 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400" i="1" dirty="0" smtClean="0">
                          <a:latin typeface="Times"/>
                          <a:cs typeface="Times"/>
                        </a:rPr>
                        <a:t>…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vert="vert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8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?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2400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636845"/>
              </p:ext>
            </p:extLst>
          </p:nvPr>
        </p:nvGraphicFramePr>
        <p:xfrm>
          <a:off x="2427568" y="2701925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6" name="Equation" r:id="rId4" imgW="393700" imgH="228600" progId="Equation.3">
                  <p:embed/>
                </p:oleObj>
              </mc:Choice>
              <mc:Fallback>
                <p:oleObj name="Equation" r:id="rId4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68" y="2701925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336165"/>
              </p:ext>
            </p:extLst>
          </p:nvPr>
        </p:nvGraphicFramePr>
        <p:xfrm>
          <a:off x="2408518" y="3254375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7" name="Equation" r:id="rId6" imgW="406400" imgH="228600" progId="Equation.3">
                  <p:embed/>
                </p:oleObj>
              </mc:Choice>
              <mc:Fallback>
                <p:oleObj name="Equation" r:id="rId6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518" y="3254375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728506"/>
              </p:ext>
            </p:extLst>
          </p:nvPr>
        </p:nvGraphicFramePr>
        <p:xfrm>
          <a:off x="2427568" y="3835400"/>
          <a:ext cx="11318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8" name="Equation" r:id="rId8" imgW="393700" imgH="228600" progId="Equation.3">
                  <p:embed/>
                </p:oleObj>
              </mc:Choice>
              <mc:Fallback>
                <p:oleObj name="Equation" r:id="rId8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568" y="3835400"/>
                        <a:ext cx="113188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166859"/>
              </p:ext>
            </p:extLst>
          </p:nvPr>
        </p:nvGraphicFramePr>
        <p:xfrm>
          <a:off x="2408518" y="2122488"/>
          <a:ext cx="116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9" name="Equation" r:id="rId10" imgW="406400" imgH="228600" progId="Equation.3">
                  <p:embed/>
                </p:oleObj>
              </mc:Choice>
              <mc:Fallback>
                <p:oleObj name="Equation" r:id="rId10" imgW="40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8518" y="2122488"/>
                        <a:ext cx="11684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998505"/>
              </p:ext>
            </p:extLst>
          </p:nvPr>
        </p:nvGraphicFramePr>
        <p:xfrm>
          <a:off x="2574177" y="4940157"/>
          <a:ext cx="6572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0" name="Equation" r:id="rId12" imgW="228600" imgH="228600" progId="Equation.3">
                  <p:embed/>
                </p:oleObj>
              </mc:Choice>
              <mc:Fallback>
                <p:oleObj name="Equation" r:id="rId12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74177" y="4940157"/>
                        <a:ext cx="657225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499842"/>
              </p:ext>
            </p:extLst>
          </p:nvPr>
        </p:nvGraphicFramePr>
        <p:xfrm>
          <a:off x="6270837" y="842152"/>
          <a:ext cx="1266622" cy="100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1" name="Equation" r:id="rId14" imgW="495300" imgH="393700" progId="Equation.3">
                  <p:embed/>
                </p:oleObj>
              </mc:Choice>
              <mc:Fallback>
                <p:oleObj name="Equation" r:id="rId14" imgW="495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70837" y="842152"/>
                        <a:ext cx="1266622" cy="1006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376097"/>
              </p:ext>
            </p:extLst>
          </p:nvPr>
        </p:nvGraphicFramePr>
        <p:xfrm>
          <a:off x="6336055" y="1963662"/>
          <a:ext cx="13319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2" name="Equation" r:id="rId16" imgW="520700" imgH="228600" progId="Equation.3">
                  <p:embed/>
                </p:oleObj>
              </mc:Choice>
              <mc:Fallback>
                <p:oleObj name="Equation" r:id="rId16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36055" y="1963662"/>
                        <a:ext cx="1331913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269604"/>
              </p:ext>
            </p:extLst>
          </p:nvPr>
        </p:nvGraphicFramePr>
        <p:xfrm>
          <a:off x="5451958" y="2701134"/>
          <a:ext cx="31829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3" name="Equation" r:id="rId18" imgW="1244600" imgH="228600" progId="Equation.3">
                  <p:embed/>
                </p:oleObj>
              </mc:Choice>
              <mc:Fallback>
                <p:oleObj name="Equation" r:id="rId18" imgW="1244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51958" y="2701134"/>
                        <a:ext cx="3182937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314527"/>
              </p:ext>
            </p:extLst>
          </p:nvPr>
        </p:nvGraphicFramePr>
        <p:xfrm>
          <a:off x="5450105" y="3559347"/>
          <a:ext cx="37671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4" name="Equation" r:id="rId20" imgW="1473200" imgH="203200" progId="Equation.3">
                  <p:embed/>
                </p:oleObj>
              </mc:Choice>
              <mc:Fallback>
                <p:oleObj name="Equation" r:id="rId20" imgW="147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50105" y="3559347"/>
                        <a:ext cx="3767138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120673"/>
              </p:ext>
            </p:extLst>
          </p:nvPr>
        </p:nvGraphicFramePr>
        <p:xfrm>
          <a:off x="5503708" y="4331797"/>
          <a:ext cx="25003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5" name="Equation" r:id="rId22" imgW="977900" imgH="203200" progId="Equation.3">
                  <p:embed/>
                </p:oleObj>
              </mc:Choice>
              <mc:Fallback>
                <p:oleObj name="Equation" r:id="rId22" imgW="977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503708" y="4331797"/>
                        <a:ext cx="2500312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91583"/>
              </p:ext>
            </p:extLst>
          </p:nvPr>
        </p:nvGraphicFramePr>
        <p:xfrm>
          <a:off x="6563466" y="1796368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6" name="Equation" r:id="rId24" imgW="127000" imgH="203200" progId="Equation.3">
                  <p:embed/>
                </p:oleObj>
              </mc:Choice>
              <mc:Fallback>
                <p:oleObj name="Equation" r:id="rId24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1796368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477548"/>
              </p:ext>
            </p:extLst>
          </p:nvPr>
        </p:nvGraphicFramePr>
        <p:xfrm>
          <a:off x="6563466" y="2493825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7" name="Equation" r:id="rId26" imgW="127000" imgH="203200" progId="Equation.3">
                  <p:embed/>
                </p:oleObj>
              </mc:Choice>
              <mc:Fallback>
                <p:oleObj name="Equation" r:id="rId26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2493825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425943"/>
              </p:ext>
            </p:extLst>
          </p:nvPr>
        </p:nvGraphicFramePr>
        <p:xfrm>
          <a:off x="6563466" y="3279914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8" name="Equation" r:id="rId27" imgW="127000" imgH="203200" progId="Equation.3">
                  <p:embed/>
                </p:oleObj>
              </mc:Choice>
              <mc:Fallback>
                <p:oleObj name="Equation" r:id="rId27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3279914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642551"/>
              </p:ext>
            </p:extLst>
          </p:nvPr>
        </p:nvGraphicFramePr>
        <p:xfrm>
          <a:off x="6563466" y="4072265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9" name="Equation" r:id="rId28" imgW="127000" imgH="203200" progId="Equation.3">
                  <p:embed/>
                </p:oleObj>
              </mc:Choice>
              <mc:Fallback>
                <p:oleObj name="Equation" r:id="rId28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4072265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159821"/>
              </p:ext>
            </p:extLst>
          </p:nvPr>
        </p:nvGraphicFramePr>
        <p:xfrm>
          <a:off x="6563466" y="4831698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0" name="Equation" r:id="rId29" imgW="127000" imgH="203200" progId="Equation.3">
                  <p:embed/>
                </p:oleObj>
              </mc:Choice>
              <mc:Fallback>
                <p:oleObj name="Equation" r:id="rId29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4831698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75704"/>
              </p:ext>
            </p:extLst>
          </p:nvPr>
        </p:nvGraphicFramePr>
        <p:xfrm>
          <a:off x="4807495" y="5736119"/>
          <a:ext cx="40290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1" name="Equation" r:id="rId30" imgW="1574800" imgH="469900" progId="Equation.3">
                  <p:embed/>
                </p:oleObj>
              </mc:Choice>
              <mc:Fallback>
                <p:oleObj name="Equation" r:id="rId30" imgW="1574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807495" y="5736119"/>
                        <a:ext cx="4029075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563543"/>
              </p:ext>
            </p:extLst>
          </p:nvPr>
        </p:nvGraphicFramePr>
        <p:xfrm>
          <a:off x="4866310" y="5044981"/>
          <a:ext cx="41576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2" name="Equation" r:id="rId32" imgW="1625600" imgH="203200" progId="Equation.3">
                  <p:embed/>
                </p:oleObj>
              </mc:Choice>
              <mc:Fallback>
                <p:oleObj name="Equation" r:id="rId32" imgW="1625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866310" y="5044981"/>
                        <a:ext cx="4157663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007837"/>
              </p:ext>
            </p:extLst>
          </p:nvPr>
        </p:nvGraphicFramePr>
        <p:xfrm>
          <a:off x="6563466" y="5564093"/>
          <a:ext cx="325438" cy="3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3" name="Equation" r:id="rId34" imgW="127000" imgH="203200" progId="Equation.3">
                  <p:embed/>
                </p:oleObj>
              </mc:Choice>
              <mc:Fallback>
                <p:oleObj name="Equation" r:id="rId34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63466" y="5564093"/>
                        <a:ext cx="325438" cy="33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3993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36209" y="6256"/>
            <a:ext cx="8016083" cy="69219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sortedSearch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high,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found;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low = 0;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high 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- 1;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found = false;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((found == false) &amp;&amp; (low &lt;= high)){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(srtArr[mid] == val){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ind =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found = true;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(val &lt; srtArr[mid])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high = mid - 1;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8000"/>
                </a:solidFill>
                <a:latin typeface="Courier New"/>
                <a:ea typeface="ＭＳ 明朝"/>
                <a:cs typeface="Courier New"/>
              </a:rPr>
              <a:t>// val &gt; srtArr[mid]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low = mid + 1;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(found == true)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1280341" y="1373071"/>
            <a:ext cx="227666" cy="849653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Left Bracket 5"/>
          <p:cNvSpPr/>
          <p:nvPr/>
        </p:nvSpPr>
        <p:spPr>
          <a:xfrm>
            <a:off x="1888302" y="2505678"/>
            <a:ext cx="227666" cy="249199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Left Bracket 6"/>
          <p:cNvSpPr/>
          <p:nvPr/>
        </p:nvSpPr>
        <p:spPr>
          <a:xfrm>
            <a:off x="1276824" y="5473913"/>
            <a:ext cx="227666" cy="1152841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1810" y="1654516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810" y="5877972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4050" y="3586756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1280341" y="2275211"/>
            <a:ext cx="227666" cy="305380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1219" y="3477009"/>
            <a:ext cx="103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(# of iterations)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62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36209" y="6256"/>
            <a:ext cx="8016083" cy="69219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sortedSearch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val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high,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found;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low = 0;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high = </a:t>
            </a:r>
            <a:r>
              <a:rPr lang="en-US" sz="26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srtArrSize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- 1;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found = false;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((found == false) &amp;&amp; (low &lt;= high)){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(srtArr[mid] == val){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ind = mid;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found = true;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(val &lt; srtArr[mid])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high = mid - 1;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600" b="1" dirty="0">
                <a:solidFill>
                  <a:srgbClr val="008000"/>
                </a:solidFill>
                <a:latin typeface="Courier New"/>
                <a:ea typeface="ＭＳ 明朝"/>
                <a:cs typeface="Courier New"/>
              </a:rPr>
              <a:t>// val &gt; srtArr[mid]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low = mid + 1;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(found == true)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ind;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mr-IN" sz="26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-1;</a:t>
            </a:r>
          </a:p>
          <a:p>
            <a:pPr marL="0" indent="0">
              <a:buNone/>
            </a:pPr>
            <a:r>
              <a:rPr lang="mr-IN" sz="26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1280341" y="1373071"/>
            <a:ext cx="227666" cy="849653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Left Bracket 5"/>
          <p:cNvSpPr/>
          <p:nvPr/>
        </p:nvSpPr>
        <p:spPr>
          <a:xfrm>
            <a:off x="1888302" y="2505678"/>
            <a:ext cx="227666" cy="249199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Left Bracket 6"/>
          <p:cNvSpPr/>
          <p:nvPr/>
        </p:nvSpPr>
        <p:spPr>
          <a:xfrm>
            <a:off x="1276824" y="5473913"/>
            <a:ext cx="227666" cy="1152841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1810" y="1654516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810" y="5877972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4050" y="3586756"/>
            <a:ext cx="5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1280341" y="2275211"/>
            <a:ext cx="227666" cy="3053804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1219" y="3477009"/>
            <a:ext cx="103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b="1" i="1" dirty="0" smtClean="0">
                <a:solidFill>
                  <a:schemeClr val="accent3"/>
                </a:solidFill>
                <a:latin typeface="Times"/>
                <a:cs typeface="Times"/>
              </a:rPr>
              <a:t>(# of iterations)</a:t>
            </a:r>
            <a:endParaRPr lang="en-US" sz="14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767" y="6335669"/>
            <a:ext cx="4033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 </a:t>
            </a:r>
            <a:r>
              <a:rPr lang="el-GR" sz="2800" b="1" i="1" dirty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(log</a:t>
            </a:r>
            <a:r>
              <a:rPr lang="en-US" sz="2800" b="1" i="1" baseline="-25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n)</a:t>
            </a:r>
            <a:endParaRPr lang="en-US" sz="28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75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Linear </a:t>
            </a:r>
            <a:r>
              <a:rPr lang="en-US" dirty="0" err="1" smtClean="0">
                <a:solidFill>
                  <a:srgbClr val="4F6228"/>
                </a:solidFill>
              </a:rPr>
              <a:t>vs</a:t>
            </a:r>
            <a:r>
              <a:rPr lang="en-US" dirty="0" smtClean="0">
                <a:solidFill>
                  <a:srgbClr val="4F6228"/>
                </a:solidFill>
              </a:rPr>
              <a:t> Logarithmic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06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47109</TotalTime>
  <Words>4779</Words>
  <Application>Microsoft Macintosh PowerPoint</Application>
  <PresentationFormat>On-screen Show (4:3)</PresentationFormat>
  <Paragraphs>1345</Paragraphs>
  <Slides>120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2" baseType="lpstr">
      <vt:lpstr>Office Theme</vt:lpstr>
      <vt:lpstr>Equation</vt:lpstr>
      <vt:lpstr>Fundamental Searching Algorithms</vt:lpstr>
      <vt:lpstr>The Searching Problem</vt:lpstr>
      <vt:lpstr>The Searching Problem</vt:lpstr>
      <vt:lpstr>The Searching Problem</vt:lpstr>
      <vt:lpstr>The Searching Problem</vt:lpstr>
      <vt:lpstr>The Searching Problem</vt:lpstr>
      <vt:lpstr>The Searching Problem</vt:lpstr>
      <vt:lpstr>The Searching Problem</vt:lpstr>
      <vt:lpstr>The Searching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The Sorted-Search Problem</vt:lpstr>
      <vt:lpstr>PowerPoint Presentation</vt:lpstr>
      <vt:lpstr>PowerPoint Presentation</vt:lpstr>
      <vt:lpstr>Linear vs Logarithmic</vt:lpstr>
      <vt:lpstr>Linear vs Logarithmic</vt:lpstr>
      <vt:lpstr>Linear vs Logarithmic</vt:lpstr>
      <vt:lpstr>Linear vs Logarithmic</vt:lpstr>
      <vt:lpstr>Linear vs Logarithmic</vt:lpstr>
      <vt:lpstr>Linear vs Logarithmic</vt:lpstr>
      <vt:lpstr>Linear vs Logarithmic</vt:lpstr>
      <vt:lpstr>Linear vs Logarithmic</vt:lpstr>
      <vt:lpstr>Linear vs Logarithmic</vt:lpstr>
      <vt:lpstr>Linear vs Logarithmic</vt:lpstr>
      <vt:lpstr>Linear vs Logarithmic</vt:lpstr>
      <vt:lpstr>Linear vs Logarithmic</vt:lpstr>
      <vt:lpstr>Linear vs Logarithmic</vt:lpstr>
      <vt:lpstr>Linear vs Logarithmic</vt:lpstr>
      <vt:lpstr>Linear vs Logarithmic</vt:lpstr>
      <vt:lpstr>Linear vs Logarithmic</vt:lpstr>
      <vt:lpstr>Linear vs Logarithmic</vt:lpstr>
      <vt:lpstr>Linear vs Logarithmic</vt:lpstr>
      <vt:lpstr>Linear vs Logarithmic</vt:lpstr>
      <vt:lpstr>Linear vs Logarithmic</vt:lpstr>
      <vt:lpstr>Linear vs Logarithmic</vt:lpstr>
      <vt:lpstr>Linear vs Logarithmic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Itay Tal</dc:creator>
  <cp:lastModifiedBy>NYU-ePoly</cp:lastModifiedBy>
  <cp:revision>225</cp:revision>
  <dcterms:created xsi:type="dcterms:W3CDTF">2016-05-05T21:10:34Z</dcterms:created>
  <dcterms:modified xsi:type="dcterms:W3CDTF">2017-01-25T16:17:46Z</dcterms:modified>
</cp:coreProperties>
</file>