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CDAB9-ED72-42D8-9C21-BE3B19426E7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1D8F2-787A-4D8E-A7D9-D1F0B2DBA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98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taken from http://sourcecodemania.com/wp-content/uploads/2012/02/stack-example.jpg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1D8F2-787A-4D8E-A7D9-D1F0B2DBAB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5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taken from: https://upload.wikimedia.org/wikipedia/commons/thumb/5/52/Data_Queue.svg/2000px-Data_Queue.svg.png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1D8F2-787A-4D8E-A7D9-D1F0B2DBAB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2260-7092-46EE-928C-21B5DD4A21D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2AF-3BAB-4E88-A060-51664497F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2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2260-7092-46EE-928C-21B5DD4A21D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2AF-3BAB-4E88-A060-51664497F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2260-7092-46EE-928C-21B5DD4A21D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2AF-3BAB-4E88-A060-51664497F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3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2260-7092-46EE-928C-21B5DD4A21D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2AF-3BAB-4E88-A060-51664497F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5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2260-7092-46EE-928C-21B5DD4A21D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2AF-3BAB-4E88-A060-51664497F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4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2260-7092-46EE-928C-21B5DD4A21D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2AF-3BAB-4E88-A060-51664497F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5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2260-7092-46EE-928C-21B5DD4A21D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2AF-3BAB-4E88-A060-51664497F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2260-7092-46EE-928C-21B5DD4A21D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2AF-3BAB-4E88-A060-51664497F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9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2260-7092-46EE-928C-21B5DD4A21D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2AF-3BAB-4E88-A060-51664497F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9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2260-7092-46EE-928C-21B5DD4A21D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2AF-3BAB-4E88-A060-51664497F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1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2260-7092-46EE-928C-21B5DD4A21D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2AF-3BAB-4E88-A060-51664497F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6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32260-7092-46EE-928C-21B5DD4A21D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3E2AF-3BAB-4E88-A060-51664497F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2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insertions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push(‘(‘) – stack now: (</a:t>
            </a:r>
          </a:p>
          <a:p>
            <a:r>
              <a:rPr lang="en-US" dirty="0"/>
              <a:t>top – compares ‘(‘ to ‘)’</a:t>
            </a:r>
          </a:p>
          <a:p>
            <a:r>
              <a:rPr lang="en-US" dirty="0"/>
              <a:t>pop – stack now: (empty)</a:t>
            </a:r>
          </a:p>
          <a:p>
            <a:r>
              <a:rPr lang="en-US" dirty="0"/>
              <a:t>push(‘{‘) – stack now: {</a:t>
            </a:r>
          </a:p>
          <a:p>
            <a:r>
              <a:rPr lang="en-US" dirty="0"/>
              <a:t>push(‘[‘) – stack now: {[</a:t>
            </a:r>
          </a:p>
          <a:p>
            <a:r>
              <a:rPr lang="en-US" dirty="0"/>
              <a:t>top – compares ‘[‘ to ‘]’</a:t>
            </a:r>
          </a:p>
          <a:p>
            <a:r>
              <a:rPr lang="en-US" dirty="0"/>
              <a:t>pop – stack now: {</a:t>
            </a:r>
          </a:p>
          <a:p>
            <a:r>
              <a:rPr lang="en-US" dirty="0"/>
              <a:t>push(‘{‘) stack now: {{</a:t>
            </a:r>
          </a:p>
          <a:p>
            <a:r>
              <a:rPr lang="en-US" dirty="0"/>
              <a:t>top – compares ‘{‘ to ‘}’</a:t>
            </a:r>
          </a:p>
          <a:p>
            <a:r>
              <a:rPr lang="en-US" dirty="0"/>
              <a:t>pop – stack now: {</a:t>
            </a:r>
          </a:p>
          <a:p>
            <a:r>
              <a:rPr lang="en-US" dirty="0"/>
              <a:t>push(‘[‘) – stack now: {[</a:t>
            </a:r>
          </a:p>
          <a:p>
            <a:r>
              <a:rPr lang="en-US" dirty="0"/>
              <a:t>push(‘(‘) – stack now: {[( - this is the image I show</a:t>
            </a:r>
          </a:p>
          <a:p>
            <a:r>
              <a:rPr lang="en-US" dirty="0"/>
              <a:t>top – compares ‘(‘ to ‘)’</a:t>
            </a:r>
          </a:p>
        </p:txBody>
      </p:sp>
    </p:spTree>
    <p:extLst>
      <p:ext uri="{BB962C8B-B14F-4D97-AF65-F5344CB8AC3E}">
        <p14:creationId xmlns:p14="http://schemas.microsoft.com/office/powerpoint/2010/main" val="259783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Queue, what is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in, first out (FIFO) data structure</a:t>
            </a:r>
          </a:p>
          <a:p>
            <a:pPr lvl="1"/>
            <a:r>
              <a:rPr lang="en-US" dirty="0"/>
              <a:t>The first item which is </a:t>
            </a:r>
            <a:r>
              <a:rPr lang="en-US" dirty="0" err="1"/>
              <a:t>enqueued</a:t>
            </a:r>
            <a:r>
              <a:rPr lang="en-US" dirty="0"/>
              <a:t> if the first item </a:t>
            </a:r>
            <a:r>
              <a:rPr lang="en-US" dirty="0" err="1"/>
              <a:t>dequed</a:t>
            </a:r>
            <a:endParaRPr lang="en-US" dirty="0"/>
          </a:p>
          <a:p>
            <a:pPr lvl="1"/>
            <a:r>
              <a:rPr lang="en-US" dirty="0"/>
              <a:t>Often used for buffering information</a:t>
            </a:r>
          </a:p>
          <a:p>
            <a:r>
              <a:rPr lang="en-US" dirty="0"/>
              <a:t>Push, pop and top are often the accessor functions, however it may be </a:t>
            </a:r>
            <a:r>
              <a:rPr lang="en-US" dirty="0" err="1"/>
              <a:t>enqueue</a:t>
            </a:r>
            <a:r>
              <a:rPr lang="en-US" dirty="0"/>
              <a:t>, </a:t>
            </a:r>
            <a:r>
              <a:rPr lang="en-US" dirty="0" err="1"/>
              <a:t>dequeue</a:t>
            </a:r>
            <a:r>
              <a:rPr lang="en-US" dirty="0"/>
              <a:t> and top.</a:t>
            </a:r>
          </a:p>
          <a:p>
            <a:r>
              <a:rPr lang="en-US" dirty="0"/>
              <a:t>Supplemental functions</a:t>
            </a:r>
          </a:p>
          <a:p>
            <a:pPr lvl="1"/>
            <a:r>
              <a:rPr lang="en-US" dirty="0"/>
              <a:t>clear</a:t>
            </a:r>
          </a:p>
          <a:p>
            <a:pPr lvl="1"/>
            <a:r>
              <a:rPr lang="en-US" dirty="0" err="1"/>
              <a:t>isEmpty</a:t>
            </a:r>
            <a:endParaRPr lang="en-US" dirty="0"/>
          </a:p>
          <a:p>
            <a:pPr lvl="1"/>
            <a:r>
              <a:rPr lang="en-US" dirty="0"/>
              <a:t>size</a:t>
            </a:r>
          </a:p>
        </p:txBody>
      </p:sp>
      <p:pic>
        <p:nvPicPr>
          <p:cNvPr id="3076" name="Picture 4" descr="2000px-Data_Queue.svg.png (2000×1309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398" y="3759199"/>
            <a:ext cx="4146968" cy="271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328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Queue, 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r>
              <a:rPr lang="en-US" dirty="0"/>
              <a:t> adds to the end</a:t>
            </a:r>
          </a:p>
          <a:p>
            <a:r>
              <a:rPr lang="en-US" dirty="0" err="1"/>
              <a:t>Dequeue</a:t>
            </a:r>
            <a:r>
              <a:rPr lang="en-US" dirty="0"/>
              <a:t> removes from the front</a:t>
            </a:r>
          </a:p>
          <a:p>
            <a:r>
              <a:rPr lang="en-US" dirty="0"/>
              <a:t>Could also be vice-versa</a:t>
            </a:r>
          </a:p>
          <a:p>
            <a:r>
              <a:rPr lang="en-US" dirty="0"/>
              <a:t>Supplemental functions need to be provided as well as Big 3, if applicable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9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Storage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835585"/>
              </p:ext>
            </p:extLst>
          </p:nvPr>
        </p:nvGraphicFramePr>
        <p:xfrm>
          <a:off x="2767895" y="2325508"/>
          <a:ext cx="4701841" cy="3313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4687">
                  <a:extLst>
                    <a:ext uri="{9D8B030D-6E8A-4147-A177-3AD203B41FA5}">
                      <a16:colId xmlns:a16="http://schemas.microsoft.com/office/drawing/2014/main" xmlns="" val="679610043"/>
                    </a:ext>
                  </a:extLst>
                </a:gridCol>
                <a:gridCol w="1514687">
                  <a:extLst>
                    <a:ext uri="{9D8B030D-6E8A-4147-A177-3AD203B41FA5}">
                      <a16:colId xmlns:a16="http://schemas.microsoft.com/office/drawing/2014/main" xmlns="" val="341765244"/>
                    </a:ext>
                  </a:extLst>
                </a:gridCol>
                <a:gridCol w="1672467">
                  <a:extLst>
                    <a:ext uri="{9D8B030D-6E8A-4147-A177-3AD203B41FA5}">
                      <a16:colId xmlns:a16="http://schemas.microsoft.com/office/drawing/2014/main" xmlns="" val="1806205416"/>
                    </a:ext>
                  </a:extLst>
                </a:gridCol>
              </a:tblGrid>
              <a:tr h="473340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 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67" marR="23667" marT="236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List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67" marR="23667" marT="236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Array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67" marR="23667" marT="23667" marB="0" anchor="b"/>
                </a:tc>
                <a:extLst>
                  <a:ext uri="{0D108BD9-81ED-4DB2-BD59-A6C34878D82A}">
                    <a16:rowId xmlns:a16="http://schemas.microsoft.com/office/drawing/2014/main" xmlns="" val="304646533"/>
                  </a:ext>
                </a:extLst>
              </a:tr>
              <a:tr h="473340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push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67" marR="23667" marT="236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O(1)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67" marR="23667" marT="236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O(1)/O(N)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67" marR="23667" marT="23667" marB="0" anchor="b"/>
                </a:tc>
                <a:extLst>
                  <a:ext uri="{0D108BD9-81ED-4DB2-BD59-A6C34878D82A}">
                    <a16:rowId xmlns:a16="http://schemas.microsoft.com/office/drawing/2014/main" xmlns="" val="1893060610"/>
                  </a:ext>
                </a:extLst>
              </a:tr>
              <a:tr h="473340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pop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67" marR="23667" marT="236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O(1)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67" marR="23667" marT="236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O(N)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67" marR="23667" marT="23667" marB="0" anchor="b"/>
                </a:tc>
                <a:extLst>
                  <a:ext uri="{0D108BD9-81ED-4DB2-BD59-A6C34878D82A}">
                    <a16:rowId xmlns:a16="http://schemas.microsoft.com/office/drawing/2014/main" xmlns="" val="1681731318"/>
                  </a:ext>
                </a:extLst>
              </a:tr>
              <a:tr h="473340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top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67" marR="23667" marT="236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O(1)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67" marR="23667" marT="236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O(1)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67" marR="23667" marT="23667" marB="0" anchor="b"/>
                </a:tc>
                <a:extLst>
                  <a:ext uri="{0D108BD9-81ED-4DB2-BD59-A6C34878D82A}">
                    <a16:rowId xmlns:a16="http://schemas.microsoft.com/office/drawing/2014/main" xmlns="" val="3085232926"/>
                  </a:ext>
                </a:extLst>
              </a:tr>
              <a:tr h="473340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clear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67" marR="23667" marT="236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O(N)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67" marR="23667" marT="236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O(1)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67" marR="23667" marT="23667" marB="0" anchor="b"/>
                </a:tc>
                <a:extLst>
                  <a:ext uri="{0D108BD9-81ED-4DB2-BD59-A6C34878D82A}">
                    <a16:rowId xmlns:a16="http://schemas.microsoft.com/office/drawing/2014/main" xmlns="" val="2988767412"/>
                  </a:ext>
                </a:extLst>
              </a:tr>
              <a:tr h="473340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isEmpty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67" marR="23667" marT="236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O(1)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67" marR="23667" marT="236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O(1)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67" marR="23667" marT="23667" marB="0" anchor="b"/>
                </a:tc>
                <a:extLst>
                  <a:ext uri="{0D108BD9-81ED-4DB2-BD59-A6C34878D82A}">
                    <a16:rowId xmlns:a16="http://schemas.microsoft.com/office/drawing/2014/main" xmlns="" val="2083896741"/>
                  </a:ext>
                </a:extLst>
              </a:tr>
              <a:tr h="473340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size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67" marR="23667" marT="236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O(1)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67" marR="23667" marT="236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O(1)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67" marR="23667" marT="23667" marB="0" anchor="b"/>
                </a:tc>
                <a:extLst>
                  <a:ext uri="{0D108BD9-81ED-4DB2-BD59-A6C34878D82A}">
                    <a16:rowId xmlns:a16="http://schemas.microsoft.com/office/drawing/2014/main" xmlns="" val="2106069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319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-Continued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more obvious that we will use a List</a:t>
            </a:r>
          </a:p>
          <a:p>
            <a:r>
              <a:rPr lang="en-US" dirty="0"/>
              <a:t>Similar implementation to the stack with minor changes</a:t>
            </a:r>
          </a:p>
          <a:p>
            <a:pPr lvl="1"/>
            <a:r>
              <a:rPr lang="en-US" dirty="0" err="1"/>
              <a:t>Enqueue</a:t>
            </a:r>
            <a:r>
              <a:rPr lang="en-US" dirty="0"/>
              <a:t> will add to the end of the queue</a:t>
            </a:r>
          </a:p>
          <a:p>
            <a:pPr lvl="1"/>
            <a:r>
              <a:rPr lang="en-US" dirty="0" err="1"/>
              <a:t>Dequeue</a:t>
            </a:r>
            <a:r>
              <a:rPr lang="en-US" dirty="0"/>
              <a:t> will remove from the front</a:t>
            </a:r>
          </a:p>
          <a:p>
            <a:pPr lvl="1"/>
            <a:r>
              <a:rPr lang="en-US" dirty="0"/>
              <a:t>Necessary to make sure the list has both head and tail pointers.</a:t>
            </a:r>
          </a:p>
        </p:txBody>
      </p:sp>
    </p:spTree>
    <p:extLst>
      <p:ext uri="{BB962C8B-B14F-4D97-AF65-F5344CB8AC3E}">
        <p14:creationId xmlns:p14="http://schemas.microsoft.com/office/powerpoint/2010/main" val="908249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81" y="1825625"/>
            <a:ext cx="99345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84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Queue, what is it used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Buffers</a:t>
            </a:r>
          </a:p>
          <a:p>
            <a:r>
              <a:rPr lang="en-US" dirty="0"/>
              <a:t>Anywhere that we need an ordered list with First in, First out properties</a:t>
            </a:r>
          </a:p>
        </p:txBody>
      </p:sp>
    </p:spTree>
    <p:extLst>
      <p:ext uri="{BB962C8B-B14F-4D97-AF65-F5344CB8AC3E}">
        <p14:creationId xmlns:p14="http://schemas.microsoft.com/office/powerpoint/2010/main" val="2613745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image (animate????)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2936"/>
            <a:ext cx="10515600" cy="4316715"/>
          </a:xfrm>
        </p:spPr>
      </p:pic>
    </p:spTree>
    <p:extLst>
      <p:ext uri="{BB962C8B-B14F-4D97-AF65-F5344CB8AC3E}">
        <p14:creationId xmlns:p14="http://schemas.microsoft.com/office/powerpoint/2010/main" val="1518539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and Queues -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  <a:p>
            <a:pPr lvl="1"/>
            <a:r>
              <a:rPr lang="en-US" dirty="0"/>
              <a:t>Stacks</a:t>
            </a:r>
          </a:p>
          <a:p>
            <a:pPr lvl="2"/>
            <a:r>
              <a:rPr lang="en-US" dirty="0"/>
              <a:t>How they work</a:t>
            </a:r>
          </a:p>
          <a:p>
            <a:pPr lvl="2"/>
            <a:r>
              <a:rPr lang="en-US" dirty="0"/>
              <a:t>How they are implemented</a:t>
            </a:r>
          </a:p>
          <a:p>
            <a:pPr lvl="2"/>
            <a:r>
              <a:rPr lang="en-US" dirty="0"/>
              <a:t>What they are used for</a:t>
            </a:r>
          </a:p>
          <a:p>
            <a:pPr lvl="1"/>
            <a:r>
              <a:rPr lang="en-US" dirty="0"/>
              <a:t>Queues</a:t>
            </a:r>
          </a:p>
          <a:p>
            <a:pPr lvl="2"/>
            <a:r>
              <a:rPr lang="en-US" dirty="0"/>
              <a:t>How they work</a:t>
            </a:r>
          </a:p>
          <a:p>
            <a:pPr lvl="2"/>
            <a:r>
              <a:rPr lang="en-US" dirty="0"/>
              <a:t>How they are implemented</a:t>
            </a:r>
          </a:p>
          <a:p>
            <a:pPr lvl="2"/>
            <a:r>
              <a:rPr lang="en-US" dirty="0"/>
              <a:t>What they are used for</a:t>
            </a:r>
          </a:p>
        </p:txBody>
      </p:sp>
    </p:spTree>
    <p:extLst>
      <p:ext uri="{BB962C8B-B14F-4D97-AF65-F5344CB8AC3E}">
        <p14:creationId xmlns:p14="http://schemas.microsoft.com/office/powerpoint/2010/main" val="186985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and Queues -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module</a:t>
            </a:r>
          </a:p>
          <a:p>
            <a:pPr lvl="1"/>
            <a:r>
              <a:rPr lang="en-US" dirty="0"/>
              <a:t>Stacks</a:t>
            </a:r>
          </a:p>
          <a:p>
            <a:pPr lvl="2"/>
            <a:r>
              <a:rPr lang="en-US" dirty="0"/>
              <a:t>What it is</a:t>
            </a:r>
          </a:p>
          <a:p>
            <a:pPr lvl="2"/>
            <a:r>
              <a:rPr lang="en-US" dirty="0"/>
              <a:t>How it works</a:t>
            </a:r>
          </a:p>
          <a:p>
            <a:pPr lvl="2"/>
            <a:r>
              <a:rPr lang="en-US" dirty="0"/>
              <a:t>How it’s designed</a:t>
            </a:r>
          </a:p>
          <a:p>
            <a:pPr lvl="2"/>
            <a:r>
              <a:rPr lang="en-US" dirty="0"/>
              <a:t>What its used for</a:t>
            </a:r>
          </a:p>
          <a:p>
            <a:pPr lvl="1"/>
            <a:r>
              <a:rPr lang="en-US" dirty="0"/>
              <a:t>Queues</a:t>
            </a:r>
          </a:p>
          <a:p>
            <a:pPr lvl="2"/>
            <a:r>
              <a:rPr lang="en-US" dirty="0"/>
              <a:t>What it is</a:t>
            </a:r>
          </a:p>
          <a:p>
            <a:pPr lvl="2"/>
            <a:r>
              <a:rPr lang="en-US" dirty="0"/>
              <a:t>How it works</a:t>
            </a:r>
          </a:p>
          <a:p>
            <a:pPr lvl="2"/>
            <a:r>
              <a:rPr lang="en-US" dirty="0"/>
              <a:t>How it’s designed</a:t>
            </a:r>
          </a:p>
          <a:p>
            <a:pPr lvl="2"/>
            <a:r>
              <a:rPr lang="en-US" dirty="0"/>
              <a:t>What it’s used for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in, First out (or First in, Last out) FILO or LIFO</a:t>
            </a:r>
          </a:p>
          <a:p>
            <a:pPr lvl="1"/>
            <a:r>
              <a:rPr lang="en-US" dirty="0"/>
              <a:t>The last item inserted is the first removed</a:t>
            </a:r>
          </a:p>
          <a:p>
            <a:r>
              <a:rPr lang="en-US" dirty="0"/>
              <a:t>Accessor functions are usually “push,” “pop” and “top”</a:t>
            </a:r>
          </a:p>
          <a:p>
            <a:r>
              <a:rPr lang="en-US" dirty="0"/>
              <a:t>Supplemental functions</a:t>
            </a:r>
          </a:p>
          <a:p>
            <a:pPr lvl="1"/>
            <a:r>
              <a:rPr lang="en-US" dirty="0"/>
              <a:t>Clear</a:t>
            </a:r>
          </a:p>
          <a:p>
            <a:pPr lvl="1"/>
            <a:r>
              <a:rPr lang="en-US" dirty="0" err="1"/>
              <a:t>isEmpty</a:t>
            </a:r>
            <a:endParaRPr lang="en-US" dirty="0"/>
          </a:p>
          <a:p>
            <a:pPr lvl="1"/>
            <a:r>
              <a:rPr lang="en-US" dirty="0"/>
              <a:t>size</a:t>
            </a:r>
          </a:p>
        </p:txBody>
      </p:sp>
      <p:pic>
        <p:nvPicPr>
          <p:cNvPr id="1030" name="Picture 6" descr="stack-example.jpg (267×37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309" y="1690688"/>
            <a:ext cx="2543175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39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Stack, 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simply adds to the front</a:t>
            </a:r>
          </a:p>
          <a:p>
            <a:r>
              <a:rPr lang="en-US" dirty="0"/>
              <a:t>Pop simply removes from the front</a:t>
            </a:r>
          </a:p>
          <a:p>
            <a:r>
              <a:rPr lang="en-US" dirty="0"/>
              <a:t>Supplemental functions need to be provided as well as Big 3, if applicable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1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of storage methods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132054"/>
              </p:ext>
            </p:extLst>
          </p:nvPr>
        </p:nvGraphicFramePr>
        <p:xfrm>
          <a:off x="4097867" y="2398713"/>
          <a:ext cx="4459111" cy="34875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6370">
                  <a:extLst>
                    <a:ext uri="{9D8B030D-6E8A-4147-A177-3AD203B41FA5}">
                      <a16:colId xmlns:a16="http://schemas.microsoft.com/office/drawing/2014/main" xmlns="" val="2053586046"/>
                    </a:ext>
                  </a:extLst>
                </a:gridCol>
                <a:gridCol w="1392296">
                  <a:extLst>
                    <a:ext uri="{9D8B030D-6E8A-4147-A177-3AD203B41FA5}">
                      <a16:colId xmlns:a16="http://schemas.microsoft.com/office/drawing/2014/main" xmlns="" val="1846151417"/>
                    </a:ext>
                  </a:extLst>
                </a:gridCol>
                <a:gridCol w="1580445">
                  <a:extLst>
                    <a:ext uri="{9D8B030D-6E8A-4147-A177-3AD203B41FA5}">
                      <a16:colId xmlns:a16="http://schemas.microsoft.com/office/drawing/2014/main" xmlns="" val="1612781"/>
                    </a:ext>
                  </a:extLst>
                </a:gridCol>
              </a:tblGrid>
              <a:tr h="475074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 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54" marR="23754" marT="23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List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54" marR="23754" marT="23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Array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54" marR="23754" marT="23754" marB="0" anchor="b"/>
                </a:tc>
                <a:extLst>
                  <a:ext uri="{0D108BD9-81ED-4DB2-BD59-A6C34878D82A}">
                    <a16:rowId xmlns:a16="http://schemas.microsoft.com/office/drawing/2014/main" xmlns="" val="2002690506"/>
                  </a:ext>
                </a:extLst>
              </a:tr>
              <a:tr h="637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push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54" marR="23754" marT="23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O(1)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54" marR="23754" marT="23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O(1)/O(N)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54" marR="23754" marT="23754" marB="0" anchor="b"/>
                </a:tc>
                <a:extLst>
                  <a:ext uri="{0D108BD9-81ED-4DB2-BD59-A6C34878D82A}">
                    <a16:rowId xmlns:a16="http://schemas.microsoft.com/office/drawing/2014/main" xmlns="" val="3941462621"/>
                  </a:ext>
                </a:extLst>
              </a:tr>
              <a:tr h="475074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pop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54" marR="23754" marT="23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O(1)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54" marR="23754" marT="23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O(1)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54" marR="23754" marT="23754" marB="0" anchor="b"/>
                </a:tc>
                <a:extLst>
                  <a:ext uri="{0D108BD9-81ED-4DB2-BD59-A6C34878D82A}">
                    <a16:rowId xmlns:a16="http://schemas.microsoft.com/office/drawing/2014/main" xmlns="" val="2399488543"/>
                  </a:ext>
                </a:extLst>
              </a:tr>
              <a:tr h="475074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top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54" marR="23754" marT="23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O(1)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54" marR="23754" marT="23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O(1)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54" marR="23754" marT="23754" marB="0" anchor="b"/>
                </a:tc>
                <a:extLst>
                  <a:ext uri="{0D108BD9-81ED-4DB2-BD59-A6C34878D82A}">
                    <a16:rowId xmlns:a16="http://schemas.microsoft.com/office/drawing/2014/main" xmlns="" val="3988387444"/>
                  </a:ext>
                </a:extLst>
              </a:tr>
              <a:tr h="475074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clear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54" marR="23754" marT="23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O(N)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54" marR="23754" marT="23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O(1)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54" marR="23754" marT="23754" marB="0" anchor="b"/>
                </a:tc>
                <a:extLst>
                  <a:ext uri="{0D108BD9-81ED-4DB2-BD59-A6C34878D82A}">
                    <a16:rowId xmlns:a16="http://schemas.microsoft.com/office/drawing/2014/main" xmlns="" val="3173176645"/>
                  </a:ext>
                </a:extLst>
              </a:tr>
              <a:tr h="475074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isEmpty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54" marR="23754" marT="23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O(1)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54" marR="23754" marT="23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O(1)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54" marR="23754" marT="23754" marB="0" anchor="b"/>
                </a:tc>
                <a:extLst>
                  <a:ext uri="{0D108BD9-81ED-4DB2-BD59-A6C34878D82A}">
                    <a16:rowId xmlns:a16="http://schemas.microsoft.com/office/drawing/2014/main" xmlns="" val="3296539187"/>
                  </a:ext>
                </a:extLst>
              </a:tr>
              <a:tr h="475074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size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54" marR="23754" marT="23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O(1)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54" marR="23754" marT="23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O(1)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54" marR="23754" marT="23754" marB="0" anchor="b"/>
                </a:tc>
                <a:extLst>
                  <a:ext uri="{0D108BD9-81ED-4DB2-BD59-A6C34878D82A}">
                    <a16:rowId xmlns:a16="http://schemas.microsoft.com/office/drawing/2014/main" xmlns="" val="148874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6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Storage -Continued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recognize that pop will happen more often than clear, the list makes considerably more sense to use than the array.</a:t>
            </a:r>
          </a:p>
          <a:p>
            <a:r>
              <a:rPr lang="en-US" dirty="0"/>
              <a:t>We will use the built-in STL list class.</a:t>
            </a:r>
          </a:p>
          <a:p>
            <a:pPr lvl="1"/>
            <a:r>
              <a:rPr lang="en-US" dirty="0"/>
              <a:t>Push will call </a:t>
            </a:r>
            <a:r>
              <a:rPr lang="en-US" dirty="0" err="1"/>
              <a:t>push_front</a:t>
            </a:r>
            <a:endParaRPr lang="en-US" dirty="0"/>
          </a:p>
          <a:p>
            <a:pPr lvl="1"/>
            <a:r>
              <a:rPr lang="en-US" dirty="0"/>
              <a:t>Pop will call </a:t>
            </a:r>
            <a:r>
              <a:rPr lang="en-US" dirty="0" err="1"/>
              <a:t>pop_front</a:t>
            </a:r>
            <a:endParaRPr lang="en-US" dirty="0"/>
          </a:p>
          <a:p>
            <a:pPr lvl="1"/>
            <a:r>
              <a:rPr lang="en-US" dirty="0"/>
              <a:t>Other functions will be mapped to equivalent STL functions</a:t>
            </a:r>
          </a:p>
        </p:txBody>
      </p:sp>
    </p:spTree>
    <p:extLst>
      <p:ext uri="{BB962C8B-B14F-4D97-AF65-F5344CB8AC3E}">
        <p14:creationId xmlns:p14="http://schemas.microsoft.com/office/powerpoint/2010/main" val="365647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705" y="1825625"/>
            <a:ext cx="72665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3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Stack, what is it used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Used for pattern matching, ({[ matches ]})</a:t>
            </a:r>
          </a:p>
          <a:p>
            <a:pPr lvl="1"/>
            <a:r>
              <a:rPr lang="en-US" dirty="0"/>
              <a:t>When an open is encountered, it is pushed</a:t>
            </a:r>
          </a:p>
          <a:p>
            <a:pPr lvl="1"/>
            <a:r>
              <a:rPr lang="en-US" dirty="0"/>
              <a:t>When a close is encountered, it is compared to the open at the top and, if a match, the top is popped.</a:t>
            </a:r>
          </a:p>
          <a:p>
            <a:pPr lvl="1"/>
            <a:r>
              <a:rPr lang="en-US" dirty="0"/>
              <a:t>(animate next slide, if possible)</a:t>
            </a:r>
          </a:p>
          <a:p>
            <a:r>
              <a:rPr lang="en-US" dirty="0"/>
              <a:t>Math Infix to post-fix conversion</a:t>
            </a:r>
          </a:p>
          <a:p>
            <a:r>
              <a:rPr lang="en-US" dirty="0"/>
              <a:t>Math post-fix to value evaluation</a:t>
            </a:r>
          </a:p>
        </p:txBody>
      </p:sp>
    </p:spTree>
    <p:extLst>
      <p:ext uri="{BB962C8B-B14F-4D97-AF65-F5344CB8AC3E}">
        <p14:creationId xmlns:p14="http://schemas.microsoft.com/office/powerpoint/2010/main" val="312897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3250"/>
            <a:ext cx="10515600" cy="3396088"/>
          </a:xfrm>
        </p:spPr>
      </p:pic>
    </p:spTree>
    <p:extLst>
      <p:ext uri="{BB962C8B-B14F-4D97-AF65-F5344CB8AC3E}">
        <p14:creationId xmlns:p14="http://schemas.microsoft.com/office/powerpoint/2010/main" val="105865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624</Words>
  <Application>Microsoft Office PowerPoint</Application>
  <PresentationFormat>Widescreen</PresentationFormat>
  <Paragraphs>137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Stacks and Queues - Intro</vt:lpstr>
      <vt:lpstr>Stack</vt:lpstr>
      <vt:lpstr>Stack, how it works</vt:lpstr>
      <vt:lpstr>Stack storage</vt:lpstr>
      <vt:lpstr>Stack Storage -Continued</vt:lpstr>
      <vt:lpstr>Stack Code</vt:lpstr>
      <vt:lpstr>Stack, what is it used for</vt:lpstr>
      <vt:lpstr>PowerPoint Presentation</vt:lpstr>
      <vt:lpstr>Order of insertions </vt:lpstr>
      <vt:lpstr>Queue, what is it</vt:lpstr>
      <vt:lpstr>Queue, how it works</vt:lpstr>
      <vt:lpstr>Queue Storage</vt:lpstr>
      <vt:lpstr>Queue -Continued</vt:lpstr>
      <vt:lpstr>Queue Code</vt:lpstr>
      <vt:lpstr>Queue, what is it used for</vt:lpstr>
      <vt:lpstr>Queue image (animate????)</vt:lpstr>
      <vt:lpstr>Stacks and Queues -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dkatz</dc:creator>
  <cp:lastModifiedBy>Laura Nicole Dicht</cp:lastModifiedBy>
  <cp:revision>10</cp:revision>
  <dcterms:created xsi:type="dcterms:W3CDTF">2016-04-21T16:48:54Z</dcterms:created>
  <dcterms:modified xsi:type="dcterms:W3CDTF">2016-04-25T14:37:47Z</dcterms:modified>
</cp:coreProperties>
</file>