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30" r:id="rId4"/>
    <p:sldId id="491" r:id="rId5"/>
    <p:sldId id="433" r:id="rId6"/>
    <p:sldId id="434" r:id="rId7"/>
    <p:sldId id="499" r:id="rId8"/>
    <p:sldId id="437" r:id="rId9"/>
    <p:sldId id="500" r:id="rId10"/>
    <p:sldId id="438" r:id="rId11"/>
    <p:sldId id="439" r:id="rId12"/>
    <p:sldId id="452" r:id="rId13"/>
    <p:sldId id="443" r:id="rId14"/>
    <p:sldId id="444" r:id="rId15"/>
    <p:sldId id="448" r:id="rId16"/>
    <p:sldId id="447" r:id="rId17"/>
    <p:sldId id="492" r:id="rId18"/>
    <p:sldId id="501" r:id="rId19"/>
    <p:sldId id="449" r:id="rId20"/>
    <p:sldId id="502" r:id="rId21"/>
    <p:sldId id="450" r:id="rId22"/>
    <p:sldId id="451" r:id="rId23"/>
    <p:sldId id="455" r:id="rId24"/>
    <p:sldId id="456" r:id="rId25"/>
    <p:sldId id="503" r:id="rId26"/>
    <p:sldId id="458" r:id="rId27"/>
    <p:sldId id="459" r:id="rId28"/>
    <p:sldId id="460" r:id="rId29"/>
    <p:sldId id="461" r:id="rId30"/>
    <p:sldId id="463" r:id="rId31"/>
    <p:sldId id="464" r:id="rId32"/>
    <p:sldId id="465" r:id="rId33"/>
    <p:sldId id="468" r:id="rId34"/>
    <p:sldId id="469" r:id="rId35"/>
    <p:sldId id="470" r:id="rId36"/>
    <p:sldId id="471" r:id="rId37"/>
    <p:sldId id="473" r:id="rId38"/>
    <p:sldId id="475" r:id="rId39"/>
    <p:sldId id="478" r:id="rId40"/>
    <p:sldId id="493" r:id="rId41"/>
    <p:sldId id="505" r:id="rId42"/>
    <p:sldId id="479" r:id="rId43"/>
    <p:sldId id="480" r:id="rId44"/>
    <p:sldId id="481" r:id="rId45"/>
    <p:sldId id="482" r:id="rId46"/>
    <p:sldId id="483" r:id="rId47"/>
    <p:sldId id="484" r:id="rId48"/>
    <p:sldId id="497" r:id="rId49"/>
    <p:sldId id="485" r:id="rId50"/>
    <p:sldId id="486" r:id="rId51"/>
    <p:sldId id="488" r:id="rId52"/>
    <p:sldId id="494" r:id="rId53"/>
    <p:sldId id="495" r:id="rId54"/>
    <p:sldId id="496" r:id="rId55"/>
    <p:sldId id="498" r:id="rId56"/>
    <p:sldId id="487" r:id="rId57"/>
    <p:sldId id="490" r:id="rId58"/>
    <p:sldId id="41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123" autoAdjust="0"/>
    <p:restoredTop sz="99880" autoAdjust="0"/>
  </p:normalViewPr>
  <p:slideViewPr>
    <p:cSldViewPr snapToGrid="0">
      <p:cViewPr varScale="1">
        <p:scale>
          <a:sx n="51" d="100"/>
          <a:sy n="51" d="100"/>
        </p:scale>
        <p:origin x="90" y="8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FDAD-7FD7-4BDD-9527-105BF2AD327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EE90-6B46-4EC3-8984-D3800910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Jerry B. Backer</a:t>
            </a:r>
          </a:p>
          <a:p>
            <a:r>
              <a:rPr lang="en-US" dirty="0" smtClean="0"/>
              <a:t>NYU Tandon School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Instructions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018757" cy="5566712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b="1" dirty="0"/>
              <a:t>J </a:t>
            </a:r>
            <a:r>
              <a:rPr lang="en" b="1" dirty="0" smtClean="0"/>
              <a:t>Address</a:t>
            </a:r>
            <a:r>
              <a:rPr lang="en" dirty="0" smtClean="0"/>
              <a:t>: </a:t>
            </a:r>
            <a:r>
              <a:rPr lang="en" dirty="0"/>
              <a:t>Jump at address based on </a:t>
            </a:r>
            <a:r>
              <a:rPr lang="en" dirty="0" smtClean="0"/>
              <a:t>address</a:t>
            </a:r>
            <a:endParaRPr lang="en" dirty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/>
              <a:t>Semantics: 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dirty="0" smtClean="0"/>
              <a:t>Address)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Used for unconditional jump within a function (e.g. </a:t>
            </a:r>
            <a:r>
              <a:rPr lang="en" b="1" dirty="0" smtClean="0"/>
              <a:t>goto</a:t>
            </a:r>
            <a:r>
              <a:rPr lang="en" dirty="0" smtClean="0"/>
              <a:t> statements)</a:t>
            </a:r>
            <a:endParaRPr lang="en" dirty="0"/>
          </a:p>
          <a:p>
            <a:pPr marL="457200" lvl="0">
              <a:spcBef>
                <a:spcPts val="800"/>
              </a:spcBef>
            </a:pPr>
            <a:r>
              <a:rPr lang="en" b="1" dirty="0"/>
              <a:t>JAL </a:t>
            </a:r>
            <a:r>
              <a:rPr lang="en" b="1" dirty="0" smtClean="0"/>
              <a:t>Address</a:t>
            </a:r>
            <a:r>
              <a:rPr lang="en" dirty="0" smtClean="0"/>
              <a:t>: </a:t>
            </a:r>
            <a:r>
              <a:rPr lang="en" dirty="0"/>
              <a:t>Jump and Link at </a:t>
            </a:r>
            <a:r>
              <a:rPr lang="en" dirty="0" smtClean="0"/>
              <a:t>address</a:t>
            </a:r>
            <a:endParaRPr lang="en" dirty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Semantics:</a:t>
            </a:r>
          </a:p>
          <a:p>
            <a:pPr marL="1485900" lvl="2" indent="-342900">
              <a:spcBef>
                <a:spcPts val="800"/>
              </a:spcBef>
              <a:buFont typeface="Arial"/>
              <a:buChar char="•"/>
            </a:pPr>
            <a:r>
              <a:rPr lang="en" sz="1800" dirty="0" smtClean="0"/>
              <a:t>R31 </a:t>
            </a:r>
            <a:r>
              <a:rPr lang="en" sz="1800" dirty="0" smtClean="0">
                <a:sym typeface="Wingdings"/>
              </a:rPr>
              <a:t></a:t>
            </a:r>
            <a:r>
              <a:rPr lang="en" sz="1800" dirty="0" smtClean="0"/>
              <a:t> </a:t>
            </a:r>
            <a:r>
              <a:rPr lang="en" sz="1800" dirty="0"/>
              <a:t>PC +4 ; </a:t>
            </a:r>
            <a:endParaRPr lang="en" sz="1800" dirty="0" smtClean="0"/>
          </a:p>
          <a:p>
            <a:pPr marL="1485900" lvl="2" indent="-342900">
              <a:spcBef>
                <a:spcPts val="800"/>
              </a:spcBef>
              <a:buFont typeface="Arial"/>
              <a:buChar char="•"/>
            </a:pPr>
            <a:r>
              <a:rPr lang="en" sz="1800" dirty="0" smtClean="0"/>
              <a:t>PC </a:t>
            </a:r>
            <a:r>
              <a:rPr lang="en" sz="1800" dirty="0" smtClean="0">
                <a:sym typeface="Wingdings"/>
              </a:rPr>
              <a:t></a:t>
            </a:r>
            <a:r>
              <a:rPr lang="en" sz="1800" dirty="0" smtClean="0"/>
              <a:t> </a:t>
            </a:r>
            <a:r>
              <a:rPr lang="en" sz="1800" dirty="0"/>
              <a:t>Func1(PC, </a:t>
            </a:r>
            <a:r>
              <a:rPr lang="en" sz="1800" dirty="0" smtClean="0"/>
              <a:t>Adress)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Used to call functions</a:t>
            </a:r>
          </a:p>
          <a:p>
            <a:pPr marL="457200" lvl="0">
              <a:spcBef>
                <a:spcPts val="800"/>
              </a:spcBef>
            </a:pPr>
            <a:r>
              <a:rPr lang="en" b="1" dirty="0" smtClean="0"/>
              <a:t>JR Rs</a:t>
            </a:r>
            <a:r>
              <a:rPr lang="en" dirty="0" smtClean="0"/>
              <a:t>: Jump at address in register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Semantics</a:t>
            </a:r>
            <a:r>
              <a:rPr lang="en" dirty="0"/>
              <a:t>:  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 Rs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Used to return from function calls</a:t>
            </a:r>
            <a:endParaRPr lang="en" dirty="0"/>
          </a:p>
          <a:p>
            <a:pPr marL="457200" lvl="0">
              <a:spcBef>
                <a:spcPts val="800"/>
              </a:spcBef>
              <a:buNone/>
            </a:pPr>
            <a:r>
              <a:rPr lang="e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4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018757" cy="5566712"/>
          </a:xfrm>
        </p:spPr>
        <p:txBody>
          <a:bodyPr>
            <a:normAutofit/>
          </a:bodyPr>
          <a:lstStyle/>
          <a:p>
            <a:pPr marL="457200" lvl="0">
              <a:spcBef>
                <a:spcPts val="800"/>
              </a:spcBef>
            </a:pPr>
            <a:r>
              <a:rPr lang="en" b="1" dirty="0" smtClean="0"/>
              <a:t>JR Rs</a:t>
            </a:r>
            <a:r>
              <a:rPr lang="en" dirty="0" smtClean="0"/>
              <a:t>: Jump at address in register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Semantics</a:t>
            </a:r>
            <a:r>
              <a:rPr lang="en" dirty="0"/>
              <a:t>:  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 Rs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Used to return from function calls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Target is stored in register</a:t>
            </a:r>
            <a:r>
              <a:rPr lang="en" dirty="0" smtClean="0">
                <a:sym typeface="Wingdings"/>
              </a:rPr>
              <a:t> Indirect target</a:t>
            </a:r>
            <a:endParaRPr lang="en" dirty="0"/>
          </a:p>
          <a:p>
            <a:pPr marL="457200" lvl="0">
              <a:spcBef>
                <a:spcPts val="80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221049" y="1599347"/>
            <a:ext cx="431864" cy="39331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66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566712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J and JAL Target Address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b="1" dirty="0" smtClean="0"/>
              <a:t>Address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Address parameter in Func1 is 26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Func1(PC, Address)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(PC+4)[31:28</a:t>
            </a:r>
            <a:r>
              <a:rPr lang="en" dirty="0" smtClean="0"/>
              <a:t>]||(</a:t>
            </a:r>
            <a:r>
              <a:rPr lang="en-US" dirty="0" smtClean="0"/>
              <a:t>Address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  <a:endParaRPr lang="en" dirty="0">
              <a:sym typeface="Wingding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8218" y="2410441"/>
            <a:ext cx="7773245" cy="50560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566712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J and JAL Target Address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b="1" dirty="0" smtClean="0"/>
              <a:t>Address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Address parameter in Func1 is 26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Func1(PC, Address)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(PC+4)[31:28</a:t>
            </a:r>
            <a:r>
              <a:rPr lang="en" dirty="0" smtClean="0"/>
              <a:t>]||(</a:t>
            </a:r>
            <a:r>
              <a:rPr lang="en-US" dirty="0" smtClean="0"/>
              <a:t>Address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  <a:endParaRPr lang="en" dirty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Add PC +4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Take most significant 4 bits from step 1 : PC+4[31:28]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Do Address &lt;&lt; 2   Address * </a:t>
            </a:r>
            <a:r>
              <a:rPr lang="en" sz="1800" dirty="0" smtClean="0">
                <a:sym typeface="Wingdings"/>
              </a:rPr>
              <a:t>4</a:t>
            </a:r>
            <a:r>
              <a:rPr lang="en-US" sz="1800" dirty="0" smtClean="0">
                <a:sym typeface="Wingdings"/>
              </a:rPr>
              <a:t>   to make it 28 bits</a:t>
            </a:r>
            <a:endParaRPr lang="en" sz="1800" dirty="0" smtClean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Concatenate results of steps 2 and 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26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J and JAL Target Address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b="1" dirty="0" smtClean="0"/>
              <a:t>Address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Address parameter in Func1 is 26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Func1(PC, Address)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(PC+4)[31:28</a:t>
            </a:r>
            <a:r>
              <a:rPr lang="en" dirty="0" smtClean="0"/>
              <a:t>]||(</a:t>
            </a:r>
            <a:r>
              <a:rPr lang="en-US" dirty="0" smtClean="0"/>
              <a:t>Address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 </a:t>
            </a:r>
            <a:r>
              <a:rPr lang="en" dirty="0"/>
              <a:t>Example:  </a:t>
            </a:r>
            <a:r>
              <a:rPr lang="en" b="1" dirty="0"/>
              <a:t>4DC J 13B</a:t>
            </a:r>
            <a:r>
              <a:rPr lang="en" dirty="0"/>
              <a:t>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/>
              <a:t>PC =</a:t>
            </a:r>
            <a:r>
              <a:rPr lang="en" sz="1800" dirty="0" smtClean="0">
                <a:sym typeface="Wingdings"/>
              </a:rPr>
              <a:t> 4DC 000004DC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>
                <a:sym typeface="Wingdings"/>
              </a:rPr>
              <a:t>Address = 13B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9150" y="3245277"/>
            <a:ext cx="1128942" cy="4115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J and JAL Target Address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b="1" dirty="0" smtClean="0"/>
              <a:t>Address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Address parameter in Func1 is 26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Func1(PC, Address)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(PC+4)[31:28</a:t>
            </a:r>
            <a:r>
              <a:rPr lang="en" dirty="0" smtClean="0"/>
              <a:t>]||(</a:t>
            </a:r>
            <a:r>
              <a:rPr lang="en-US" dirty="0" smtClean="0"/>
              <a:t>Address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 </a:t>
            </a:r>
            <a:r>
              <a:rPr lang="en" dirty="0"/>
              <a:t>Example:  </a:t>
            </a:r>
            <a:r>
              <a:rPr lang="en" b="1" dirty="0"/>
              <a:t>4DC J 13B</a:t>
            </a:r>
            <a:r>
              <a:rPr lang="en" dirty="0"/>
              <a:t>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/>
              <a:t>PC =</a:t>
            </a:r>
            <a:r>
              <a:rPr lang="en" sz="1800" dirty="0" smtClean="0">
                <a:sym typeface="Wingdings"/>
              </a:rPr>
              <a:t> 4DC 000004DC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>
                <a:sym typeface="Wingdings"/>
              </a:rPr>
              <a:t>Address = 13B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/>
              <a:t>Add PC +4 : </a:t>
            </a:r>
            <a:r>
              <a:rPr lang="en" sz="1800" dirty="0">
                <a:sym typeface="Wingdings"/>
              </a:rPr>
              <a:t>000004DC</a:t>
            </a:r>
            <a:r>
              <a:rPr lang="en" sz="1800" dirty="0" smtClean="0"/>
              <a:t>+ 4 </a:t>
            </a:r>
            <a:r>
              <a:rPr lang="en" sz="1800" dirty="0" smtClean="0">
                <a:sym typeface="Wingdings"/>
              </a:rPr>
              <a:t> 000004</a:t>
            </a:r>
            <a:r>
              <a:rPr lang="en-US" sz="1800" dirty="0" smtClean="0">
                <a:sym typeface="Wingdings"/>
              </a:rPr>
              <a:t>E0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Take most significant 4 bits from step 1 </a:t>
            </a:r>
            <a:r>
              <a:rPr lang="en-US" sz="1800" dirty="0" smtClean="0">
                <a:sym typeface="Wingdings"/>
              </a:rPr>
              <a:t>: </a:t>
            </a:r>
            <a:r>
              <a:rPr lang="en-US" sz="1800" b="1" dirty="0" smtClean="0">
                <a:sym typeface="Wingdings"/>
              </a:rPr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73212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J and JAL Target Address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b="1" dirty="0" smtClean="0"/>
              <a:t>Address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Address parameter in Func1 is 26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Func1(PC, Address)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(PC+4)[31:28</a:t>
            </a:r>
            <a:r>
              <a:rPr lang="en" dirty="0" smtClean="0"/>
              <a:t>]||(</a:t>
            </a:r>
            <a:r>
              <a:rPr lang="en-US" dirty="0" smtClean="0"/>
              <a:t>Address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 </a:t>
            </a:r>
            <a:r>
              <a:rPr lang="en" dirty="0"/>
              <a:t>Example:  </a:t>
            </a:r>
            <a:r>
              <a:rPr lang="en" b="1" dirty="0"/>
              <a:t>4DC J 13B</a:t>
            </a:r>
            <a:r>
              <a:rPr lang="en" dirty="0"/>
              <a:t>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/>
              <a:t>PC =</a:t>
            </a:r>
            <a:r>
              <a:rPr lang="en" sz="1800" dirty="0" smtClean="0">
                <a:sym typeface="Wingdings"/>
              </a:rPr>
              <a:t> 4DC 000004DC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>
                <a:sym typeface="Wingdings"/>
              </a:rPr>
              <a:t>Address = 13B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/>
              <a:t>Add PC +4 : </a:t>
            </a:r>
            <a:r>
              <a:rPr lang="en" sz="1800" dirty="0">
                <a:sym typeface="Wingdings"/>
              </a:rPr>
              <a:t>000004DC</a:t>
            </a:r>
            <a:r>
              <a:rPr lang="en" sz="1800" dirty="0" smtClean="0"/>
              <a:t>+ 4 </a:t>
            </a:r>
            <a:r>
              <a:rPr lang="en" sz="1800" dirty="0" smtClean="0">
                <a:sym typeface="Wingdings"/>
              </a:rPr>
              <a:t> 000004</a:t>
            </a:r>
            <a:r>
              <a:rPr lang="en-US" sz="1800" dirty="0" smtClean="0">
                <a:sym typeface="Wingdings"/>
              </a:rPr>
              <a:t>E0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Take most significant 4 bits from step 1 </a:t>
            </a:r>
            <a:r>
              <a:rPr lang="en-US" sz="1800" dirty="0" smtClean="0">
                <a:sym typeface="Wingdings"/>
              </a:rPr>
              <a:t>: 0x0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Do </a:t>
            </a:r>
            <a:r>
              <a:rPr lang="en-US" sz="1800" dirty="0" smtClean="0">
                <a:sym typeface="Wingdings"/>
              </a:rPr>
              <a:t>Address</a:t>
            </a:r>
            <a:r>
              <a:rPr lang="en" sz="1800" dirty="0" smtClean="0">
                <a:sym typeface="Wingdings"/>
              </a:rPr>
              <a:t> &lt;&lt; 2</a:t>
            </a:r>
            <a:r>
              <a:rPr lang="en-US" sz="1800" dirty="0" smtClean="0">
                <a:sym typeface="Wingdings"/>
              </a:rPr>
              <a:t> : </a:t>
            </a:r>
            <a:r>
              <a:rPr lang="en" sz="1800" dirty="0" smtClean="0">
                <a:sym typeface="Wingdings"/>
              </a:rPr>
              <a:t>13B</a:t>
            </a:r>
            <a:r>
              <a:rPr lang="en-US" sz="1800" dirty="0" smtClean="0">
                <a:sym typeface="Wingdings"/>
              </a:rPr>
              <a:t> &lt;&lt; 2</a:t>
            </a:r>
          </a:p>
          <a:p>
            <a:pPr marL="1828800" lvl="3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ym typeface="Wingdings"/>
              </a:rPr>
              <a:t>13B*4  4EC </a:t>
            </a:r>
          </a:p>
          <a:p>
            <a:pPr marL="1828800" lvl="3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ym typeface="Wingdings"/>
              </a:rPr>
              <a:t>Making it 28 bits : 00004EC</a:t>
            </a:r>
          </a:p>
        </p:txBody>
      </p:sp>
    </p:spTree>
    <p:extLst>
      <p:ext uri="{BB962C8B-B14F-4D97-AF65-F5344CB8AC3E}">
        <p14:creationId xmlns:p14="http://schemas.microsoft.com/office/powerpoint/2010/main" val="66664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J and JAL Target Address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b="1" dirty="0" smtClean="0"/>
              <a:t>Address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Address parameter in Func1 is 26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Func1(PC, Address)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(PC+4)[31:28</a:t>
            </a:r>
            <a:r>
              <a:rPr lang="en" dirty="0" smtClean="0"/>
              <a:t>]||(</a:t>
            </a:r>
            <a:r>
              <a:rPr lang="en-US" dirty="0" smtClean="0"/>
              <a:t>Address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 </a:t>
            </a:r>
            <a:r>
              <a:rPr lang="en" dirty="0"/>
              <a:t>Example:  </a:t>
            </a:r>
            <a:r>
              <a:rPr lang="en" b="1" dirty="0"/>
              <a:t>4DC J 13B</a:t>
            </a:r>
            <a:r>
              <a:rPr lang="en" dirty="0"/>
              <a:t>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/>
              <a:t>PC =</a:t>
            </a:r>
            <a:r>
              <a:rPr lang="en" sz="1800" dirty="0" smtClean="0">
                <a:sym typeface="Wingdings"/>
              </a:rPr>
              <a:t> 4DC 000004DC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 smtClean="0">
                <a:sym typeface="Wingdings"/>
              </a:rPr>
              <a:t>Address = 13B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/>
              <a:t>Add PC +4 : </a:t>
            </a:r>
            <a:r>
              <a:rPr lang="en" sz="1800" dirty="0">
                <a:sym typeface="Wingdings"/>
              </a:rPr>
              <a:t>000004DC</a:t>
            </a:r>
            <a:r>
              <a:rPr lang="en" sz="1800" dirty="0" smtClean="0"/>
              <a:t>+ 4 </a:t>
            </a:r>
            <a:r>
              <a:rPr lang="en" sz="1800" dirty="0" smtClean="0">
                <a:sym typeface="Wingdings"/>
              </a:rPr>
              <a:t> 000004</a:t>
            </a:r>
            <a:r>
              <a:rPr lang="en-US" sz="1800" dirty="0" smtClean="0">
                <a:sym typeface="Wingdings"/>
              </a:rPr>
              <a:t>E0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Take most significant 4 bits from step 1 </a:t>
            </a:r>
            <a:r>
              <a:rPr lang="en-US" sz="1800" dirty="0" smtClean="0">
                <a:sym typeface="Wingdings"/>
              </a:rPr>
              <a:t>: 0x0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Do </a:t>
            </a:r>
            <a:r>
              <a:rPr lang="en-US" sz="1800" dirty="0" smtClean="0">
                <a:sym typeface="Wingdings"/>
              </a:rPr>
              <a:t>Address</a:t>
            </a:r>
            <a:r>
              <a:rPr lang="en" sz="1800" dirty="0" smtClean="0">
                <a:sym typeface="Wingdings"/>
              </a:rPr>
              <a:t> &lt;&lt; 2</a:t>
            </a:r>
            <a:r>
              <a:rPr lang="en-US" sz="1800" dirty="0" smtClean="0">
                <a:sym typeface="Wingdings"/>
              </a:rPr>
              <a:t> : </a:t>
            </a:r>
            <a:r>
              <a:rPr lang="en" sz="1800" dirty="0" smtClean="0">
                <a:sym typeface="Wingdings"/>
              </a:rPr>
              <a:t>13B</a:t>
            </a:r>
            <a:r>
              <a:rPr lang="en-US" sz="1800" dirty="0" smtClean="0">
                <a:sym typeface="Wingdings"/>
              </a:rPr>
              <a:t> &lt;&lt; 2</a:t>
            </a:r>
          </a:p>
          <a:p>
            <a:pPr marL="1828800" lvl="3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ym typeface="Wingdings"/>
              </a:rPr>
              <a:t>13B*4  4EC </a:t>
            </a:r>
          </a:p>
          <a:p>
            <a:pPr marL="1828800" lvl="3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ym typeface="Wingdings"/>
              </a:rPr>
              <a:t>Making it 28 bits : 00004EC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/>
              <a:t>Concatenate results of steps 2 and 3: </a:t>
            </a:r>
            <a:r>
              <a:rPr lang="en" dirty="0" smtClean="0"/>
              <a:t>0x0000004EC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6350306" y="5667477"/>
            <a:ext cx="1693415" cy="4115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MIPS64 Unconditional Jump 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566712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J and JAL Target Address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Func1</a:t>
            </a:r>
            <a:r>
              <a:rPr lang="en" dirty="0"/>
              <a:t>(PC, </a:t>
            </a:r>
            <a:r>
              <a:rPr lang="en" b="1" dirty="0" smtClean="0"/>
              <a:t>Address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Address parameter in Func1 is 26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Func1(PC, Address)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(PC+4)[31:28</a:t>
            </a:r>
            <a:r>
              <a:rPr lang="en" dirty="0" smtClean="0"/>
              <a:t>]||(</a:t>
            </a:r>
            <a:r>
              <a:rPr lang="en-US" dirty="0" smtClean="0"/>
              <a:t>Address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  <a:endParaRPr lang="en" dirty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Add PC +4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Take most significant 4 bits from step 1 : PC+4[31:28]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Do Address &lt;&lt; 2   Address * </a:t>
            </a:r>
            <a:r>
              <a:rPr lang="en" sz="1800" dirty="0" smtClean="0">
                <a:sym typeface="Wingdings"/>
              </a:rPr>
              <a:t>4</a:t>
            </a:r>
            <a:r>
              <a:rPr lang="en-US" sz="1800" dirty="0" smtClean="0">
                <a:sym typeface="Wingdings"/>
              </a:rPr>
              <a:t>   to make it 28 bits</a:t>
            </a:r>
            <a:endParaRPr lang="en" sz="1800" dirty="0" smtClean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Concatenate results of steps 2 and 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5620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Conditional Branch </a:t>
            </a:r>
            <a:r>
              <a:rPr lang="en-US" sz="3200" dirty="0"/>
              <a:t>Instructions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018757" cy="5566712"/>
          </a:xfrm>
        </p:spPr>
        <p:txBody>
          <a:bodyPr>
            <a:normAutofit/>
          </a:bodyPr>
          <a:lstStyle/>
          <a:p>
            <a:pPr marL="45720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1" dirty="0"/>
              <a:t>BEQ Rs, Rt, </a:t>
            </a:r>
            <a:r>
              <a:rPr lang="en-US" b="1" dirty="0" smtClean="0"/>
              <a:t>DoImm</a:t>
            </a:r>
            <a:r>
              <a:rPr lang="en" dirty="0" smtClean="0"/>
              <a:t>:</a:t>
            </a:r>
            <a:endParaRPr lang="en" dirty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/>
              <a:t>Semantics: </a:t>
            </a:r>
            <a:r>
              <a:rPr lang="en" dirty="0" smtClean="0"/>
              <a:t>If (Rs == Rt) PC </a:t>
            </a:r>
            <a:r>
              <a:rPr lang="en" dirty="0" smtClean="0">
                <a:sym typeface="Wingdings"/>
              </a:rPr>
              <a:t> Func2(PC, DoImm)</a:t>
            </a:r>
            <a:endParaRPr lang="en" dirty="0" smtClean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Used for if/else statements and loops</a:t>
            </a:r>
            <a:endParaRPr lang="en" dirty="0"/>
          </a:p>
          <a:p>
            <a:pPr marL="45720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1" dirty="0" smtClean="0"/>
              <a:t>B</a:t>
            </a:r>
            <a:r>
              <a:rPr lang="en-US" b="1" dirty="0" smtClean="0"/>
              <a:t>NE</a:t>
            </a:r>
            <a:r>
              <a:rPr lang="en" b="1" dirty="0" smtClean="0"/>
              <a:t> </a:t>
            </a:r>
            <a:r>
              <a:rPr lang="en" b="1" dirty="0"/>
              <a:t>Rs, Rt, </a:t>
            </a:r>
            <a:r>
              <a:rPr lang="en-US" b="1" dirty="0"/>
              <a:t>DoImm</a:t>
            </a:r>
            <a:r>
              <a:rPr lang="en" dirty="0"/>
              <a:t>: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/>
              <a:t>Semantics: If (Rs </a:t>
            </a:r>
            <a:r>
              <a:rPr lang="en-US" dirty="0" smtClean="0"/>
              <a:t>!</a:t>
            </a:r>
            <a:r>
              <a:rPr lang="en" dirty="0" smtClean="0"/>
              <a:t>= </a:t>
            </a:r>
            <a:r>
              <a:rPr lang="en" dirty="0"/>
              <a:t>Rt) PC </a:t>
            </a:r>
            <a:r>
              <a:rPr lang="en" dirty="0">
                <a:sym typeface="Wingdings"/>
              </a:rPr>
              <a:t> Func2(PC, DoImm)</a:t>
            </a:r>
            <a:endParaRPr lang="en" dirty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/>
              <a:t>Used for if/else statements and </a:t>
            </a:r>
            <a:r>
              <a:rPr lang="en" dirty="0" smtClean="0"/>
              <a:t>loops</a:t>
            </a:r>
            <a:endParaRPr lang="en-US" dirty="0" smtClean="0"/>
          </a:p>
          <a:p>
            <a:pPr marL="685800" indent="-457200">
              <a:spcBef>
                <a:spcPts val="800"/>
              </a:spcBef>
              <a:buFont typeface="Arial"/>
              <a:buChar char="•"/>
            </a:pPr>
            <a:r>
              <a:rPr lang="en-US" b="1" dirty="0" smtClean="0"/>
              <a:t>Many more: BEQZ, BNEQZ,  BLTZ, BLETZ,…</a:t>
            </a:r>
          </a:p>
          <a:p>
            <a:pPr marL="685800" indent="-457200">
              <a:spcBef>
                <a:spcPts val="800"/>
              </a:spcBef>
              <a:buFont typeface="Arial"/>
              <a:buChar char="•"/>
            </a:pPr>
            <a:r>
              <a:rPr lang="en-US" dirty="0" smtClean="0"/>
              <a:t>We focus primarily on BEQ, BNEQ, BEQZ</a:t>
            </a:r>
            <a:endParaRPr lang="en" dirty="0"/>
          </a:p>
        </p:txBody>
      </p:sp>
      <p:sp>
        <p:nvSpPr>
          <p:cNvPr id="7" name="Rectangle 6"/>
          <p:cNvSpPr/>
          <p:nvPr/>
        </p:nvSpPr>
        <p:spPr>
          <a:xfrm>
            <a:off x="1292609" y="4843456"/>
            <a:ext cx="8045792" cy="1467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800" dirty="0" smtClean="0"/>
              <a:t>Branch Taken</a:t>
            </a:r>
          </a:p>
          <a:p>
            <a:pPr marL="1009650" lvl="1" indent="-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Branch condition is true and CPU jumps to target</a:t>
            </a:r>
            <a:endParaRPr lang="en-US" sz="2400" dirty="0"/>
          </a:p>
          <a:p>
            <a:pPr marL="1009650" lvl="1" indent="-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i.e. BNE R8, R9, 3 # If R8 != R9, then branch is </a:t>
            </a:r>
            <a:r>
              <a:rPr lang="en-US" sz="2400" b="1" dirty="0" smtClean="0"/>
              <a:t>TAKEN</a:t>
            </a:r>
          </a:p>
        </p:txBody>
      </p:sp>
    </p:spTree>
    <p:extLst>
      <p:ext uri="{BB962C8B-B14F-4D97-AF65-F5344CB8AC3E}">
        <p14:creationId xmlns:p14="http://schemas.microsoft.com/office/powerpoint/2010/main" val="164962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566398" cy="5097806"/>
          </a:xfrm>
        </p:spPr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Branch and Jump Instructions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Usages of Branch and Jump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Examples of Branch and Jump</a:t>
            </a:r>
          </a:p>
        </p:txBody>
      </p:sp>
    </p:spTree>
    <p:extLst>
      <p:ext uri="{BB962C8B-B14F-4D97-AF65-F5344CB8AC3E}">
        <p14:creationId xmlns:p14="http://schemas.microsoft.com/office/powerpoint/2010/main" val="7483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Conditional Branch </a:t>
            </a:r>
            <a:r>
              <a:rPr lang="en-US" sz="3200" dirty="0"/>
              <a:t>Instructions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018757" cy="5566712"/>
          </a:xfrm>
        </p:spPr>
        <p:txBody>
          <a:bodyPr>
            <a:normAutofit/>
          </a:bodyPr>
          <a:lstStyle/>
          <a:p>
            <a:pPr marL="45720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1" dirty="0"/>
              <a:t>BEQ Rs, Rt, </a:t>
            </a:r>
            <a:r>
              <a:rPr lang="en-US" b="1" dirty="0" smtClean="0"/>
              <a:t>DoImm</a:t>
            </a:r>
            <a:r>
              <a:rPr lang="en" dirty="0" smtClean="0"/>
              <a:t>:</a:t>
            </a:r>
            <a:endParaRPr lang="en" dirty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/>
              <a:t>Semantics: </a:t>
            </a:r>
            <a:r>
              <a:rPr lang="en" dirty="0" smtClean="0"/>
              <a:t>If (Rs == Rt) PC </a:t>
            </a:r>
            <a:r>
              <a:rPr lang="en" dirty="0" smtClean="0">
                <a:sym typeface="Wingdings"/>
              </a:rPr>
              <a:t> Func2(PC, DoImm)</a:t>
            </a:r>
            <a:endParaRPr lang="en" dirty="0" smtClean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 smtClean="0"/>
              <a:t>Used for if/else statements and loops</a:t>
            </a:r>
            <a:endParaRPr lang="en" dirty="0"/>
          </a:p>
          <a:p>
            <a:pPr marL="45720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1" dirty="0" smtClean="0"/>
              <a:t>B</a:t>
            </a:r>
            <a:r>
              <a:rPr lang="en-US" b="1" dirty="0" smtClean="0"/>
              <a:t>NE</a:t>
            </a:r>
            <a:r>
              <a:rPr lang="en" b="1" dirty="0" smtClean="0"/>
              <a:t> </a:t>
            </a:r>
            <a:r>
              <a:rPr lang="en" b="1" dirty="0"/>
              <a:t>Rs, Rt, </a:t>
            </a:r>
            <a:r>
              <a:rPr lang="en-US" b="1" dirty="0"/>
              <a:t>DoImm</a:t>
            </a:r>
            <a:r>
              <a:rPr lang="en" dirty="0"/>
              <a:t>:</a:t>
            </a:r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/>
              <a:t>Semantics: If (Rs </a:t>
            </a:r>
            <a:r>
              <a:rPr lang="en-US" dirty="0" smtClean="0"/>
              <a:t>!</a:t>
            </a:r>
            <a:r>
              <a:rPr lang="en" dirty="0" smtClean="0"/>
              <a:t>= </a:t>
            </a:r>
            <a:r>
              <a:rPr lang="en" dirty="0"/>
              <a:t>Rt) PC </a:t>
            </a:r>
            <a:r>
              <a:rPr lang="en" dirty="0">
                <a:sym typeface="Wingdings"/>
              </a:rPr>
              <a:t> Func2(PC, DoImm)</a:t>
            </a:r>
            <a:endParaRPr lang="en" dirty="0"/>
          </a:p>
          <a:p>
            <a:pPr marL="1028700" lvl="1" indent="-342900">
              <a:spcBef>
                <a:spcPts val="800"/>
              </a:spcBef>
              <a:buFont typeface="Courier New"/>
              <a:buChar char="o"/>
            </a:pPr>
            <a:r>
              <a:rPr lang="en" dirty="0"/>
              <a:t>Used for if/else statements and </a:t>
            </a:r>
            <a:r>
              <a:rPr lang="en" dirty="0" smtClean="0"/>
              <a:t>loops</a:t>
            </a:r>
            <a:endParaRPr lang="en-US" dirty="0" smtClean="0"/>
          </a:p>
          <a:p>
            <a:pPr marL="685800" indent="-457200">
              <a:spcBef>
                <a:spcPts val="800"/>
              </a:spcBef>
              <a:buFont typeface="Arial"/>
              <a:buChar char="•"/>
            </a:pPr>
            <a:r>
              <a:rPr lang="en-US" b="1" dirty="0" smtClean="0"/>
              <a:t>Many more: BEQZ, BNEQZ,  BLTZ, BLETZ,…</a:t>
            </a:r>
          </a:p>
          <a:p>
            <a:pPr marL="685800" indent="-457200">
              <a:spcBef>
                <a:spcPts val="800"/>
              </a:spcBef>
              <a:buFont typeface="Arial"/>
              <a:buChar char="•"/>
            </a:pPr>
            <a:r>
              <a:rPr lang="en-US" dirty="0" smtClean="0"/>
              <a:t>We focus primarily on BEQ, BNEQ, BEQZ</a:t>
            </a:r>
            <a:endParaRPr lang="en" dirty="0"/>
          </a:p>
        </p:txBody>
      </p:sp>
      <p:sp>
        <p:nvSpPr>
          <p:cNvPr id="7" name="Rectangle 6"/>
          <p:cNvSpPr/>
          <p:nvPr/>
        </p:nvSpPr>
        <p:spPr>
          <a:xfrm>
            <a:off x="1292609" y="4843456"/>
            <a:ext cx="8045792" cy="1467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800" dirty="0" smtClean="0"/>
              <a:t>Branch Taken</a:t>
            </a:r>
          </a:p>
          <a:p>
            <a:pPr marL="1009650" lvl="1" indent="-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Branch condition is true and CPU jumps to target</a:t>
            </a:r>
            <a:endParaRPr lang="en-US" sz="2400" dirty="0"/>
          </a:p>
          <a:p>
            <a:pPr marL="1009650" lvl="1" indent="-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i.e. BNE R8, R9, 3 # If R8 != R9, then branch is </a:t>
            </a:r>
            <a:r>
              <a:rPr lang="en-US" sz="2400" b="1" dirty="0" smtClean="0"/>
              <a:t>TAKEN</a:t>
            </a:r>
          </a:p>
        </p:txBody>
      </p:sp>
    </p:spTree>
    <p:extLst>
      <p:ext uri="{BB962C8B-B14F-4D97-AF65-F5344CB8AC3E}">
        <p14:creationId xmlns:p14="http://schemas.microsoft.com/office/powerpoint/2010/main" val="265392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Conditional Branch </a:t>
            </a:r>
            <a:r>
              <a:rPr lang="en-US" sz="3200" dirty="0" smtClean="0"/>
              <a:t>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BEQ Rs, Rt, DoImm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Func2(</a:t>
            </a:r>
            <a:r>
              <a:rPr lang="en" dirty="0"/>
              <a:t>PC, </a:t>
            </a:r>
            <a:r>
              <a:rPr lang="en" b="1" dirty="0" smtClean="0"/>
              <a:t>DoImm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DoImm parameter in Func2 is 16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Func2(PC, DoImm)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</a:t>
            </a:r>
            <a:r>
              <a:rPr lang="en" dirty="0" smtClean="0"/>
              <a:t>)</a:t>
            </a:r>
            <a:r>
              <a:rPr lang="en-US" dirty="0" smtClean="0"/>
              <a:t>+</a:t>
            </a:r>
            <a:r>
              <a:rPr lang="en" dirty="0" smtClean="0"/>
              <a:t> (</a:t>
            </a:r>
            <a:r>
              <a:rPr lang="en-US" dirty="0" smtClean="0"/>
              <a:t>DoImm</a:t>
            </a:r>
            <a:r>
              <a:rPr lang="en-US" baseline="30000" dirty="0" smtClean="0"/>
              <a:t>+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8219" y="2410441"/>
            <a:ext cx="6550224" cy="50560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Conditional Branch </a:t>
            </a:r>
            <a:r>
              <a:rPr lang="en-US" sz="3200" dirty="0" smtClean="0"/>
              <a:t>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BEQ Rs, Rt, DoImm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Func2(</a:t>
            </a:r>
            <a:r>
              <a:rPr lang="en" dirty="0"/>
              <a:t>PC, </a:t>
            </a:r>
            <a:r>
              <a:rPr lang="en" b="1" dirty="0" smtClean="0"/>
              <a:t>DoImm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DoImm parameter in Func2 is 16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Func2(PC, DoImm)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</a:t>
            </a:r>
            <a:r>
              <a:rPr lang="en" dirty="0" smtClean="0"/>
              <a:t>)</a:t>
            </a:r>
            <a:r>
              <a:rPr lang="en-US" dirty="0" smtClean="0"/>
              <a:t>+</a:t>
            </a:r>
            <a:r>
              <a:rPr lang="en" dirty="0" smtClean="0"/>
              <a:t> (</a:t>
            </a:r>
            <a:r>
              <a:rPr lang="en-US" dirty="0" smtClean="0"/>
              <a:t>DoImm</a:t>
            </a:r>
            <a:r>
              <a:rPr lang="en-US" baseline="30000" dirty="0" smtClean="0"/>
              <a:t>+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Add PC +4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Sign Extend DoImm to 32 bits : DoImm</a:t>
            </a:r>
            <a:r>
              <a:rPr lang="en-US" sz="1800" baseline="30000" dirty="0" smtClean="0">
                <a:sym typeface="Wingdings"/>
              </a:rPr>
              <a:t>+</a:t>
            </a:r>
            <a:endParaRPr lang="en" sz="1800" baseline="30000" dirty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Take result of step 2 and shift it left by 2 : DoImm</a:t>
            </a:r>
            <a:r>
              <a:rPr lang="en-US" sz="1800" baseline="30000" dirty="0" smtClean="0">
                <a:sym typeface="Wingdings"/>
              </a:rPr>
              <a:t>+ </a:t>
            </a:r>
            <a:r>
              <a:rPr lang="en-US" sz="1800" dirty="0" smtClean="0">
                <a:sym typeface="Wingdings"/>
              </a:rPr>
              <a:t>&lt;&lt; 2</a:t>
            </a:r>
            <a:endParaRPr lang="en" dirty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Add results of step 1 and 3</a:t>
            </a:r>
            <a:endParaRPr lang="en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2335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Conditional Branch </a:t>
            </a:r>
            <a:r>
              <a:rPr lang="en-US" sz="3200" dirty="0" smtClean="0"/>
              <a:t>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BEQ Rs, Rt, DoImm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Func2(</a:t>
            </a:r>
            <a:r>
              <a:rPr lang="en" dirty="0"/>
              <a:t>PC, </a:t>
            </a:r>
            <a:r>
              <a:rPr lang="en" b="1" dirty="0" smtClean="0"/>
              <a:t>DoImm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DoImm parameter in Func2 is 16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Func2(PC, DoImm)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</a:t>
            </a:r>
            <a:r>
              <a:rPr lang="en" dirty="0" smtClean="0"/>
              <a:t>)</a:t>
            </a:r>
            <a:r>
              <a:rPr lang="en-US" dirty="0" smtClean="0"/>
              <a:t>+</a:t>
            </a:r>
            <a:r>
              <a:rPr lang="en" dirty="0" smtClean="0"/>
              <a:t> (</a:t>
            </a:r>
            <a:r>
              <a:rPr lang="en-US" dirty="0" smtClean="0"/>
              <a:t>DoImm</a:t>
            </a:r>
            <a:r>
              <a:rPr lang="en-US" baseline="30000" dirty="0" smtClean="0"/>
              <a:t>+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endParaRPr lang="en" dirty="0">
              <a:sym typeface="Wingdings"/>
            </a:endParaRP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>
                <a:sym typeface="Wingdings"/>
              </a:rPr>
              <a:t>Example: </a:t>
            </a:r>
            <a:r>
              <a:rPr lang="en" b="1" dirty="0"/>
              <a:t>400008 BEQ R8, R0, </a:t>
            </a:r>
            <a:r>
              <a:rPr lang="en" b="1" dirty="0" smtClean="0"/>
              <a:t>1</a:t>
            </a:r>
            <a:endParaRPr lang="en-US" b="1" dirty="0" smtClean="0"/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PC = 400008 </a:t>
            </a:r>
            <a:r>
              <a:rPr lang="en-US" dirty="0" smtClean="0">
                <a:sym typeface="Wingdings"/>
              </a:rPr>
              <a:t>00400008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ym typeface="Wingdings"/>
              </a:rPr>
              <a:t>DoImm = 1 0x0001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Add PC +4: 00400008 + 4 = </a:t>
            </a:r>
            <a:r>
              <a:rPr lang="en-US" b="1" dirty="0" smtClean="0">
                <a:sym typeface="Wingdings"/>
              </a:rPr>
              <a:t>0040000C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Sign-extend DoImm: 0x0001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= </a:t>
            </a:r>
            <a:r>
              <a:rPr lang="en-US" b="1" dirty="0" smtClean="0">
                <a:sym typeface="Wingdings"/>
              </a:rPr>
              <a:t>0x00000001</a:t>
            </a:r>
          </a:p>
          <a:p>
            <a:pPr marL="1009650" lvl="2" indent="0">
              <a:spcBef>
                <a:spcPts val="80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9784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Conditional Branch </a:t>
            </a:r>
            <a:r>
              <a:rPr lang="en-US" sz="3200" dirty="0" smtClean="0"/>
              <a:t>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BEQ Rs, Rt, DoImm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Func2(</a:t>
            </a:r>
            <a:r>
              <a:rPr lang="en" dirty="0"/>
              <a:t>PC, </a:t>
            </a:r>
            <a:r>
              <a:rPr lang="en" b="1" dirty="0" smtClean="0"/>
              <a:t>DoImm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DoImm parameter in Func2 is 16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Func2(PC, DoImm)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</a:t>
            </a:r>
            <a:r>
              <a:rPr lang="en" dirty="0" smtClean="0"/>
              <a:t>)</a:t>
            </a:r>
            <a:r>
              <a:rPr lang="en-US" dirty="0" smtClean="0"/>
              <a:t>+</a:t>
            </a:r>
            <a:r>
              <a:rPr lang="en" dirty="0" smtClean="0"/>
              <a:t> (</a:t>
            </a:r>
            <a:r>
              <a:rPr lang="en-US" dirty="0" smtClean="0"/>
              <a:t>DoImm</a:t>
            </a:r>
            <a:r>
              <a:rPr lang="en-US" baseline="30000" dirty="0" smtClean="0"/>
              <a:t>+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endParaRPr lang="en" dirty="0">
              <a:sym typeface="Wingdings"/>
            </a:endParaRP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>
                <a:sym typeface="Wingdings"/>
              </a:rPr>
              <a:t>Example: </a:t>
            </a:r>
            <a:r>
              <a:rPr lang="en" b="1" dirty="0"/>
              <a:t>400008 BEQ R8, R0, </a:t>
            </a:r>
            <a:r>
              <a:rPr lang="en" b="1" dirty="0" smtClean="0"/>
              <a:t>1</a:t>
            </a:r>
            <a:endParaRPr lang="en-US" b="1" dirty="0" smtClean="0"/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PC = 400008 </a:t>
            </a:r>
            <a:r>
              <a:rPr lang="en-US" dirty="0" smtClean="0">
                <a:sym typeface="Wingdings"/>
              </a:rPr>
              <a:t>00400008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ym typeface="Wingdings"/>
              </a:rPr>
              <a:t>DoImm = 1 0x0001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Add PC +4: 00400008 + 4 = 0040000C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Sign-extend DoImm: 0x0001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= 0x00000001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Take result of step 2 and shift it left by 2</a:t>
            </a:r>
          </a:p>
          <a:p>
            <a:pPr marL="1924050" lvl="3" indent="-457200"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-US" dirty="0" smtClean="0">
                <a:sym typeface="Wingdings"/>
              </a:rPr>
              <a:t>Multiply 32-bit value by 4: 0x00000001*4 = </a:t>
            </a:r>
            <a:r>
              <a:rPr lang="en-US" b="1" dirty="0" smtClean="0">
                <a:sym typeface="Wingdings"/>
              </a:rPr>
              <a:t>0x00000004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Add results of steps 1 and 3: 0x004000010 </a:t>
            </a:r>
          </a:p>
          <a:p>
            <a:pPr marL="1466850" lvl="3" indent="0">
              <a:spcBef>
                <a:spcPts val="8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ym typeface="Wingdings"/>
              </a:rPr>
              <a:t>0040000C</a:t>
            </a:r>
            <a:r>
              <a:rPr lang="en-US" dirty="0" smtClean="0">
                <a:sym typeface="Wingdings"/>
              </a:rPr>
              <a:t>+0x00000004 = </a:t>
            </a:r>
            <a:r>
              <a:rPr lang="en-US" b="1" dirty="0" smtClean="0">
                <a:sym typeface="Wingdings"/>
              </a:rPr>
              <a:t>0x400010</a:t>
            </a:r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 smtClean="0"/>
          </a:p>
          <a:p>
            <a:pPr marL="1466850" lvl="2" indent="-45720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" dirty="0" smtClean="0">
              <a:sym typeface="Wingding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0887" y="5867367"/>
            <a:ext cx="1258301" cy="4115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Conditional Branch </a:t>
            </a:r>
            <a:r>
              <a:rPr lang="en-US" sz="3200" dirty="0" smtClean="0"/>
              <a:t>Target Address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5413430"/>
          </a:xfrm>
        </p:spPr>
        <p:txBody>
          <a:bodyPr>
            <a:normAutofit/>
          </a:bodyPr>
          <a:lstStyle/>
          <a:p>
            <a:pPr marL="457200" lvl="0" indent="-361950">
              <a:spcBef>
                <a:spcPts val="800"/>
              </a:spcBef>
              <a:buClr>
                <a:schemeClr val="dk1"/>
              </a:buClr>
              <a:buSzPct val="100000"/>
              <a:buFont typeface="Arial"/>
            </a:pPr>
            <a:r>
              <a:rPr lang="en" dirty="0" smtClean="0"/>
              <a:t>BEQ Rs, Rt, DoImm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PC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Func2(</a:t>
            </a:r>
            <a:r>
              <a:rPr lang="en" dirty="0"/>
              <a:t>PC, </a:t>
            </a:r>
            <a:r>
              <a:rPr lang="en" b="1" dirty="0" smtClean="0"/>
              <a:t>DoImm</a:t>
            </a:r>
            <a:r>
              <a:rPr lang="en" dirty="0" smtClean="0"/>
              <a:t>)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DoImm parameter in Func2 is 16 bits</a:t>
            </a:r>
          </a:p>
          <a:p>
            <a:pPr marL="914400" lvl="1" indent="-3619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 smtClean="0"/>
              <a:t>Func2(PC, DoImm) </a:t>
            </a:r>
            <a:r>
              <a:rPr lang="en" dirty="0">
                <a:sym typeface="Wingdings"/>
              </a:rPr>
              <a:t>=</a:t>
            </a:r>
            <a:r>
              <a:rPr lang="en" dirty="0" smtClean="0">
                <a:sym typeface="Wingdings"/>
              </a:rPr>
              <a:t> </a:t>
            </a:r>
            <a:r>
              <a:rPr lang="en" dirty="0"/>
              <a:t>(PC+4</a:t>
            </a:r>
            <a:r>
              <a:rPr lang="en" dirty="0" smtClean="0"/>
              <a:t>)</a:t>
            </a:r>
            <a:r>
              <a:rPr lang="en-US" dirty="0" smtClean="0"/>
              <a:t>+</a:t>
            </a:r>
            <a:r>
              <a:rPr lang="en" dirty="0" smtClean="0"/>
              <a:t> (</a:t>
            </a:r>
            <a:r>
              <a:rPr lang="en-US" dirty="0" smtClean="0"/>
              <a:t>DoImm</a:t>
            </a:r>
            <a:r>
              <a:rPr lang="en-US" baseline="30000" dirty="0" smtClean="0"/>
              <a:t>+</a:t>
            </a:r>
            <a:r>
              <a:rPr lang="en" dirty="0" smtClean="0"/>
              <a:t> </a:t>
            </a:r>
            <a:r>
              <a:rPr lang="en" dirty="0"/>
              <a:t>&lt;&lt; 2</a:t>
            </a:r>
            <a:r>
              <a:rPr lang="en" dirty="0" smtClean="0"/>
              <a:t>)</a:t>
            </a:r>
            <a:r>
              <a:rPr lang="en" dirty="0" smtClean="0">
                <a:sym typeface="Wingdings"/>
              </a:rPr>
              <a:t>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>
                <a:sym typeface="Wingdings"/>
              </a:rPr>
              <a:t>Add PC +4 </a:t>
            </a: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Sign Extend DoImm to 32 bits : DoImm</a:t>
            </a:r>
            <a:r>
              <a:rPr lang="en-US" sz="1800" baseline="30000" dirty="0" smtClean="0">
                <a:sym typeface="Wingdings"/>
              </a:rPr>
              <a:t>+</a:t>
            </a:r>
            <a:endParaRPr lang="en" sz="1800" baseline="30000" dirty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Take result of step 2 and shift it left by 2 : DoImm</a:t>
            </a:r>
            <a:r>
              <a:rPr lang="en-US" sz="1800" baseline="30000" dirty="0" smtClean="0">
                <a:sym typeface="Wingdings"/>
              </a:rPr>
              <a:t>+ </a:t>
            </a:r>
            <a:r>
              <a:rPr lang="en-US" sz="1800" dirty="0" smtClean="0">
                <a:sym typeface="Wingdings"/>
              </a:rPr>
              <a:t>&lt;&lt; 2</a:t>
            </a:r>
            <a:endParaRPr lang="en" dirty="0">
              <a:sym typeface="Wingdings"/>
            </a:endParaRPr>
          </a:p>
          <a:p>
            <a:pPr marL="1371600" lvl="2" indent="-361950">
              <a:spcBef>
                <a:spcPts val="8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800" dirty="0" smtClean="0">
                <a:sym typeface="Wingdings"/>
              </a:rPr>
              <a:t>Add results of step 1 and 3</a:t>
            </a:r>
            <a:endParaRPr lang="en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941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" sz="3200" dirty="0" smtClean="0"/>
              <a:t>SLT</a:t>
            </a:r>
            <a:r>
              <a:rPr lang="en-US" sz="3200" dirty="0" smtClean="0"/>
              <a:t> Instruction</a:t>
            </a:r>
            <a:r>
              <a:rPr lang="en" sz="3200" dirty="0" smtClean="0"/>
              <a:t> </a:t>
            </a:r>
            <a:r>
              <a:rPr lang="en" sz="3200" dirty="0"/>
              <a:t>: Set Less Than</a:t>
            </a:r>
            <a:endParaRPr lang="en-US" sz="3200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094" cy="293902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Syntax</a:t>
            </a:r>
            <a:r>
              <a:rPr lang="en" b="1" dirty="0"/>
              <a:t>:  </a:t>
            </a:r>
            <a:r>
              <a:rPr lang="en" dirty="0"/>
              <a:t>SLT Rd, Rs, Rt </a:t>
            </a:r>
          </a:p>
          <a:p>
            <a:pPr>
              <a:spcBef>
                <a:spcPts val="0"/>
              </a:spcBef>
            </a:pPr>
            <a:r>
              <a:rPr lang="en" dirty="0"/>
              <a:t>Semantics</a:t>
            </a:r>
            <a:r>
              <a:rPr lang="en" b="1" dirty="0"/>
              <a:t>: </a:t>
            </a:r>
            <a:r>
              <a:rPr lang="en" dirty="0"/>
              <a:t>  if (Rs &lt; Rt) Rd = 1; else Rd = </a:t>
            </a:r>
            <a:r>
              <a:rPr lang="en" dirty="0" smtClean="0"/>
              <a:t>0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2177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" sz="3200" dirty="0" smtClean="0"/>
              <a:t>SLT</a:t>
            </a:r>
            <a:r>
              <a:rPr lang="en-US" sz="3200" dirty="0" smtClean="0"/>
              <a:t> Instruction</a:t>
            </a:r>
            <a:r>
              <a:rPr lang="en" sz="3200" dirty="0" smtClean="0"/>
              <a:t> </a:t>
            </a:r>
            <a:r>
              <a:rPr lang="en" sz="3200" dirty="0"/>
              <a:t>: Set Less Than</a:t>
            </a:r>
            <a:endParaRPr lang="en-US" sz="3200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6"/>
            <a:ext cx="8369094" cy="47127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Syntax</a:t>
            </a:r>
            <a:r>
              <a:rPr lang="en" b="1" dirty="0"/>
              <a:t>:  </a:t>
            </a:r>
            <a:r>
              <a:rPr lang="en" dirty="0"/>
              <a:t>SLT Rd, Rs, Rt </a:t>
            </a:r>
          </a:p>
          <a:p>
            <a:pPr>
              <a:spcBef>
                <a:spcPts val="0"/>
              </a:spcBef>
            </a:pPr>
            <a:r>
              <a:rPr lang="en" dirty="0"/>
              <a:t>Semantics</a:t>
            </a:r>
            <a:r>
              <a:rPr lang="en" b="1" dirty="0"/>
              <a:t>: </a:t>
            </a:r>
            <a:r>
              <a:rPr lang="en" dirty="0"/>
              <a:t>  if (Rs &lt; Rt) Rd = 1; else Rd = </a:t>
            </a:r>
            <a:r>
              <a:rPr lang="en" dirty="0" smtClean="0"/>
              <a:t>0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" dirty="0" smtClean="0"/>
              <a:t>BLTZ Rt, DoImm: Branch if less than equal to zero </a:t>
            </a:r>
          </a:p>
          <a:p>
            <a:pPr lvl="2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Combines </a:t>
            </a:r>
            <a:r>
              <a:rPr lang="en" b="1" dirty="0" smtClean="0"/>
              <a:t>SLT</a:t>
            </a:r>
            <a:r>
              <a:rPr lang="en" dirty="0" smtClean="0"/>
              <a:t> and </a:t>
            </a:r>
            <a:r>
              <a:rPr lang="en" b="1" dirty="0" smtClean="0"/>
              <a:t>BEQ</a:t>
            </a:r>
            <a:r>
              <a:rPr lang="en" dirty="0" smtClean="0"/>
              <a:t> to form itself</a:t>
            </a:r>
          </a:p>
          <a:p>
            <a:pPr lvl="3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SLT Rd, Rs, R0 # if (Rs &lt; R0) Rd </a:t>
            </a:r>
            <a:r>
              <a:rPr lang="en" dirty="0" smtClean="0">
                <a:sym typeface="Wingdings"/>
              </a:rPr>
              <a:t>1; else Rd 0</a:t>
            </a:r>
          </a:p>
          <a:p>
            <a:pPr lvl="3">
              <a:spcBef>
                <a:spcPts val="0"/>
              </a:spcBef>
              <a:buFont typeface="Arial"/>
              <a:buChar char="•"/>
            </a:pPr>
            <a:r>
              <a:rPr lang="en" dirty="0" smtClean="0">
                <a:sym typeface="Wingdings"/>
              </a:rPr>
              <a:t>BEQ Rd, R0, DoImm # If (Rd == 0) PC  Funct2(PC, DoImm)</a:t>
            </a:r>
          </a:p>
          <a:p>
            <a:pPr lvl="3">
              <a:spcBef>
                <a:spcPts val="0"/>
              </a:spcBef>
              <a:buFont typeface="Arial"/>
              <a:buChar char="•"/>
            </a:pPr>
            <a:endParaRPr lang="en" dirty="0" smtClean="0"/>
          </a:p>
          <a:p>
            <a:pPr lvl="2">
              <a:spcBef>
                <a:spcPts val="0"/>
              </a:spcBef>
              <a:buFont typeface="Arial"/>
              <a:buChar char="•"/>
            </a:pPr>
            <a:endParaRPr lang="en" dirty="0" smtClean="0"/>
          </a:p>
          <a:p>
            <a:pPr marL="914400" lvl="2" indent="0">
              <a:spcBef>
                <a:spcPts val="0"/>
              </a:spcBef>
              <a:buNone/>
            </a:pPr>
            <a:endParaRPr lang="en" sz="1800" dirty="0" smtClean="0"/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8092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2" y="1577244"/>
            <a:ext cx="6794114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smtClean="0"/>
              <a:t>int</a:t>
            </a:r>
            <a:r>
              <a:rPr lang="en" smtClean="0"/>
              <a:t> abs(</a:t>
            </a:r>
            <a:r>
              <a:rPr lang="en" b="1" smtClean="0"/>
              <a:t>int</a:t>
            </a:r>
            <a:r>
              <a:rPr lang="en" smtClean="0"/>
              <a:t> x) </a:t>
            </a:r>
            <a:r>
              <a:rPr lang="en" smtClean="0">
                <a:solidFill>
                  <a:srgbClr val="0000FF"/>
                </a:solidFill>
              </a:rPr>
              <a:t>// return absolute value of x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{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		</a:t>
            </a:r>
            <a:r>
              <a:rPr lang="en" b="1" smtClean="0"/>
              <a:t>if</a:t>
            </a:r>
            <a:r>
              <a:rPr lang="en" smtClean="0"/>
              <a:t> (x &lt; 0) </a:t>
            </a:r>
            <a:r>
              <a:rPr lang="en" smtClean="0">
                <a:solidFill>
                  <a:srgbClr val="0000FF"/>
                </a:solidFill>
              </a:rPr>
              <a:t>// x is negative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			x = -x; </a:t>
            </a:r>
            <a:r>
              <a:rPr lang="en" smtClean="0">
                <a:solidFill>
                  <a:srgbClr val="0000FF"/>
                </a:solidFill>
              </a:rPr>
              <a:t>// make it positive</a:t>
            </a:r>
            <a:r>
              <a:rPr lang="en" smtClean="0"/>
              <a:t>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	</a:t>
            </a:r>
            <a:r>
              <a:rPr lang="en" b="1" smtClean="0"/>
              <a:t>return</a:t>
            </a:r>
            <a:r>
              <a:rPr lang="en" smtClean="0"/>
              <a:t> x; </a:t>
            </a:r>
            <a:r>
              <a:rPr lang="en" smtClean="0">
                <a:solidFill>
                  <a:srgbClr val="0000FF"/>
                </a:solidFill>
              </a:rPr>
              <a:t>// done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}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9094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509227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int</a:t>
            </a:r>
            <a:r>
              <a:rPr lang="en" dirty="0" smtClean="0"/>
              <a:t> abs(</a:t>
            </a:r>
            <a:r>
              <a:rPr lang="en" b="1" dirty="0" smtClean="0"/>
              <a:t>int</a:t>
            </a:r>
            <a:r>
              <a:rPr lang="en" dirty="0" smtClean="0"/>
              <a:t> x) </a:t>
            </a:r>
            <a:r>
              <a:rPr lang="en" dirty="0" smtClean="0">
                <a:solidFill>
                  <a:srgbClr val="0000FF"/>
                </a:solidFill>
              </a:rPr>
              <a:t>// return absolute value of x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{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		</a:t>
            </a:r>
            <a:r>
              <a:rPr lang="en" b="1" dirty="0" smtClean="0"/>
              <a:t>if</a:t>
            </a:r>
            <a:r>
              <a:rPr lang="en" dirty="0" smtClean="0"/>
              <a:t> (x &lt; 0) </a:t>
            </a:r>
            <a:r>
              <a:rPr lang="en" dirty="0" smtClean="0">
                <a:solidFill>
                  <a:srgbClr val="0000FF"/>
                </a:solidFill>
              </a:rPr>
              <a:t>// x is negative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 conditional branch needed</a:t>
            </a:r>
            <a:endParaRPr lang="en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			x = -x; </a:t>
            </a:r>
            <a:r>
              <a:rPr lang="en" dirty="0" smtClean="0">
                <a:solidFill>
                  <a:srgbClr val="0000FF"/>
                </a:solidFill>
              </a:rPr>
              <a:t>// make it positive</a:t>
            </a:r>
            <a:r>
              <a:rPr lang="en" dirty="0" smtClean="0"/>
              <a:t>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	</a:t>
            </a:r>
            <a:r>
              <a:rPr lang="en" b="1" dirty="0" smtClean="0"/>
              <a:t>return</a:t>
            </a:r>
            <a:r>
              <a:rPr lang="en" dirty="0" smtClean="0"/>
              <a:t> x; </a:t>
            </a:r>
            <a:r>
              <a:rPr lang="en" dirty="0" smtClean="0">
                <a:solidFill>
                  <a:srgbClr val="0000FF"/>
                </a:solidFill>
              </a:rPr>
              <a:t>// done </a:t>
            </a:r>
            <a:r>
              <a:rPr lang="en" dirty="0" smtClean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 jump JR needed</a:t>
            </a:r>
            <a:endParaRPr lang="en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}</a:t>
            </a:r>
            <a:endParaRPr lang="en" dirty="0"/>
          </a:p>
        </p:txBody>
      </p:sp>
      <p:sp>
        <p:nvSpPr>
          <p:cNvPr id="5" name="Shape 249"/>
          <p:cNvSpPr/>
          <p:nvPr/>
        </p:nvSpPr>
        <p:spPr>
          <a:xfrm>
            <a:off x="1452424" y="2389794"/>
            <a:ext cx="1459751" cy="47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49"/>
          <p:cNvSpPr/>
          <p:nvPr/>
        </p:nvSpPr>
        <p:spPr>
          <a:xfrm>
            <a:off x="882254" y="3144374"/>
            <a:ext cx="1459751" cy="47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5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Instructions Covered So Far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79157"/>
            <a:ext cx="5181600" cy="3136097"/>
          </a:xfrm>
        </p:spPr>
        <p:txBody>
          <a:bodyPr/>
          <a:lstStyle/>
          <a:p>
            <a:pPr marL="457200" lvl="0">
              <a:spcBef>
                <a:spcPts val="0"/>
              </a:spcBef>
            </a:pPr>
            <a:r>
              <a:rPr lang="en" dirty="0"/>
              <a:t>Load Doubleword (LD</a:t>
            </a:r>
            <a:r>
              <a:rPr lang="en" dirty="0" smtClean="0"/>
              <a:t>)</a:t>
            </a:r>
            <a:endParaRPr lang="en-US" dirty="0" smtClean="0"/>
          </a:p>
          <a:p>
            <a:pPr marL="457200" lvl="0">
              <a:spcBef>
                <a:spcPts val="0"/>
              </a:spcBef>
            </a:pPr>
            <a:endParaRPr lang="en" dirty="0"/>
          </a:p>
          <a:p>
            <a:pPr marL="457200" lvl="0">
              <a:spcBef>
                <a:spcPts val="0"/>
              </a:spcBef>
            </a:pPr>
            <a:r>
              <a:rPr lang="en" dirty="0"/>
              <a:t>Store Doubleword (SD)</a:t>
            </a:r>
          </a:p>
          <a:p>
            <a:pPr marL="457200" lvl="0">
              <a:spcBef>
                <a:spcPts val="0"/>
              </a:spcBef>
            </a:pPr>
            <a:endParaRPr lang="en-US" dirty="0" smtClean="0"/>
          </a:p>
          <a:p>
            <a:pPr marL="457200" lvl="0">
              <a:spcBef>
                <a:spcPts val="0"/>
              </a:spcBef>
            </a:pPr>
            <a:r>
              <a:rPr lang="en" dirty="0" smtClean="0"/>
              <a:t>Doubleword </a:t>
            </a:r>
            <a:r>
              <a:rPr lang="en" dirty="0"/>
              <a:t>Add (DADD)</a:t>
            </a:r>
          </a:p>
          <a:p>
            <a:pPr marL="457200" lvl="0">
              <a:spcBef>
                <a:spcPts val="0"/>
              </a:spcBef>
            </a:pPr>
            <a:endParaRPr lang="en-US" dirty="0" smtClean="0"/>
          </a:p>
          <a:p>
            <a:pPr marL="457200" lvl="0">
              <a:spcBef>
                <a:spcPts val="0"/>
              </a:spcBef>
            </a:pPr>
            <a:r>
              <a:rPr lang="en" dirty="0" smtClean="0"/>
              <a:t>Doubleword </a:t>
            </a:r>
            <a:r>
              <a:rPr lang="en" dirty="0"/>
              <a:t>OR (DOR)</a:t>
            </a:r>
          </a:p>
        </p:txBody>
      </p:sp>
    </p:spTree>
    <p:extLst>
      <p:ext uri="{BB962C8B-B14F-4D97-AF65-F5344CB8AC3E}">
        <p14:creationId xmlns:p14="http://schemas.microsoft.com/office/powerpoint/2010/main" val="28942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509227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" b="1" dirty="0"/>
              <a:t>if </a:t>
            </a:r>
            <a:r>
              <a:rPr lang="en" dirty="0"/>
              <a:t>(x &lt; 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Assume that x is in R4.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We can do 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BLTZ R4, </a:t>
            </a:r>
            <a:r>
              <a:rPr lang="en-US" b="1" dirty="0" smtClean="0"/>
              <a:t>DoImm </a:t>
            </a:r>
            <a:r>
              <a:rPr lang="en" dirty="0" smtClean="0"/>
              <a:t># </a:t>
            </a:r>
            <a:r>
              <a:rPr lang="en" dirty="0"/>
              <a:t>If (R4&lt;0), R4 is </a:t>
            </a:r>
            <a:r>
              <a:rPr lang="en" dirty="0" smtClean="0"/>
              <a:t>negative</a:t>
            </a:r>
            <a:r>
              <a:rPr lang="en-US" dirty="0" smtClean="0"/>
              <a:t>, go to part of code that does x = -x</a:t>
            </a:r>
            <a:endParaRPr lang="en" dirty="0"/>
          </a:p>
        </p:txBody>
      </p:sp>
      <p:sp>
        <p:nvSpPr>
          <p:cNvPr id="6" name="Shape 249"/>
          <p:cNvSpPr/>
          <p:nvPr/>
        </p:nvSpPr>
        <p:spPr>
          <a:xfrm>
            <a:off x="675115" y="1656230"/>
            <a:ext cx="1348066" cy="42098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49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509227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" b="1" dirty="0"/>
              <a:t>if </a:t>
            </a:r>
            <a:r>
              <a:rPr lang="en" dirty="0"/>
              <a:t>(x &lt; 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Assume that x is in R4.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We can do 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BGEZ R4, R0, </a:t>
            </a:r>
            <a:r>
              <a:rPr lang="en-US" b="1" dirty="0" smtClean="0"/>
              <a:t>DoImm </a:t>
            </a:r>
            <a:r>
              <a:rPr lang="en" dirty="0" smtClean="0"/>
              <a:t># </a:t>
            </a:r>
            <a:r>
              <a:rPr lang="en" dirty="0"/>
              <a:t>If (R4&gt;=0), R4 is positive, skip substraction and go to </a:t>
            </a:r>
            <a:r>
              <a:rPr lang="en" u="sng" dirty="0"/>
              <a:t>return x</a:t>
            </a:r>
          </a:p>
        </p:txBody>
      </p:sp>
      <p:sp>
        <p:nvSpPr>
          <p:cNvPr id="6" name="Shape 249"/>
          <p:cNvSpPr/>
          <p:nvPr/>
        </p:nvSpPr>
        <p:spPr>
          <a:xfrm>
            <a:off x="675115" y="1656230"/>
            <a:ext cx="1348066" cy="42098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807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509227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" b="1" dirty="0"/>
              <a:t>if </a:t>
            </a:r>
            <a:r>
              <a:rPr lang="en" dirty="0"/>
              <a:t>(x &lt; 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Assume that x is in R4.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We can do 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SLT, R8, R4, R0 </a:t>
            </a:r>
            <a:r>
              <a:rPr lang="en" dirty="0"/>
              <a:t># if (R4 &lt; 0 ) R8 =1, else R8 = 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BEQ R8, R0, </a:t>
            </a:r>
            <a:r>
              <a:rPr lang="en-US" b="1" dirty="0"/>
              <a:t>DoImm</a:t>
            </a:r>
            <a:r>
              <a:rPr lang="en" dirty="0" smtClean="0"/>
              <a:t># </a:t>
            </a:r>
            <a:r>
              <a:rPr lang="en" dirty="0"/>
              <a:t>If (R8 == R0), R4 is already positive,  skip subtraction and jump to </a:t>
            </a:r>
            <a:r>
              <a:rPr lang="en" u="sng" dirty="0"/>
              <a:t>return x</a:t>
            </a:r>
          </a:p>
          <a:p>
            <a:pPr lvl="0">
              <a:spcBef>
                <a:spcPts val="0"/>
              </a:spcBef>
              <a:buNone/>
            </a:pPr>
            <a:endParaRPr lang="en" u="sng" dirty="0"/>
          </a:p>
        </p:txBody>
      </p:sp>
      <p:sp>
        <p:nvSpPr>
          <p:cNvPr id="5" name="Shape 249"/>
          <p:cNvSpPr/>
          <p:nvPr/>
        </p:nvSpPr>
        <p:spPr>
          <a:xfrm>
            <a:off x="675115" y="1656230"/>
            <a:ext cx="1348066" cy="42098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69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636043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" b="1" dirty="0" smtClean="0"/>
              <a:t>400004 </a:t>
            </a:r>
            <a:r>
              <a:rPr lang="en" b="1" dirty="0"/>
              <a:t>SLT R8, R4, R0</a:t>
            </a:r>
            <a:r>
              <a:rPr lang="en" dirty="0"/>
              <a:t> # If x &lt; 0 , R8 =1 , else R8 = 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400008 BEQ R8, R0, </a:t>
            </a:r>
            <a:r>
              <a:rPr lang="en-US" b="1" dirty="0"/>
              <a:t>DoImm</a:t>
            </a:r>
            <a:r>
              <a:rPr lang="en" dirty="0" smtClean="0"/>
              <a:t># </a:t>
            </a:r>
            <a:r>
              <a:rPr lang="en" dirty="0"/>
              <a:t>If R4 is positive, </a:t>
            </a:r>
            <a:r>
              <a:rPr lang="en" dirty="0" smtClean="0"/>
              <a:t>go </a:t>
            </a:r>
            <a:r>
              <a:rPr lang="en" dirty="0"/>
              <a:t>to </a:t>
            </a:r>
            <a:r>
              <a:rPr lang="en" u="sng" dirty="0"/>
              <a:t>return x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…….. # </a:t>
            </a:r>
            <a:r>
              <a:rPr lang="en" dirty="0"/>
              <a:t>what do we do here?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……..  # or here?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…..   # </a:t>
            </a:r>
            <a:r>
              <a:rPr lang="en-US" dirty="0" smtClean="0"/>
              <a:t>or there?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8562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667400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" b="1" dirty="0" smtClean="0"/>
              <a:t>400004 </a:t>
            </a:r>
            <a:r>
              <a:rPr lang="en" b="1" dirty="0"/>
              <a:t>SLT R8, R4, R0</a:t>
            </a:r>
            <a:r>
              <a:rPr lang="en" dirty="0"/>
              <a:t> # If x &lt; 0 , R8 =1 , else R8 = 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400008 BEQ R8, R0, </a:t>
            </a:r>
            <a:r>
              <a:rPr lang="en-US" b="1" dirty="0"/>
              <a:t>DoImm</a:t>
            </a:r>
            <a:r>
              <a:rPr lang="en" dirty="0" smtClean="0"/>
              <a:t># </a:t>
            </a:r>
            <a:r>
              <a:rPr lang="en" dirty="0"/>
              <a:t>If R4 is positive, </a:t>
            </a:r>
            <a:r>
              <a:rPr lang="en" dirty="0" smtClean="0"/>
              <a:t>go </a:t>
            </a:r>
            <a:r>
              <a:rPr lang="en" dirty="0"/>
              <a:t>to </a:t>
            </a:r>
            <a:r>
              <a:rPr lang="en" u="sng" dirty="0"/>
              <a:t>return x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…….. # </a:t>
            </a:r>
            <a:r>
              <a:rPr lang="en" dirty="0"/>
              <a:t>what do we do here</a:t>
            </a:r>
            <a:r>
              <a:rPr lang="en" dirty="0" smtClean="0"/>
              <a:t>?</a:t>
            </a:r>
            <a:endParaRPr lang="en" dirty="0"/>
          </a:p>
        </p:txBody>
      </p:sp>
      <p:cxnSp>
        <p:nvCxnSpPr>
          <p:cNvPr id="8" name="Shape 292"/>
          <p:cNvCxnSpPr/>
          <p:nvPr/>
        </p:nvCxnSpPr>
        <p:spPr>
          <a:xfrm>
            <a:off x="383858" y="2650714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Rectangle 11"/>
          <p:cNvSpPr/>
          <p:nvPr/>
        </p:nvSpPr>
        <p:spPr>
          <a:xfrm>
            <a:off x="1581903" y="3073779"/>
            <a:ext cx="5331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Handle case where BEQ condition is false</a:t>
            </a:r>
          </a:p>
          <a:p>
            <a:pPr lvl="0"/>
            <a:r>
              <a:rPr lang="en-US" dirty="0" smtClean="0"/>
              <a:t>For the code above, that is the subtraction operation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373208" y="2652386"/>
            <a:ext cx="1238577" cy="621000"/>
          </a:xfrm>
          <a:prstGeom prst="bentConnector3">
            <a:avLst>
              <a:gd name="adj1" fmla="val -220"/>
            </a:avLst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hape 293"/>
          <p:cNvSpPr txBox="1"/>
          <p:nvPr/>
        </p:nvSpPr>
        <p:spPr>
          <a:xfrm>
            <a:off x="8565317" y="0"/>
            <a:ext cx="3626683" cy="1570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(x &lt; 0)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is negative</a:t>
            </a:r>
          </a:p>
          <a:p>
            <a:pPr marL="6350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 = -x;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make  it positive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4048683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651722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" b="1" dirty="0" smtClean="0"/>
              <a:t>400004 </a:t>
            </a:r>
            <a:r>
              <a:rPr lang="en" b="1" dirty="0"/>
              <a:t>SLT R8, R4, R0</a:t>
            </a:r>
            <a:r>
              <a:rPr lang="en" dirty="0"/>
              <a:t> # If x &lt; 0 , R8 =1 , else R8 = 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400008 BEQ R8, R0, </a:t>
            </a:r>
            <a:r>
              <a:rPr lang="en-US" b="1" dirty="0"/>
              <a:t>DoImm</a:t>
            </a:r>
            <a:r>
              <a:rPr lang="en" dirty="0" smtClean="0"/>
              <a:t># </a:t>
            </a:r>
            <a:r>
              <a:rPr lang="en" dirty="0"/>
              <a:t>If R4 is positive, </a:t>
            </a:r>
            <a:r>
              <a:rPr lang="en" dirty="0" smtClean="0"/>
              <a:t>go </a:t>
            </a:r>
            <a:r>
              <a:rPr lang="en" dirty="0"/>
              <a:t>to </a:t>
            </a:r>
            <a:r>
              <a:rPr lang="en" u="sng" dirty="0"/>
              <a:t>return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 smtClean="0"/>
              <a:t>40000</a:t>
            </a:r>
            <a:r>
              <a:rPr lang="en-US" b="1" dirty="0" smtClean="0"/>
              <a:t>C</a:t>
            </a:r>
            <a:r>
              <a:rPr lang="en" b="1" dirty="0" smtClean="0"/>
              <a:t> </a:t>
            </a:r>
            <a:r>
              <a:rPr lang="en-US" b="1" dirty="0" smtClean="0"/>
              <a:t>DSUB </a:t>
            </a:r>
            <a:r>
              <a:rPr lang="en" b="1" dirty="0"/>
              <a:t>DSUB R4, R0, R4</a:t>
            </a:r>
            <a:r>
              <a:rPr lang="en" dirty="0"/>
              <a:t> # x = 0 -x  = x=-</a:t>
            </a:r>
            <a:r>
              <a:rPr lang="en" dirty="0" smtClean="0"/>
              <a:t>x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……..  # or here?</a:t>
            </a:r>
          </a:p>
          <a:p>
            <a:pPr marL="0" indent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0" name="Shape 292"/>
          <p:cNvCxnSpPr/>
          <p:nvPr/>
        </p:nvCxnSpPr>
        <p:spPr>
          <a:xfrm>
            <a:off x="383858" y="2650714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93"/>
          <p:cNvSpPr txBox="1"/>
          <p:nvPr/>
        </p:nvSpPr>
        <p:spPr>
          <a:xfrm>
            <a:off x="8565317" y="0"/>
            <a:ext cx="3626683" cy="1570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(x &lt; 0)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is negative</a:t>
            </a:r>
          </a:p>
          <a:p>
            <a:pPr marL="6350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 = -x;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make  it positive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1154906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698757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" b="1" dirty="0" smtClean="0"/>
              <a:t>400004 </a:t>
            </a:r>
            <a:r>
              <a:rPr lang="en" b="1" dirty="0"/>
              <a:t>SLT R8, R4, R0</a:t>
            </a:r>
            <a:r>
              <a:rPr lang="en" dirty="0"/>
              <a:t> # If x &lt; 0 , R8 =1 , else R8 = 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400008 BEQ R8, R0, </a:t>
            </a:r>
            <a:r>
              <a:rPr lang="en-US" b="1" dirty="0"/>
              <a:t>DoImm</a:t>
            </a:r>
            <a:r>
              <a:rPr lang="en" dirty="0" smtClean="0"/>
              <a:t># </a:t>
            </a:r>
            <a:r>
              <a:rPr lang="en" dirty="0"/>
              <a:t>If R4 is positive, </a:t>
            </a:r>
            <a:r>
              <a:rPr lang="en" dirty="0" smtClean="0"/>
              <a:t>go </a:t>
            </a:r>
            <a:r>
              <a:rPr lang="en" dirty="0"/>
              <a:t>to </a:t>
            </a:r>
            <a:r>
              <a:rPr lang="en" u="sng" dirty="0"/>
              <a:t>return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 smtClean="0"/>
              <a:t>40000</a:t>
            </a:r>
            <a:r>
              <a:rPr lang="en-US" b="1" dirty="0" smtClean="0"/>
              <a:t>C</a:t>
            </a:r>
            <a:r>
              <a:rPr lang="en" b="1" dirty="0" smtClean="0"/>
              <a:t> </a:t>
            </a:r>
            <a:r>
              <a:rPr lang="en-US" b="1" dirty="0" smtClean="0"/>
              <a:t>DSUB </a:t>
            </a:r>
            <a:r>
              <a:rPr lang="en" b="1" dirty="0"/>
              <a:t>DSUB R4, R0, R4</a:t>
            </a:r>
            <a:r>
              <a:rPr lang="en" dirty="0"/>
              <a:t> # x = 0 -x  = x=-</a:t>
            </a:r>
            <a:r>
              <a:rPr lang="en" dirty="0" smtClean="0"/>
              <a:t>x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……..  # or here?</a:t>
            </a:r>
          </a:p>
          <a:p>
            <a:pPr marL="0" indent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8" name="Shape 292"/>
          <p:cNvCxnSpPr/>
          <p:nvPr/>
        </p:nvCxnSpPr>
        <p:spPr>
          <a:xfrm>
            <a:off x="439840" y="3092218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Rectangle 8"/>
          <p:cNvSpPr/>
          <p:nvPr/>
        </p:nvSpPr>
        <p:spPr>
          <a:xfrm>
            <a:off x="1637885" y="3515283"/>
            <a:ext cx="52758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Once subtraction is done, return from call</a:t>
            </a:r>
          </a:p>
          <a:p>
            <a:pPr lvl="0"/>
            <a:r>
              <a:rPr lang="en-US" dirty="0" smtClean="0"/>
              <a:t>If x is positive, skip subtraction and return from call</a:t>
            </a:r>
          </a:p>
          <a:p>
            <a:pPr lvl="0"/>
            <a:r>
              <a:rPr lang="en-US" b="1" dirty="0" smtClean="0"/>
              <a:t>This is thus where we return from call</a:t>
            </a:r>
            <a:endParaRPr lang="en-US" b="1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429190" y="3093890"/>
            <a:ext cx="1238577" cy="621000"/>
          </a:xfrm>
          <a:prstGeom prst="bentConnector3">
            <a:avLst>
              <a:gd name="adj1" fmla="val -220"/>
            </a:avLst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hape 293"/>
          <p:cNvSpPr txBox="1"/>
          <p:nvPr/>
        </p:nvSpPr>
        <p:spPr>
          <a:xfrm>
            <a:off x="8565317" y="0"/>
            <a:ext cx="3626683" cy="1570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(x &lt; 0)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is negative</a:t>
            </a:r>
          </a:p>
          <a:p>
            <a:pPr marL="6350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 = -x;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make  it positive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3478177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683079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" b="1" dirty="0" smtClean="0"/>
              <a:t>400004 </a:t>
            </a:r>
            <a:r>
              <a:rPr lang="en" b="1" dirty="0"/>
              <a:t>SLT R8, R4, R0</a:t>
            </a:r>
            <a:r>
              <a:rPr lang="en" dirty="0"/>
              <a:t> # If x &lt; 0 , R8 =1 , else R8 = 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400008 BEQ R8, R0, </a:t>
            </a:r>
            <a:r>
              <a:rPr lang="en-US" b="1" dirty="0" smtClean="0"/>
              <a:t>DoImm</a:t>
            </a:r>
            <a:r>
              <a:rPr lang="en" dirty="0" smtClean="0"/>
              <a:t># </a:t>
            </a:r>
            <a:r>
              <a:rPr lang="en" dirty="0"/>
              <a:t>If R4 is positive, </a:t>
            </a:r>
            <a:r>
              <a:rPr lang="en-US" dirty="0" smtClean="0"/>
              <a:t>go to </a:t>
            </a:r>
            <a:r>
              <a:rPr lang="en" u="sng" dirty="0" smtClean="0"/>
              <a:t>return </a:t>
            </a:r>
            <a:r>
              <a:rPr lang="en" u="sng" dirty="0"/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 smtClean="0"/>
              <a:t>40000</a:t>
            </a:r>
            <a:r>
              <a:rPr lang="en-US" b="1" dirty="0" smtClean="0"/>
              <a:t>C</a:t>
            </a:r>
            <a:r>
              <a:rPr lang="en" b="1" dirty="0" smtClean="0"/>
              <a:t> </a:t>
            </a:r>
            <a:r>
              <a:rPr lang="en-US" b="1" dirty="0" smtClean="0"/>
              <a:t>DSUB </a:t>
            </a:r>
            <a:r>
              <a:rPr lang="en" b="1" dirty="0"/>
              <a:t>DSUB R4, R0, R4</a:t>
            </a:r>
            <a:r>
              <a:rPr lang="en" dirty="0"/>
              <a:t> # x = 0 -x  = x=-</a:t>
            </a:r>
            <a:r>
              <a:rPr lang="en" dirty="0" smtClean="0"/>
              <a:t>x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400010 </a:t>
            </a:r>
            <a:r>
              <a:rPr lang="en-US" b="1" dirty="0" smtClean="0"/>
              <a:t> JR Rs </a:t>
            </a:r>
            <a:r>
              <a:rPr lang="en-US" dirty="0" smtClean="0"/>
              <a:t> # return from  abs() function call</a:t>
            </a:r>
            <a:endParaRPr lang="en" dirty="0"/>
          </a:p>
        </p:txBody>
      </p:sp>
      <p:sp>
        <p:nvSpPr>
          <p:cNvPr id="6" name="Shape 293"/>
          <p:cNvSpPr txBox="1"/>
          <p:nvPr/>
        </p:nvSpPr>
        <p:spPr>
          <a:xfrm>
            <a:off x="8565317" y="0"/>
            <a:ext cx="3626683" cy="1570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(x &lt; 0)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is negative</a:t>
            </a:r>
          </a:p>
          <a:p>
            <a:pPr marL="6350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 = -x;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make  it positive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177800" lvl="0" indent="-3810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x; </a:t>
            </a:r>
            <a:r>
              <a:rPr lang="en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1747400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242"/>
          <p:cNvSpPr txBox="1">
            <a:spLocks/>
          </p:cNvSpPr>
          <p:nvPr/>
        </p:nvSpPr>
        <p:spPr>
          <a:xfrm>
            <a:off x="617701" y="1577244"/>
            <a:ext cx="9683079" cy="3263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" b="1" dirty="0" smtClean="0"/>
              <a:t>400004 </a:t>
            </a:r>
            <a:r>
              <a:rPr lang="en" b="1" dirty="0"/>
              <a:t>SLT R8, R4, R0</a:t>
            </a:r>
            <a:r>
              <a:rPr lang="en" dirty="0"/>
              <a:t> # If x &lt; 0 , R8 =1 , else R8 = 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400008 BEQ R8, R0, </a:t>
            </a:r>
            <a:r>
              <a:rPr lang="en-US" b="1" dirty="0" smtClean="0">
                <a:solidFill>
                  <a:srgbClr val="FF0000"/>
                </a:solidFill>
              </a:rPr>
              <a:t>DoImm</a:t>
            </a:r>
            <a:r>
              <a:rPr lang="en" dirty="0" smtClean="0"/>
              <a:t># </a:t>
            </a:r>
            <a:r>
              <a:rPr lang="en" dirty="0"/>
              <a:t>If R4 is positive, </a:t>
            </a:r>
            <a:r>
              <a:rPr lang="en-US" dirty="0" smtClean="0"/>
              <a:t>go to </a:t>
            </a:r>
            <a:r>
              <a:rPr lang="en" u="sng" dirty="0" smtClean="0"/>
              <a:t>return </a:t>
            </a:r>
            <a:r>
              <a:rPr lang="en" u="sng" dirty="0"/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 smtClean="0"/>
              <a:t>40000</a:t>
            </a:r>
            <a:r>
              <a:rPr lang="en-US" b="1" dirty="0" smtClean="0"/>
              <a:t>C</a:t>
            </a:r>
            <a:r>
              <a:rPr lang="en" b="1" dirty="0" smtClean="0"/>
              <a:t> </a:t>
            </a:r>
            <a:r>
              <a:rPr lang="en-US" b="1" dirty="0" smtClean="0"/>
              <a:t>DSUB </a:t>
            </a:r>
            <a:r>
              <a:rPr lang="en" b="1" dirty="0"/>
              <a:t>DSUB R4, R0, R4</a:t>
            </a:r>
            <a:r>
              <a:rPr lang="en" dirty="0"/>
              <a:t> # x = 0 -x  = x=-</a:t>
            </a:r>
            <a:r>
              <a:rPr lang="en" dirty="0" smtClean="0"/>
              <a:t>x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400010 </a:t>
            </a:r>
            <a:r>
              <a:rPr lang="en-US" b="1" dirty="0" smtClean="0"/>
              <a:t> JR Rs </a:t>
            </a:r>
            <a:r>
              <a:rPr lang="en-US" dirty="0" smtClean="0"/>
              <a:t> # return from  abs() function call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858995" y="3626346"/>
            <a:ext cx="81977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Recall: </a:t>
            </a:r>
            <a:r>
              <a:rPr lang="en" sz="2400" dirty="0" smtClean="0"/>
              <a:t>Func2(PC</a:t>
            </a:r>
            <a:r>
              <a:rPr lang="en" sz="2400" dirty="0"/>
              <a:t>, </a:t>
            </a:r>
            <a:r>
              <a:rPr lang="en-US" sz="2400" dirty="0"/>
              <a:t>DoImm</a:t>
            </a:r>
            <a:r>
              <a:rPr lang="en" sz="2400" dirty="0" smtClean="0"/>
              <a:t>)  </a:t>
            </a:r>
            <a:r>
              <a:rPr lang="en" sz="2400" dirty="0"/>
              <a:t>= (PC+4)    + </a:t>
            </a:r>
            <a:r>
              <a:rPr lang="en" sz="2400" dirty="0" smtClean="0"/>
              <a:t>(</a:t>
            </a:r>
            <a:r>
              <a:rPr lang="en-US" sz="2400" dirty="0" smtClean="0"/>
              <a:t>DoImm</a:t>
            </a:r>
            <a:r>
              <a:rPr lang="en" sz="2400" baseline="30000" dirty="0" smtClean="0"/>
              <a:t>+</a:t>
            </a:r>
            <a:r>
              <a:rPr lang="en" sz="2400" dirty="0" smtClean="0"/>
              <a:t>&lt;&lt;</a:t>
            </a:r>
            <a:r>
              <a:rPr lang="en" sz="2400" dirty="0"/>
              <a:t>2</a:t>
            </a:r>
            <a:r>
              <a:rPr lang="en" sz="2400" dirty="0" smtClean="0"/>
              <a:t>)</a:t>
            </a:r>
            <a:endParaRPr lang="en-US" sz="2400" dirty="0" smtClean="0"/>
          </a:p>
          <a:p>
            <a:pPr lvl="0"/>
            <a:r>
              <a:rPr lang="en-US" sz="2400" dirty="0" smtClean="0"/>
              <a:t>Inverse of Func2: DoImm</a:t>
            </a:r>
            <a:r>
              <a:rPr lang="en" sz="2400" baseline="30000" dirty="0" smtClean="0"/>
              <a:t>+</a:t>
            </a:r>
            <a:r>
              <a:rPr lang="en" sz="2400" dirty="0" smtClean="0"/>
              <a:t> </a:t>
            </a:r>
            <a:r>
              <a:rPr lang="en" sz="2400" dirty="0"/>
              <a:t>= </a:t>
            </a:r>
            <a:r>
              <a:rPr lang="en-US" sz="2400" dirty="0" smtClean="0"/>
              <a:t>[</a:t>
            </a:r>
            <a:r>
              <a:rPr lang="en" sz="2400" dirty="0" smtClean="0"/>
              <a:t>Target </a:t>
            </a:r>
            <a:r>
              <a:rPr lang="en" sz="2400" dirty="0"/>
              <a:t>- (PC+4</a:t>
            </a:r>
            <a:r>
              <a:rPr lang="en" sz="2400" dirty="0" smtClean="0"/>
              <a:t>)</a:t>
            </a:r>
            <a:r>
              <a:rPr lang="en-US" sz="2400" dirty="0" smtClean="0"/>
              <a:t>]</a:t>
            </a:r>
            <a:r>
              <a:rPr lang="en" sz="2400" dirty="0" smtClean="0"/>
              <a:t> </a:t>
            </a:r>
            <a:r>
              <a:rPr lang="en" sz="2400" dirty="0"/>
              <a:t>&gt;&gt; </a:t>
            </a:r>
            <a:r>
              <a:rPr lang="en" sz="2400" dirty="0" smtClean="0"/>
              <a:t>2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DoImm</a:t>
            </a:r>
            <a:r>
              <a:rPr lang="en" sz="2400" baseline="30000" dirty="0"/>
              <a:t>+</a:t>
            </a:r>
            <a:r>
              <a:rPr lang="en-US" sz="2400" dirty="0" smtClean="0"/>
              <a:t> = [400010 – (400008+4)] &gt;&gt; 2</a:t>
            </a:r>
          </a:p>
          <a:p>
            <a:pPr lvl="0"/>
            <a:r>
              <a:rPr lang="en-US" sz="2400" dirty="0"/>
              <a:t>DoImm</a:t>
            </a:r>
            <a:r>
              <a:rPr lang="en" sz="2400" baseline="30000" dirty="0" smtClean="0"/>
              <a:t>+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[400010 – 40000C] &gt;&gt; 2</a:t>
            </a:r>
          </a:p>
          <a:p>
            <a:pPr lvl="0"/>
            <a:r>
              <a:rPr lang="en-US" sz="2400" dirty="0" smtClean="0"/>
              <a:t>DoImm</a:t>
            </a:r>
            <a:r>
              <a:rPr lang="en-US" sz="2400" baseline="30000" dirty="0" smtClean="0"/>
              <a:t>+ </a:t>
            </a:r>
            <a:r>
              <a:rPr lang="en-US" sz="2400" dirty="0" smtClean="0"/>
              <a:t>= [4] &gt;&gt; 2 </a:t>
            </a:r>
            <a:r>
              <a:rPr lang="en-US" sz="2400" dirty="0" smtClean="0">
                <a:sym typeface="Wingdings"/>
              </a:rPr>
              <a:t> 4/4 </a:t>
            </a:r>
          </a:p>
          <a:p>
            <a:r>
              <a:rPr lang="en-US" sz="2400" dirty="0" smtClean="0"/>
              <a:t>DoImm</a:t>
            </a:r>
            <a:r>
              <a:rPr lang="en-US" sz="2400" baseline="30000" dirty="0"/>
              <a:t>+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</a:p>
          <a:p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DoImm = 1</a:t>
            </a:r>
            <a:endParaRPr lang="en-US" sz="2400" b="1" dirty="0">
              <a:solidFill>
                <a:srgbClr val="FF0000"/>
              </a:solidFill>
              <a:sym typeface="Wingdings"/>
            </a:endParaRPr>
          </a:p>
          <a:p>
            <a:pPr lvl="0"/>
            <a:endParaRPr lang="en" baseline="30000" dirty="0"/>
          </a:p>
        </p:txBody>
      </p:sp>
    </p:spTree>
    <p:extLst>
      <p:ext uri="{BB962C8B-B14F-4D97-AF65-F5344CB8AC3E}">
        <p14:creationId xmlns:p14="http://schemas.microsoft.com/office/powerpoint/2010/main" val="2609684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5" name="Shape 338"/>
          <p:cNvSpPr txBox="1">
            <a:spLocks/>
          </p:cNvSpPr>
          <p:nvPr/>
        </p:nvSpPr>
        <p:spPr>
          <a:xfrm>
            <a:off x="628649" y="1380925"/>
            <a:ext cx="7304265" cy="36618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FF"/>
                </a:solidFill>
              </a:rPr>
              <a:t>//lib.h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int </a:t>
            </a:r>
            <a:r>
              <a:rPr lang="en" sz="1800" dirty="0" smtClean="0">
                <a:solidFill>
                  <a:srgbClr val="000000"/>
                </a:solidFill>
              </a:rPr>
              <a:t>abs(x);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FF"/>
                </a:solidFill>
              </a:rPr>
              <a:t>//lib.c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/>
              <a:t>int </a:t>
            </a:r>
            <a:r>
              <a:rPr lang="en" sz="1800" dirty="0" smtClean="0"/>
              <a:t>abs(x){ </a:t>
            </a:r>
            <a:r>
              <a:rPr lang="en" sz="1800" b="1" dirty="0" smtClean="0"/>
              <a:t>if</a:t>
            </a:r>
            <a:r>
              <a:rPr lang="en" sz="1800" dirty="0" smtClean="0"/>
              <a:t> (x &lt; 0)  x = -x; </a:t>
            </a:r>
            <a:r>
              <a:rPr lang="en" sz="1800" b="1" dirty="0" smtClean="0"/>
              <a:t>return</a:t>
            </a:r>
            <a:r>
              <a:rPr lang="en" sz="1800" dirty="0" smtClean="0"/>
              <a:t> -x;}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FF"/>
                </a:solidFill>
              </a:rPr>
              <a:t>//main.c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include “lib.h” </a:t>
            </a:r>
            <a:r>
              <a:rPr lang="en" sz="1800" dirty="0" smtClean="0">
                <a:solidFill>
                  <a:srgbClr val="0000FF"/>
                </a:solidFill>
              </a:rPr>
              <a:t>// include lib.h for abs(x)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int</a:t>
            </a:r>
            <a:r>
              <a:rPr lang="en" sz="1800" dirty="0" smtClean="0">
                <a:solidFill>
                  <a:srgbClr val="000000"/>
                </a:solidFill>
              </a:rPr>
              <a:t> val, result; </a:t>
            </a:r>
            <a:r>
              <a:rPr lang="en" sz="1800" b="1" dirty="0" smtClean="0">
                <a:solidFill>
                  <a:srgbClr val="000000"/>
                </a:solidFill>
              </a:rPr>
              <a:t>char</a:t>
            </a:r>
            <a:r>
              <a:rPr lang="en" sz="1800" dirty="0" smtClean="0">
                <a:solidFill>
                  <a:srgbClr val="000000"/>
                </a:solidFill>
              </a:rPr>
              <a:t> buffer[50];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 fgets(buffer, 50 stdin); </a:t>
            </a:r>
            <a:r>
              <a:rPr lang="en" sz="1800" dirty="0" smtClean="0">
                <a:solidFill>
                  <a:srgbClr val="0000FF"/>
                </a:solidFill>
              </a:rPr>
              <a:t>//get input from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val = atoi(buffer);  </a:t>
            </a:r>
            <a:r>
              <a:rPr lang="en" sz="1800" dirty="0" smtClean="0"/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//convert char array to int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result = abs(val);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//JAL to call abs(x) in lib.c.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printf(“Absolute value: %d\n, result); </a:t>
            </a:r>
            <a:endParaRPr lang="en" sz="1800" dirty="0">
              <a:solidFill>
                <a:srgbClr val="000000"/>
              </a:solidFill>
            </a:endParaRPr>
          </a:p>
        </p:txBody>
      </p:sp>
      <p:sp>
        <p:nvSpPr>
          <p:cNvPr id="6" name="Shape 339"/>
          <p:cNvSpPr txBox="1"/>
          <p:nvPr/>
        </p:nvSpPr>
        <p:spPr>
          <a:xfrm>
            <a:off x="5933831" y="1523085"/>
            <a:ext cx="4194600" cy="15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400004 SLT R8, R4, R0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400008 BEQ R8, R0, 1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40000C DSUB R4, R0, R4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400010 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JR </a:t>
            </a:r>
            <a:r>
              <a:rPr lang="en-US" sz="1800" b="1" dirty="0" smtClean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Rs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x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cxnSp>
        <p:nvCxnSpPr>
          <p:cNvPr id="7" name="Shape 292"/>
          <p:cNvCxnSpPr/>
          <p:nvPr/>
        </p:nvCxnSpPr>
        <p:spPr>
          <a:xfrm>
            <a:off x="348579" y="2333241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92"/>
          <p:cNvCxnSpPr/>
          <p:nvPr/>
        </p:nvCxnSpPr>
        <p:spPr>
          <a:xfrm>
            <a:off x="363147" y="2323205"/>
            <a:ext cx="1124" cy="196904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249"/>
          <p:cNvSpPr/>
          <p:nvPr/>
        </p:nvSpPr>
        <p:spPr>
          <a:xfrm>
            <a:off x="1501386" y="4144581"/>
            <a:ext cx="940213" cy="3150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292"/>
          <p:cNvCxnSpPr/>
          <p:nvPr/>
        </p:nvCxnSpPr>
        <p:spPr>
          <a:xfrm>
            <a:off x="348379" y="4292126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75088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" sz="3200" dirty="0"/>
              <a:t>Other MIPS64 Instructions	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699020" cy="3647659"/>
          </a:xfrm>
        </p:spPr>
        <p:txBody>
          <a:bodyPr>
            <a:normAutofit/>
          </a:bodyPr>
          <a:lstStyle/>
          <a:p>
            <a:pPr marL="457200" lvl="0">
              <a:spcBef>
                <a:spcPts val="0"/>
              </a:spcBef>
            </a:pPr>
            <a:r>
              <a:rPr lang="en" dirty="0"/>
              <a:t>Immediate </a:t>
            </a:r>
            <a:r>
              <a:rPr lang="en" dirty="0" smtClean="0"/>
              <a:t>ALU</a:t>
            </a:r>
            <a:r>
              <a:rPr lang="en-US" dirty="0" smtClean="0"/>
              <a:t> instructions</a:t>
            </a:r>
            <a:r>
              <a:rPr lang="en" dirty="0" smtClean="0"/>
              <a:t>: </a:t>
            </a:r>
            <a:r>
              <a:rPr lang="en" dirty="0"/>
              <a:t>DADDI, DORI, DANDI</a:t>
            </a:r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-US" dirty="0" smtClean="0"/>
              <a:t>Useful for operations using hardcoded values</a:t>
            </a:r>
          </a:p>
          <a:p>
            <a:pPr marL="1485900" lvl="2" indent="-342900"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int x = 3; int y = x +17</a:t>
            </a:r>
          </a:p>
          <a:p>
            <a:pPr marL="1485900" lvl="2" indent="-342900">
              <a:spcBef>
                <a:spcPts val="0"/>
              </a:spcBef>
            </a:pPr>
            <a:r>
              <a:rPr lang="en-US" sz="1800" dirty="0" smtClean="0"/>
              <a:t>Immediate instruction hardcodes value of 17. No need for register</a:t>
            </a:r>
          </a:p>
        </p:txBody>
      </p:sp>
    </p:spTree>
    <p:extLst>
      <p:ext uri="{BB962C8B-B14F-4D97-AF65-F5344CB8AC3E}">
        <p14:creationId xmlns:p14="http://schemas.microsoft.com/office/powerpoint/2010/main" val="2165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5" name="Shape 338"/>
          <p:cNvSpPr txBox="1">
            <a:spLocks/>
          </p:cNvSpPr>
          <p:nvPr/>
        </p:nvSpPr>
        <p:spPr>
          <a:xfrm>
            <a:off x="628649" y="1380925"/>
            <a:ext cx="7304265" cy="36618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FF"/>
                </a:solidFill>
              </a:rPr>
              <a:t>//lib.h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int </a:t>
            </a:r>
            <a:r>
              <a:rPr lang="en" sz="1800" dirty="0" smtClean="0">
                <a:solidFill>
                  <a:srgbClr val="000000"/>
                </a:solidFill>
              </a:rPr>
              <a:t>abs(x);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FF"/>
                </a:solidFill>
              </a:rPr>
              <a:t>//lib.c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/>
              <a:t>int </a:t>
            </a:r>
            <a:r>
              <a:rPr lang="en" sz="1800" dirty="0" smtClean="0"/>
              <a:t>abs(x){ </a:t>
            </a:r>
            <a:r>
              <a:rPr lang="en" sz="1800" b="1" dirty="0" smtClean="0"/>
              <a:t>if</a:t>
            </a:r>
            <a:r>
              <a:rPr lang="en" sz="1800" dirty="0" smtClean="0"/>
              <a:t> (x &lt; 0)  x = -x; </a:t>
            </a:r>
            <a:r>
              <a:rPr lang="en" sz="1800" b="1" dirty="0" smtClean="0"/>
              <a:t>return</a:t>
            </a:r>
            <a:r>
              <a:rPr lang="en" sz="1800" dirty="0" smtClean="0"/>
              <a:t> -x;}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FF"/>
                </a:solidFill>
              </a:rPr>
              <a:t>//main.c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include “lib.h” </a:t>
            </a:r>
            <a:r>
              <a:rPr lang="en" sz="1800" dirty="0" smtClean="0">
                <a:solidFill>
                  <a:srgbClr val="0000FF"/>
                </a:solidFill>
              </a:rPr>
              <a:t>// include lib.h for abs(x)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int</a:t>
            </a:r>
            <a:r>
              <a:rPr lang="en" sz="1800" dirty="0" smtClean="0">
                <a:solidFill>
                  <a:srgbClr val="000000"/>
                </a:solidFill>
              </a:rPr>
              <a:t> val, result; </a:t>
            </a:r>
            <a:r>
              <a:rPr lang="en" sz="1800" b="1" dirty="0" smtClean="0">
                <a:solidFill>
                  <a:srgbClr val="000000"/>
                </a:solidFill>
              </a:rPr>
              <a:t>char</a:t>
            </a:r>
            <a:r>
              <a:rPr lang="en" sz="1800" dirty="0" smtClean="0">
                <a:solidFill>
                  <a:srgbClr val="000000"/>
                </a:solidFill>
              </a:rPr>
              <a:t> buffer[50];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 fgets(buffer, 50 stdin); </a:t>
            </a:r>
            <a:r>
              <a:rPr lang="en" sz="1800" dirty="0" smtClean="0">
                <a:solidFill>
                  <a:srgbClr val="0000FF"/>
                </a:solidFill>
              </a:rPr>
              <a:t>//get input from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val = atoi(buffer);  </a:t>
            </a:r>
            <a:r>
              <a:rPr lang="en" sz="1800" dirty="0" smtClean="0"/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//convert char array to int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result = abs(val);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//JAL to call abs(x) in lib.c.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printf(“Absolute value: %d\n, result); </a:t>
            </a:r>
            <a:endParaRPr lang="en" sz="1800" dirty="0">
              <a:solidFill>
                <a:srgbClr val="000000"/>
              </a:solidFill>
            </a:endParaRPr>
          </a:p>
        </p:txBody>
      </p:sp>
      <p:sp>
        <p:nvSpPr>
          <p:cNvPr id="6" name="Shape 339"/>
          <p:cNvSpPr txBox="1"/>
          <p:nvPr/>
        </p:nvSpPr>
        <p:spPr>
          <a:xfrm>
            <a:off x="5933831" y="1523085"/>
            <a:ext cx="4194600" cy="15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400004 SLT R8, R4, R0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400008 BEQ R8, R0, 1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40000C DSUB R4, R0, R4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400010 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JR </a:t>
            </a:r>
            <a:r>
              <a:rPr lang="en-US" sz="1800" b="1" dirty="0" smtClean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31 </a:t>
            </a:r>
            <a:r>
              <a:rPr lang="e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x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cxnSp>
        <p:nvCxnSpPr>
          <p:cNvPr id="7" name="Shape 292"/>
          <p:cNvCxnSpPr/>
          <p:nvPr/>
        </p:nvCxnSpPr>
        <p:spPr>
          <a:xfrm>
            <a:off x="348579" y="2333241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92"/>
          <p:cNvCxnSpPr/>
          <p:nvPr/>
        </p:nvCxnSpPr>
        <p:spPr>
          <a:xfrm>
            <a:off x="363147" y="2323205"/>
            <a:ext cx="1124" cy="196904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249"/>
          <p:cNvSpPr/>
          <p:nvPr/>
        </p:nvSpPr>
        <p:spPr>
          <a:xfrm>
            <a:off x="5986192" y="2648516"/>
            <a:ext cx="2649808" cy="3007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292"/>
          <p:cNvCxnSpPr/>
          <p:nvPr/>
        </p:nvCxnSpPr>
        <p:spPr>
          <a:xfrm>
            <a:off x="348379" y="4292126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Rectangle 8"/>
          <p:cNvSpPr/>
          <p:nvPr/>
        </p:nvSpPr>
        <p:spPr>
          <a:xfrm>
            <a:off x="587962" y="4917391"/>
            <a:ext cx="6096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/>
              <a:t>Recall: </a:t>
            </a:r>
            <a:r>
              <a:rPr lang="en-US" sz="2400" dirty="0" smtClean="0"/>
              <a:t>JAL Address: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 smtClean="0"/>
              <a:t>R31 </a:t>
            </a:r>
            <a:r>
              <a:rPr lang="en-US" sz="2400" b="1" dirty="0" smtClean="0">
                <a:sym typeface="Wingdings"/>
              </a:rPr>
              <a:t> PC+4  # return address</a:t>
            </a:r>
            <a:endParaRPr lang="en-US" sz="2400" b="1" dirty="0"/>
          </a:p>
          <a:p>
            <a:pPr lvl="0"/>
            <a:r>
              <a:rPr lang="en-US" sz="2400" dirty="0" smtClean="0"/>
              <a:t>PC</a:t>
            </a:r>
            <a:r>
              <a:rPr lang="en" sz="2400" dirty="0" smtClean="0"/>
              <a:t> </a:t>
            </a:r>
            <a:r>
              <a:rPr lang="en" sz="2400" dirty="0"/>
              <a:t>= </a:t>
            </a:r>
            <a:r>
              <a:rPr lang="en-US" sz="2400" dirty="0" smtClean="0"/>
              <a:t>Func1(PC, Address)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922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838675" y="1542453"/>
            <a:ext cx="91587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Func</a:t>
            </a:r>
            <a:r>
              <a:rPr lang="en" sz="2400" dirty="0" smtClean="0"/>
              <a:t>2</a:t>
            </a:r>
            <a:r>
              <a:rPr lang="en-US" sz="2400" dirty="0" smtClean="0"/>
              <a:t> calculate</a:t>
            </a:r>
            <a:r>
              <a:rPr lang="en" sz="2400" dirty="0" smtClean="0"/>
              <a:t>s</a:t>
            </a:r>
            <a:r>
              <a:rPr lang="en-US" sz="2400" dirty="0" smtClean="0"/>
              <a:t> the target addres</a:t>
            </a:r>
            <a:r>
              <a:rPr lang="en-US" sz="2400" dirty="0"/>
              <a:t>s</a:t>
            </a:r>
            <a:r>
              <a:rPr lang="en-US" sz="2400" dirty="0" smtClean="0"/>
              <a:t> of the branch instruction</a:t>
            </a:r>
          </a:p>
          <a:p>
            <a:pPr lvl="0"/>
            <a:r>
              <a:rPr lang="en-US" sz="2400" b="1" dirty="0" smtClean="0"/>
              <a:t>Recall: </a:t>
            </a:r>
            <a:r>
              <a:rPr lang="en" sz="2400" dirty="0" smtClean="0"/>
              <a:t>Func2(PC</a:t>
            </a:r>
            <a:r>
              <a:rPr lang="en" sz="2400" dirty="0"/>
              <a:t>, </a:t>
            </a:r>
            <a:r>
              <a:rPr lang="en-US" sz="2400" dirty="0"/>
              <a:t>DoImm</a:t>
            </a:r>
            <a:r>
              <a:rPr lang="en" sz="2400" dirty="0" smtClean="0"/>
              <a:t>)  </a:t>
            </a:r>
            <a:r>
              <a:rPr lang="en" sz="2400" dirty="0"/>
              <a:t>= (PC+4)    + </a:t>
            </a:r>
            <a:r>
              <a:rPr lang="en" sz="2400" dirty="0" smtClean="0"/>
              <a:t>(</a:t>
            </a:r>
            <a:r>
              <a:rPr lang="en-US" sz="2400" dirty="0" smtClean="0"/>
              <a:t>DoImm</a:t>
            </a:r>
            <a:r>
              <a:rPr lang="en" sz="2400" baseline="30000" dirty="0" smtClean="0"/>
              <a:t>+</a:t>
            </a:r>
            <a:r>
              <a:rPr lang="en" sz="2400" dirty="0" smtClean="0"/>
              <a:t>&lt;&lt;</a:t>
            </a:r>
            <a:r>
              <a:rPr lang="en" sz="2400" dirty="0"/>
              <a:t>2</a:t>
            </a:r>
            <a:r>
              <a:rPr lang="en" sz="2400" dirty="0" smtClean="0"/>
              <a:t>)</a:t>
            </a:r>
            <a:endParaRPr lang="en-US" sz="2400" dirty="0" smtClean="0"/>
          </a:p>
          <a:p>
            <a:pPr lvl="0"/>
            <a:r>
              <a:rPr lang="en-US" sz="2400" dirty="0" smtClean="0"/>
              <a:t>Inverse of Func2: DoImm</a:t>
            </a:r>
            <a:r>
              <a:rPr lang="en" sz="2400" baseline="30000" dirty="0" smtClean="0"/>
              <a:t>+</a:t>
            </a:r>
            <a:r>
              <a:rPr lang="en" sz="2400" dirty="0" smtClean="0"/>
              <a:t> </a:t>
            </a:r>
            <a:r>
              <a:rPr lang="en" sz="2400" dirty="0"/>
              <a:t>= </a:t>
            </a:r>
            <a:r>
              <a:rPr lang="en-US" sz="2400" dirty="0" smtClean="0"/>
              <a:t>[</a:t>
            </a:r>
            <a:r>
              <a:rPr lang="en" sz="2400" dirty="0" smtClean="0"/>
              <a:t>Target </a:t>
            </a:r>
            <a:r>
              <a:rPr lang="en" sz="2400" dirty="0"/>
              <a:t>- (PC+4</a:t>
            </a:r>
            <a:r>
              <a:rPr lang="en" sz="2400" dirty="0" smtClean="0"/>
              <a:t>)</a:t>
            </a:r>
            <a:r>
              <a:rPr lang="en-US" sz="2400" dirty="0" smtClean="0"/>
              <a:t>]</a:t>
            </a:r>
            <a:r>
              <a:rPr lang="en" sz="2400" dirty="0" smtClean="0"/>
              <a:t> </a:t>
            </a:r>
            <a:r>
              <a:rPr lang="en" sz="2400" dirty="0"/>
              <a:t>&gt;&gt; </a:t>
            </a:r>
            <a:r>
              <a:rPr lang="en" sz="2400" dirty="0" smtClean="0"/>
              <a:t>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5920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5" name="Shape 338"/>
          <p:cNvSpPr txBox="1">
            <a:spLocks/>
          </p:cNvSpPr>
          <p:nvPr/>
        </p:nvSpPr>
        <p:spPr>
          <a:xfrm>
            <a:off x="628649" y="1380925"/>
            <a:ext cx="7304265" cy="36618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val = atoi(buffer);  </a:t>
            </a:r>
            <a:r>
              <a:rPr lang="en" sz="1800" dirty="0" smtClean="0"/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//convert char array to int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result = abs(val);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//JAL to call abs(x) in lib.c.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printf(“Absolute value: %d\n, result); </a:t>
            </a:r>
            <a:endParaRPr lang="en" sz="1800" dirty="0">
              <a:solidFill>
                <a:srgbClr val="000000"/>
              </a:solidFill>
            </a:endParaRPr>
          </a:p>
        </p:txBody>
      </p:sp>
      <p:sp>
        <p:nvSpPr>
          <p:cNvPr id="6" name="Shape 339"/>
          <p:cNvSpPr txBox="1"/>
          <p:nvPr/>
        </p:nvSpPr>
        <p:spPr>
          <a:xfrm>
            <a:off x="5933831" y="1523085"/>
            <a:ext cx="4194600" cy="15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400004 SLT R8, R4, R0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400008 BEQ R8, R0, 1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40000C DSUB R4, R0, R4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400010 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JR </a:t>
            </a:r>
            <a:r>
              <a:rPr lang="en-US" sz="1800" b="1" dirty="0" smtClean="0">
                <a:latin typeface="Cambria"/>
                <a:ea typeface="Cambria"/>
                <a:cs typeface="Cambria"/>
                <a:sym typeface="Cambria"/>
              </a:rPr>
              <a:t>R31</a:t>
            </a:r>
            <a:r>
              <a:rPr lang="en-US" sz="1800" b="1" dirty="0" smtClean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x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" name="Rectangle 1"/>
          <p:cNvSpPr/>
          <p:nvPr/>
        </p:nvSpPr>
        <p:spPr>
          <a:xfrm>
            <a:off x="470039" y="2508766"/>
            <a:ext cx="5595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dirty="0"/>
              <a:t>Return value of abs(</a:t>
            </a:r>
            <a:r>
              <a:rPr lang="en-US" dirty="0" err="1"/>
              <a:t>val</a:t>
            </a:r>
            <a:r>
              <a:rPr lang="en-US" dirty="0"/>
              <a:t>) must be stored in </a:t>
            </a:r>
            <a:r>
              <a:rPr lang="en-US" b="1" dirty="0"/>
              <a:t>result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/>
              <a:t>Current MIPS code has value in R4</a:t>
            </a:r>
          </a:p>
          <a:p>
            <a:pPr marL="285750" lvl="0" indent="-285750">
              <a:buFont typeface="Arial"/>
              <a:buChar char="•"/>
            </a:pPr>
            <a:r>
              <a:rPr lang="en-US" b="1" dirty="0"/>
              <a:t>Recall</a:t>
            </a:r>
            <a:r>
              <a:rPr lang="en-US" dirty="0"/>
              <a:t>: R4 is parameter register and does not hold value across function calls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/>
              <a:t>Must use R2 or R3 to return value from abs(</a:t>
            </a:r>
            <a:r>
              <a:rPr lang="en-US" dirty="0" err="1"/>
              <a:t>val</a:t>
            </a:r>
            <a:r>
              <a:rPr lang="en-US" dirty="0"/>
              <a:t>) call</a:t>
            </a:r>
          </a:p>
        </p:txBody>
      </p:sp>
    </p:spTree>
    <p:extLst>
      <p:ext uri="{BB962C8B-B14F-4D97-AF65-F5344CB8AC3E}">
        <p14:creationId xmlns:p14="http://schemas.microsoft.com/office/powerpoint/2010/main" val="293089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5" name="Shape 338"/>
          <p:cNvSpPr txBox="1">
            <a:spLocks/>
          </p:cNvSpPr>
          <p:nvPr/>
        </p:nvSpPr>
        <p:spPr>
          <a:xfrm>
            <a:off x="628649" y="1380925"/>
            <a:ext cx="7304265" cy="36618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val = atoi(buffer);  </a:t>
            </a:r>
            <a:r>
              <a:rPr lang="en" sz="1800" dirty="0" smtClean="0"/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//convert char array to int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b="1" dirty="0" smtClean="0">
                <a:solidFill>
                  <a:srgbClr val="000000"/>
                </a:solidFill>
              </a:rPr>
              <a:t>result = abs(val);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 smtClean="0">
                <a:solidFill>
                  <a:srgbClr val="0000FF"/>
                </a:solidFill>
              </a:rPr>
              <a:t>//JAL to call abs(x) in lib.c.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 smtClean="0">
                <a:solidFill>
                  <a:srgbClr val="000000"/>
                </a:solidFill>
              </a:rPr>
              <a:t>printf(“Absolute value: %d\n, result); </a:t>
            </a:r>
            <a:endParaRPr lang="en" sz="1800" dirty="0">
              <a:solidFill>
                <a:srgbClr val="000000"/>
              </a:solidFill>
            </a:endParaRPr>
          </a:p>
        </p:txBody>
      </p:sp>
      <p:sp>
        <p:nvSpPr>
          <p:cNvPr id="6" name="Shape 339"/>
          <p:cNvSpPr txBox="1"/>
          <p:nvPr/>
        </p:nvSpPr>
        <p:spPr>
          <a:xfrm>
            <a:off x="5933831" y="1523085"/>
            <a:ext cx="4194600" cy="15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" b="1" dirty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400004 </a:t>
            </a:r>
            <a:r>
              <a:rPr lang="en-US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DADD</a:t>
            </a:r>
            <a:r>
              <a:rPr lang="en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 R</a:t>
            </a:r>
            <a:r>
              <a:rPr lang="en-US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2</a:t>
            </a:r>
            <a:r>
              <a:rPr lang="en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, </a:t>
            </a:r>
            <a:r>
              <a:rPr lang="en" b="1" dirty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R4, </a:t>
            </a:r>
            <a:r>
              <a:rPr lang="en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R0</a:t>
            </a:r>
            <a:r>
              <a:rPr lang="en-US" b="1" dirty="0" smtClean="0">
                <a:solidFill>
                  <a:srgbClr val="FF0000"/>
                </a:solidFill>
                <a:ea typeface="Cambria"/>
                <a:cs typeface="Cambria"/>
                <a:sym typeface="Cambria"/>
              </a:rPr>
              <a:t> # R2 = x + 0 </a:t>
            </a:r>
            <a:endParaRPr lang="en-US" sz="1800" b="1" dirty="0" smtClean="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SLT R8, R4, R0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40000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BEQ R8, R0, 1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DSUB </a:t>
            </a:r>
            <a:r>
              <a:rPr lang="en" sz="1800" b="1" dirty="0" smtClean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-US" sz="1800" b="1" dirty="0" smtClean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R0, R4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40001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JR </a:t>
            </a:r>
            <a:r>
              <a:rPr lang="en-US" sz="1800" b="1" dirty="0" smtClean="0">
                <a:latin typeface="Cambria"/>
                <a:ea typeface="Cambria"/>
                <a:cs typeface="Cambria"/>
                <a:sym typeface="Cambria"/>
              </a:rPr>
              <a:t>R31</a:t>
            </a:r>
            <a:r>
              <a:rPr lang="en-US" sz="1800" b="1" dirty="0" smtClean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x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" name="Rectangle 1"/>
          <p:cNvSpPr/>
          <p:nvPr/>
        </p:nvSpPr>
        <p:spPr>
          <a:xfrm>
            <a:off x="470039" y="2508766"/>
            <a:ext cx="5728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dirty="0" smtClean="0"/>
              <a:t>Return value of abs(</a:t>
            </a:r>
            <a:r>
              <a:rPr lang="en-US" dirty="0" err="1" smtClean="0"/>
              <a:t>val</a:t>
            </a:r>
            <a:r>
              <a:rPr lang="en-US" dirty="0" smtClean="0"/>
              <a:t>) must be stored in </a:t>
            </a:r>
            <a:r>
              <a:rPr lang="en-US" b="1" dirty="0" smtClean="0"/>
              <a:t>result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Current MIPS code has value in R4</a:t>
            </a:r>
          </a:p>
          <a:p>
            <a:pPr marL="285750" lvl="0" indent="-285750">
              <a:buFont typeface="Arial"/>
              <a:buChar char="•"/>
            </a:pPr>
            <a:r>
              <a:rPr lang="en-US" b="1" dirty="0" smtClean="0"/>
              <a:t>Recall</a:t>
            </a:r>
            <a:r>
              <a:rPr lang="en-US" dirty="0" smtClean="0"/>
              <a:t>: R4 is parameter register and does not hold value across function calls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Must use R2 or R3 to return value from abs(</a:t>
            </a:r>
            <a:r>
              <a:rPr lang="en-US" dirty="0" err="1" smtClean="0"/>
              <a:t>val</a:t>
            </a:r>
            <a:r>
              <a:rPr lang="en-US" dirty="0" smtClean="0"/>
              <a:t>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93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2099468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 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Do not use MIPS multiplication (MULT) instruction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" dirty="0" smtClean="0"/>
              <a:t>Goal is to learn how to use branch/jump instructions for loops</a:t>
            </a:r>
          </a:p>
        </p:txBody>
      </p:sp>
    </p:spTree>
    <p:extLst>
      <p:ext uri="{BB962C8B-B14F-4D97-AF65-F5344CB8AC3E}">
        <p14:creationId xmlns:p14="http://schemas.microsoft.com/office/powerpoint/2010/main" val="3694428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 </a:t>
            </a:r>
          </a:p>
        </p:txBody>
      </p:sp>
      <p:sp>
        <p:nvSpPr>
          <p:cNvPr id="5" name="Shape 430"/>
          <p:cNvSpPr txBox="1">
            <a:spLocks/>
          </p:cNvSpPr>
          <p:nvPr/>
        </p:nvSpPr>
        <p:spPr>
          <a:xfrm>
            <a:off x="647605" y="2359201"/>
            <a:ext cx="4474727" cy="2833687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int</a:t>
            </a:r>
            <a:r>
              <a:rPr lang="en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{</a:t>
            </a:r>
            <a:r>
              <a:rPr lang="en-US" dirty="0" smtClean="0"/>
              <a:t>     </a:t>
            </a:r>
            <a:r>
              <a:rPr lang="en" b="1" dirty="0" smtClean="0"/>
              <a:t>int</a:t>
            </a:r>
            <a:r>
              <a:rPr lang="en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while</a:t>
            </a:r>
            <a:r>
              <a:rPr lang="en" dirty="0" smtClean="0"/>
              <a:t>( i != 0) 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{res+=x;  i--; }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return </a:t>
            </a:r>
            <a:r>
              <a:rPr lang="en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}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66177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 </a:t>
            </a:r>
          </a:p>
        </p:txBody>
      </p:sp>
      <p:sp>
        <p:nvSpPr>
          <p:cNvPr id="6" name="Shape 431"/>
          <p:cNvSpPr txBox="1">
            <a:spLocks/>
          </p:cNvSpPr>
          <p:nvPr/>
        </p:nvSpPr>
        <p:spPr>
          <a:xfrm>
            <a:off x="5501921" y="2376592"/>
            <a:ext cx="5307190" cy="3154964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int</a:t>
            </a:r>
            <a:r>
              <a:rPr lang="en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{</a:t>
            </a:r>
            <a:r>
              <a:rPr lang="en-US" dirty="0" smtClean="0"/>
              <a:t>     </a:t>
            </a:r>
            <a:r>
              <a:rPr lang="en" b="1" dirty="0" smtClean="0"/>
              <a:t>int</a:t>
            </a:r>
            <a:r>
              <a:rPr lang="en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do </a:t>
            </a:r>
            <a:r>
              <a:rPr lang="en" dirty="0" smtClean="0"/>
              <a:t>{res+=x;  i--; }</a:t>
            </a:r>
            <a:r>
              <a:rPr lang="en" b="1" dirty="0" smtClean="0"/>
              <a:t>while</a:t>
            </a:r>
            <a:r>
              <a:rPr lang="en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return </a:t>
            </a:r>
            <a:r>
              <a:rPr lang="en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}</a:t>
            </a:r>
            <a:endParaRPr lang="en" dirty="0"/>
          </a:p>
        </p:txBody>
      </p:sp>
      <p:sp>
        <p:nvSpPr>
          <p:cNvPr id="8" name="Shape 430"/>
          <p:cNvSpPr txBox="1">
            <a:spLocks/>
          </p:cNvSpPr>
          <p:nvPr/>
        </p:nvSpPr>
        <p:spPr>
          <a:xfrm>
            <a:off x="647605" y="2359201"/>
            <a:ext cx="4474727" cy="2833687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int</a:t>
            </a:r>
            <a:r>
              <a:rPr lang="en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{</a:t>
            </a:r>
            <a:r>
              <a:rPr lang="en-US" dirty="0" smtClean="0"/>
              <a:t>     </a:t>
            </a:r>
            <a:r>
              <a:rPr lang="en" b="1" dirty="0" smtClean="0"/>
              <a:t>int</a:t>
            </a:r>
            <a:r>
              <a:rPr lang="en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while</a:t>
            </a:r>
            <a:r>
              <a:rPr lang="en" dirty="0" smtClean="0"/>
              <a:t>( i != 0) 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{res+=x;  i--; }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return </a:t>
            </a:r>
            <a:r>
              <a:rPr lang="en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 smtClean="0"/>
              <a:t>}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2336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8137457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</a:t>
            </a:r>
            <a:endParaRPr lang="en" dirty="0" smtClean="0"/>
          </a:p>
        </p:txBody>
      </p:sp>
      <p:sp>
        <p:nvSpPr>
          <p:cNvPr id="10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541088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8137457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</p:txBody>
      </p:sp>
      <p:sp>
        <p:nvSpPr>
          <p:cNvPr id="10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85349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8137457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DADD R8, R8, R4 </a:t>
            </a:r>
            <a:r>
              <a:rPr lang="en" dirty="0" smtClean="0"/>
              <a:t># res+=x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</p:txBody>
      </p:sp>
      <p:sp>
        <p:nvSpPr>
          <p:cNvPr id="10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95657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" sz="3200" dirty="0"/>
              <a:t>Other MIPS64 Instructions	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699020" cy="3647659"/>
          </a:xfrm>
        </p:spPr>
        <p:txBody>
          <a:bodyPr>
            <a:normAutofit/>
          </a:bodyPr>
          <a:lstStyle/>
          <a:p>
            <a:pPr marL="457200" lvl="0">
              <a:spcBef>
                <a:spcPts val="0"/>
              </a:spcBef>
            </a:pPr>
            <a:r>
              <a:rPr lang="en" dirty="0"/>
              <a:t>Immediate </a:t>
            </a:r>
            <a:r>
              <a:rPr lang="en" dirty="0" smtClean="0"/>
              <a:t>ALU</a:t>
            </a:r>
            <a:r>
              <a:rPr lang="en-US" dirty="0" smtClean="0"/>
              <a:t> instructions</a:t>
            </a:r>
            <a:r>
              <a:rPr lang="en" dirty="0" smtClean="0"/>
              <a:t>: </a:t>
            </a:r>
            <a:r>
              <a:rPr lang="en" dirty="0"/>
              <a:t>DADDI, DORI, DANDI</a:t>
            </a:r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-US" dirty="0" smtClean="0"/>
              <a:t>Useful for operations using hardcoded values</a:t>
            </a:r>
          </a:p>
          <a:p>
            <a:pPr marL="1485900" lvl="2" indent="-342900"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int x = 3; int y = x +17</a:t>
            </a:r>
          </a:p>
          <a:p>
            <a:pPr marL="1485900" lvl="2" indent="-342900">
              <a:spcBef>
                <a:spcPts val="0"/>
              </a:spcBef>
            </a:pPr>
            <a:r>
              <a:rPr lang="en-US" sz="1800" dirty="0" smtClean="0"/>
              <a:t>Immediate instruction hardcodes value of 17. No need for register</a:t>
            </a:r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dirty="0" smtClean="0"/>
              <a:t>DADDI </a:t>
            </a:r>
            <a:r>
              <a:rPr lang="en" dirty="0"/>
              <a:t>Rt, Rs, </a:t>
            </a:r>
            <a:r>
              <a:rPr lang="en-US" dirty="0" smtClean="0"/>
              <a:t>Do</a:t>
            </a:r>
            <a:r>
              <a:rPr lang="en" dirty="0" smtClean="0"/>
              <a:t>Imm </a:t>
            </a:r>
            <a:r>
              <a:rPr lang="en" dirty="0"/>
              <a:t># Rt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 </a:t>
            </a:r>
            <a:r>
              <a:rPr lang="en" dirty="0"/>
              <a:t>Rs+ </a:t>
            </a:r>
            <a:r>
              <a:rPr lang="en-US" dirty="0" smtClean="0"/>
              <a:t>Do</a:t>
            </a:r>
            <a:r>
              <a:rPr lang="en" dirty="0" smtClean="0"/>
              <a:t>Imm</a:t>
            </a:r>
            <a:r>
              <a:rPr lang="en" baseline="30000" dirty="0"/>
              <a:t>+</a:t>
            </a:r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" sz="1800" dirty="0"/>
              <a:t>Immediate is 16 bits </a:t>
            </a:r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" sz="1800" dirty="0"/>
              <a:t>It needs to be sign-extended before doing </a:t>
            </a:r>
            <a:r>
              <a:rPr lang="en" sz="1800" dirty="0" smtClean="0"/>
              <a:t>addition</a:t>
            </a:r>
            <a:endParaRPr lang="en-US" sz="1800" dirty="0" smtClean="0"/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-US" sz="1800" dirty="0" smtClean="0"/>
              <a:t>Use case: </a:t>
            </a:r>
            <a:r>
              <a:rPr lang="en-US" sz="1800" b="1" dirty="0" smtClean="0"/>
              <a:t>int x = 3; int y = x + 17</a:t>
            </a:r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-US" sz="1800" dirty="0" smtClean="0"/>
              <a:t>Value 17 is hardcoded in instruction as: </a:t>
            </a:r>
            <a:r>
              <a:rPr lang="en-US" sz="1800" b="1" dirty="0" smtClean="0"/>
              <a:t>00000000000010001</a:t>
            </a:r>
            <a:endParaRPr lang="en" sz="1800" b="1" dirty="0"/>
          </a:p>
        </p:txBody>
      </p:sp>
    </p:spTree>
    <p:extLst>
      <p:ext uri="{BB962C8B-B14F-4D97-AF65-F5344CB8AC3E}">
        <p14:creationId xmlns:p14="http://schemas.microsoft.com/office/powerpoint/2010/main" val="3935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11486068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DADD R8, R8, R4 </a:t>
            </a:r>
            <a:r>
              <a:rPr lang="en" dirty="0" smtClean="0"/>
              <a:t># res+=x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BNE R9, R0, </a:t>
            </a:r>
            <a:r>
              <a:rPr lang="en-US" b="1" dirty="0" smtClean="0"/>
              <a:t>DoImm </a:t>
            </a:r>
            <a:r>
              <a:rPr lang="en" dirty="0" smtClean="0"/>
              <a:t># if (i !=0), go to 4D8</a:t>
            </a:r>
            <a:r>
              <a:rPr lang="en-US" dirty="0" smtClean="0"/>
              <a:t> for next addition</a:t>
            </a:r>
            <a:endParaRPr lang="en" dirty="0" smtClean="0"/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847" y="4218299"/>
            <a:ext cx="849100" cy="332552"/>
            <a:chOff x="2195649" y="2722598"/>
            <a:chExt cx="3666274" cy="33255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5649" y="3046572"/>
              <a:ext cx="3666274" cy="310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198761" y="2730025"/>
              <a:ext cx="8971" cy="325125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5837212" y="2722598"/>
              <a:ext cx="8971" cy="325125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500900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11486068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DADD R8, R8, R4 </a:t>
            </a:r>
            <a:r>
              <a:rPr lang="en" dirty="0" smtClean="0"/>
              <a:t># res+=x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BNE R9, R0, </a:t>
            </a:r>
            <a:r>
              <a:rPr lang="en-US" b="1" dirty="0" smtClean="0"/>
              <a:t>DoImm </a:t>
            </a:r>
            <a:r>
              <a:rPr lang="en" dirty="0" smtClean="0"/>
              <a:t># if (i !=0), go to 4D8</a:t>
            </a:r>
            <a:r>
              <a:rPr lang="en-US" dirty="0" smtClean="0"/>
              <a:t> for next addition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smtClean="0"/>
              <a:t>4E4	</a:t>
            </a:r>
            <a:r>
              <a:rPr lang="en-US" dirty="0" smtClean="0"/>
              <a:t>	… what to do here? # handle case where i = 0: loop done!</a:t>
            </a:r>
            <a:endParaRPr lang="en-US" b="1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smtClean="0"/>
              <a:t>408		</a:t>
            </a:r>
            <a:r>
              <a:rPr lang="en-US" dirty="0" smtClean="0"/>
              <a:t>... and here?</a:t>
            </a:r>
            <a:endParaRPr lang="en-US" b="1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</p:txBody>
      </p:sp>
      <p:cxnSp>
        <p:nvCxnSpPr>
          <p:cNvPr id="12" name="Shape 292"/>
          <p:cNvCxnSpPr/>
          <p:nvPr/>
        </p:nvCxnSpPr>
        <p:spPr>
          <a:xfrm>
            <a:off x="477937" y="5214012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844534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11486068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DADD R8, R8, R4 </a:t>
            </a:r>
            <a:r>
              <a:rPr lang="en" dirty="0" smtClean="0"/>
              <a:t># res+=x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BNE R9, R0, </a:t>
            </a:r>
            <a:r>
              <a:rPr lang="en-US" b="1" dirty="0" smtClean="0"/>
              <a:t>DoImm </a:t>
            </a:r>
            <a:r>
              <a:rPr lang="en" dirty="0" smtClean="0"/>
              <a:t># if (i !=0), go to 4D8</a:t>
            </a:r>
            <a:r>
              <a:rPr lang="en-US" dirty="0" smtClean="0"/>
              <a:t> for next addition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/>
              <a:t>4E4		ADD R2, R8, R0   </a:t>
            </a:r>
            <a:r>
              <a:rPr lang="en" dirty="0"/>
              <a:t># </a:t>
            </a:r>
            <a:r>
              <a:rPr lang="en-US" dirty="0" smtClean="0"/>
              <a:t>Use R2 to return value of 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408		</a:t>
            </a:r>
            <a:r>
              <a:rPr lang="en-US" dirty="0"/>
              <a:t>... and here?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</p:txBody>
      </p:sp>
      <p:cxnSp>
        <p:nvCxnSpPr>
          <p:cNvPr id="12" name="Shape 292"/>
          <p:cNvCxnSpPr/>
          <p:nvPr/>
        </p:nvCxnSpPr>
        <p:spPr>
          <a:xfrm>
            <a:off x="489696" y="5590277"/>
            <a:ext cx="280126" cy="197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61045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11486068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DADD R8, R8, R4 </a:t>
            </a:r>
            <a:r>
              <a:rPr lang="en" dirty="0" smtClean="0"/>
              <a:t># res+=x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BNE R9, R0, </a:t>
            </a:r>
            <a:r>
              <a:rPr lang="en-US" b="1" dirty="0" smtClean="0"/>
              <a:t>DoImm </a:t>
            </a:r>
            <a:r>
              <a:rPr lang="en" dirty="0" smtClean="0"/>
              <a:t># if (i !=0), go to 4D8</a:t>
            </a:r>
            <a:r>
              <a:rPr lang="en-US" dirty="0" smtClean="0"/>
              <a:t> for next addition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/>
              <a:t>4E4		ADD R2, R8, R0   </a:t>
            </a:r>
            <a:r>
              <a:rPr lang="en" dirty="0"/>
              <a:t># </a:t>
            </a:r>
            <a:r>
              <a:rPr lang="en-US" dirty="0" smtClean="0"/>
              <a:t>Use R2 to return value of 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/>
              <a:t>4E8		JR R31</a:t>
            </a:r>
            <a:r>
              <a:rPr lang="en" dirty="0"/>
              <a:t> #return from function call</a:t>
            </a:r>
          </a:p>
          <a:p>
            <a:pPr marL="0" indent="0">
              <a:spcBef>
                <a:spcPts val="0"/>
              </a:spcBef>
              <a:buNone/>
            </a:pPr>
            <a:endParaRPr lang="en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</p:txBody>
      </p:sp>
      <p:sp>
        <p:nvSpPr>
          <p:cNvPr id="10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73763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2"/>
            <a:ext cx="11486068" cy="3682711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DADD R8, R8, R4 </a:t>
            </a:r>
            <a:r>
              <a:rPr lang="en" dirty="0" smtClean="0"/>
              <a:t># res+=x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BNE R9, R0, </a:t>
            </a:r>
            <a:r>
              <a:rPr lang="en-US" b="1" dirty="0" smtClean="0"/>
              <a:t>DoImm </a:t>
            </a:r>
            <a:r>
              <a:rPr lang="en" dirty="0" smtClean="0"/>
              <a:t># if (i !=0), go to 4D8</a:t>
            </a:r>
            <a:r>
              <a:rPr lang="en-US" dirty="0" smtClean="0"/>
              <a:t> for next addition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/>
              <a:t>4E4		ADD R2, R8, R0   </a:t>
            </a:r>
            <a:r>
              <a:rPr lang="en" dirty="0"/>
              <a:t># </a:t>
            </a:r>
            <a:r>
              <a:rPr lang="en-US" dirty="0" smtClean="0"/>
              <a:t>Use R2 to return value of 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/>
              <a:t>4E8		JR R31</a:t>
            </a:r>
            <a:r>
              <a:rPr lang="en" dirty="0"/>
              <a:t> #return from function call</a:t>
            </a:r>
          </a:p>
          <a:p>
            <a:pPr marL="0" indent="0">
              <a:spcBef>
                <a:spcPts val="0"/>
              </a:spcBef>
              <a:buNone/>
            </a:pPr>
            <a:endParaRPr lang="en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</p:txBody>
      </p:sp>
      <p:sp>
        <p:nvSpPr>
          <p:cNvPr id="9" name="Shape 249"/>
          <p:cNvSpPr/>
          <p:nvPr/>
        </p:nvSpPr>
        <p:spPr>
          <a:xfrm>
            <a:off x="4500424" y="4628443"/>
            <a:ext cx="1327465" cy="33866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030238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2"/>
            <a:ext cx="11486068" cy="3682711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BNE R9, R0, </a:t>
            </a:r>
            <a:r>
              <a:rPr lang="en-US" b="1" dirty="0" smtClean="0"/>
              <a:t>DoImm </a:t>
            </a:r>
            <a:r>
              <a:rPr lang="en" dirty="0" smtClean="0"/>
              <a:t># if (i !=0), go to 4D8</a:t>
            </a:r>
            <a:r>
              <a:rPr lang="en-US" dirty="0" smtClean="0"/>
              <a:t> for next addition</a:t>
            </a:r>
          </a:p>
          <a:p>
            <a:pPr marL="0" indent="0">
              <a:spcBef>
                <a:spcPts val="0"/>
              </a:spcBef>
              <a:buNone/>
            </a:pPr>
            <a:endParaRPr lang="en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 smtClean="0"/>
          </a:p>
        </p:txBody>
      </p:sp>
      <p:sp>
        <p:nvSpPr>
          <p:cNvPr id="9" name="Shape 249"/>
          <p:cNvSpPr/>
          <p:nvPr/>
        </p:nvSpPr>
        <p:spPr>
          <a:xfrm>
            <a:off x="4520744" y="2687883"/>
            <a:ext cx="1327465" cy="33866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  <p:sp>
        <p:nvSpPr>
          <p:cNvPr id="10" name="Rectangle 9"/>
          <p:cNvSpPr/>
          <p:nvPr/>
        </p:nvSpPr>
        <p:spPr>
          <a:xfrm>
            <a:off x="889475" y="3452533"/>
            <a:ext cx="81977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Recall: </a:t>
            </a:r>
            <a:r>
              <a:rPr lang="en" dirty="0" smtClean="0"/>
              <a:t>Func2(PC</a:t>
            </a:r>
            <a:r>
              <a:rPr lang="en" dirty="0"/>
              <a:t>, </a:t>
            </a:r>
            <a:r>
              <a:rPr lang="en-US" dirty="0"/>
              <a:t>DoImm</a:t>
            </a:r>
            <a:r>
              <a:rPr lang="en" dirty="0" smtClean="0"/>
              <a:t>)  </a:t>
            </a:r>
            <a:r>
              <a:rPr lang="en" dirty="0"/>
              <a:t>= (PC+4)    + </a:t>
            </a:r>
            <a:r>
              <a:rPr lang="en" dirty="0" smtClean="0"/>
              <a:t>(</a:t>
            </a:r>
            <a:r>
              <a:rPr lang="en-US" dirty="0" smtClean="0"/>
              <a:t>DoImm</a:t>
            </a:r>
            <a:r>
              <a:rPr lang="en" baseline="30000" dirty="0" smtClean="0"/>
              <a:t>+</a:t>
            </a:r>
            <a:r>
              <a:rPr lang="en" dirty="0" smtClean="0"/>
              <a:t>&lt;&lt;</a:t>
            </a:r>
            <a:r>
              <a:rPr lang="en" dirty="0"/>
              <a:t>2</a:t>
            </a:r>
            <a:r>
              <a:rPr lang="en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Inverse of Func2: DoImm</a:t>
            </a:r>
            <a:r>
              <a:rPr lang="en" baseline="30000" dirty="0" smtClean="0"/>
              <a:t>+</a:t>
            </a:r>
            <a:r>
              <a:rPr lang="en" dirty="0" smtClean="0"/>
              <a:t> </a:t>
            </a:r>
            <a:r>
              <a:rPr lang="en" dirty="0"/>
              <a:t>= </a:t>
            </a:r>
            <a:r>
              <a:rPr lang="en-US" dirty="0" smtClean="0"/>
              <a:t>[</a:t>
            </a:r>
            <a:r>
              <a:rPr lang="en" dirty="0" smtClean="0"/>
              <a:t>Target </a:t>
            </a:r>
            <a:r>
              <a:rPr lang="en" dirty="0"/>
              <a:t>- (PC+4</a:t>
            </a:r>
            <a:r>
              <a:rPr lang="en" dirty="0" smtClean="0"/>
              <a:t>)</a:t>
            </a:r>
            <a:r>
              <a:rPr lang="en-US" dirty="0" smtClean="0"/>
              <a:t>]</a:t>
            </a:r>
            <a:r>
              <a:rPr lang="en" dirty="0" smtClean="0"/>
              <a:t> </a:t>
            </a:r>
            <a:r>
              <a:rPr lang="en" dirty="0"/>
              <a:t>&gt;&gt; </a:t>
            </a:r>
            <a:r>
              <a:rPr lang="en" dirty="0" smtClean="0"/>
              <a:t>2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DoImm</a:t>
            </a:r>
            <a:r>
              <a:rPr lang="en" baseline="30000" dirty="0"/>
              <a:t>+</a:t>
            </a:r>
            <a:r>
              <a:rPr lang="en-US" dirty="0" smtClean="0"/>
              <a:t> = [4D8 – (4E0+4)] &gt;&gt; 2</a:t>
            </a:r>
          </a:p>
          <a:p>
            <a:pPr lvl="0"/>
            <a:r>
              <a:rPr lang="en-US" dirty="0"/>
              <a:t>DoImm</a:t>
            </a:r>
            <a:r>
              <a:rPr lang="en" baseline="30000" dirty="0" smtClean="0"/>
              <a:t>+</a:t>
            </a:r>
            <a:r>
              <a:rPr lang="en-US" baseline="30000" dirty="0" smtClean="0"/>
              <a:t> </a:t>
            </a:r>
            <a:r>
              <a:rPr lang="en-US" dirty="0" smtClean="0"/>
              <a:t>= [4D8 – 4E4] &gt;&gt; 2</a:t>
            </a:r>
          </a:p>
          <a:p>
            <a:pPr lvl="0"/>
            <a:r>
              <a:rPr lang="en-US" dirty="0" smtClean="0"/>
              <a:t>DoImm</a:t>
            </a:r>
            <a:r>
              <a:rPr lang="en-US" baseline="30000" dirty="0" smtClean="0"/>
              <a:t>+ </a:t>
            </a:r>
            <a:r>
              <a:rPr lang="en-US" dirty="0" smtClean="0"/>
              <a:t>= [FFC] &gt;&gt; 2 </a:t>
            </a:r>
            <a:r>
              <a:rPr lang="en-US" dirty="0" smtClean="0">
                <a:sym typeface="Wingdings"/>
              </a:rPr>
              <a:t> -12/4 </a:t>
            </a:r>
          </a:p>
          <a:p>
            <a:r>
              <a:rPr lang="en-US" dirty="0" smtClean="0"/>
              <a:t>DoImm</a:t>
            </a:r>
            <a:r>
              <a:rPr lang="en-US" baseline="30000" dirty="0"/>
              <a:t>+ </a:t>
            </a:r>
            <a:r>
              <a:rPr lang="en-US" dirty="0"/>
              <a:t>= </a:t>
            </a:r>
            <a:r>
              <a:rPr lang="en-US" dirty="0" smtClean="0"/>
              <a:t>-3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/>
              </a:rPr>
              <a:t>DoImm = -3</a:t>
            </a:r>
            <a:endParaRPr lang="en-US" b="1" dirty="0">
              <a:solidFill>
                <a:srgbClr val="FF0000"/>
              </a:solidFill>
              <a:sym typeface="Wingdings"/>
            </a:endParaRPr>
          </a:p>
          <a:p>
            <a:pPr lvl="0"/>
            <a:endParaRPr lang="en" baseline="30000" dirty="0"/>
          </a:p>
        </p:txBody>
      </p:sp>
    </p:spTree>
    <p:extLst>
      <p:ext uri="{BB962C8B-B14F-4D97-AF65-F5344CB8AC3E}">
        <p14:creationId xmlns:p14="http://schemas.microsoft.com/office/powerpoint/2010/main" val="230647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8" name="Shape 438"/>
          <p:cNvSpPr txBox="1">
            <a:spLocks/>
          </p:cNvSpPr>
          <p:nvPr/>
        </p:nvSpPr>
        <p:spPr>
          <a:xfrm>
            <a:off x="705932" y="2596733"/>
            <a:ext cx="9713274" cy="29610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DADD R8, R8, R4 </a:t>
            </a:r>
            <a:r>
              <a:rPr lang="en" dirty="0" smtClean="0"/>
              <a:t># res+=x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BNE R9, R0, </a:t>
            </a:r>
            <a:r>
              <a:rPr lang="en" b="1" dirty="0" smtClean="0">
                <a:solidFill>
                  <a:srgbClr val="FF0000"/>
                </a:solidFill>
              </a:rPr>
              <a:t>(-3)</a:t>
            </a:r>
            <a:r>
              <a:rPr lang="en" b="1" baseline="-25000" dirty="0" smtClean="0">
                <a:solidFill>
                  <a:srgbClr val="FF0000"/>
                </a:solidFill>
              </a:rPr>
              <a:t>10 </a:t>
            </a:r>
            <a:r>
              <a:rPr lang="en" dirty="0" smtClean="0">
                <a:solidFill>
                  <a:srgbClr val="FF0000"/>
                </a:solidFill>
              </a:rPr>
              <a:t> </a:t>
            </a:r>
            <a:r>
              <a:rPr lang="en" dirty="0" smtClean="0"/>
              <a:t># if (i !=0), go to 4D8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b="1" dirty="0" smtClean="0"/>
              <a:t>4E4		ADD R2, R8, R0   </a:t>
            </a:r>
            <a:r>
              <a:rPr lang="en" dirty="0"/>
              <a:t># </a:t>
            </a:r>
            <a:r>
              <a:rPr lang="en-US" dirty="0"/>
              <a:t>Use R2 to return value of res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4E8		JR R31</a:t>
            </a:r>
            <a:r>
              <a:rPr lang="en" dirty="0" smtClean="0"/>
              <a:t> #return from function call</a:t>
            </a:r>
            <a:endParaRPr lang="en" dirty="0"/>
          </a:p>
        </p:txBody>
      </p:sp>
      <p:sp>
        <p:nvSpPr>
          <p:cNvPr id="9" name="Shape 431"/>
          <p:cNvSpPr txBox="1">
            <a:spLocks/>
          </p:cNvSpPr>
          <p:nvPr/>
        </p:nvSpPr>
        <p:spPr>
          <a:xfrm>
            <a:off x="8170333" y="0"/>
            <a:ext cx="4021667" cy="3062111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do </a:t>
            </a:r>
            <a:r>
              <a:rPr lang="en" sz="2400" dirty="0" smtClean="0"/>
              <a:t>{res+=x;  i--; }</a:t>
            </a:r>
            <a:endParaRPr lang="en-US" sz="2400" dirty="0" smtClean="0"/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146847" y="4218299"/>
            <a:ext cx="849100" cy="332552"/>
            <a:chOff x="2195649" y="2722598"/>
            <a:chExt cx="3666274" cy="33255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95649" y="3046572"/>
              <a:ext cx="3666274" cy="310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198761" y="2730025"/>
              <a:ext cx="8971" cy="325125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837212" y="2722598"/>
              <a:ext cx="8971" cy="325125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440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/>
              <a:t>MIPS64 </a:t>
            </a:r>
            <a:r>
              <a:rPr lang="en-US" sz="3200" dirty="0" smtClean="0"/>
              <a:t>Branch/Jump Instruction Uses</a:t>
            </a:r>
            <a:endParaRPr lang="en-US" sz="3200" dirty="0"/>
          </a:p>
        </p:txBody>
      </p:sp>
      <p:sp>
        <p:nvSpPr>
          <p:cNvPr id="7" name="Shape 423"/>
          <p:cNvSpPr txBox="1">
            <a:spLocks/>
          </p:cNvSpPr>
          <p:nvPr/>
        </p:nvSpPr>
        <p:spPr>
          <a:xfrm>
            <a:off x="628650" y="1369218"/>
            <a:ext cx="9218780" cy="147396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Consider two numbers x y, both &gt; 0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Write the MIPS mnemonic code to perform x *y 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  <p:sp>
        <p:nvSpPr>
          <p:cNvPr id="10" name="Shape 444"/>
          <p:cNvSpPr txBox="1">
            <a:spLocks/>
          </p:cNvSpPr>
          <p:nvPr/>
        </p:nvSpPr>
        <p:spPr>
          <a:xfrm>
            <a:off x="705931" y="2403174"/>
            <a:ext cx="8819527" cy="4052400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Assume </a:t>
            </a:r>
            <a:r>
              <a:rPr lang="en" dirty="0" smtClean="0"/>
              <a:t>x is in R4, y is in R5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4D0		DADD R8, R0, R0</a:t>
            </a:r>
            <a:r>
              <a:rPr lang="en" dirty="0" smtClean="0"/>
              <a:t>  # res =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4D4		DADD R9, R5, R0</a:t>
            </a:r>
            <a:r>
              <a:rPr lang="en" dirty="0" smtClean="0"/>
              <a:t>  # i =y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4D8		BNE R9, R0, 1  </a:t>
            </a:r>
            <a:r>
              <a:rPr lang="en" dirty="0" smtClean="0"/>
              <a:t># if i !=0, go to 4E0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4DC		J 13B </a:t>
            </a:r>
            <a:r>
              <a:rPr lang="en" dirty="0" smtClean="0"/>
              <a:t># i = 0, jump to 4EC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4E0		DADD R8, R8, R4 </a:t>
            </a:r>
            <a:r>
              <a:rPr lang="en" dirty="0" smtClean="0"/>
              <a:t># res+=x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4E4		DADDI R9, R9, (-1)</a:t>
            </a:r>
            <a:r>
              <a:rPr lang="en" b="1" baseline="-25000" dirty="0" smtClean="0"/>
              <a:t>10</a:t>
            </a:r>
            <a:r>
              <a:rPr lang="en" dirty="0" smtClean="0"/>
              <a:t>    #i--;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4E8		J 136</a:t>
            </a:r>
            <a:r>
              <a:rPr lang="en" b="1" baseline="-25000" dirty="0" smtClean="0"/>
              <a:t> </a:t>
            </a:r>
            <a:r>
              <a:rPr lang="en" dirty="0" smtClean="0"/>
              <a:t># jump to beginning of loop at 4D8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4EC		ADD R2, R8, R0   </a:t>
            </a:r>
            <a:r>
              <a:rPr lang="en" dirty="0" smtClean="0"/>
              <a:t># R2 = res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/>
              <a:t>4F0		JR R31</a:t>
            </a:r>
            <a:r>
              <a:rPr lang="en" dirty="0" smtClean="0"/>
              <a:t> #return from function call</a:t>
            </a:r>
            <a:endParaRPr lang="en" dirty="0"/>
          </a:p>
        </p:txBody>
      </p:sp>
      <p:sp>
        <p:nvSpPr>
          <p:cNvPr id="8" name="Shape 430"/>
          <p:cNvSpPr txBox="1">
            <a:spLocks/>
          </p:cNvSpPr>
          <p:nvPr/>
        </p:nvSpPr>
        <p:spPr>
          <a:xfrm>
            <a:off x="8442960" y="0"/>
            <a:ext cx="3749040" cy="2833687"/>
          </a:xfrm>
          <a:prstGeom prst="rect">
            <a:avLst/>
          </a:prstGeom>
          <a:ln w="28575" cmpd="sng">
            <a:noFill/>
          </a:ln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int</a:t>
            </a:r>
            <a:r>
              <a:rPr lang="en" sz="2400" dirty="0" smtClean="0"/>
              <a:t> mult(int x, int y) 	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</a:t>
            </a:r>
            <a:r>
              <a:rPr lang="en-US" sz="2400" dirty="0" smtClean="0"/>
              <a:t>     </a:t>
            </a:r>
            <a:r>
              <a:rPr lang="en" sz="2400" b="1" dirty="0" smtClean="0"/>
              <a:t>int</a:t>
            </a:r>
            <a:r>
              <a:rPr lang="en" sz="2400" dirty="0" smtClean="0"/>
              <a:t> res = 0, i=y;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while</a:t>
            </a:r>
            <a:r>
              <a:rPr lang="en" sz="2400" dirty="0" smtClean="0"/>
              <a:t>( i != 0) 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{res+=x;  i--; }</a:t>
            </a:r>
          </a:p>
          <a:p>
            <a:pPr marL="0"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b="1" dirty="0" smtClean="0"/>
              <a:t>return </a:t>
            </a:r>
            <a:r>
              <a:rPr lang="en" sz="2400" dirty="0" smtClean="0"/>
              <a:t>res;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 smtClean="0"/>
              <a:t>}</a:t>
            </a:r>
            <a:endParaRPr lang="en" sz="2400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214609" y="4028617"/>
            <a:ext cx="794855" cy="332552"/>
            <a:chOff x="2195650" y="2722598"/>
            <a:chExt cx="3666275" cy="33255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95650" y="3046572"/>
              <a:ext cx="3666275" cy="310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198761" y="2730025"/>
              <a:ext cx="8971" cy="325125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837212" y="2722598"/>
              <a:ext cx="8971" cy="325125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-282591" y="4679497"/>
            <a:ext cx="1607653" cy="554793"/>
            <a:chOff x="2195650" y="2722598"/>
            <a:chExt cx="3666275" cy="33255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195650" y="3046572"/>
              <a:ext cx="3666275" cy="310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2198761" y="2730025"/>
              <a:ext cx="8971" cy="32512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837212" y="2722598"/>
              <a:ext cx="8971" cy="32512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802881" y="3718560"/>
            <a:ext cx="1560632" cy="1717040"/>
            <a:chOff x="7955281" y="3657600"/>
            <a:chExt cx="1560632" cy="1717040"/>
          </a:xfrm>
        </p:grpSpPr>
        <p:cxnSp>
          <p:nvCxnSpPr>
            <p:cNvPr id="24" name="Straight Connector 23"/>
            <p:cNvCxnSpPr/>
            <p:nvPr/>
          </p:nvCxnSpPr>
          <p:spPr>
            <a:xfrm rot="16200000">
              <a:off x="8645673" y="4513527"/>
              <a:ext cx="1717040" cy="5185"/>
            </a:xfrm>
            <a:prstGeom prst="line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 flipV="1">
              <a:off x="9242611" y="5099880"/>
              <a:ext cx="4201" cy="542402"/>
            </a:xfrm>
            <a:prstGeom prst="line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955281" y="3664972"/>
              <a:ext cx="1548242" cy="12948"/>
            </a:xfrm>
            <a:prstGeom prst="line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Brace 1"/>
          <p:cNvSpPr/>
          <p:nvPr/>
        </p:nvSpPr>
        <p:spPr>
          <a:xfrm>
            <a:off x="6901211" y="4478694"/>
            <a:ext cx="367619" cy="635039"/>
          </a:xfrm>
          <a:prstGeom prst="rightBrac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80578" y="4551375"/>
            <a:ext cx="1990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instructions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73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Topics Covered</a:t>
            </a:r>
            <a:endParaRPr lang="en-US" sz="3200" dirty="0"/>
          </a:p>
        </p:txBody>
      </p:sp>
      <p:sp>
        <p:nvSpPr>
          <p:cNvPr id="7" name="Shape 2774"/>
          <p:cNvSpPr txBox="1">
            <a:spLocks/>
          </p:cNvSpPr>
          <p:nvPr/>
        </p:nvSpPr>
        <p:spPr>
          <a:xfrm>
            <a:off x="844788" y="1397897"/>
            <a:ext cx="8082603" cy="4601997"/>
          </a:xfrm>
          <a:prstGeom prst="rect">
            <a:avLst/>
          </a:prstGeom>
        </p:spPr>
        <p:txBody>
          <a:bodyPr vert="horz" lIns="68575" tIns="68575" rIns="68575" bIns="685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</a:rPr>
              <a:t>Jump and Branch Instructions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Fundamental in all architectures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Indirect target and near/relative target addresses</a:t>
            </a:r>
          </a:p>
          <a:p>
            <a:pPr lvl="1">
              <a:spcBef>
                <a:spcPts val="800"/>
              </a:spcBef>
              <a:buFont typeface="Courier New"/>
              <a:buChar char="o"/>
            </a:pPr>
            <a:r>
              <a:rPr lang="en-US" dirty="0" smtClean="0">
                <a:solidFill>
                  <a:srgbClr val="000000"/>
                </a:solidFill>
              </a:rPr>
              <a:t>Allow for if/else statements, loops, function call, etc</a:t>
            </a:r>
          </a:p>
        </p:txBody>
      </p:sp>
    </p:spTree>
    <p:extLst>
      <p:ext uri="{BB962C8B-B14F-4D97-AF65-F5344CB8AC3E}">
        <p14:creationId xmlns:p14="http://schemas.microsoft.com/office/powerpoint/2010/main" val="318732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" sz="3200" dirty="0"/>
              <a:t>Other MIPS64 Instructions	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745" cy="4364913"/>
          </a:xfrm>
        </p:spPr>
        <p:txBody>
          <a:bodyPr>
            <a:normAutofit/>
          </a:bodyPr>
          <a:lstStyle/>
          <a:p>
            <a:pPr marL="457200" lvl="0">
              <a:spcBef>
                <a:spcPts val="0"/>
              </a:spcBef>
            </a:pPr>
            <a:r>
              <a:rPr lang="en" dirty="0"/>
              <a:t>Immediate </a:t>
            </a:r>
            <a:r>
              <a:rPr lang="en" dirty="0" smtClean="0"/>
              <a:t>ALU</a:t>
            </a:r>
            <a:r>
              <a:rPr lang="en-US" dirty="0" smtClean="0"/>
              <a:t> instructions</a:t>
            </a:r>
            <a:r>
              <a:rPr lang="en" dirty="0" smtClean="0"/>
              <a:t>: </a:t>
            </a:r>
            <a:r>
              <a:rPr lang="en" dirty="0"/>
              <a:t>DADDI, DORI, DANDI</a:t>
            </a:r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-US" dirty="0"/>
              <a:t>Useful for operations using hardcoded values</a:t>
            </a:r>
          </a:p>
          <a:p>
            <a:pPr marL="1485900" lvl="2" indent="-342900"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int x = 3; int y = x +17</a:t>
            </a:r>
          </a:p>
          <a:p>
            <a:pPr marL="1485900" lvl="2" indent="-342900">
              <a:spcBef>
                <a:spcPts val="0"/>
              </a:spcBef>
            </a:pPr>
            <a:r>
              <a:rPr lang="en-US" sz="1800" dirty="0"/>
              <a:t>Immediate instruction hardcodes value of 17. No need for </a:t>
            </a:r>
            <a:r>
              <a:rPr lang="en-US" sz="1800" dirty="0" smtClean="0"/>
              <a:t>register</a:t>
            </a:r>
            <a:endParaRPr lang="en-US" dirty="0" smtClean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dirty="0" smtClean="0"/>
              <a:t>DADDI </a:t>
            </a:r>
            <a:r>
              <a:rPr lang="en" dirty="0"/>
              <a:t>Rt, Rs, </a:t>
            </a:r>
            <a:r>
              <a:rPr lang="en-US" dirty="0" smtClean="0"/>
              <a:t>DoImm </a:t>
            </a:r>
            <a:r>
              <a:rPr lang="en" dirty="0" smtClean="0"/>
              <a:t># </a:t>
            </a:r>
            <a:r>
              <a:rPr lang="en" dirty="0"/>
              <a:t>Rt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 </a:t>
            </a:r>
            <a:r>
              <a:rPr lang="en" dirty="0"/>
              <a:t>Rs+ </a:t>
            </a:r>
            <a:r>
              <a:rPr lang="en-US" dirty="0" smtClean="0"/>
              <a:t>DoImm</a:t>
            </a:r>
            <a:r>
              <a:rPr lang="en" baseline="30000" dirty="0" smtClean="0"/>
              <a:t>+</a:t>
            </a:r>
            <a:endParaRPr lang="en" baseline="30000" dirty="0"/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" sz="1800" dirty="0"/>
              <a:t>Immediate is 16 bits </a:t>
            </a:r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" sz="1800" dirty="0"/>
              <a:t>It needs to be sign-extended before doing </a:t>
            </a:r>
            <a:r>
              <a:rPr lang="en" sz="1800" dirty="0" smtClean="0"/>
              <a:t>addition</a:t>
            </a:r>
            <a:endParaRPr lang="en-US" sz="1800" dirty="0" smtClean="0"/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-US" sz="1800" dirty="0" smtClean="0"/>
              <a:t>Use case: </a:t>
            </a:r>
            <a:r>
              <a:rPr lang="en-US" sz="1800" b="1" dirty="0" smtClean="0"/>
              <a:t>int x = 3; int y = x + 17</a:t>
            </a:r>
          </a:p>
          <a:p>
            <a:pPr marL="1428750" lvl="2" indent="-285750">
              <a:spcBef>
                <a:spcPts val="0"/>
              </a:spcBef>
              <a:buFont typeface="Arial"/>
              <a:buChar char="•"/>
            </a:pPr>
            <a:r>
              <a:rPr lang="en-US" sz="1800" dirty="0"/>
              <a:t>Value 17 is hardcoded in instruction as: </a:t>
            </a:r>
            <a:r>
              <a:rPr lang="en-US" sz="1800" b="1" dirty="0" smtClean="0"/>
              <a:t>00000000000010001</a:t>
            </a:r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dirty="0"/>
              <a:t>DORI Rt, Rs, </a:t>
            </a:r>
            <a:r>
              <a:rPr lang="en-US" dirty="0" smtClean="0"/>
              <a:t>DoImm </a:t>
            </a:r>
            <a:r>
              <a:rPr lang="en" dirty="0" smtClean="0"/>
              <a:t># </a:t>
            </a:r>
            <a:r>
              <a:rPr lang="en" dirty="0"/>
              <a:t>Rt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 </a:t>
            </a:r>
            <a:r>
              <a:rPr lang="en" dirty="0"/>
              <a:t>Rs  || </a:t>
            </a:r>
            <a:r>
              <a:rPr lang="en-US" dirty="0" smtClean="0"/>
              <a:t>DoImm</a:t>
            </a:r>
          </a:p>
          <a:p>
            <a:pPr marL="1485900" lvl="2" indent="-342900">
              <a:spcBef>
                <a:spcPts val="0"/>
              </a:spcBef>
              <a:buFont typeface="Arial"/>
              <a:buChar char="•"/>
            </a:pPr>
            <a:r>
              <a:rPr lang="en-US" sz="1800" dirty="0" smtClean="0"/>
              <a:t>Immediate is 16 bits</a:t>
            </a:r>
            <a:endParaRPr lang="en" sz="1800" dirty="0"/>
          </a:p>
          <a:p>
            <a:pPr marL="1485900" lvl="2" indent="-342900">
              <a:spcBef>
                <a:spcPts val="0"/>
              </a:spcBef>
              <a:buFont typeface="Arial"/>
              <a:buChar char="•"/>
            </a:pPr>
            <a:r>
              <a:rPr lang="en-US" sz="1800" dirty="0" smtClean="0"/>
              <a:t>For </a:t>
            </a:r>
            <a:r>
              <a:rPr lang="en" sz="1800" dirty="0" smtClean="0"/>
              <a:t>DORI</a:t>
            </a:r>
            <a:r>
              <a:rPr lang="en" sz="1800" dirty="0"/>
              <a:t>, DANDI (and other boolean operations), </a:t>
            </a:r>
            <a:r>
              <a:rPr lang="en-US" sz="1800" dirty="0" smtClean="0"/>
              <a:t>immediate value is not sign-extended. It is padded with zeroes to make it 64 bits (zero-extension</a:t>
            </a:r>
          </a:p>
          <a:p>
            <a:pPr marL="1485900" lvl="2" indent="-342900">
              <a:spcBef>
                <a:spcPts val="0"/>
              </a:spcBef>
              <a:buFont typeface="Courier New"/>
              <a:buChar char="o"/>
            </a:pPr>
            <a:endParaRPr lang="en" sz="1800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DADDI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369745" cy="2111083"/>
          </a:xfrm>
        </p:spPr>
        <p:txBody>
          <a:bodyPr>
            <a:normAutofit/>
          </a:bodyPr>
          <a:lstStyle/>
          <a:p>
            <a:pPr marL="461963" indent="-457200">
              <a:spcBef>
                <a:spcPts val="0"/>
              </a:spcBef>
            </a:pPr>
            <a:r>
              <a:rPr lang="en" dirty="0" smtClean="0"/>
              <a:t>DADDI </a:t>
            </a:r>
            <a:r>
              <a:rPr lang="en" dirty="0"/>
              <a:t>Rt, Rs, </a:t>
            </a:r>
            <a:r>
              <a:rPr lang="en-US" dirty="0" smtClean="0"/>
              <a:t>DoImm </a:t>
            </a:r>
            <a:r>
              <a:rPr lang="en" dirty="0" smtClean="0"/>
              <a:t># </a:t>
            </a:r>
            <a:r>
              <a:rPr lang="en" dirty="0"/>
              <a:t>Rt </a:t>
            </a:r>
            <a:r>
              <a:rPr lang="en" dirty="0" smtClean="0">
                <a:sym typeface="Wingdings"/>
              </a:rPr>
              <a:t></a:t>
            </a:r>
            <a:r>
              <a:rPr lang="en" dirty="0" smtClean="0"/>
              <a:t> </a:t>
            </a:r>
            <a:r>
              <a:rPr lang="en" dirty="0"/>
              <a:t>Rs+ </a:t>
            </a:r>
            <a:r>
              <a:rPr lang="en-US" dirty="0" smtClean="0"/>
              <a:t>DoImm</a:t>
            </a:r>
            <a:r>
              <a:rPr lang="en" baseline="30000" dirty="0" smtClean="0"/>
              <a:t>+</a:t>
            </a:r>
            <a:endParaRPr lang="en" baseline="30000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sz="2200" dirty="0"/>
              <a:t>Immediate is 16 bits </a:t>
            </a:r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sz="2200" dirty="0"/>
              <a:t>It needs to be sign-extended before doing </a:t>
            </a:r>
            <a:r>
              <a:rPr lang="en" sz="2200" dirty="0" smtClean="0"/>
              <a:t>addition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Jump Instructions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018757" cy="4712712"/>
          </a:xfrm>
        </p:spPr>
        <p:txBody>
          <a:bodyPr>
            <a:normAutofit/>
          </a:bodyPr>
          <a:lstStyle/>
          <a:p>
            <a:pPr marL="457200" lvl="0">
              <a:spcBef>
                <a:spcPts val="0"/>
              </a:spcBef>
            </a:pPr>
            <a:r>
              <a:rPr lang="en" dirty="0"/>
              <a:t>Allow CPU to jump to specific locations in </a:t>
            </a:r>
            <a:r>
              <a:rPr lang="en" dirty="0" smtClean="0"/>
              <a:t>code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dirty="0"/>
              <a:t>Used for function calls, return from functions, if/else statements, case </a:t>
            </a:r>
            <a:r>
              <a:rPr lang="en" dirty="0" smtClean="0"/>
              <a:t>statements,</a:t>
            </a:r>
            <a:r>
              <a:rPr lang="en-US" dirty="0" smtClean="0"/>
              <a:t> interrupts,</a:t>
            </a:r>
            <a:r>
              <a:rPr lang="en" dirty="0" smtClean="0"/>
              <a:t> etc</a:t>
            </a:r>
            <a:endParaRPr lang="en" dirty="0"/>
          </a:p>
          <a:p>
            <a:pPr marL="457200" lvl="0">
              <a:spcBef>
                <a:spcPts val="0"/>
              </a:spcBef>
            </a:pPr>
            <a:r>
              <a:rPr lang="en" dirty="0"/>
              <a:t>Two types of </a:t>
            </a:r>
            <a:r>
              <a:rPr lang="en-US" dirty="0" smtClean="0"/>
              <a:t>Jump</a:t>
            </a:r>
            <a:r>
              <a:rPr lang="en" dirty="0" smtClean="0"/>
              <a:t>Instructions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 smtClean="0"/>
              <a:t>Unconditional</a:t>
            </a:r>
            <a:r>
              <a:rPr lang="en" dirty="0"/>
              <a:t>: Always  jump to </a:t>
            </a:r>
            <a:r>
              <a:rPr lang="en" dirty="0" smtClean="0"/>
              <a:t>location</a:t>
            </a:r>
            <a:endParaRPr lang="en-US" dirty="0" smtClean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/>
              <a:t>Conditional </a:t>
            </a:r>
            <a:r>
              <a:rPr lang="en" dirty="0"/>
              <a:t>: </a:t>
            </a:r>
            <a:r>
              <a:rPr lang="en-US" dirty="0"/>
              <a:t>Branch </a:t>
            </a:r>
            <a:r>
              <a:rPr lang="en" dirty="0"/>
              <a:t>to location based on </a:t>
            </a:r>
            <a:r>
              <a:rPr lang="en-US" dirty="0" smtClean="0"/>
              <a:t>specific </a:t>
            </a:r>
            <a:r>
              <a:rPr lang="en" dirty="0" smtClean="0"/>
              <a:t>condition</a:t>
            </a:r>
            <a:endParaRPr lang="en" dirty="0"/>
          </a:p>
          <a:p>
            <a:pPr marL="457200" lvl="0">
              <a:spcBef>
                <a:spcPts val="0"/>
              </a:spcBef>
            </a:pPr>
            <a:r>
              <a:rPr lang="en-US" dirty="0" smtClean="0"/>
              <a:t>Location to jump (target address) can be</a:t>
            </a:r>
            <a:r>
              <a:rPr lang="en" dirty="0" smtClean="0"/>
              <a:t>: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 smtClean="0"/>
              <a:t>Relative</a:t>
            </a:r>
            <a:r>
              <a:rPr lang="en" dirty="0" smtClean="0"/>
              <a:t>: </a:t>
            </a:r>
            <a:r>
              <a:rPr lang="en" dirty="0"/>
              <a:t>Target </a:t>
            </a:r>
            <a:r>
              <a:rPr lang="en" dirty="0" smtClean="0"/>
              <a:t>is </a:t>
            </a:r>
            <a:r>
              <a:rPr lang="en" dirty="0"/>
              <a:t>Func(PC</a:t>
            </a:r>
            <a:r>
              <a:rPr lang="en" dirty="0" smtClean="0"/>
              <a:t>,</a:t>
            </a:r>
            <a:r>
              <a:rPr lang="en-US" dirty="0" smtClean="0"/>
              <a:t> param1, param2</a:t>
            </a:r>
            <a:r>
              <a:rPr lang="en" dirty="0" smtClean="0"/>
              <a:t>)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/>
              <a:t>Indirect: </a:t>
            </a:r>
            <a:r>
              <a:rPr lang="en" dirty="0"/>
              <a:t>Target </a:t>
            </a:r>
            <a:r>
              <a:rPr lang="en" dirty="0" smtClean="0"/>
              <a:t> </a:t>
            </a:r>
            <a:r>
              <a:rPr lang="en" dirty="0"/>
              <a:t>is in register or memory. </a:t>
            </a:r>
            <a:endParaRPr lang="en" sz="1800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Jump Instructions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079157"/>
            <a:ext cx="8018757" cy="4712712"/>
          </a:xfrm>
        </p:spPr>
        <p:txBody>
          <a:bodyPr>
            <a:normAutofit/>
          </a:bodyPr>
          <a:lstStyle/>
          <a:p>
            <a:pPr marL="457200" lvl="0">
              <a:spcBef>
                <a:spcPts val="0"/>
              </a:spcBef>
            </a:pPr>
            <a:r>
              <a:rPr lang="en" dirty="0"/>
              <a:t>Allow CPU to jump to specific locations in </a:t>
            </a:r>
            <a:r>
              <a:rPr lang="en" dirty="0" smtClean="0"/>
              <a:t>code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dirty="0"/>
              <a:t>Used for function calls, return from functions, if/else statements, case </a:t>
            </a:r>
            <a:r>
              <a:rPr lang="en" dirty="0" smtClean="0"/>
              <a:t>statements,</a:t>
            </a:r>
            <a:r>
              <a:rPr lang="en-US" dirty="0" smtClean="0"/>
              <a:t> interrupts,</a:t>
            </a:r>
            <a:r>
              <a:rPr lang="en" dirty="0" smtClean="0"/>
              <a:t> etc</a:t>
            </a:r>
            <a:endParaRPr lang="en" dirty="0"/>
          </a:p>
          <a:p>
            <a:pPr marL="457200" lvl="0">
              <a:spcBef>
                <a:spcPts val="0"/>
              </a:spcBef>
            </a:pPr>
            <a:r>
              <a:rPr lang="en" dirty="0"/>
              <a:t>Two types of </a:t>
            </a:r>
            <a:r>
              <a:rPr lang="en-US" dirty="0" smtClean="0"/>
              <a:t>Jump</a:t>
            </a:r>
            <a:r>
              <a:rPr lang="en" dirty="0" smtClean="0"/>
              <a:t>Instructions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 smtClean="0"/>
              <a:t>Unconditional</a:t>
            </a:r>
            <a:r>
              <a:rPr lang="en" dirty="0"/>
              <a:t>: Always  jump to </a:t>
            </a:r>
            <a:r>
              <a:rPr lang="en" dirty="0" smtClean="0"/>
              <a:t>location</a:t>
            </a:r>
            <a:endParaRPr lang="en-US" dirty="0" smtClean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/>
              <a:t>Conditional </a:t>
            </a:r>
            <a:r>
              <a:rPr lang="en" dirty="0"/>
              <a:t>: </a:t>
            </a:r>
            <a:r>
              <a:rPr lang="en-US" dirty="0"/>
              <a:t>Branch </a:t>
            </a:r>
            <a:r>
              <a:rPr lang="en" dirty="0"/>
              <a:t>to location based on </a:t>
            </a:r>
            <a:r>
              <a:rPr lang="en-US" dirty="0" smtClean="0"/>
              <a:t>specific </a:t>
            </a:r>
            <a:r>
              <a:rPr lang="en" dirty="0" smtClean="0"/>
              <a:t>condition</a:t>
            </a:r>
            <a:endParaRPr lang="en" dirty="0"/>
          </a:p>
          <a:p>
            <a:pPr marL="457200" lvl="0">
              <a:spcBef>
                <a:spcPts val="0"/>
              </a:spcBef>
            </a:pPr>
            <a:r>
              <a:rPr lang="en-US" dirty="0" smtClean="0"/>
              <a:t>Location to jump (target address) can be</a:t>
            </a:r>
            <a:r>
              <a:rPr lang="en" dirty="0" smtClean="0"/>
              <a:t>: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 smtClean="0"/>
              <a:t>Relative</a:t>
            </a:r>
            <a:r>
              <a:rPr lang="en" dirty="0" smtClean="0"/>
              <a:t>: </a:t>
            </a:r>
            <a:r>
              <a:rPr lang="en" dirty="0"/>
              <a:t>Target </a:t>
            </a:r>
            <a:r>
              <a:rPr lang="en" dirty="0" smtClean="0"/>
              <a:t>is </a:t>
            </a:r>
            <a:r>
              <a:rPr lang="en" dirty="0"/>
              <a:t>Func(PC</a:t>
            </a:r>
            <a:r>
              <a:rPr lang="en" dirty="0" smtClean="0"/>
              <a:t>,</a:t>
            </a:r>
            <a:r>
              <a:rPr lang="en-US" dirty="0" smtClean="0"/>
              <a:t> param1, param2</a:t>
            </a:r>
            <a:r>
              <a:rPr lang="en" dirty="0" smtClean="0"/>
              <a:t>)</a:t>
            </a:r>
            <a:endParaRPr lang="en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r>
              <a:rPr lang="en" b="1" dirty="0"/>
              <a:t>Indirect: </a:t>
            </a:r>
            <a:r>
              <a:rPr lang="en" dirty="0"/>
              <a:t>Target </a:t>
            </a:r>
            <a:r>
              <a:rPr lang="en" dirty="0" smtClean="0"/>
              <a:t> </a:t>
            </a:r>
            <a:r>
              <a:rPr lang="en" dirty="0"/>
              <a:t>is in register or memory. </a:t>
            </a:r>
            <a:endParaRPr lang="en" sz="1800" dirty="0"/>
          </a:p>
          <a:p>
            <a:pPr marL="1028700" lvl="1" indent="-342900">
              <a:spcBef>
                <a:spcPts val="0"/>
              </a:spcBef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ndon Template">
      <a:majorFont>
        <a:latin typeface="Gotham Boo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[Read-Only]" id="{2513B2AD-A958-476A-A92D-52733C713B11}" vid="{14140014-3556-4B13-BBFF-011C2F0F4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Template.potx</Template>
  <TotalTime>3510</TotalTime>
  <Words>3771</Words>
  <Application>Microsoft Office PowerPoint</Application>
  <PresentationFormat>Widescreen</PresentationFormat>
  <Paragraphs>629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Cambria</vt:lpstr>
      <vt:lpstr>Courier New</vt:lpstr>
      <vt:lpstr>Gotham Book</vt:lpstr>
      <vt:lpstr>Wingdings</vt:lpstr>
      <vt:lpstr>PowerPoint Template</vt:lpstr>
      <vt:lpstr>Computer Architecture Part 2</vt:lpstr>
      <vt:lpstr>Outline</vt:lpstr>
      <vt:lpstr>Instructions Covered So Far</vt:lpstr>
      <vt:lpstr>Other MIPS64 Instructions </vt:lpstr>
      <vt:lpstr>Other MIPS64 Instructions </vt:lpstr>
      <vt:lpstr>Other MIPS64 Instructions </vt:lpstr>
      <vt:lpstr>DADDI</vt:lpstr>
      <vt:lpstr>Jump Instructions</vt:lpstr>
      <vt:lpstr>Jump Instructions</vt:lpstr>
      <vt:lpstr>MIPS64 Unconditional Jump Instructions</vt:lpstr>
      <vt:lpstr>MIPS64 Unconditional Jump Target Address</vt:lpstr>
      <vt:lpstr>MIPS64 Unconditional Jump Target Address</vt:lpstr>
      <vt:lpstr>MIPS64 Unconditional Jump Target Address</vt:lpstr>
      <vt:lpstr>MIPS64 Unconditional Jump Target Address</vt:lpstr>
      <vt:lpstr>MIPS64 Unconditional Jump Target Address</vt:lpstr>
      <vt:lpstr>MIPS64 Unconditional Jump Target Address</vt:lpstr>
      <vt:lpstr>MIPS64 Unconditional Jump Target Address</vt:lpstr>
      <vt:lpstr>MIPS64 Unconditional Jump Target Address</vt:lpstr>
      <vt:lpstr>MIPS64 Conditional Branch Instructions</vt:lpstr>
      <vt:lpstr>MIPS64 Conditional Branch Instructions</vt:lpstr>
      <vt:lpstr>MIPS64 Conditional Branch Target Address</vt:lpstr>
      <vt:lpstr>MIPS64 Conditional Branch Target Address</vt:lpstr>
      <vt:lpstr>MIPS64 Conditional Branch Target Address</vt:lpstr>
      <vt:lpstr>MIPS64 Conditional Branch Target Address</vt:lpstr>
      <vt:lpstr>MIPS64 Conditional Branch Target Address</vt:lpstr>
      <vt:lpstr>MIPS64 SLT Instruction : Set Less Than</vt:lpstr>
      <vt:lpstr>MIPS64 SLT Instruction : Set Less Than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MIPS64 Branch/Jump Instruction Uses</vt:lpstr>
      <vt:lpstr>Topics Covered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Thermer</dc:creator>
  <cp:lastModifiedBy>Sara Thermer</cp:lastModifiedBy>
  <cp:revision>777</cp:revision>
  <dcterms:created xsi:type="dcterms:W3CDTF">2016-07-06T16:06:50Z</dcterms:created>
  <dcterms:modified xsi:type="dcterms:W3CDTF">2017-02-24T20:19:44Z</dcterms:modified>
</cp:coreProperties>
</file>