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7" r:id="rId7"/>
    <p:sldId id="265" r:id="rId8"/>
    <p:sldId id="262" r:id="rId9"/>
    <p:sldId id="381" r:id="rId10"/>
    <p:sldId id="269" r:id="rId11"/>
    <p:sldId id="274" r:id="rId12"/>
    <p:sldId id="272" r:id="rId13"/>
    <p:sldId id="275" r:id="rId14"/>
    <p:sldId id="276" r:id="rId15"/>
    <p:sldId id="278" r:id="rId16"/>
    <p:sldId id="382" r:id="rId17"/>
    <p:sldId id="280" r:id="rId18"/>
    <p:sldId id="281" r:id="rId19"/>
    <p:sldId id="383" r:id="rId20"/>
    <p:sldId id="282" r:id="rId21"/>
    <p:sldId id="283" r:id="rId22"/>
    <p:sldId id="284" r:id="rId23"/>
    <p:sldId id="285" r:id="rId24"/>
    <p:sldId id="287" r:id="rId25"/>
    <p:sldId id="384" r:id="rId26"/>
    <p:sldId id="288" r:id="rId27"/>
    <p:sldId id="290" r:id="rId28"/>
    <p:sldId id="289" r:id="rId29"/>
    <p:sldId id="295" r:id="rId30"/>
    <p:sldId id="336" r:id="rId31"/>
    <p:sldId id="296" r:id="rId32"/>
    <p:sldId id="297" r:id="rId33"/>
    <p:sldId id="337" r:id="rId34"/>
    <p:sldId id="339" r:id="rId35"/>
    <p:sldId id="340" r:id="rId36"/>
    <p:sldId id="341" r:id="rId37"/>
    <p:sldId id="385" r:id="rId38"/>
    <p:sldId id="303" r:id="rId39"/>
    <p:sldId id="305" r:id="rId40"/>
    <p:sldId id="308" r:id="rId41"/>
    <p:sldId id="309" r:id="rId42"/>
    <p:sldId id="310" r:id="rId43"/>
    <p:sldId id="315" r:id="rId44"/>
    <p:sldId id="327" r:id="rId45"/>
    <p:sldId id="329" r:id="rId46"/>
    <p:sldId id="330" r:id="rId47"/>
    <p:sldId id="332" r:id="rId48"/>
    <p:sldId id="334" r:id="rId49"/>
    <p:sldId id="352" r:id="rId50"/>
    <p:sldId id="353" r:id="rId51"/>
    <p:sldId id="355" r:id="rId52"/>
    <p:sldId id="356" r:id="rId53"/>
    <p:sldId id="357" r:id="rId54"/>
    <p:sldId id="359" r:id="rId55"/>
    <p:sldId id="360" r:id="rId56"/>
    <p:sldId id="361" r:id="rId57"/>
    <p:sldId id="380" r:id="rId58"/>
    <p:sldId id="363" r:id="rId59"/>
    <p:sldId id="386" r:id="rId60"/>
    <p:sldId id="365" r:id="rId61"/>
    <p:sldId id="366" r:id="rId62"/>
    <p:sldId id="368" r:id="rId63"/>
    <p:sldId id="370" r:id="rId64"/>
    <p:sldId id="372" r:id="rId65"/>
    <p:sldId id="373" r:id="rId66"/>
    <p:sldId id="375" r:id="rId67"/>
    <p:sldId id="376" r:id="rId68"/>
    <p:sldId id="378" r:id="rId69"/>
    <p:sldId id="379" r:id="rId70"/>
    <p:sldId id="326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20000" autoAdjust="0"/>
    <p:restoredTop sz="94660" autoAdjust="0"/>
  </p:normalViewPr>
  <p:slideViewPr>
    <p:cSldViewPr snapToGrid="0">
      <p:cViewPr varScale="1">
        <p:scale>
          <a:sx n="56" d="100"/>
          <a:sy n="56" d="100"/>
        </p:scale>
        <p:origin x="78" y="14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FDAD-7FD7-4BDD-9527-105BF2AD327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EE90-6B46-4EC3-8984-D38009104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0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FDAD-7FD7-4BDD-9527-105BF2AD327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EE90-6B46-4EC3-8984-D38009104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1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FDAD-7FD7-4BDD-9527-105BF2AD327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EE90-6B46-4EC3-8984-D38009104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0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FDAD-7FD7-4BDD-9527-105BF2AD327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EE90-6B46-4EC3-8984-D38009104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1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FDAD-7FD7-4BDD-9527-105BF2AD327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EE90-6B46-4EC3-8984-D38009104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6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FDAD-7FD7-4BDD-9527-105BF2AD327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EE90-6B46-4EC3-8984-D38009104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4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FDAD-7FD7-4BDD-9527-105BF2AD327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EE90-6B46-4EC3-8984-D38009104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9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FDAD-7FD7-4BDD-9527-105BF2AD327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EE90-6B46-4EC3-8984-D38009104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9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FDAD-7FD7-4BDD-9527-105BF2AD327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EE90-6B46-4EC3-8984-D38009104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4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FDAD-7FD7-4BDD-9527-105BF2AD327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EE90-6B46-4EC3-8984-D38009104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9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FDAD-7FD7-4BDD-9527-105BF2AD327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EE90-6B46-4EC3-8984-D38009104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2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DFDAD-7FD7-4BDD-9527-105BF2AD327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5EE90-6B46-4EC3-8984-D38009104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7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Organization</a:t>
            </a:r>
            <a:br>
              <a:rPr lang="en-US" dirty="0" smtClean="0"/>
            </a:br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Jerry B. Backer</a:t>
            </a:r>
          </a:p>
          <a:p>
            <a:r>
              <a:rPr lang="en-US" dirty="0" smtClean="0"/>
              <a:t>NYU Tandon School of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869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</a:t>
            </a:r>
            <a:r>
              <a:rPr lang="en-US" sz="3200" dirty="0" smtClean="0"/>
              <a:t>Instruction Type: I-format 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51973" y="2723205"/>
            <a:ext cx="5729239" cy="328200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b="1" dirty="0" smtClean="0"/>
              <a:t>Opcode</a:t>
            </a:r>
            <a:endParaRPr lang="en-US" dirty="0" smtClean="0"/>
          </a:p>
          <a:p>
            <a:pPr lvl="1">
              <a:buFont typeface="Courier New"/>
              <a:buChar char="o"/>
            </a:pPr>
            <a:r>
              <a:rPr lang="en-US" dirty="0" smtClean="0"/>
              <a:t>Unique to each I-format instruction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Indicates operation of instruction</a:t>
            </a:r>
          </a:p>
          <a:p>
            <a:r>
              <a:rPr lang="en-US" b="1" dirty="0" smtClean="0"/>
              <a:t>Registers</a:t>
            </a:r>
            <a:r>
              <a:rPr lang="en-US" dirty="0" smtClean="0"/>
              <a:t>: Rs</a:t>
            </a:r>
            <a:r>
              <a:rPr lang="en-US" dirty="0"/>
              <a:t> </a:t>
            </a:r>
            <a:r>
              <a:rPr lang="en-US" dirty="0" smtClean="0"/>
              <a:t>and/or Rt</a:t>
            </a:r>
          </a:p>
          <a:p>
            <a:r>
              <a:rPr lang="en-US" b="1" dirty="0" smtClean="0"/>
              <a:t>DoImm</a:t>
            </a:r>
            <a:r>
              <a:rPr lang="en-US" dirty="0" smtClean="0"/>
              <a:t>: Immediate  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Always 16 bits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ADDI, BEQ, and other</a:t>
            </a:r>
            <a:r>
              <a:rPr lang="en-US" dirty="0"/>
              <a:t>s</a:t>
            </a:r>
            <a:endParaRPr lang="en-US" dirty="0" smtClean="0"/>
          </a:p>
        </p:txBody>
      </p:sp>
      <p:sp>
        <p:nvSpPr>
          <p:cNvPr id="6" name="Shape 113"/>
          <p:cNvSpPr txBox="1"/>
          <p:nvPr/>
        </p:nvSpPr>
        <p:spPr>
          <a:xfrm>
            <a:off x="639935" y="1793567"/>
            <a:ext cx="1085935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>
                <a:ea typeface="Cambria"/>
                <a:cs typeface="Cambria"/>
                <a:sym typeface="Cambria"/>
              </a:rPr>
              <a:t>opcode</a:t>
            </a:r>
            <a:endParaRPr lang="en" sz="2000" dirty="0">
              <a:ea typeface="Cambria"/>
              <a:cs typeface="Cambria"/>
              <a:sym typeface="Cambria"/>
            </a:endParaRPr>
          </a:p>
        </p:txBody>
      </p:sp>
      <p:sp>
        <p:nvSpPr>
          <p:cNvPr id="7" name="Shape 114"/>
          <p:cNvSpPr txBox="1"/>
          <p:nvPr/>
        </p:nvSpPr>
        <p:spPr>
          <a:xfrm>
            <a:off x="1725870" y="1793567"/>
            <a:ext cx="828000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ea typeface="Cambria"/>
                <a:cs typeface="Cambria"/>
                <a:sym typeface="Cambria"/>
              </a:rPr>
              <a:t>Rs</a:t>
            </a:r>
          </a:p>
        </p:txBody>
      </p:sp>
      <p:sp>
        <p:nvSpPr>
          <p:cNvPr id="8" name="Shape 115"/>
          <p:cNvSpPr txBox="1"/>
          <p:nvPr/>
        </p:nvSpPr>
        <p:spPr>
          <a:xfrm>
            <a:off x="2553870" y="1793567"/>
            <a:ext cx="828000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ea typeface="Cambria"/>
                <a:cs typeface="Cambria"/>
                <a:sym typeface="Cambria"/>
              </a:rPr>
              <a:t>Rt</a:t>
            </a:r>
          </a:p>
        </p:txBody>
      </p:sp>
      <p:sp>
        <p:nvSpPr>
          <p:cNvPr id="9" name="Shape 116"/>
          <p:cNvSpPr txBox="1"/>
          <p:nvPr/>
        </p:nvSpPr>
        <p:spPr>
          <a:xfrm>
            <a:off x="3381869" y="1793567"/>
            <a:ext cx="2682749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>
                <a:ea typeface="Cambria"/>
                <a:cs typeface="Cambria"/>
                <a:sym typeface="Cambria"/>
              </a:rPr>
              <a:t>DoImm</a:t>
            </a:r>
            <a:endParaRPr lang="en" sz="2000" dirty="0">
              <a:ea typeface="Cambria"/>
              <a:cs typeface="Cambria"/>
              <a:sym typeface="Cambria"/>
            </a:endParaRPr>
          </a:p>
        </p:txBody>
      </p:sp>
      <p:sp>
        <p:nvSpPr>
          <p:cNvPr id="11" name="Shape 118"/>
          <p:cNvSpPr txBox="1"/>
          <p:nvPr/>
        </p:nvSpPr>
        <p:spPr>
          <a:xfrm>
            <a:off x="1031099" y="2236666"/>
            <a:ext cx="303300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dirty="0">
                <a:ea typeface="Cambria"/>
                <a:cs typeface="Cambria"/>
                <a:sym typeface="Cambria"/>
              </a:rPr>
              <a:t>6</a:t>
            </a:r>
          </a:p>
        </p:txBody>
      </p:sp>
      <p:sp>
        <p:nvSpPr>
          <p:cNvPr id="12" name="Shape 119"/>
          <p:cNvSpPr txBox="1"/>
          <p:nvPr/>
        </p:nvSpPr>
        <p:spPr>
          <a:xfrm>
            <a:off x="1988220" y="2236667"/>
            <a:ext cx="303300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ea typeface="Cambria"/>
                <a:cs typeface="Cambria"/>
                <a:sym typeface="Cambria"/>
              </a:rPr>
              <a:t>5</a:t>
            </a:r>
          </a:p>
        </p:txBody>
      </p:sp>
      <p:sp>
        <p:nvSpPr>
          <p:cNvPr id="13" name="Shape 120"/>
          <p:cNvSpPr txBox="1"/>
          <p:nvPr/>
        </p:nvSpPr>
        <p:spPr>
          <a:xfrm>
            <a:off x="2816220" y="2236667"/>
            <a:ext cx="303300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ea typeface="Cambria"/>
                <a:cs typeface="Cambria"/>
                <a:sym typeface="Cambria"/>
              </a:rPr>
              <a:t>5</a:t>
            </a:r>
          </a:p>
        </p:txBody>
      </p:sp>
      <p:sp>
        <p:nvSpPr>
          <p:cNvPr id="15" name="Shape 122"/>
          <p:cNvSpPr txBox="1"/>
          <p:nvPr/>
        </p:nvSpPr>
        <p:spPr>
          <a:xfrm>
            <a:off x="4472219" y="2236667"/>
            <a:ext cx="637419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>
                <a:ea typeface="Cambria"/>
                <a:cs typeface="Cambria"/>
                <a:sym typeface="Cambria"/>
              </a:rPr>
              <a:t>16</a:t>
            </a:r>
            <a:endParaRPr lang="en" sz="2000" dirty="0"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261974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</a:t>
            </a:r>
            <a:r>
              <a:rPr lang="en-US" sz="3200" dirty="0" smtClean="0"/>
              <a:t>Instruction Type: I-format 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51973" y="2723204"/>
            <a:ext cx="5729239" cy="372501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Opcode: 011000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DADDI</a:t>
            </a:r>
          </a:p>
          <a:p>
            <a:pPr marL="0" indent="0">
              <a:buNone/>
            </a:pPr>
            <a:endParaRPr lang="en-US" dirty="0" smtClean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sym typeface="Wingdings"/>
              </a:rPr>
              <a:t> </a:t>
            </a:r>
            <a:endParaRPr lang="en-US" dirty="0" smtClean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sym typeface="Wingdings"/>
              </a:rPr>
              <a:t> </a:t>
            </a:r>
            <a:endParaRPr lang="en-US" dirty="0">
              <a:solidFill>
                <a:srgbClr val="FF0000"/>
              </a:solidFill>
              <a:sym typeface="Wingdings"/>
            </a:endParaRPr>
          </a:p>
        </p:txBody>
      </p:sp>
      <p:sp>
        <p:nvSpPr>
          <p:cNvPr id="6" name="Shape 113"/>
          <p:cNvSpPr txBox="1"/>
          <p:nvPr/>
        </p:nvSpPr>
        <p:spPr>
          <a:xfrm>
            <a:off x="639935" y="1793567"/>
            <a:ext cx="1085935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dirty="0">
                <a:ea typeface="Cambria"/>
                <a:cs typeface="Cambria"/>
                <a:sym typeface="Cambria"/>
              </a:rPr>
              <a:t>011000</a:t>
            </a:r>
          </a:p>
        </p:txBody>
      </p:sp>
      <p:sp>
        <p:nvSpPr>
          <p:cNvPr id="7" name="Shape 114"/>
          <p:cNvSpPr txBox="1"/>
          <p:nvPr/>
        </p:nvSpPr>
        <p:spPr>
          <a:xfrm>
            <a:off x="1725870" y="1793567"/>
            <a:ext cx="828000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dirty="0">
                <a:ea typeface="Cambria"/>
                <a:cs typeface="Cambria"/>
                <a:sym typeface="Cambria"/>
              </a:rPr>
              <a:t>01000</a:t>
            </a:r>
          </a:p>
        </p:txBody>
      </p:sp>
      <p:sp>
        <p:nvSpPr>
          <p:cNvPr id="8" name="Shape 115"/>
          <p:cNvSpPr txBox="1"/>
          <p:nvPr/>
        </p:nvSpPr>
        <p:spPr>
          <a:xfrm>
            <a:off x="2553870" y="1793567"/>
            <a:ext cx="828000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dirty="0">
                <a:ea typeface="Cambria"/>
                <a:cs typeface="Cambria"/>
                <a:sym typeface="Cambria"/>
              </a:rPr>
              <a:t>10000</a:t>
            </a:r>
          </a:p>
        </p:txBody>
      </p:sp>
      <p:sp>
        <p:nvSpPr>
          <p:cNvPr id="9" name="Shape 116"/>
          <p:cNvSpPr txBox="1"/>
          <p:nvPr/>
        </p:nvSpPr>
        <p:spPr>
          <a:xfrm>
            <a:off x="3381869" y="1793567"/>
            <a:ext cx="2682749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dirty="0">
                <a:ea typeface="Cambria"/>
                <a:cs typeface="Cambria"/>
                <a:sym typeface="Cambria"/>
              </a:rPr>
              <a:t>1111111111111100</a:t>
            </a:r>
          </a:p>
        </p:txBody>
      </p:sp>
      <p:sp>
        <p:nvSpPr>
          <p:cNvPr id="11" name="Shape 118"/>
          <p:cNvSpPr txBox="1"/>
          <p:nvPr/>
        </p:nvSpPr>
        <p:spPr>
          <a:xfrm>
            <a:off x="1031099" y="2236666"/>
            <a:ext cx="303300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dirty="0">
                <a:ea typeface="Cambria"/>
                <a:cs typeface="Cambria"/>
                <a:sym typeface="Cambria"/>
              </a:rPr>
              <a:t>6</a:t>
            </a:r>
          </a:p>
        </p:txBody>
      </p:sp>
      <p:sp>
        <p:nvSpPr>
          <p:cNvPr id="12" name="Shape 119"/>
          <p:cNvSpPr txBox="1"/>
          <p:nvPr/>
        </p:nvSpPr>
        <p:spPr>
          <a:xfrm>
            <a:off x="1988220" y="2236667"/>
            <a:ext cx="303300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ea typeface="Cambria"/>
                <a:cs typeface="Cambria"/>
                <a:sym typeface="Cambria"/>
              </a:rPr>
              <a:t>5</a:t>
            </a:r>
          </a:p>
        </p:txBody>
      </p:sp>
      <p:sp>
        <p:nvSpPr>
          <p:cNvPr id="13" name="Shape 120"/>
          <p:cNvSpPr txBox="1"/>
          <p:nvPr/>
        </p:nvSpPr>
        <p:spPr>
          <a:xfrm>
            <a:off x="2816220" y="2236667"/>
            <a:ext cx="303300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ea typeface="Cambria"/>
                <a:cs typeface="Cambria"/>
                <a:sym typeface="Cambria"/>
              </a:rPr>
              <a:t>5</a:t>
            </a:r>
          </a:p>
        </p:txBody>
      </p:sp>
      <p:sp>
        <p:nvSpPr>
          <p:cNvPr id="15" name="Shape 122"/>
          <p:cNvSpPr txBox="1"/>
          <p:nvPr/>
        </p:nvSpPr>
        <p:spPr>
          <a:xfrm>
            <a:off x="4472219" y="2236667"/>
            <a:ext cx="529121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>
                <a:ea typeface="Cambria"/>
                <a:cs typeface="Cambria"/>
                <a:sym typeface="Cambria"/>
              </a:rPr>
              <a:t>16</a:t>
            </a:r>
            <a:endParaRPr lang="en" sz="2000" dirty="0"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926205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</a:t>
            </a:r>
            <a:r>
              <a:rPr lang="en-US" sz="3200" dirty="0" smtClean="0"/>
              <a:t>Instruction Type: I-format 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51973" y="2723204"/>
            <a:ext cx="5729239" cy="413479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Opcode: 011000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DADDI</a:t>
            </a:r>
          </a:p>
          <a:p>
            <a:pPr lvl="1">
              <a:buFont typeface="Courier New"/>
              <a:buChar char="o"/>
            </a:pPr>
            <a:r>
              <a:rPr lang="en-US" dirty="0">
                <a:sym typeface="Wingdings"/>
              </a:rPr>
              <a:t>DADDI Rt, Rs, Imm # Rt</a:t>
            </a:r>
          </a:p>
          <a:p>
            <a:pPr lvl="1">
              <a:buFont typeface="Courier New"/>
              <a:buChar char="o"/>
            </a:pPr>
            <a:r>
              <a:rPr lang="en-US" dirty="0">
                <a:sym typeface="Wingdings"/>
              </a:rPr>
              <a:t>Rt </a:t>
            </a:r>
            <a:r>
              <a:rPr lang="en-US" dirty="0" smtClean="0">
                <a:sym typeface="Wingdings"/>
              </a:rPr>
              <a:t>Rs </a:t>
            </a:r>
            <a:r>
              <a:rPr lang="en-US" dirty="0">
                <a:sym typeface="Wingdings"/>
              </a:rPr>
              <a:t>+ Imm</a:t>
            </a:r>
            <a:r>
              <a:rPr lang="en-US" baseline="30000" dirty="0" smtClean="0">
                <a:sym typeface="Wingdings"/>
              </a:rPr>
              <a:t>+</a:t>
            </a:r>
            <a:endParaRPr lang="en-US" dirty="0" smtClean="0">
              <a:solidFill>
                <a:srgbClr val="FF0000"/>
              </a:solidFill>
              <a:sym typeface="Wingdings"/>
            </a:endParaRPr>
          </a:p>
          <a:p>
            <a:pPr>
              <a:buFont typeface="Arial"/>
              <a:buChar char="•"/>
            </a:pPr>
            <a:r>
              <a:rPr lang="en-US" dirty="0" smtClean="0">
                <a:sym typeface="Wingdings"/>
              </a:rPr>
              <a:t>R</a:t>
            </a:r>
            <a:r>
              <a:rPr lang="en-US" dirty="0" smtClean="0"/>
              <a:t>s: 01000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R8</a:t>
            </a:r>
          </a:p>
          <a:p>
            <a:pPr>
              <a:buFont typeface="Arial"/>
              <a:buChar char="•"/>
            </a:pPr>
            <a:r>
              <a:rPr lang="en-US" dirty="0" smtClean="0">
                <a:sym typeface="Wingdings"/>
              </a:rPr>
              <a:t>R</a:t>
            </a:r>
            <a:r>
              <a:rPr lang="en-US" dirty="0" smtClean="0"/>
              <a:t>t:  10000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R16</a:t>
            </a:r>
          </a:p>
          <a:p>
            <a:pPr marL="0" indent="0">
              <a:buNone/>
            </a:pPr>
            <a:endParaRPr lang="en-US" dirty="0" smtClean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sym typeface="Wingdings"/>
              </a:rPr>
              <a:t> </a:t>
            </a:r>
            <a:endParaRPr lang="en-US" dirty="0" smtClean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sym typeface="Wingdings"/>
              </a:rPr>
              <a:t> </a:t>
            </a:r>
            <a:endParaRPr lang="en-US" dirty="0">
              <a:solidFill>
                <a:srgbClr val="FF0000"/>
              </a:solidFill>
              <a:sym typeface="Wingdings"/>
            </a:endParaRPr>
          </a:p>
        </p:txBody>
      </p:sp>
      <p:sp>
        <p:nvSpPr>
          <p:cNvPr id="6" name="Shape 113"/>
          <p:cNvSpPr txBox="1"/>
          <p:nvPr/>
        </p:nvSpPr>
        <p:spPr>
          <a:xfrm>
            <a:off x="639935" y="1793567"/>
            <a:ext cx="1085935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dirty="0">
                <a:ea typeface="Cambria"/>
                <a:cs typeface="Cambria"/>
                <a:sym typeface="Cambria"/>
              </a:rPr>
              <a:t>011000</a:t>
            </a:r>
          </a:p>
        </p:txBody>
      </p:sp>
      <p:sp>
        <p:nvSpPr>
          <p:cNvPr id="7" name="Shape 114"/>
          <p:cNvSpPr txBox="1"/>
          <p:nvPr/>
        </p:nvSpPr>
        <p:spPr>
          <a:xfrm>
            <a:off x="1725870" y="1793567"/>
            <a:ext cx="828000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dirty="0">
                <a:ea typeface="Cambria"/>
                <a:cs typeface="Cambria"/>
                <a:sym typeface="Cambria"/>
              </a:rPr>
              <a:t>01000</a:t>
            </a:r>
          </a:p>
        </p:txBody>
      </p:sp>
      <p:sp>
        <p:nvSpPr>
          <p:cNvPr id="8" name="Shape 115"/>
          <p:cNvSpPr txBox="1"/>
          <p:nvPr/>
        </p:nvSpPr>
        <p:spPr>
          <a:xfrm>
            <a:off x="2553870" y="1793567"/>
            <a:ext cx="828000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dirty="0">
                <a:ea typeface="Cambria"/>
                <a:cs typeface="Cambria"/>
                <a:sym typeface="Cambria"/>
              </a:rPr>
              <a:t>10000</a:t>
            </a:r>
          </a:p>
        </p:txBody>
      </p:sp>
      <p:sp>
        <p:nvSpPr>
          <p:cNvPr id="9" name="Shape 116"/>
          <p:cNvSpPr txBox="1"/>
          <p:nvPr/>
        </p:nvSpPr>
        <p:spPr>
          <a:xfrm>
            <a:off x="3381869" y="1793567"/>
            <a:ext cx="2682749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dirty="0">
                <a:ea typeface="Cambria"/>
                <a:cs typeface="Cambria"/>
                <a:sym typeface="Cambria"/>
              </a:rPr>
              <a:t>1111111111111100</a:t>
            </a:r>
          </a:p>
        </p:txBody>
      </p:sp>
      <p:sp>
        <p:nvSpPr>
          <p:cNvPr id="11" name="Shape 118"/>
          <p:cNvSpPr txBox="1"/>
          <p:nvPr/>
        </p:nvSpPr>
        <p:spPr>
          <a:xfrm>
            <a:off x="1031099" y="2236666"/>
            <a:ext cx="303300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dirty="0">
                <a:ea typeface="Cambria"/>
                <a:cs typeface="Cambria"/>
                <a:sym typeface="Cambria"/>
              </a:rPr>
              <a:t>6</a:t>
            </a:r>
          </a:p>
        </p:txBody>
      </p:sp>
      <p:sp>
        <p:nvSpPr>
          <p:cNvPr id="12" name="Shape 119"/>
          <p:cNvSpPr txBox="1"/>
          <p:nvPr/>
        </p:nvSpPr>
        <p:spPr>
          <a:xfrm>
            <a:off x="1988220" y="2236667"/>
            <a:ext cx="303300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ea typeface="Cambria"/>
                <a:cs typeface="Cambria"/>
                <a:sym typeface="Cambria"/>
              </a:rPr>
              <a:t>5</a:t>
            </a:r>
          </a:p>
        </p:txBody>
      </p:sp>
      <p:sp>
        <p:nvSpPr>
          <p:cNvPr id="13" name="Shape 120"/>
          <p:cNvSpPr txBox="1"/>
          <p:nvPr/>
        </p:nvSpPr>
        <p:spPr>
          <a:xfrm>
            <a:off x="2816220" y="2236667"/>
            <a:ext cx="303300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ea typeface="Cambria"/>
                <a:cs typeface="Cambria"/>
                <a:sym typeface="Cambria"/>
              </a:rPr>
              <a:t>5</a:t>
            </a:r>
          </a:p>
        </p:txBody>
      </p:sp>
      <p:sp>
        <p:nvSpPr>
          <p:cNvPr id="15" name="Shape 122"/>
          <p:cNvSpPr txBox="1"/>
          <p:nvPr/>
        </p:nvSpPr>
        <p:spPr>
          <a:xfrm>
            <a:off x="4472219" y="2236667"/>
            <a:ext cx="529121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>
                <a:ea typeface="Cambria"/>
                <a:cs typeface="Cambria"/>
                <a:sym typeface="Cambria"/>
              </a:rPr>
              <a:t>16</a:t>
            </a:r>
            <a:endParaRPr lang="en" sz="2000" dirty="0"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51018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</a:t>
            </a:r>
            <a:r>
              <a:rPr lang="en-US" sz="3200" dirty="0" smtClean="0"/>
              <a:t>Instruction Type: I-format </a:t>
            </a:r>
            <a:endParaRPr lang="en-US" sz="3200" dirty="0"/>
          </a:p>
        </p:txBody>
      </p:sp>
      <p:sp>
        <p:nvSpPr>
          <p:cNvPr id="6" name="Shape 113"/>
          <p:cNvSpPr txBox="1"/>
          <p:nvPr/>
        </p:nvSpPr>
        <p:spPr>
          <a:xfrm>
            <a:off x="639935" y="1793567"/>
            <a:ext cx="1085935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dirty="0">
                <a:ea typeface="Cambria"/>
                <a:cs typeface="Cambria"/>
                <a:sym typeface="Cambria"/>
              </a:rPr>
              <a:t>011000</a:t>
            </a:r>
          </a:p>
        </p:txBody>
      </p:sp>
      <p:sp>
        <p:nvSpPr>
          <p:cNvPr id="7" name="Shape 114"/>
          <p:cNvSpPr txBox="1"/>
          <p:nvPr/>
        </p:nvSpPr>
        <p:spPr>
          <a:xfrm>
            <a:off x="1725870" y="1793567"/>
            <a:ext cx="828000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dirty="0">
                <a:ea typeface="Cambria"/>
                <a:cs typeface="Cambria"/>
                <a:sym typeface="Cambria"/>
              </a:rPr>
              <a:t>01000</a:t>
            </a:r>
          </a:p>
        </p:txBody>
      </p:sp>
      <p:sp>
        <p:nvSpPr>
          <p:cNvPr id="8" name="Shape 115"/>
          <p:cNvSpPr txBox="1"/>
          <p:nvPr/>
        </p:nvSpPr>
        <p:spPr>
          <a:xfrm>
            <a:off x="2553870" y="1793567"/>
            <a:ext cx="828000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dirty="0">
                <a:ea typeface="Cambria"/>
                <a:cs typeface="Cambria"/>
                <a:sym typeface="Cambria"/>
              </a:rPr>
              <a:t>10000</a:t>
            </a:r>
          </a:p>
        </p:txBody>
      </p:sp>
      <p:sp>
        <p:nvSpPr>
          <p:cNvPr id="9" name="Shape 116"/>
          <p:cNvSpPr txBox="1"/>
          <p:nvPr/>
        </p:nvSpPr>
        <p:spPr>
          <a:xfrm>
            <a:off x="3381869" y="1793567"/>
            <a:ext cx="2682749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dirty="0">
                <a:ea typeface="Cambria"/>
                <a:cs typeface="Cambria"/>
                <a:sym typeface="Cambria"/>
              </a:rPr>
              <a:t>1111111111111100</a:t>
            </a:r>
          </a:p>
        </p:txBody>
      </p:sp>
      <p:sp>
        <p:nvSpPr>
          <p:cNvPr id="11" name="Shape 118"/>
          <p:cNvSpPr txBox="1"/>
          <p:nvPr/>
        </p:nvSpPr>
        <p:spPr>
          <a:xfrm>
            <a:off x="1031099" y="2236666"/>
            <a:ext cx="303300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dirty="0">
                <a:ea typeface="Cambria"/>
                <a:cs typeface="Cambria"/>
                <a:sym typeface="Cambria"/>
              </a:rPr>
              <a:t>6</a:t>
            </a:r>
          </a:p>
        </p:txBody>
      </p:sp>
      <p:sp>
        <p:nvSpPr>
          <p:cNvPr id="12" name="Shape 119"/>
          <p:cNvSpPr txBox="1"/>
          <p:nvPr/>
        </p:nvSpPr>
        <p:spPr>
          <a:xfrm>
            <a:off x="1988220" y="2236667"/>
            <a:ext cx="303300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ea typeface="Cambria"/>
                <a:cs typeface="Cambria"/>
                <a:sym typeface="Cambria"/>
              </a:rPr>
              <a:t>5</a:t>
            </a:r>
          </a:p>
        </p:txBody>
      </p:sp>
      <p:sp>
        <p:nvSpPr>
          <p:cNvPr id="13" name="Shape 120"/>
          <p:cNvSpPr txBox="1"/>
          <p:nvPr/>
        </p:nvSpPr>
        <p:spPr>
          <a:xfrm>
            <a:off x="2816220" y="2236667"/>
            <a:ext cx="303300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ea typeface="Cambria"/>
                <a:cs typeface="Cambria"/>
                <a:sym typeface="Cambria"/>
              </a:rPr>
              <a:t>5</a:t>
            </a:r>
          </a:p>
        </p:txBody>
      </p:sp>
      <p:sp>
        <p:nvSpPr>
          <p:cNvPr id="15" name="Shape 122"/>
          <p:cNvSpPr txBox="1"/>
          <p:nvPr/>
        </p:nvSpPr>
        <p:spPr>
          <a:xfrm>
            <a:off x="4472219" y="2236667"/>
            <a:ext cx="529121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>
                <a:ea typeface="Cambria"/>
                <a:cs typeface="Cambria"/>
                <a:sym typeface="Cambria"/>
              </a:rPr>
              <a:t>16</a:t>
            </a:r>
            <a:endParaRPr lang="en" sz="2000" dirty="0">
              <a:ea typeface="Cambria"/>
              <a:cs typeface="Cambria"/>
              <a:sym typeface="Cambri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5600" y="1304946"/>
            <a:ext cx="4961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sym typeface="Wingdings"/>
              </a:rPr>
              <a:t>DADDI, R16, R8, (-3)</a:t>
            </a:r>
            <a:r>
              <a:rPr lang="en-US" sz="2400" b="1" baseline="-25000" dirty="0" smtClean="0">
                <a:solidFill>
                  <a:srgbClr val="FF0000"/>
                </a:solidFill>
                <a:sym typeface="Wingdings"/>
              </a:rPr>
              <a:t>10</a:t>
            </a:r>
            <a:endParaRPr lang="en-US" sz="2400" b="1" baseline="-25000" dirty="0">
              <a:solidFill>
                <a:srgbClr val="FF0000"/>
              </a:solidFill>
              <a:sym typeface="Wingdings"/>
            </a:endParaRPr>
          </a:p>
        </p:txBody>
      </p:sp>
      <p:sp>
        <p:nvSpPr>
          <p:cNvPr id="14" name="Content Placeholder 4"/>
          <p:cNvSpPr>
            <a:spLocks noGrp="1"/>
          </p:cNvSpPr>
          <p:nvPr>
            <p:ph sz="half" idx="1"/>
          </p:nvPr>
        </p:nvSpPr>
        <p:spPr>
          <a:xfrm>
            <a:off x="551973" y="2723204"/>
            <a:ext cx="5729239" cy="4134796"/>
          </a:xfrm>
          <a:ln>
            <a:noFill/>
          </a:ln>
        </p:spPr>
        <p:txBody>
          <a:bodyPr>
            <a:normAutofit fontScale="62500" lnSpcReduction="20000"/>
          </a:bodyPr>
          <a:lstStyle/>
          <a:p>
            <a:r>
              <a:rPr lang="en-US" sz="4500" dirty="0" smtClean="0"/>
              <a:t>Opcode: 011000 </a:t>
            </a:r>
            <a:r>
              <a:rPr lang="en-US" sz="4500" dirty="0" smtClean="0">
                <a:sym typeface="Wingdings"/>
              </a:rPr>
              <a:t> </a:t>
            </a:r>
            <a:r>
              <a:rPr lang="en-US" sz="4500" dirty="0" smtClean="0">
                <a:solidFill>
                  <a:srgbClr val="FF0000"/>
                </a:solidFill>
                <a:sym typeface="Wingdings"/>
              </a:rPr>
              <a:t>DADDI</a:t>
            </a:r>
          </a:p>
          <a:p>
            <a:pPr lvl="1">
              <a:buFont typeface="Courier New"/>
              <a:buChar char="o"/>
            </a:pPr>
            <a:r>
              <a:rPr lang="en-US" sz="3800" dirty="0">
                <a:sym typeface="Wingdings"/>
              </a:rPr>
              <a:t>DADDI Rt, Rs, Imm # Rt</a:t>
            </a:r>
          </a:p>
          <a:p>
            <a:pPr lvl="1">
              <a:buFont typeface="Courier New"/>
              <a:buChar char="o"/>
            </a:pPr>
            <a:r>
              <a:rPr lang="en-US" sz="3800" dirty="0">
                <a:sym typeface="Wingdings"/>
              </a:rPr>
              <a:t>Rt Rs + Rt + Imm</a:t>
            </a:r>
            <a:r>
              <a:rPr lang="en-US" sz="3800" baseline="30000" dirty="0" smtClean="0">
                <a:sym typeface="Wingdings"/>
              </a:rPr>
              <a:t>+</a:t>
            </a:r>
            <a:endParaRPr lang="en-US" sz="3800" dirty="0" smtClean="0">
              <a:solidFill>
                <a:srgbClr val="FF0000"/>
              </a:solidFill>
              <a:sym typeface="Wingdings"/>
            </a:endParaRPr>
          </a:p>
          <a:p>
            <a:pPr>
              <a:buFont typeface="Arial"/>
              <a:buChar char="•"/>
            </a:pPr>
            <a:r>
              <a:rPr lang="en-US" sz="4500" dirty="0" smtClean="0">
                <a:sym typeface="Wingdings"/>
              </a:rPr>
              <a:t>R</a:t>
            </a:r>
            <a:r>
              <a:rPr lang="en-US" sz="4500" dirty="0" smtClean="0"/>
              <a:t>s: 01000</a:t>
            </a:r>
            <a:r>
              <a:rPr lang="en-US" sz="4500" dirty="0" smtClean="0">
                <a:sym typeface="Wingdings"/>
              </a:rPr>
              <a:t> </a:t>
            </a:r>
            <a:r>
              <a:rPr lang="en-US" sz="4500" dirty="0" smtClean="0">
                <a:solidFill>
                  <a:srgbClr val="FF0000"/>
                </a:solidFill>
                <a:sym typeface="Wingdings"/>
              </a:rPr>
              <a:t>R8</a:t>
            </a:r>
          </a:p>
          <a:p>
            <a:pPr>
              <a:buFont typeface="Arial"/>
              <a:buChar char="•"/>
            </a:pPr>
            <a:r>
              <a:rPr lang="en-US" sz="4500" dirty="0" smtClean="0">
                <a:sym typeface="Wingdings"/>
              </a:rPr>
              <a:t>R</a:t>
            </a:r>
            <a:r>
              <a:rPr lang="en-US" sz="4500" dirty="0" smtClean="0"/>
              <a:t>t:  10000</a:t>
            </a:r>
            <a:r>
              <a:rPr lang="en-US" sz="4500" dirty="0" smtClean="0">
                <a:sym typeface="Wingdings"/>
              </a:rPr>
              <a:t> </a:t>
            </a:r>
            <a:r>
              <a:rPr lang="en-US" sz="4500" dirty="0" smtClean="0">
                <a:solidFill>
                  <a:srgbClr val="FF0000"/>
                </a:solidFill>
                <a:sym typeface="Wingdings"/>
              </a:rPr>
              <a:t>R16</a:t>
            </a:r>
          </a:p>
          <a:p>
            <a:pPr>
              <a:buFont typeface="Arial"/>
              <a:buChar char="•"/>
            </a:pPr>
            <a:r>
              <a:rPr lang="en-US" sz="4500" dirty="0" smtClean="0">
                <a:sym typeface="Wingdings"/>
              </a:rPr>
              <a:t>DoImm:11111111111111100</a:t>
            </a:r>
          </a:p>
          <a:p>
            <a:pPr lvl="1">
              <a:buFont typeface="Courier New"/>
              <a:buChar char="o"/>
            </a:pPr>
            <a:r>
              <a:rPr lang="en-US" sz="4500" dirty="0" smtClean="0">
                <a:solidFill>
                  <a:srgbClr val="FF0000"/>
                </a:solidFill>
                <a:sym typeface="Wingdings"/>
              </a:rPr>
              <a:t>FFFC</a:t>
            </a:r>
          </a:p>
          <a:p>
            <a:pPr lvl="1">
              <a:buFont typeface="Courier New"/>
              <a:buChar char="o"/>
            </a:pPr>
            <a:r>
              <a:rPr lang="en-US" sz="4500" dirty="0" smtClean="0">
                <a:solidFill>
                  <a:srgbClr val="FF0000"/>
                </a:solidFill>
                <a:sym typeface="Wingdings"/>
              </a:rPr>
              <a:t>(-3)</a:t>
            </a:r>
            <a:r>
              <a:rPr lang="en-US" sz="4500" baseline="-25000" dirty="0" smtClean="0">
                <a:solidFill>
                  <a:srgbClr val="FF0000"/>
                </a:solidFill>
                <a:sym typeface="Wingdings"/>
              </a:rPr>
              <a:t>10</a:t>
            </a:r>
          </a:p>
          <a:p>
            <a:pPr marL="0" indent="0">
              <a:buNone/>
            </a:pPr>
            <a:endParaRPr lang="en-US" dirty="0" smtClean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sym typeface="Wingdings"/>
              </a:rPr>
              <a:t> </a:t>
            </a:r>
            <a:endParaRPr lang="en-US" dirty="0" smtClean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sym typeface="Wingdings"/>
              </a:rPr>
              <a:t> </a:t>
            </a:r>
            <a:endParaRPr lang="en-US" dirty="0">
              <a:solidFill>
                <a:srgbClr val="FF0000"/>
              </a:solidFill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861259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</a:t>
            </a:r>
            <a:r>
              <a:rPr lang="en-US" sz="3200" dirty="0" smtClean="0"/>
              <a:t>Instruction Type: J-format 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51973" y="2723205"/>
            <a:ext cx="5729239" cy="328200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b="1" dirty="0" smtClean="0"/>
              <a:t>Opcode</a:t>
            </a:r>
            <a:endParaRPr lang="en-US" dirty="0" smtClean="0"/>
          </a:p>
          <a:p>
            <a:pPr lvl="1">
              <a:buFont typeface="Courier New"/>
              <a:buChar char="o"/>
            </a:pPr>
            <a:r>
              <a:rPr lang="en-US" dirty="0" smtClean="0"/>
              <a:t>Unique to each J-format instruction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Indicates operation of instruction</a:t>
            </a:r>
          </a:p>
          <a:p>
            <a:r>
              <a:rPr lang="en-US" b="1" dirty="0" smtClean="0"/>
              <a:t>No regi</a:t>
            </a:r>
            <a:r>
              <a:rPr lang="en-US" b="1" dirty="0" smtClean="0">
                <a:ea typeface="Cambria"/>
                <a:cs typeface="Cambria"/>
                <a:sym typeface="Cambria"/>
              </a:rPr>
              <a:t>sters</a:t>
            </a:r>
            <a:endParaRPr lang="en-US" b="1" dirty="0" smtClean="0"/>
          </a:p>
          <a:p>
            <a:r>
              <a:rPr lang="en-US" b="1" dirty="0" smtClean="0"/>
              <a:t>Address</a:t>
            </a:r>
            <a:endParaRPr lang="en-US" dirty="0" smtClean="0"/>
          </a:p>
          <a:p>
            <a:pPr lvl="1">
              <a:buFont typeface="Courier New"/>
              <a:buChar char="o"/>
            </a:pPr>
            <a:r>
              <a:rPr lang="en-US" dirty="0" smtClean="0"/>
              <a:t>Always 26 bits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Used for target address of jump</a:t>
            </a:r>
          </a:p>
        </p:txBody>
      </p:sp>
      <p:sp>
        <p:nvSpPr>
          <p:cNvPr id="6" name="Shape 113"/>
          <p:cNvSpPr txBox="1"/>
          <p:nvPr/>
        </p:nvSpPr>
        <p:spPr>
          <a:xfrm>
            <a:off x="639935" y="1793567"/>
            <a:ext cx="1085935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>
                <a:ea typeface="Cambria"/>
                <a:cs typeface="Cambria"/>
                <a:sym typeface="Cambria"/>
              </a:rPr>
              <a:t>opcode</a:t>
            </a:r>
            <a:endParaRPr lang="en" sz="2000" dirty="0">
              <a:ea typeface="Cambria"/>
              <a:cs typeface="Cambria"/>
              <a:sym typeface="Cambria"/>
            </a:endParaRPr>
          </a:p>
        </p:txBody>
      </p:sp>
      <p:sp>
        <p:nvSpPr>
          <p:cNvPr id="9" name="Shape 116"/>
          <p:cNvSpPr txBox="1"/>
          <p:nvPr/>
        </p:nvSpPr>
        <p:spPr>
          <a:xfrm>
            <a:off x="1722903" y="1793567"/>
            <a:ext cx="4341715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>
                <a:ea typeface="Cambria"/>
                <a:cs typeface="Cambria"/>
                <a:sym typeface="Cambria"/>
              </a:rPr>
              <a:t>Address</a:t>
            </a:r>
            <a:endParaRPr lang="en" sz="2000" dirty="0">
              <a:ea typeface="Cambria"/>
              <a:cs typeface="Cambria"/>
              <a:sym typeface="Cambria"/>
            </a:endParaRPr>
          </a:p>
        </p:txBody>
      </p:sp>
      <p:sp>
        <p:nvSpPr>
          <p:cNvPr id="11" name="Shape 118"/>
          <p:cNvSpPr txBox="1"/>
          <p:nvPr/>
        </p:nvSpPr>
        <p:spPr>
          <a:xfrm>
            <a:off x="1031099" y="2236666"/>
            <a:ext cx="303300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dirty="0">
                <a:ea typeface="Cambria"/>
                <a:cs typeface="Cambria"/>
                <a:sym typeface="Cambria"/>
              </a:rPr>
              <a:t>6</a:t>
            </a:r>
          </a:p>
        </p:txBody>
      </p:sp>
      <p:sp>
        <p:nvSpPr>
          <p:cNvPr id="15" name="Shape 122"/>
          <p:cNvSpPr txBox="1"/>
          <p:nvPr/>
        </p:nvSpPr>
        <p:spPr>
          <a:xfrm>
            <a:off x="2480980" y="2236667"/>
            <a:ext cx="2628659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>
                <a:ea typeface="Cambria"/>
                <a:cs typeface="Cambria"/>
                <a:sym typeface="Cambria"/>
              </a:rPr>
              <a:t>26</a:t>
            </a:r>
            <a:endParaRPr lang="en" sz="2000" dirty="0"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939248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</a:t>
            </a:r>
            <a:r>
              <a:rPr lang="en-US" sz="3200" dirty="0" smtClean="0"/>
              <a:t>Instruction Type: J-format </a:t>
            </a:r>
            <a:endParaRPr lang="en-US" sz="3200" dirty="0"/>
          </a:p>
        </p:txBody>
      </p:sp>
      <p:sp>
        <p:nvSpPr>
          <p:cNvPr id="6" name="Shape 113"/>
          <p:cNvSpPr txBox="1"/>
          <p:nvPr/>
        </p:nvSpPr>
        <p:spPr>
          <a:xfrm>
            <a:off x="639935" y="1793567"/>
            <a:ext cx="1085935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sz="2000" dirty="0">
                <a:ea typeface="Cambria"/>
                <a:cs typeface="Cambria"/>
                <a:sym typeface="Cambria"/>
              </a:rPr>
              <a:t>000010</a:t>
            </a:r>
          </a:p>
        </p:txBody>
      </p:sp>
      <p:sp>
        <p:nvSpPr>
          <p:cNvPr id="9" name="Shape 116"/>
          <p:cNvSpPr txBox="1"/>
          <p:nvPr/>
        </p:nvSpPr>
        <p:spPr>
          <a:xfrm>
            <a:off x="1722903" y="1793567"/>
            <a:ext cx="4341715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sz="2000" dirty="0">
                <a:ea typeface="Cambria"/>
                <a:cs typeface="Cambria"/>
                <a:sym typeface="Cambria"/>
              </a:rPr>
              <a:t>00000100000000000000000000</a:t>
            </a:r>
          </a:p>
        </p:txBody>
      </p:sp>
      <p:sp>
        <p:nvSpPr>
          <p:cNvPr id="11" name="Shape 118"/>
          <p:cNvSpPr txBox="1"/>
          <p:nvPr/>
        </p:nvSpPr>
        <p:spPr>
          <a:xfrm>
            <a:off x="1031099" y="2236666"/>
            <a:ext cx="303300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dirty="0">
                <a:ea typeface="Cambria"/>
                <a:cs typeface="Cambria"/>
                <a:sym typeface="Cambria"/>
              </a:rPr>
              <a:t>6</a:t>
            </a:r>
          </a:p>
        </p:txBody>
      </p:sp>
      <p:sp>
        <p:nvSpPr>
          <p:cNvPr id="15" name="Shape 122"/>
          <p:cNvSpPr txBox="1"/>
          <p:nvPr/>
        </p:nvSpPr>
        <p:spPr>
          <a:xfrm>
            <a:off x="2480980" y="2236667"/>
            <a:ext cx="2628659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>
                <a:ea typeface="Cambria"/>
                <a:cs typeface="Cambria"/>
                <a:sym typeface="Cambria"/>
              </a:rPr>
              <a:t>26</a:t>
            </a:r>
            <a:endParaRPr lang="en" sz="2000" dirty="0">
              <a:ea typeface="Cambria"/>
              <a:cs typeface="Cambria"/>
              <a:sym typeface="Cambria"/>
            </a:endParaRPr>
          </a:p>
        </p:txBody>
      </p:sp>
      <p:sp>
        <p:nvSpPr>
          <p:cNvPr id="10" name="Content Placeholder 4"/>
          <p:cNvSpPr>
            <a:spLocks noGrp="1"/>
          </p:cNvSpPr>
          <p:nvPr>
            <p:ph sz="half" idx="1"/>
          </p:nvPr>
        </p:nvSpPr>
        <p:spPr>
          <a:xfrm>
            <a:off x="551973" y="2723204"/>
            <a:ext cx="5729239" cy="372501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Opcode: 000010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J</a:t>
            </a:r>
          </a:p>
          <a:p>
            <a:pPr lvl="1"/>
            <a:r>
              <a:rPr lang="en-US" dirty="0" smtClean="0">
                <a:sym typeface="Wingdings"/>
              </a:rPr>
              <a:t>J Address</a:t>
            </a:r>
          </a:p>
          <a:p>
            <a:pPr>
              <a:buFont typeface="Arial"/>
              <a:buChar char="•"/>
            </a:pPr>
            <a:r>
              <a:rPr lang="en-US" dirty="0" smtClean="0">
                <a:sym typeface="Wingdings"/>
              </a:rPr>
              <a:t>Address: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0x10000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sym typeface="Wingdings"/>
              </a:rPr>
              <a:t> </a:t>
            </a:r>
            <a:endParaRPr lang="en-US" dirty="0" smtClean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sym typeface="Wingdings"/>
              </a:rPr>
              <a:t> </a:t>
            </a:r>
            <a:endParaRPr lang="en-US" dirty="0">
              <a:solidFill>
                <a:srgbClr val="FF0000"/>
              </a:solidFill>
              <a:sym typeface="Wingding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5600" y="1304946"/>
            <a:ext cx="4961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sym typeface="Wingdings"/>
              </a:rPr>
              <a:t>J 10000</a:t>
            </a:r>
            <a:endParaRPr lang="en-US" sz="2400" b="1" baseline="-25000" dirty="0">
              <a:solidFill>
                <a:srgbClr val="FF0000"/>
              </a:solidFill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050837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</a:t>
            </a:r>
            <a:r>
              <a:rPr lang="en-US" sz="3200" dirty="0" smtClean="0"/>
              <a:t>Instruction Type: J-format 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51973" y="2723205"/>
            <a:ext cx="5729239" cy="328200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b="1" dirty="0" smtClean="0"/>
              <a:t>Opcode</a:t>
            </a:r>
            <a:endParaRPr lang="en-US" dirty="0" smtClean="0"/>
          </a:p>
          <a:p>
            <a:pPr lvl="1">
              <a:buFont typeface="Courier New"/>
              <a:buChar char="o"/>
            </a:pPr>
            <a:r>
              <a:rPr lang="en-US" dirty="0" smtClean="0"/>
              <a:t>Unique to each J-format instruction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Indicates operation of instruction</a:t>
            </a:r>
          </a:p>
          <a:p>
            <a:r>
              <a:rPr lang="en-US" b="1" dirty="0" smtClean="0"/>
              <a:t>No regi</a:t>
            </a:r>
            <a:r>
              <a:rPr lang="en-US" b="1" dirty="0" smtClean="0">
                <a:ea typeface="Cambria"/>
                <a:cs typeface="Cambria"/>
                <a:sym typeface="Cambria"/>
              </a:rPr>
              <a:t>sters</a:t>
            </a:r>
            <a:endParaRPr lang="en-US" b="1" dirty="0" smtClean="0"/>
          </a:p>
          <a:p>
            <a:r>
              <a:rPr lang="en-US" b="1" dirty="0" smtClean="0"/>
              <a:t>Address</a:t>
            </a:r>
            <a:endParaRPr lang="en-US" dirty="0" smtClean="0"/>
          </a:p>
          <a:p>
            <a:pPr lvl="1">
              <a:buFont typeface="Courier New"/>
              <a:buChar char="o"/>
            </a:pPr>
            <a:r>
              <a:rPr lang="en-US" dirty="0" smtClean="0"/>
              <a:t>Always 26 bits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Used for target address of jump</a:t>
            </a:r>
          </a:p>
        </p:txBody>
      </p:sp>
      <p:sp>
        <p:nvSpPr>
          <p:cNvPr id="6" name="Shape 113"/>
          <p:cNvSpPr txBox="1"/>
          <p:nvPr/>
        </p:nvSpPr>
        <p:spPr>
          <a:xfrm>
            <a:off x="639935" y="1793567"/>
            <a:ext cx="1085935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>
                <a:ea typeface="Cambria"/>
                <a:cs typeface="Cambria"/>
                <a:sym typeface="Cambria"/>
              </a:rPr>
              <a:t>opcode</a:t>
            </a:r>
            <a:endParaRPr lang="en" sz="2000" dirty="0">
              <a:ea typeface="Cambria"/>
              <a:cs typeface="Cambria"/>
              <a:sym typeface="Cambria"/>
            </a:endParaRPr>
          </a:p>
        </p:txBody>
      </p:sp>
      <p:sp>
        <p:nvSpPr>
          <p:cNvPr id="9" name="Shape 116"/>
          <p:cNvSpPr txBox="1"/>
          <p:nvPr/>
        </p:nvSpPr>
        <p:spPr>
          <a:xfrm>
            <a:off x="1722903" y="1793567"/>
            <a:ext cx="4341715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>
                <a:ea typeface="Cambria"/>
                <a:cs typeface="Cambria"/>
                <a:sym typeface="Cambria"/>
              </a:rPr>
              <a:t>Address</a:t>
            </a:r>
            <a:endParaRPr lang="en" sz="2000" dirty="0">
              <a:ea typeface="Cambria"/>
              <a:cs typeface="Cambria"/>
              <a:sym typeface="Cambria"/>
            </a:endParaRPr>
          </a:p>
        </p:txBody>
      </p:sp>
      <p:sp>
        <p:nvSpPr>
          <p:cNvPr id="11" name="Shape 118"/>
          <p:cNvSpPr txBox="1"/>
          <p:nvPr/>
        </p:nvSpPr>
        <p:spPr>
          <a:xfrm>
            <a:off x="1031099" y="2236666"/>
            <a:ext cx="303300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dirty="0">
                <a:ea typeface="Cambria"/>
                <a:cs typeface="Cambria"/>
                <a:sym typeface="Cambria"/>
              </a:rPr>
              <a:t>6</a:t>
            </a:r>
          </a:p>
        </p:txBody>
      </p:sp>
      <p:sp>
        <p:nvSpPr>
          <p:cNvPr id="15" name="Shape 122"/>
          <p:cNvSpPr txBox="1"/>
          <p:nvPr/>
        </p:nvSpPr>
        <p:spPr>
          <a:xfrm>
            <a:off x="2480980" y="2236667"/>
            <a:ext cx="2628659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>
                <a:ea typeface="Cambria"/>
                <a:cs typeface="Cambria"/>
                <a:sym typeface="Cambria"/>
              </a:rPr>
              <a:t>26</a:t>
            </a:r>
            <a:endParaRPr lang="en" sz="2000" dirty="0"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440468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Let’s Build a Processor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079157"/>
            <a:ext cx="5181600" cy="5097806"/>
          </a:xfrm>
        </p:spPr>
        <p:txBody>
          <a:bodyPr>
            <a:normAutofit/>
          </a:bodyPr>
          <a:lstStyle/>
          <a:p>
            <a:r>
              <a:rPr lang="en-US" dirty="0" smtClean="0"/>
              <a:t>Based on MIPS64</a:t>
            </a:r>
          </a:p>
          <a:p>
            <a:r>
              <a:rPr lang="en-US" dirty="0" smtClean="0"/>
              <a:t>Instructions Used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DADD, DSUB, DOR, DAND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LD, SD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BEQZ</a:t>
            </a:r>
          </a:p>
        </p:txBody>
      </p:sp>
    </p:spTree>
    <p:extLst>
      <p:ext uri="{BB962C8B-B14F-4D97-AF65-F5344CB8AC3E}">
        <p14:creationId xmlns:p14="http://schemas.microsoft.com/office/powerpoint/2010/main" val="2158492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Let’s Build </a:t>
            </a:r>
            <a:r>
              <a:rPr lang="en-US" sz="3200" dirty="0"/>
              <a:t>a Processor: </a:t>
            </a:r>
            <a:r>
              <a:rPr lang="en-US" sz="3200" dirty="0" smtClean="0"/>
              <a:t>Instruction Execution Step</a:t>
            </a:r>
            <a:r>
              <a:rPr lang="en-US" sz="3200" dirty="0"/>
              <a:t>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079156"/>
            <a:ext cx="5181600" cy="5339527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b="1" dirty="0" smtClean="0"/>
              <a:t>Instruction Fetch (IF)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Get Instruction From memory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Increment Program counter</a:t>
            </a:r>
          </a:p>
          <a:p>
            <a:pPr>
              <a:buFont typeface="Arial"/>
              <a:buChar char="•"/>
            </a:pPr>
            <a:r>
              <a:rPr lang="en-US" b="1" dirty="0" smtClean="0"/>
              <a:t>Instruction Decode (ID)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Determine operation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Get operands</a:t>
            </a:r>
          </a:p>
          <a:p>
            <a:pPr>
              <a:buFont typeface="Arial"/>
              <a:buChar char="•"/>
            </a:pPr>
            <a:r>
              <a:rPr lang="en-US" b="1" dirty="0" smtClean="0"/>
              <a:t>Instruction Execute (EX)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Perform operation</a:t>
            </a:r>
          </a:p>
          <a:p>
            <a:pPr>
              <a:buFont typeface="Arial"/>
              <a:buChar char="•"/>
            </a:pPr>
            <a:r>
              <a:rPr lang="en-US" b="1" dirty="0" smtClean="0"/>
              <a:t>Memory (MEM)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Do Data memory access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For Load and Store instructions</a:t>
            </a:r>
          </a:p>
          <a:p>
            <a:pPr>
              <a:buFont typeface="Arial"/>
              <a:buChar char="•"/>
            </a:pPr>
            <a:r>
              <a:rPr lang="en-US" b="1" smtClean="0"/>
              <a:t>WriteBack </a:t>
            </a:r>
            <a:r>
              <a:rPr lang="en-US" b="1" dirty="0" smtClean="0"/>
              <a:t>(WB)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Write result to register</a:t>
            </a:r>
          </a:p>
        </p:txBody>
      </p:sp>
    </p:spTree>
    <p:extLst>
      <p:ext uri="{BB962C8B-B14F-4D97-AF65-F5344CB8AC3E}">
        <p14:creationId xmlns:p14="http://schemas.microsoft.com/office/powerpoint/2010/main" val="2211776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Let’s Build </a:t>
            </a:r>
            <a:r>
              <a:rPr lang="en-US" sz="3200" dirty="0"/>
              <a:t>a Processor: </a:t>
            </a:r>
            <a:r>
              <a:rPr lang="en-US" sz="3200" dirty="0" smtClean="0"/>
              <a:t>Instruction Execution Step</a:t>
            </a:r>
            <a:r>
              <a:rPr lang="en-US" sz="3200" dirty="0"/>
              <a:t>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079156"/>
            <a:ext cx="5181600" cy="5339527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b="1" dirty="0" smtClean="0"/>
              <a:t>Instruction Fetch (IF)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Get Instruction From memory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Increment Program counter</a:t>
            </a:r>
          </a:p>
          <a:p>
            <a:pPr>
              <a:buFont typeface="Arial"/>
              <a:buChar char="•"/>
            </a:pPr>
            <a:r>
              <a:rPr lang="en-US" b="1" dirty="0" smtClean="0"/>
              <a:t>Instruction Decode (ID)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Determine operation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Get operands</a:t>
            </a:r>
          </a:p>
          <a:p>
            <a:pPr>
              <a:buFont typeface="Arial"/>
              <a:buChar char="•"/>
            </a:pPr>
            <a:r>
              <a:rPr lang="en-US" b="1" dirty="0" smtClean="0"/>
              <a:t>Instruction Execute (EX)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Perform operation</a:t>
            </a:r>
          </a:p>
          <a:p>
            <a:pPr>
              <a:buFont typeface="Arial"/>
              <a:buChar char="•"/>
            </a:pPr>
            <a:r>
              <a:rPr lang="en-US" b="1" dirty="0" smtClean="0"/>
              <a:t>Memory (MEM)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Do Data memory access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For Load and Store instructions</a:t>
            </a:r>
          </a:p>
          <a:p>
            <a:pPr>
              <a:buFont typeface="Arial"/>
              <a:buChar char="•"/>
            </a:pPr>
            <a:r>
              <a:rPr lang="en-US" b="1" smtClean="0"/>
              <a:t>WriteBack </a:t>
            </a:r>
            <a:r>
              <a:rPr lang="en-US" b="1" dirty="0" smtClean="0"/>
              <a:t>(WB)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Write result to register</a:t>
            </a:r>
          </a:p>
        </p:txBody>
      </p:sp>
    </p:spTree>
    <p:extLst>
      <p:ext uri="{BB962C8B-B14F-4D97-AF65-F5344CB8AC3E}">
        <p14:creationId xmlns:p14="http://schemas.microsoft.com/office/powerpoint/2010/main" val="153162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Outline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079157"/>
            <a:ext cx="5181600" cy="5097806"/>
          </a:xfrm>
        </p:spPr>
        <p:txBody>
          <a:bodyPr/>
          <a:lstStyle/>
          <a:p>
            <a:pPr marL="514350" indent="-514350">
              <a:buFont typeface="Wingdings" charset="2"/>
              <a:buAutoNum type="arabicPlain"/>
            </a:pPr>
            <a:r>
              <a:rPr lang="en-US" dirty="0" smtClean="0"/>
              <a:t>Instruction Types/Formats</a:t>
            </a:r>
          </a:p>
          <a:p>
            <a:pPr marL="514350" indent="-514350">
              <a:buFont typeface="Wingdings" charset="2"/>
              <a:buAutoNum type="arabicPlain"/>
            </a:pPr>
            <a:r>
              <a:rPr lang="en-US" dirty="0" smtClean="0"/>
              <a:t>Instruction Execution Steps</a:t>
            </a:r>
          </a:p>
          <a:p>
            <a:pPr marL="514350" indent="-514350">
              <a:buFont typeface="Wingdings" charset="2"/>
              <a:buAutoNum type="arabicPlain"/>
            </a:pPr>
            <a:r>
              <a:rPr lang="en-US" dirty="0" smtClean="0"/>
              <a:t>Processor State Diagram</a:t>
            </a:r>
          </a:p>
          <a:p>
            <a:pPr marL="514350" indent="-514350">
              <a:buFont typeface="Wingdings" charset="2"/>
              <a:buAutoNum type="arabicPlain"/>
            </a:pPr>
            <a:r>
              <a:rPr lang="en-US" dirty="0" smtClean="0"/>
              <a:t>Processor Clock Rate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95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Let’s Build </a:t>
            </a:r>
            <a:r>
              <a:rPr lang="en-US" sz="3200" dirty="0"/>
              <a:t>a Processor: </a:t>
            </a:r>
            <a:r>
              <a:rPr lang="en-US" sz="3200" dirty="0" smtClean="0"/>
              <a:t>Instruction Fetch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Get instruction from memory</a:t>
            </a:r>
          </a:p>
          <a:p>
            <a:pPr lvl="1">
              <a:buFont typeface="Courier New"/>
              <a:buChar char="o"/>
            </a:pPr>
            <a:r>
              <a:rPr lang="en-US" b="1" dirty="0" smtClean="0">
                <a:solidFill>
                  <a:srgbClr val="FF0000"/>
                </a:solidFill>
              </a:rPr>
              <a:t>M[PC]</a:t>
            </a:r>
          </a:p>
          <a:p>
            <a:pPr lvl="1">
              <a:buFont typeface="Courier New"/>
              <a:buChar char="o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19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Let’s Build </a:t>
            </a:r>
            <a:r>
              <a:rPr lang="en-US" sz="3200" dirty="0"/>
              <a:t>a Processor: </a:t>
            </a:r>
            <a:r>
              <a:rPr lang="en-US" sz="3200" dirty="0" smtClean="0"/>
              <a:t>Instruction Fetch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Get instruction from memory</a:t>
            </a:r>
          </a:p>
          <a:p>
            <a:pPr lvl="1">
              <a:buFont typeface="Courier New"/>
              <a:buChar char="o"/>
            </a:pPr>
            <a:r>
              <a:rPr lang="en-US" b="1" dirty="0" smtClean="0">
                <a:solidFill>
                  <a:srgbClr val="FF0000"/>
                </a:solidFill>
                <a:sym typeface="Wingdings"/>
              </a:rPr>
              <a:t>IR </a:t>
            </a:r>
            <a:r>
              <a:rPr lang="en-US" b="1" dirty="0" smtClean="0">
                <a:solidFill>
                  <a:srgbClr val="FF0000"/>
                </a:solidFill>
              </a:rPr>
              <a:t>M[PC]</a:t>
            </a:r>
          </a:p>
          <a:p>
            <a:pPr lvl="2">
              <a:buFont typeface="Courier New"/>
              <a:buChar char="o"/>
            </a:pPr>
            <a:r>
              <a:rPr lang="en-US" dirty="0" smtClean="0"/>
              <a:t>IR: Instruction Register</a:t>
            </a:r>
          </a:p>
          <a:p>
            <a:pPr lvl="2">
              <a:buFont typeface="Courier New"/>
              <a:buChar char="o"/>
            </a:pPr>
            <a:r>
              <a:rPr lang="en-US" dirty="0" smtClean="0"/>
              <a:t>Special purpose register</a:t>
            </a:r>
          </a:p>
          <a:p>
            <a:pPr lvl="2">
              <a:buFont typeface="Courier New"/>
              <a:buChar char="o"/>
            </a:pPr>
            <a:r>
              <a:rPr lang="en-US" dirty="0" smtClean="0"/>
              <a:t>Holds 32-bit value of instruction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>
              <a:buFont typeface="Courier New"/>
              <a:buChar char="o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97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Let’s Build </a:t>
            </a:r>
            <a:r>
              <a:rPr lang="en-US" sz="3200" dirty="0"/>
              <a:t>a Processor: </a:t>
            </a:r>
            <a:r>
              <a:rPr lang="en-US" sz="3200" dirty="0" smtClean="0"/>
              <a:t>Instruction Fetch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925171"/>
          </a:xfrm>
        </p:spPr>
        <p:txBody>
          <a:bodyPr/>
          <a:lstStyle/>
          <a:p>
            <a:r>
              <a:rPr lang="en-US" dirty="0" smtClean="0"/>
              <a:t>Get instruction from memory</a:t>
            </a:r>
          </a:p>
          <a:p>
            <a:pPr lvl="1">
              <a:buFont typeface="Courier New"/>
              <a:buChar char="o"/>
            </a:pPr>
            <a:r>
              <a:rPr lang="en-US" b="1" dirty="0" smtClean="0">
                <a:solidFill>
                  <a:srgbClr val="FF0000"/>
                </a:solidFill>
                <a:sym typeface="Wingdings"/>
              </a:rPr>
              <a:t>IR </a:t>
            </a:r>
            <a:r>
              <a:rPr lang="en-US" b="1" dirty="0" smtClean="0">
                <a:solidFill>
                  <a:srgbClr val="FF0000"/>
                </a:solidFill>
              </a:rPr>
              <a:t>M[PC]</a:t>
            </a:r>
          </a:p>
          <a:p>
            <a:pPr>
              <a:buFont typeface="Arial"/>
              <a:buChar char="•"/>
            </a:pPr>
            <a:r>
              <a:rPr lang="en-US" dirty="0" smtClean="0"/>
              <a:t>Increment Program Counter</a:t>
            </a:r>
          </a:p>
          <a:p>
            <a:pPr lvl="1">
              <a:buFont typeface="Courier New"/>
              <a:buChar char="o"/>
            </a:pPr>
            <a:r>
              <a:rPr lang="en-US" b="1" dirty="0" smtClean="0">
                <a:solidFill>
                  <a:srgbClr val="FF0000"/>
                </a:solidFill>
              </a:rPr>
              <a:t>PC 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 PC + 4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>
              <a:buFont typeface="Courier New"/>
              <a:buChar char="o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552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Let’s Build </a:t>
            </a:r>
            <a:r>
              <a:rPr lang="en-US" sz="3200" dirty="0"/>
              <a:t>a Processor: </a:t>
            </a:r>
            <a:r>
              <a:rPr lang="en-US" sz="3200" dirty="0" smtClean="0"/>
              <a:t>Instruction Decode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Determine operation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Get opcode/2</a:t>
            </a:r>
            <a:r>
              <a:rPr lang="en-US" baseline="30000" dirty="0" smtClean="0"/>
              <a:t>nd</a:t>
            </a:r>
            <a:r>
              <a:rPr lang="en-US" dirty="0" smtClean="0"/>
              <a:t> function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Get values of operands</a:t>
            </a:r>
            <a:endParaRPr lang="en-US" dirty="0"/>
          </a:p>
          <a:p>
            <a:pPr lvl="1">
              <a:buFont typeface="Courier New"/>
              <a:buChar char="o"/>
            </a:pPr>
            <a:r>
              <a:rPr lang="en-US" dirty="0" smtClean="0"/>
              <a:t>Allocate functional units needed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For our CPU, only one unit: ALU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For arithmetic</a:t>
            </a:r>
            <a:r>
              <a:rPr lang="en-US" dirty="0"/>
              <a:t> </a:t>
            </a:r>
            <a:r>
              <a:rPr lang="en-US" dirty="0" smtClean="0"/>
              <a:t>and logic operations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Calculate address of BEQ, LD, SD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2 output</a:t>
            </a:r>
            <a:r>
              <a:rPr lang="en-US" dirty="0"/>
              <a:t>s </a:t>
            </a:r>
            <a:r>
              <a:rPr lang="en-US" dirty="0" smtClean="0"/>
              <a:t>: ALUOut1, ALUOut2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95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Let’s Build </a:t>
            </a:r>
            <a:r>
              <a:rPr lang="en-US" sz="3200" dirty="0"/>
              <a:t>a Processor: </a:t>
            </a:r>
            <a:r>
              <a:rPr lang="en-US" sz="3200" dirty="0" smtClean="0"/>
              <a:t>Instruction Decode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Determine operation</a:t>
            </a:r>
          </a:p>
          <a:p>
            <a:r>
              <a:rPr lang="en-US" dirty="0" smtClean="0"/>
              <a:t>Get operands</a:t>
            </a:r>
          </a:p>
          <a:p>
            <a:pPr lvl="1">
              <a:buFont typeface="Courier New"/>
              <a:buChar char="o"/>
            </a:pPr>
            <a:r>
              <a:rPr lang="en-US" b="1" dirty="0" smtClean="0">
                <a:solidFill>
                  <a:srgbClr val="FF0000"/>
                </a:solidFill>
              </a:rPr>
              <a:t>A 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 </a:t>
            </a:r>
            <a:r>
              <a:rPr lang="en-US" b="1" dirty="0" smtClean="0">
                <a:solidFill>
                  <a:srgbClr val="FF0000"/>
                </a:solidFill>
              </a:rPr>
              <a:t>GPR[Rs]</a:t>
            </a:r>
          </a:p>
          <a:p>
            <a:pPr lvl="1">
              <a:buFont typeface="Courier New"/>
              <a:buChar char="o"/>
            </a:pPr>
            <a:r>
              <a:rPr lang="en-US" b="1" dirty="0" smtClean="0">
                <a:solidFill>
                  <a:srgbClr val="FF0000"/>
                </a:solidFill>
              </a:rPr>
              <a:t>B 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 </a:t>
            </a:r>
            <a:r>
              <a:rPr lang="en-US" b="1" dirty="0" smtClean="0">
                <a:solidFill>
                  <a:srgbClr val="FF0000"/>
                </a:solidFill>
              </a:rPr>
              <a:t>GPR[Rt]</a:t>
            </a:r>
          </a:p>
          <a:p>
            <a:pPr lvl="1">
              <a:buFont typeface="Courier New"/>
              <a:buChar char="o"/>
            </a:pPr>
            <a:r>
              <a:rPr lang="en-US" b="1" dirty="0" smtClean="0">
                <a:solidFill>
                  <a:srgbClr val="FF0000"/>
                </a:solidFill>
              </a:rPr>
              <a:t>Imm 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 </a:t>
            </a:r>
            <a:r>
              <a:rPr lang="en-US" b="1" dirty="0" smtClean="0">
                <a:solidFill>
                  <a:srgbClr val="FF0000"/>
                </a:solidFill>
              </a:rPr>
              <a:t>DoImm</a:t>
            </a:r>
            <a:r>
              <a:rPr lang="en-US" b="1" baseline="30000" dirty="0" smtClean="0">
                <a:solidFill>
                  <a:srgbClr val="FF0000"/>
                </a:solidFill>
              </a:rPr>
              <a:t>+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45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Let’s Build </a:t>
            </a:r>
            <a:r>
              <a:rPr lang="en-US" sz="3200" dirty="0"/>
              <a:t>a Processor: </a:t>
            </a:r>
            <a:r>
              <a:rPr lang="en-US" sz="3200" dirty="0" smtClean="0"/>
              <a:t>Instruction Execution Step</a:t>
            </a:r>
            <a:r>
              <a:rPr lang="en-US" sz="3200" dirty="0"/>
              <a:t>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079156"/>
            <a:ext cx="5181600" cy="5339527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b="1" dirty="0" smtClean="0"/>
              <a:t>Instruction Fetch (IF)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Get Instruction From memory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Increment Program counter</a:t>
            </a:r>
          </a:p>
          <a:p>
            <a:pPr>
              <a:buFont typeface="Arial"/>
              <a:buChar char="•"/>
            </a:pPr>
            <a:r>
              <a:rPr lang="en-US" b="1" dirty="0" smtClean="0"/>
              <a:t>Instruction Decode (ID)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Determine operation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Get operands</a:t>
            </a:r>
          </a:p>
          <a:p>
            <a:pPr>
              <a:buFont typeface="Arial"/>
              <a:buChar char="•"/>
            </a:pPr>
            <a:r>
              <a:rPr lang="en-US" b="1" dirty="0" smtClean="0"/>
              <a:t>Instruction Execute (EX)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Perform operation</a:t>
            </a:r>
          </a:p>
          <a:p>
            <a:pPr>
              <a:buFont typeface="Arial"/>
              <a:buChar char="•"/>
            </a:pPr>
            <a:r>
              <a:rPr lang="en-US" b="1" dirty="0" smtClean="0"/>
              <a:t>Memory (MEM)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Do Data memory access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For Load and Store instructions</a:t>
            </a:r>
          </a:p>
          <a:p>
            <a:pPr>
              <a:buFont typeface="Arial"/>
              <a:buChar char="•"/>
            </a:pPr>
            <a:r>
              <a:rPr lang="en-US" b="1" smtClean="0"/>
              <a:t>WriteBack </a:t>
            </a:r>
            <a:r>
              <a:rPr lang="en-US" b="1" dirty="0" smtClean="0"/>
              <a:t>(WB)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Write result to register</a:t>
            </a:r>
          </a:p>
        </p:txBody>
      </p:sp>
    </p:spTree>
    <p:extLst>
      <p:ext uri="{BB962C8B-B14F-4D97-AF65-F5344CB8AC3E}">
        <p14:creationId xmlns:p14="http://schemas.microsoft.com/office/powerpoint/2010/main" val="1424567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Let’s Build </a:t>
            </a:r>
            <a:r>
              <a:rPr lang="en-US" sz="3200" dirty="0"/>
              <a:t>a Processor: </a:t>
            </a:r>
            <a:r>
              <a:rPr lang="en-US" sz="3200" dirty="0" smtClean="0"/>
              <a:t>Instruction Execute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Different for each instruction</a:t>
            </a:r>
          </a:p>
          <a:p>
            <a:r>
              <a:rPr lang="en-US" dirty="0" smtClean="0"/>
              <a:t>Perform computation 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Arithmetic operation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Logic operation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2 outputs: ALUOut1, ALUOut2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/>
          </p:nvPr>
        </p:nvSpPr>
        <p:spPr>
          <a:xfrm>
            <a:off x="931529" y="3996170"/>
            <a:ext cx="5181600" cy="1925171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40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Let’s Build </a:t>
            </a:r>
            <a:r>
              <a:rPr lang="en-US" sz="3200" dirty="0"/>
              <a:t>a Processor: </a:t>
            </a:r>
            <a:r>
              <a:rPr lang="en-US" sz="3200" dirty="0" smtClean="0"/>
              <a:t>Instruction Execute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EX: LD and SD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Calculate address for load/store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LD Rt, DoImm(Rs) 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SD Rt, DoImm(Rs)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Address: </a:t>
            </a:r>
            <a:r>
              <a:rPr lang="en-US" dirty="0" smtClean="0">
                <a:solidFill>
                  <a:srgbClr val="FF0000"/>
                </a:solidFill>
              </a:rPr>
              <a:t>Rs + DoImm</a:t>
            </a:r>
            <a:r>
              <a:rPr lang="en-US" baseline="30000" dirty="0" smtClean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/>
          </p:nvPr>
        </p:nvSpPr>
        <p:spPr>
          <a:xfrm>
            <a:off x="7010400" y="2460411"/>
            <a:ext cx="5181600" cy="1925171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26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Let’s Build </a:t>
            </a:r>
            <a:r>
              <a:rPr lang="en-US" sz="3200" dirty="0"/>
              <a:t>a Processor: </a:t>
            </a:r>
            <a:r>
              <a:rPr lang="en-US" sz="3200" dirty="0" smtClean="0"/>
              <a:t>Instruction Execute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EX: LD and SD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Calculate address for load/store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LD Rt, DoImm(Rs) 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SD Rt, DoImm(Rs)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Address: </a:t>
            </a:r>
            <a:r>
              <a:rPr lang="en-US" dirty="0" smtClean="0">
                <a:solidFill>
                  <a:srgbClr val="FF0000"/>
                </a:solidFill>
              </a:rPr>
              <a:t>Rs + DoImm</a:t>
            </a:r>
            <a:r>
              <a:rPr lang="en-US" baseline="30000" dirty="0" smtClean="0">
                <a:solidFill>
                  <a:srgbClr val="FF0000"/>
                </a:solidFill>
              </a:rPr>
              <a:t>+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Recall: </a:t>
            </a: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 GPR[R</a:t>
            </a:r>
            <a:r>
              <a:rPr lang="en-US" dirty="0" smtClean="0">
                <a:solidFill>
                  <a:srgbClr val="FF0000"/>
                </a:solidFill>
              </a:rPr>
              <a:t>s]</a:t>
            </a:r>
            <a:r>
              <a:rPr lang="en-US" dirty="0" smtClean="0"/>
              <a:t> from ID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Recall: </a:t>
            </a:r>
            <a:r>
              <a:rPr lang="en-US" dirty="0" smtClean="0">
                <a:solidFill>
                  <a:srgbClr val="FF0000"/>
                </a:solidFill>
              </a:rPr>
              <a:t>Imm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 DoImm</a:t>
            </a:r>
            <a:r>
              <a:rPr lang="en-US" baseline="30000" dirty="0" smtClean="0">
                <a:solidFill>
                  <a:srgbClr val="FF0000"/>
                </a:solidFill>
                <a:sym typeface="Wingdings"/>
              </a:rPr>
              <a:t>+</a:t>
            </a:r>
            <a:r>
              <a:rPr lang="en-US" dirty="0" smtClean="0">
                <a:sym typeface="Wingdings"/>
              </a:rPr>
              <a:t> from ID</a:t>
            </a:r>
          </a:p>
          <a:p>
            <a:pPr lvl="1">
              <a:buFont typeface="Courier New"/>
              <a:buChar char="o"/>
            </a:pPr>
            <a:r>
              <a:rPr lang="en-US" b="1" dirty="0" smtClean="0">
                <a:solidFill>
                  <a:srgbClr val="FF0000"/>
                </a:solidFill>
                <a:sym typeface="Wingdings"/>
              </a:rPr>
              <a:t>ALUout1  A + Imm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sz="half" idx="1"/>
          </p:nvPr>
        </p:nvSpPr>
        <p:spPr>
          <a:xfrm>
            <a:off x="7010400" y="2460411"/>
            <a:ext cx="5181600" cy="1925171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844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Let’s Build </a:t>
            </a:r>
            <a:r>
              <a:rPr lang="en-US" sz="3200" dirty="0"/>
              <a:t>a Processor: </a:t>
            </a:r>
            <a:r>
              <a:rPr lang="en-US" sz="3200" dirty="0" smtClean="0"/>
              <a:t>Instruction Execute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EX: DADD, DSUB, DOR, DAND</a:t>
            </a:r>
          </a:p>
          <a:p>
            <a:pPr lvl="1">
              <a:buFont typeface="Courier New"/>
              <a:buChar char="o"/>
            </a:pPr>
            <a:r>
              <a:rPr lang="en-US" dirty="0"/>
              <a:t>R-format logic/arithmetic op.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DADD Rd, Rs, Rt # Rd </a:t>
            </a:r>
            <a:r>
              <a:rPr lang="en-US" dirty="0" smtClean="0">
                <a:sym typeface="Wingdings"/>
              </a:rPr>
              <a:t> R</a:t>
            </a:r>
            <a:r>
              <a:rPr lang="en-US" dirty="0" smtClean="0"/>
              <a:t>s+ Rt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DSUB Rd, Rs Rt # Rd </a:t>
            </a:r>
            <a:r>
              <a:rPr lang="en-US" dirty="0" smtClean="0">
                <a:sym typeface="Wingdings"/>
              </a:rPr>
              <a:t> R</a:t>
            </a:r>
            <a:r>
              <a:rPr lang="en-US" dirty="0" smtClean="0"/>
              <a:t>s – Rt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DOR Rd, Rs, Rt # Rd </a:t>
            </a:r>
            <a:r>
              <a:rPr lang="en-US" dirty="0" smtClean="0">
                <a:sym typeface="Wingdings"/>
              </a:rPr>
              <a:t> R</a:t>
            </a:r>
            <a:r>
              <a:rPr lang="en-US" dirty="0" smtClean="0"/>
              <a:t>s OR Rt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DAND Rd, Rs, Rt # Rd </a:t>
            </a:r>
            <a:r>
              <a:rPr lang="en-US" dirty="0" smtClean="0">
                <a:sym typeface="Wingdings"/>
              </a:rPr>
              <a:t> R</a:t>
            </a:r>
            <a:r>
              <a:rPr lang="en-US" dirty="0" smtClean="0"/>
              <a:t>s AND Rt</a:t>
            </a:r>
          </a:p>
          <a:p>
            <a:pPr lvl="1">
              <a:buFont typeface="Courier New"/>
              <a:buChar char="o"/>
            </a:pPr>
            <a:endParaRPr lang="en-US" dirty="0" smtClean="0"/>
          </a:p>
          <a:p>
            <a:pPr lvl="1">
              <a:buFont typeface="Courier New"/>
              <a:buChar char="o"/>
            </a:pPr>
            <a:endParaRPr lang="en-US" dirty="0"/>
          </a:p>
          <a:p>
            <a:pPr lvl="1">
              <a:buFont typeface="Courier New"/>
              <a:buChar char="o"/>
            </a:pPr>
            <a:r>
              <a:rPr lang="en-US" dirty="0" smtClean="0"/>
              <a:t>Recall: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 GPR[R</a:t>
            </a:r>
            <a:r>
              <a:rPr lang="en-US" dirty="0" smtClean="0">
                <a:solidFill>
                  <a:srgbClr val="FF0000"/>
                </a:solidFill>
              </a:rPr>
              <a:t>s] </a:t>
            </a:r>
            <a:r>
              <a:rPr lang="en-US" dirty="0" smtClean="0"/>
              <a:t>from ID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Recall: </a:t>
            </a:r>
            <a:r>
              <a:rPr lang="en-US" dirty="0" smtClean="0">
                <a:solidFill>
                  <a:srgbClr val="FF0000"/>
                </a:solidFill>
              </a:rPr>
              <a:t>B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 GPR[Rt]</a:t>
            </a:r>
            <a:r>
              <a:rPr lang="en-US" dirty="0" smtClean="0">
                <a:sym typeface="Wingdings"/>
              </a:rPr>
              <a:t> from ID</a:t>
            </a:r>
          </a:p>
          <a:p>
            <a:pPr marL="457200" lvl="1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sz="half" idx="1"/>
          </p:nvPr>
        </p:nvSpPr>
        <p:spPr>
          <a:xfrm>
            <a:off x="7010400" y="2460411"/>
            <a:ext cx="5181600" cy="1925171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4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MIPS64 Instructions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079157"/>
            <a:ext cx="5181600" cy="5097806"/>
          </a:xfrm>
        </p:spPr>
        <p:txBody>
          <a:bodyPr/>
          <a:lstStyle/>
          <a:p>
            <a:r>
              <a:rPr lang="en-US" dirty="0"/>
              <a:t>All </a:t>
            </a:r>
            <a:r>
              <a:rPr lang="en-US" dirty="0" smtClean="0"/>
              <a:t>instructions are 32 bits</a:t>
            </a:r>
          </a:p>
          <a:p>
            <a:r>
              <a:rPr lang="en-US" dirty="0" smtClean="0"/>
              <a:t>Instruction components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Opcode: 6 leftmost bits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opcode/function (optional)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Operands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dirty="0" smtClean="0"/>
              <a:t>Immediate values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dirty="0" smtClean="0"/>
              <a:t>register number</a:t>
            </a:r>
            <a:r>
              <a:rPr lang="en-US" dirty="0"/>
              <a:t>s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3 types of MIPS64 instructions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R-format (register format)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I-format (immediate format)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J-format (jump format)</a:t>
            </a:r>
          </a:p>
        </p:txBody>
      </p:sp>
    </p:spTree>
    <p:extLst>
      <p:ext uri="{BB962C8B-B14F-4D97-AF65-F5344CB8AC3E}">
        <p14:creationId xmlns:p14="http://schemas.microsoft.com/office/powerpoint/2010/main" val="4093393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Let’s Build </a:t>
            </a:r>
            <a:r>
              <a:rPr lang="en-US" sz="3200" dirty="0"/>
              <a:t>a Processor: </a:t>
            </a:r>
            <a:r>
              <a:rPr lang="en-US" sz="3200" dirty="0" smtClean="0"/>
              <a:t>Instruction Execute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EX: DADD, DSUB, DOR, DAND</a:t>
            </a:r>
          </a:p>
          <a:p>
            <a:pPr lvl="1">
              <a:buFont typeface="Courier New"/>
              <a:buChar char="o"/>
            </a:pPr>
            <a:r>
              <a:rPr lang="en-US" dirty="0"/>
              <a:t>R-format logic/arithmetic op.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DADD Rd, Rs, Rt # Rd </a:t>
            </a:r>
            <a:r>
              <a:rPr lang="en-US" dirty="0" smtClean="0">
                <a:sym typeface="Wingdings"/>
              </a:rPr>
              <a:t> R</a:t>
            </a:r>
            <a:r>
              <a:rPr lang="en-US" dirty="0" smtClean="0"/>
              <a:t>s+ Rt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DSUB Rd, Rs Rt # Rd </a:t>
            </a:r>
            <a:r>
              <a:rPr lang="en-US" dirty="0" smtClean="0">
                <a:sym typeface="Wingdings"/>
              </a:rPr>
              <a:t> R</a:t>
            </a:r>
            <a:r>
              <a:rPr lang="en-US" dirty="0" smtClean="0"/>
              <a:t>s – Rt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DOR Rd, Rs, Rt # Rd </a:t>
            </a:r>
            <a:r>
              <a:rPr lang="en-US" dirty="0" smtClean="0">
                <a:sym typeface="Wingdings"/>
              </a:rPr>
              <a:t> R</a:t>
            </a:r>
            <a:r>
              <a:rPr lang="en-US" dirty="0" smtClean="0"/>
              <a:t>s OR Rt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DAND Rd, Rs, Rt # Rd </a:t>
            </a:r>
            <a:r>
              <a:rPr lang="en-US" dirty="0" smtClean="0">
                <a:sym typeface="Wingdings"/>
              </a:rPr>
              <a:t> R</a:t>
            </a:r>
            <a:r>
              <a:rPr lang="en-US" dirty="0" smtClean="0"/>
              <a:t>s AND Rt</a:t>
            </a:r>
          </a:p>
          <a:p>
            <a:pPr lvl="1">
              <a:buFont typeface="Courier New"/>
              <a:buChar char="o"/>
            </a:pPr>
            <a:endParaRPr lang="en-US" dirty="0" smtClean="0"/>
          </a:p>
          <a:p>
            <a:pPr lvl="1">
              <a:buFont typeface="Courier New"/>
              <a:buChar char="o"/>
            </a:pPr>
            <a:endParaRPr lang="en-US" dirty="0"/>
          </a:p>
          <a:p>
            <a:pPr lvl="1">
              <a:buFont typeface="Courier New"/>
              <a:buChar char="o"/>
            </a:pPr>
            <a:r>
              <a:rPr lang="en-US" dirty="0" smtClean="0"/>
              <a:t>Recall: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 GPR[R</a:t>
            </a:r>
            <a:r>
              <a:rPr lang="en-US" dirty="0" smtClean="0">
                <a:solidFill>
                  <a:srgbClr val="FF0000"/>
                </a:solidFill>
              </a:rPr>
              <a:t>s] </a:t>
            </a:r>
            <a:r>
              <a:rPr lang="en-US" dirty="0" smtClean="0"/>
              <a:t>from ID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Recall: </a:t>
            </a:r>
            <a:r>
              <a:rPr lang="en-US" dirty="0" smtClean="0">
                <a:solidFill>
                  <a:srgbClr val="FF0000"/>
                </a:solidFill>
              </a:rPr>
              <a:t>B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 GPR[Rt]</a:t>
            </a:r>
            <a:r>
              <a:rPr lang="en-US" dirty="0" smtClean="0">
                <a:sym typeface="Wingdings"/>
              </a:rPr>
              <a:t> from ID</a:t>
            </a:r>
          </a:p>
          <a:p>
            <a:pPr marL="457200" lvl="1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sz="half" idx="1"/>
          </p:nvPr>
        </p:nvSpPr>
        <p:spPr>
          <a:xfrm>
            <a:off x="7010400" y="2460411"/>
            <a:ext cx="5181600" cy="1925171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hape 113"/>
          <p:cNvSpPr txBox="1"/>
          <p:nvPr/>
        </p:nvSpPr>
        <p:spPr>
          <a:xfrm>
            <a:off x="767922" y="4195652"/>
            <a:ext cx="1085935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dirty="0">
                <a:ea typeface="Cambria"/>
                <a:cs typeface="Cambria"/>
                <a:sym typeface="Cambria"/>
              </a:rPr>
              <a:t>000000</a:t>
            </a:r>
          </a:p>
        </p:txBody>
      </p:sp>
      <p:sp>
        <p:nvSpPr>
          <p:cNvPr id="7" name="Shape 114"/>
          <p:cNvSpPr txBox="1"/>
          <p:nvPr/>
        </p:nvSpPr>
        <p:spPr>
          <a:xfrm>
            <a:off x="1853857" y="4195652"/>
            <a:ext cx="828000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ea typeface="Cambria"/>
                <a:cs typeface="Cambria"/>
                <a:sym typeface="Cambria"/>
              </a:rPr>
              <a:t>Rs</a:t>
            </a:r>
          </a:p>
        </p:txBody>
      </p:sp>
      <p:sp>
        <p:nvSpPr>
          <p:cNvPr id="8" name="Shape 115"/>
          <p:cNvSpPr txBox="1"/>
          <p:nvPr/>
        </p:nvSpPr>
        <p:spPr>
          <a:xfrm>
            <a:off x="2681857" y="4195652"/>
            <a:ext cx="828000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ea typeface="Cambria"/>
                <a:cs typeface="Cambria"/>
                <a:sym typeface="Cambria"/>
              </a:rPr>
              <a:t>Rt</a:t>
            </a:r>
          </a:p>
        </p:txBody>
      </p:sp>
      <p:sp>
        <p:nvSpPr>
          <p:cNvPr id="9" name="Shape 116"/>
          <p:cNvSpPr txBox="1"/>
          <p:nvPr/>
        </p:nvSpPr>
        <p:spPr>
          <a:xfrm>
            <a:off x="3509857" y="4195652"/>
            <a:ext cx="828000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ea typeface="Cambria"/>
                <a:cs typeface="Cambria"/>
                <a:sym typeface="Cambria"/>
              </a:rPr>
              <a:t>Rd</a:t>
            </a:r>
          </a:p>
        </p:txBody>
      </p:sp>
      <p:sp>
        <p:nvSpPr>
          <p:cNvPr id="10" name="Shape 117"/>
          <p:cNvSpPr txBox="1"/>
          <p:nvPr/>
        </p:nvSpPr>
        <p:spPr>
          <a:xfrm>
            <a:off x="4331869" y="4195652"/>
            <a:ext cx="895911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dirty="0">
                <a:ea typeface="Cambria"/>
                <a:cs typeface="Cambria"/>
                <a:sym typeface="Cambria"/>
              </a:rPr>
              <a:t>shamt</a:t>
            </a:r>
          </a:p>
        </p:txBody>
      </p:sp>
      <p:sp>
        <p:nvSpPr>
          <p:cNvPr id="11" name="Shape 126"/>
          <p:cNvSpPr txBox="1"/>
          <p:nvPr/>
        </p:nvSpPr>
        <p:spPr>
          <a:xfrm>
            <a:off x="5224928" y="4195652"/>
            <a:ext cx="968100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dirty="0">
                <a:ea typeface="Cambria"/>
                <a:cs typeface="Cambria"/>
                <a:sym typeface="Cambria"/>
              </a:rPr>
              <a:t>Func</a:t>
            </a:r>
          </a:p>
        </p:txBody>
      </p:sp>
      <p:sp>
        <p:nvSpPr>
          <p:cNvPr id="3" name="Oval 2"/>
          <p:cNvSpPr/>
          <p:nvPr/>
        </p:nvSpPr>
        <p:spPr>
          <a:xfrm>
            <a:off x="5237625" y="4154425"/>
            <a:ext cx="994361" cy="502075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57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Let’s Build </a:t>
            </a:r>
            <a:r>
              <a:rPr lang="en-US" sz="3200" dirty="0"/>
              <a:t>a Processor: </a:t>
            </a:r>
            <a:r>
              <a:rPr lang="en-US" sz="3200" dirty="0" smtClean="0"/>
              <a:t>Instruction Execute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EX: DADD, DSUB, DOR, DAND</a:t>
            </a:r>
          </a:p>
          <a:p>
            <a:pPr lvl="1">
              <a:buFont typeface="Courier New"/>
              <a:buChar char="o"/>
            </a:pPr>
            <a:r>
              <a:rPr lang="en-US" dirty="0"/>
              <a:t>R-format logic/arithmetic op.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DADD Rd, Rs, Rt # Rd </a:t>
            </a:r>
            <a:r>
              <a:rPr lang="en-US" dirty="0" smtClean="0">
                <a:sym typeface="Wingdings"/>
              </a:rPr>
              <a:t> R</a:t>
            </a:r>
            <a:r>
              <a:rPr lang="en-US" dirty="0" smtClean="0"/>
              <a:t>s+ Rt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DSUB Rd, Rs Rt # Rd </a:t>
            </a:r>
            <a:r>
              <a:rPr lang="en-US" dirty="0" smtClean="0">
                <a:sym typeface="Wingdings"/>
              </a:rPr>
              <a:t> R</a:t>
            </a:r>
            <a:r>
              <a:rPr lang="en-US" dirty="0" smtClean="0"/>
              <a:t>s – Rt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DOR Rd, Rs, Rt # Rd </a:t>
            </a:r>
            <a:r>
              <a:rPr lang="en-US" dirty="0" smtClean="0">
                <a:sym typeface="Wingdings"/>
              </a:rPr>
              <a:t> R</a:t>
            </a:r>
            <a:r>
              <a:rPr lang="en-US" dirty="0" smtClean="0"/>
              <a:t>s OR Rt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DAND Rd, Rs, Rt # Rd </a:t>
            </a:r>
            <a:r>
              <a:rPr lang="en-US" dirty="0" smtClean="0">
                <a:sym typeface="Wingdings"/>
              </a:rPr>
              <a:t> R</a:t>
            </a:r>
            <a:r>
              <a:rPr lang="en-US" dirty="0" smtClean="0"/>
              <a:t>s AND Rt</a:t>
            </a:r>
          </a:p>
          <a:p>
            <a:pPr lvl="1">
              <a:buFont typeface="Courier New"/>
              <a:buChar char="o"/>
            </a:pPr>
            <a:endParaRPr lang="en-US" dirty="0" smtClean="0"/>
          </a:p>
          <a:p>
            <a:pPr lvl="1">
              <a:buFont typeface="Courier New"/>
              <a:buChar char="o"/>
            </a:pPr>
            <a:endParaRPr lang="en-US" dirty="0"/>
          </a:p>
          <a:p>
            <a:pPr lvl="1">
              <a:buFont typeface="Courier New"/>
              <a:buChar char="o"/>
            </a:pPr>
            <a:r>
              <a:rPr lang="en-US" dirty="0" smtClean="0"/>
              <a:t>Recall: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 GPR[R</a:t>
            </a:r>
            <a:r>
              <a:rPr lang="en-US" dirty="0" smtClean="0">
                <a:solidFill>
                  <a:srgbClr val="FF0000"/>
                </a:solidFill>
              </a:rPr>
              <a:t>s] </a:t>
            </a:r>
            <a:r>
              <a:rPr lang="en-US" dirty="0" smtClean="0"/>
              <a:t>from ID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Recall: </a:t>
            </a:r>
            <a:r>
              <a:rPr lang="en-US" dirty="0" smtClean="0">
                <a:solidFill>
                  <a:srgbClr val="FF0000"/>
                </a:solidFill>
              </a:rPr>
              <a:t>B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 GPR[Rt]</a:t>
            </a:r>
            <a:r>
              <a:rPr lang="en-US" dirty="0" smtClean="0">
                <a:sym typeface="Wingdings"/>
              </a:rPr>
              <a:t> from ID</a:t>
            </a:r>
          </a:p>
          <a:p>
            <a:pPr lvl="1">
              <a:buFont typeface="Courier New"/>
              <a:buChar char="o"/>
            </a:pPr>
            <a:r>
              <a:rPr lang="en-US" b="1" dirty="0" smtClean="0">
                <a:solidFill>
                  <a:srgbClr val="FF0000"/>
                </a:solidFill>
                <a:sym typeface="Wingdings"/>
              </a:rPr>
              <a:t>ALUOut2  A Func B</a:t>
            </a:r>
            <a:endParaRPr lang="en-US" b="1" dirty="0">
              <a:solidFill>
                <a:srgbClr val="FF0000"/>
              </a:solidFill>
              <a:sym typeface="Wingdings"/>
            </a:endParaRPr>
          </a:p>
          <a:p>
            <a:pPr lvl="1">
              <a:buFont typeface="Courier New"/>
              <a:buChar char="o"/>
            </a:pP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sz="half" idx="1"/>
          </p:nvPr>
        </p:nvSpPr>
        <p:spPr>
          <a:xfrm>
            <a:off x="7010400" y="2460411"/>
            <a:ext cx="5181600" cy="1925171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hape 113"/>
          <p:cNvSpPr txBox="1"/>
          <p:nvPr/>
        </p:nvSpPr>
        <p:spPr>
          <a:xfrm>
            <a:off x="767922" y="4195652"/>
            <a:ext cx="1085935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dirty="0">
                <a:ea typeface="Cambria"/>
                <a:cs typeface="Cambria"/>
                <a:sym typeface="Cambria"/>
              </a:rPr>
              <a:t>000000</a:t>
            </a:r>
          </a:p>
        </p:txBody>
      </p:sp>
      <p:sp>
        <p:nvSpPr>
          <p:cNvPr id="7" name="Shape 114"/>
          <p:cNvSpPr txBox="1"/>
          <p:nvPr/>
        </p:nvSpPr>
        <p:spPr>
          <a:xfrm>
            <a:off x="1853857" y="4195652"/>
            <a:ext cx="828000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ea typeface="Cambria"/>
                <a:cs typeface="Cambria"/>
                <a:sym typeface="Cambria"/>
              </a:rPr>
              <a:t>Rs</a:t>
            </a:r>
          </a:p>
        </p:txBody>
      </p:sp>
      <p:sp>
        <p:nvSpPr>
          <p:cNvPr id="8" name="Shape 115"/>
          <p:cNvSpPr txBox="1"/>
          <p:nvPr/>
        </p:nvSpPr>
        <p:spPr>
          <a:xfrm>
            <a:off x="2681857" y="4195652"/>
            <a:ext cx="828000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ea typeface="Cambria"/>
                <a:cs typeface="Cambria"/>
                <a:sym typeface="Cambria"/>
              </a:rPr>
              <a:t>Rt</a:t>
            </a:r>
          </a:p>
        </p:txBody>
      </p:sp>
      <p:sp>
        <p:nvSpPr>
          <p:cNvPr id="9" name="Shape 116"/>
          <p:cNvSpPr txBox="1"/>
          <p:nvPr/>
        </p:nvSpPr>
        <p:spPr>
          <a:xfrm>
            <a:off x="3509857" y="4195652"/>
            <a:ext cx="828000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ea typeface="Cambria"/>
                <a:cs typeface="Cambria"/>
                <a:sym typeface="Cambria"/>
              </a:rPr>
              <a:t>Rd</a:t>
            </a:r>
          </a:p>
        </p:txBody>
      </p:sp>
      <p:sp>
        <p:nvSpPr>
          <p:cNvPr id="10" name="Shape 117"/>
          <p:cNvSpPr txBox="1"/>
          <p:nvPr/>
        </p:nvSpPr>
        <p:spPr>
          <a:xfrm>
            <a:off x="4331869" y="4195652"/>
            <a:ext cx="895911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dirty="0">
                <a:ea typeface="Cambria"/>
                <a:cs typeface="Cambria"/>
                <a:sym typeface="Cambria"/>
              </a:rPr>
              <a:t>shamt</a:t>
            </a:r>
          </a:p>
        </p:txBody>
      </p:sp>
      <p:sp>
        <p:nvSpPr>
          <p:cNvPr id="11" name="Shape 126"/>
          <p:cNvSpPr txBox="1"/>
          <p:nvPr/>
        </p:nvSpPr>
        <p:spPr>
          <a:xfrm>
            <a:off x="5224928" y="4195652"/>
            <a:ext cx="968100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dirty="0">
                <a:ea typeface="Cambria"/>
                <a:cs typeface="Cambria"/>
                <a:sym typeface="Cambria"/>
              </a:rPr>
              <a:t>Func</a:t>
            </a:r>
          </a:p>
        </p:txBody>
      </p:sp>
      <p:sp>
        <p:nvSpPr>
          <p:cNvPr id="3" name="Oval 2"/>
          <p:cNvSpPr/>
          <p:nvPr/>
        </p:nvSpPr>
        <p:spPr>
          <a:xfrm>
            <a:off x="5237625" y="4154425"/>
            <a:ext cx="994361" cy="502075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89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Let’s Build </a:t>
            </a:r>
            <a:r>
              <a:rPr lang="en-US" sz="3200" dirty="0"/>
              <a:t>a Processor: </a:t>
            </a:r>
            <a:r>
              <a:rPr lang="en-US" sz="3200" dirty="0" smtClean="0"/>
              <a:t>Instruction Execute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EX: BEQZ R</a:t>
            </a:r>
            <a:r>
              <a:rPr lang="en-US" dirty="0"/>
              <a:t>s </a:t>
            </a:r>
            <a:r>
              <a:rPr lang="en-US" dirty="0" smtClean="0"/>
              <a:t>, DoImm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Calculate target address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Check branch condition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Update program counter</a:t>
            </a:r>
          </a:p>
          <a:p>
            <a:pPr lvl="1">
              <a:buFont typeface="Courier New"/>
              <a:buChar char="o"/>
            </a:pP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sz="half" idx="1"/>
          </p:nvPr>
        </p:nvSpPr>
        <p:spPr>
          <a:xfrm>
            <a:off x="7010400" y="2460411"/>
            <a:ext cx="5181600" cy="1925171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642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Let’s Build </a:t>
            </a:r>
            <a:r>
              <a:rPr lang="en-US" sz="3200" dirty="0"/>
              <a:t>a Processor: </a:t>
            </a:r>
            <a:r>
              <a:rPr lang="en-US" sz="3200" dirty="0" smtClean="0"/>
              <a:t>Instruction Execute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419114" cy="4351338"/>
          </a:xfrm>
        </p:spPr>
        <p:txBody>
          <a:bodyPr>
            <a:normAutofit/>
          </a:bodyPr>
          <a:lstStyle/>
          <a:p>
            <a:r>
              <a:rPr lang="en-US" dirty="0"/>
              <a:t>EX: BEQZ Rs , DoImm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Calculate target address</a:t>
            </a:r>
          </a:p>
          <a:p>
            <a:pPr lvl="1">
              <a:buFont typeface="Courier New"/>
              <a:buChar char="o"/>
            </a:pPr>
            <a:r>
              <a:rPr lang="en-US" b="1" dirty="0" smtClean="0"/>
              <a:t>Recall</a:t>
            </a:r>
            <a:r>
              <a:rPr lang="en-US" dirty="0" smtClean="0"/>
              <a:t>: Func2(PC, DoImm) = (PC+4) + (DoImm</a:t>
            </a:r>
            <a:r>
              <a:rPr lang="en-US" baseline="30000" dirty="0" smtClean="0"/>
              <a:t>+</a:t>
            </a:r>
            <a:r>
              <a:rPr lang="en-US" dirty="0" smtClean="0"/>
              <a:t> &lt;&lt; 2)</a:t>
            </a:r>
          </a:p>
          <a:p>
            <a:pPr lvl="1">
              <a:buFont typeface="Courier New"/>
              <a:buChar char="o"/>
            </a:pPr>
            <a:r>
              <a:rPr lang="en-US" b="1" dirty="0" smtClean="0"/>
              <a:t>Recall:</a:t>
            </a:r>
            <a:r>
              <a:rPr lang="en-US" dirty="0" smtClean="0"/>
              <a:t> PC </a:t>
            </a:r>
            <a:r>
              <a:rPr lang="en-US" dirty="0" smtClean="0">
                <a:sym typeface="Wingdings"/>
              </a:rPr>
              <a:t> PC +4 in IF</a:t>
            </a:r>
          </a:p>
          <a:p>
            <a:pPr lvl="1">
              <a:buFont typeface="Courier New"/>
              <a:buChar char="o"/>
            </a:pPr>
            <a:r>
              <a:rPr lang="en-US" b="1" dirty="0" smtClean="0">
                <a:sym typeface="Wingdings"/>
              </a:rPr>
              <a:t>Recall: </a:t>
            </a:r>
            <a:r>
              <a:rPr lang="en-US" dirty="0" smtClean="0">
                <a:sym typeface="Wingdings"/>
              </a:rPr>
              <a:t>Imm  DoImm</a:t>
            </a:r>
            <a:r>
              <a:rPr lang="en-US" baseline="30000" dirty="0" smtClean="0">
                <a:sym typeface="Wingdings"/>
              </a:rPr>
              <a:t>+</a:t>
            </a:r>
            <a:r>
              <a:rPr lang="en-US" dirty="0" smtClean="0">
                <a:sym typeface="Wingdings"/>
              </a:rPr>
              <a:t> in ID</a:t>
            </a:r>
            <a:endParaRPr lang="en-US" b="1" dirty="0" smtClean="0">
              <a:solidFill>
                <a:srgbClr val="FF0000"/>
              </a:solidFill>
              <a:sym typeface="Wingdings"/>
            </a:endParaRPr>
          </a:p>
          <a:p>
            <a:pPr lvl="1">
              <a:buFont typeface="Courier New"/>
              <a:buChar char="o"/>
            </a:pPr>
            <a:r>
              <a:rPr lang="en-US" b="1" dirty="0" smtClean="0">
                <a:solidFill>
                  <a:srgbClr val="FF0000"/>
                </a:solidFill>
              </a:rPr>
              <a:t>ALUOut1 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PC + (Imm &lt;&lt; 2) </a:t>
            </a:r>
          </a:p>
        </p:txBody>
      </p:sp>
    </p:spTree>
    <p:extLst>
      <p:ext uri="{BB962C8B-B14F-4D97-AF65-F5344CB8AC3E}">
        <p14:creationId xmlns:p14="http://schemas.microsoft.com/office/powerpoint/2010/main" val="1065317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Let’s Build </a:t>
            </a:r>
            <a:r>
              <a:rPr lang="en-US" sz="3200" dirty="0"/>
              <a:t>a Processor: </a:t>
            </a:r>
            <a:r>
              <a:rPr lang="en-US" sz="3200" dirty="0" smtClean="0"/>
              <a:t>Instruction Execute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419114" cy="4351338"/>
          </a:xfrm>
        </p:spPr>
        <p:txBody>
          <a:bodyPr>
            <a:normAutofit/>
          </a:bodyPr>
          <a:lstStyle/>
          <a:p>
            <a:r>
              <a:rPr lang="en-US" dirty="0"/>
              <a:t>EX: BEQZ Rs , DoImm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Calculate target address</a:t>
            </a:r>
          </a:p>
          <a:p>
            <a:pPr lvl="1">
              <a:buFont typeface="Courier New"/>
              <a:buChar char="o"/>
            </a:pPr>
            <a:r>
              <a:rPr lang="en-US" b="1" dirty="0" smtClean="0"/>
              <a:t>Recall</a:t>
            </a:r>
            <a:r>
              <a:rPr lang="en-US" dirty="0" smtClean="0"/>
              <a:t>: Func2(PC, DoImm) = (PC+4) + (DoImm</a:t>
            </a:r>
            <a:r>
              <a:rPr lang="en-US" baseline="30000" dirty="0" smtClean="0"/>
              <a:t>+</a:t>
            </a:r>
            <a:r>
              <a:rPr lang="en-US" dirty="0" smtClean="0"/>
              <a:t> &lt;&lt; 2)</a:t>
            </a:r>
          </a:p>
          <a:p>
            <a:pPr lvl="1">
              <a:buFont typeface="Courier New"/>
              <a:buChar char="o"/>
            </a:pPr>
            <a:r>
              <a:rPr lang="en-US" b="1" dirty="0" smtClean="0"/>
              <a:t>Recall:</a:t>
            </a:r>
            <a:r>
              <a:rPr lang="en-US" dirty="0" smtClean="0"/>
              <a:t> PC </a:t>
            </a:r>
            <a:r>
              <a:rPr lang="en-US" dirty="0" smtClean="0">
                <a:sym typeface="Wingdings"/>
              </a:rPr>
              <a:t> PC +4 in IF</a:t>
            </a:r>
          </a:p>
          <a:p>
            <a:pPr lvl="1">
              <a:buFont typeface="Courier New"/>
              <a:buChar char="o"/>
            </a:pPr>
            <a:r>
              <a:rPr lang="en-US" b="1" dirty="0" smtClean="0">
                <a:sym typeface="Wingdings"/>
              </a:rPr>
              <a:t>Recall: </a:t>
            </a:r>
            <a:r>
              <a:rPr lang="en-US" dirty="0" smtClean="0">
                <a:sym typeface="Wingdings"/>
              </a:rPr>
              <a:t>Imm  DoImm</a:t>
            </a:r>
            <a:r>
              <a:rPr lang="en-US" baseline="30000" dirty="0" smtClean="0">
                <a:sym typeface="Wingdings"/>
              </a:rPr>
              <a:t>+</a:t>
            </a:r>
            <a:r>
              <a:rPr lang="en-US" dirty="0" smtClean="0">
                <a:sym typeface="Wingdings"/>
              </a:rPr>
              <a:t> in ID</a:t>
            </a:r>
            <a:endParaRPr lang="en-US" b="1" dirty="0" smtClean="0">
              <a:solidFill>
                <a:srgbClr val="FF0000"/>
              </a:solidFill>
              <a:sym typeface="Wingdings"/>
            </a:endParaRPr>
          </a:p>
          <a:p>
            <a:pPr lvl="1">
              <a:buFont typeface="Courier New"/>
              <a:buChar char="o"/>
            </a:pPr>
            <a:r>
              <a:rPr lang="en-US" b="1" dirty="0" smtClean="0">
                <a:solidFill>
                  <a:srgbClr val="FF0000"/>
                </a:solidFill>
              </a:rPr>
              <a:t>ALUOut1 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PC + (Imm &lt;&lt; 2)</a:t>
            </a:r>
          </a:p>
          <a:p>
            <a:pPr lvl="1">
              <a:buFont typeface="Courier New"/>
              <a:buChar char="o"/>
            </a:pPr>
            <a:r>
              <a:rPr lang="en-US" dirty="0">
                <a:sym typeface="Wingdings"/>
              </a:rPr>
              <a:t>Check branch condition</a:t>
            </a:r>
          </a:p>
          <a:p>
            <a:pPr lvl="2">
              <a:buFont typeface="Arial"/>
              <a:buChar char="•"/>
            </a:pPr>
            <a:r>
              <a:rPr lang="en-US" dirty="0"/>
              <a:t>Zero flag in ALU</a:t>
            </a:r>
          </a:p>
          <a:p>
            <a:pPr lvl="2">
              <a:buFont typeface="Arial"/>
              <a:buChar char="•"/>
            </a:pPr>
            <a:r>
              <a:rPr lang="en-US" dirty="0"/>
              <a:t>Raised when ALU result is </a:t>
            </a:r>
            <a:r>
              <a:rPr lang="en-US" dirty="0" smtClean="0"/>
              <a:t>zero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17122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Let’s Build </a:t>
            </a:r>
            <a:r>
              <a:rPr lang="en-US" sz="3200" dirty="0"/>
              <a:t>a Processor: </a:t>
            </a:r>
            <a:r>
              <a:rPr lang="en-US" sz="3200" dirty="0" smtClean="0"/>
              <a:t>Instruction Execute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419114" cy="4351338"/>
          </a:xfrm>
        </p:spPr>
        <p:txBody>
          <a:bodyPr>
            <a:normAutofit/>
          </a:bodyPr>
          <a:lstStyle/>
          <a:p>
            <a:r>
              <a:rPr lang="en-US" dirty="0"/>
              <a:t>EX: BEQZ Rs , DoImm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Calculate target address</a:t>
            </a:r>
          </a:p>
          <a:p>
            <a:pPr lvl="1">
              <a:buFont typeface="Courier New"/>
              <a:buChar char="o"/>
            </a:pPr>
            <a:r>
              <a:rPr lang="en-US" b="1" dirty="0" smtClean="0"/>
              <a:t>Recall</a:t>
            </a:r>
            <a:r>
              <a:rPr lang="en-US" dirty="0" smtClean="0"/>
              <a:t>: Func2(PC, DoImm) = (PC+4) + (DoImm</a:t>
            </a:r>
            <a:r>
              <a:rPr lang="en-US" baseline="30000" dirty="0" smtClean="0"/>
              <a:t>+</a:t>
            </a:r>
            <a:r>
              <a:rPr lang="en-US" dirty="0" smtClean="0"/>
              <a:t> &lt;&lt; 2)</a:t>
            </a:r>
          </a:p>
          <a:p>
            <a:pPr lvl="1">
              <a:buFont typeface="Courier New"/>
              <a:buChar char="o"/>
            </a:pPr>
            <a:r>
              <a:rPr lang="en-US" b="1" dirty="0" smtClean="0"/>
              <a:t>Recall:</a:t>
            </a:r>
            <a:r>
              <a:rPr lang="en-US" dirty="0" smtClean="0"/>
              <a:t> PC </a:t>
            </a:r>
            <a:r>
              <a:rPr lang="en-US" dirty="0" smtClean="0">
                <a:sym typeface="Wingdings"/>
              </a:rPr>
              <a:t> PC +4 in IF</a:t>
            </a:r>
          </a:p>
          <a:p>
            <a:pPr lvl="1">
              <a:buFont typeface="Courier New"/>
              <a:buChar char="o"/>
            </a:pPr>
            <a:r>
              <a:rPr lang="en-US" b="1" dirty="0" smtClean="0">
                <a:sym typeface="Wingdings"/>
              </a:rPr>
              <a:t>Recall: </a:t>
            </a:r>
            <a:r>
              <a:rPr lang="en-US" dirty="0" smtClean="0">
                <a:sym typeface="Wingdings"/>
              </a:rPr>
              <a:t>Imm  DoImm</a:t>
            </a:r>
            <a:r>
              <a:rPr lang="en-US" baseline="30000" dirty="0" smtClean="0">
                <a:sym typeface="Wingdings"/>
              </a:rPr>
              <a:t>+</a:t>
            </a:r>
            <a:r>
              <a:rPr lang="en-US" dirty="0" smtClean="0">
                <a:sym typeface="Wingdings"/>
              </a:rPr>
              <a:t> in ID</a:t>
            </a:r>
            <a:endParaRPr lang="en-US" b="1" dirty="0" smtClean="0">
              <a:solidFill>
                <a:srgbClr val="FF0000"/>
              </a:solidFill>
              <a:sym typeface="Wingdings"/>
            </a:endParaRPr>
          </a:p>
          <a:p>
            <a:pPr lvl="1">
              <a:buFont typeface="Courier New"/>
              <a:buChar char="o"/>
            </a:pPr>
            <a:r>
              <a:rPr lang="en-US" b="1" dirty="0" smtClean="0">
                <a:solidFill>
                  <a:srgbClr val="FF0000"/>
                </a:solidFill>
              </a:rPr>
              <a:t>ALUOut1 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PC + (Imm &lt;&lt; 2)</a:t>
            </a:r>
          </a:p>
          <a:p>
            <a:pPr lvl="1">
              <a:buFont typeface="Courier New"/>
              <a:buChar char="o"/>
            </a:pPr>
            <a:r>
              <a:rPr lang="en-US" dirty="0">
                <a:sym typeface="Wingdings"/>
              </a:rPr>
              <a:t>Check branch condition</a:t>
            </a:r>
          </a:p>
          <a:p>
            <a:pPr lvl="2">
              <a:buFont typeface="Arial"/>
              <a:buChar char="•"/>
            </a:pPr>
            <a:r>
              <a:rPr lang="en-US" dirty="0"/>
              <a:t>Zero flag in ALU</a:t>
            </a:r>
          </a:p>
          <a:p>
            <a:pPr lvl="2">
              <a:buFont typeface="Arial"/>
              <a:buChar char="•"/>
            </a:pPr>
            <a:r>
              <a:rPr lang="en-US" dirty="0"/>
              <a:t>Raised when ALU result is </a:t>
            </a:r>
            <a:r>
              <a:rPr lang="en-US" dirty="0" smtClean="0"/>
              <a:t>zero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 </a:t>
            </a:r>
          </a:p>
          <a:p>
            <a:pPr lvl="1">
              <a:buFont typeface="Courier New"/>
              <a:buChar char="o"/>
            </a:pPr>
            <a:r>
              <a:rPr lang="en-US" b="1" dirty="0">
                <a:solidFill>
                  <a:srgbClr val="FF0000"/>
                </a:solidFill>
              </a:rPr>
              <a:t>Zero </a:t>
            </a:r>
            <a:r>
              <a:rPr lang="en-US" b="1" dirty="0">
                <a:solidFill>
                  <a:srgbClr val="FF0000"/>
                </a:solidFill>
                <a:sym typeface="Wingdings"/>
              </a:rPr>
              <a:t> A BranchOp 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R0</a:t>
            </a:r>
            <a:endParaRPr lang="en-US" b="1" dirty="0">
              <a:solidFill>
                <a:srgbClr val="FF0000"/>
              </a:solidFill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0020855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Let’s Build </a:t>
            </a:r>
            <a:r>
              <a:rPr lang="en-US" sz="3200" dirty="0"/>
              <a:t>a Processor: </a:t>
            </a:r>
            <a:r>
              <a:rPr lang="en-US" sz="3200" dirty="0" smtClean="0"/>
              <a:t>Instruction Execute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8419114" cy="5032375"/>
          </a:xfrm>
        </p:spPr>
        <p:txBody>
          <a:bodyPr>
            <a:normAutofit/>
          </a:bodyPr>
          <a:lstStyle/>
          <a:p>
            <a:r>
              <a:rPr lang="en-US" dirty="0"/>
              <a:t>EX: BEQZ Rs , DoImm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Calculate target address</a:t>
            </a:r>
          </a:p>
          <a:p>
            <a:pPr lvl="1">
              <a:buFont typeface="Courier New"/>
              <a:buChar char="o"/>
            </a:pPr>
            <a:r>
              <a:rPr lang="en-US" b="1" dirty="0" smtClean="0"/>
              <a:t>Recall</a:t>
            </a:r>
            <a:r>
              <a:rPr lang="en-US" dirty="0" smtClean="0"/>
              <a:t>: Func2(PC, DoImm) = (PC+4) + (DoImm</a:t>
            </a:r>
            <a:r>
              <a:rPr lang="en-US" baseline="30000" dirty="0" smtClean="0"/>
              <a:t>+</a:t>
            </a:r>
            <a:r>
              <a:rPr lang="en-US" dirty="0" smtClean="0"/>
              <a:t> &lt;&lt; 2)</a:t>
            </a:r>
          </a:p>
          <a:p>
            <a:pPr lvl="1">
              <a:buFont typeface="Courier New"/>
              <a:buChar char="o"/>
            </a:pPr>
            <a:r>
              <a:rPr lang="en-US" b="1" dirty="0" smtClean="0"/>
              <a:t>Recall:</a:t>
            </a:r>
            <a:r>
              <a:rPr lang="en-US" dirty="0" smtClean="0"/>
              <a:t> PC </a:t>
            </a:r>
            <a:r>
              <a:rPr lang="en-US" dirty="0" smtClean="0">
                <a:sym typeface="Wingdings"/>
              </a:rPr>
              <a:t> PC +4 in IF</a:t>
            </a:r>
          </a:p>
          <a:p>
            <a:pPr lvl="1">
              <a:buFont typeface="Courier New"/>
              <a:buChar char="o"/>
            </a:pPr>
            <a:r>
              <a:rPr lang="en-US" b="1" dirty="0" smtClean="0">
                <a:sym typeface="Wingdings"/>
              </a:rPr>
              <a:t>Recall: </a:t>
            </a:r>
            <a:r>
              <a:rPr lang="en-US" dirty="0" smtClean="0">
                <a:sym typeface="Wingdings"/>
              </a:rPr>
              <a:t>Imm  DoImm</a:t>
            </a:r>
            <a:r>
              <a:rPr lang="en-US" baseline="30000" dirty="0" smtClean="0">
                <a:sym typeface="Wingdings"/>
              </a:rPr>
              <a:t>+</a:t>
            </a:r>
            <a:r>
              <a:rPr lang="en-US" dirty="0" smtClean="0">
                <a:sym typeface="Wingdings"/>
              </a:rPr>
              <a:t> in ID</a:t>
            </a:r>
            <a:endParaRPr lang="en-US" b="1" dirty="0" smtClean="0">
              <a:solidFill>
                <a:srgbClr val="FF0000"/>
              </a:solidFill>
              <a:sym typeface="Wingdings"/>
            </a:endParaRPr>
          </a:p>
          <a:p>
            <a:pPr lvl="1">
              <a:buFont typeface="Courier New"/>
              <a:buChar char="o"/>
            </a:pPr>
            <a:r>
              <a:rPr lang="en-US" b="1" dirty="0" smtClean="0">
                <a:solidFill>
                  <a:srgbClr val="FF0000"/>
                </a:solidFill>
              </a:rPr>
              <a:t>ALUOut1 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PC + (Imm &lt;&lt; 2)</a:t>
            </a:r>
          </a:p>
          <a:p>
            <a:pPr lvl="1">
              <a:buFont typeface="Courier New"/>
              <a:buChar char="o"/>
            </a:pPr>
            <a:r>
              <a:rPr lang="en-US" dirty="0">
                <a:sym typeface="Wingdings"/>
              </a:rPr>
              <a:t>Check branch condition</a:t>
            </a:r>
          </a:p>
          <a:p>
            <a:pPr lvl="2">
              <a:buFont typeface="Arial"/>
              <a:buChar char="•"/>
            </a:pPr>
            <a:r>
              <a:rPr lang="en-US" dirty="0"/>
              <a:t>Zero flag in ALU</a:t>
            </a:r>
          </a:p>
          <a:p>
            <a:pPr lvl="2">
              <a:buFont typeface="Arial"/>
              <a:buChar char="•"/>
            </a:pPr>
            <a:r>
              <a:rPr lang="en-US" dirty="0"/>
              <a:t>Raised when ALU result is </a:t>
            </a:r>
            <a:r>
              <a:rPr lang="en-US" dirty="0" smtClean="0"/>
              <a:t>zero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 </a:t>
            </a:r>
          </a:p>
          <a:p>
            <a:pPr lvl="1">
              <a:buFont typeface="Courier New"/>
              <a:buChar char="o"/>
            </a:pPr>
            <a:r>
              <a:rPr lang="en-US" b="1" dirty="0">
                <a:solidFill>
                  <a:srgbClr val="FF0000"/>
                </a:solidFill>
              </a:rPr>
              <a:t>Zero </a:t>
            </a:r>
            <a:r>
              <a:rPr lang="en-US" b="1" dirty="0">
                <a:solidFill>
                  <a:srgbClr val="FF0000"/>
                </a:solidFill>
                <a:sym typeface="Wingdings"/>
              </a:rPr>
              <a:t> A BranchOp 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R0</a:t>
            </a:r>
          </a:p>
          <a:p>
            <a:pPr lvl="1">
              <a:buFont typeface="Courier New"/>
              <a:buChar char="o"/>
            </a:pPr>
            <a:r>
              <a:rPr lang="en-US" dirty="0"/>
              <a:t>Update program </a:t>
            </a:r>
            <a:r>
              <a:rPr lang="en-US" dirty="0" smtClean="0"/>
              <a:t>counter</a:t>
            </a:r>
          </a:p>
          <a:p>
            <a:pPr lvl="1">
              <a:buFont typeface="Courier New"/>
              <a:buChar char="o"/>
            </a:pPr>
            <a:r>
              <a:rPr lang="en-US" b="1" dirty="0" smtClean="0">
                <a:solidFill>
                  <a:srgbClr val="FF0000"/>
                </a:solidFill>
              </a:rPr>
              <a:t>If </a:t>
            </a:r>
            <a:r>
              <a:rPr lang="en-US" b="1" dirty="0">
                <a:solidFill>
                  <a:srgbClr val="FF0000"/>
                </a:solidFill>
              </a:rPr>
              <a:t>Zero PC</a:t>
            </a:r>
            <a:r>
              <a:rPr lang="en-US" b="1" dirty="0">
                <a:solidFill>
                  <a:srgbClr val="FF0000"/>
                </a:solidFill>
                <a:sym typeface="Wingdings"/>
              </a:rPr>
              <a:t> ALUOut1</a:t>
            </a:r>
            <a:endParaRPr lang="en-US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b="1" dirty="0">
              <a:solidFill>
                <a:srgbClr val="FF0000"/>
              </a:solidFill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5614615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Let’s Build </a:t>
            </a:r>
            <a:r>
              <a:rPr lang="en-US" sz="3200" dirty="0"/>
              <a:t>a Processor: </a:t>
            </a:r>
            <a:r>
              <a:rPr lang="en-US" sz="3200" dirty="0" smtClean="0"/>
              <a:t>Instruction Execute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8419114" cy="5032375"/>
          </a:xfrm>
        </p:spPr>
        <p:txBody>
          <a:bodyPr>
            <a:normAutofit/>
          </a:bodyPr>
          <a:lstStyle/>
          <a:p>
            <a:r>
              <a:rPr lang="en-US" dirty="0"/>
              <a:t>EX: BEQZ Rs , DoImm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Calculate target address</a:t>
            </a:r>
          </a:p>
          <a:p>
            <a:pPr lvl="1">
              <a:buFont typeface="Courier New"/>
              <a:buChar char="o"/>
            </a:pPr>
            <a:r>
              <a:rPr lang="en-US" b="1" dirty="0" smtClean="0">
                <a:solidFill>
                  <a:srgbClr val="FF0000"/>
                </a:solidFill>
              </a:rPr>
              <a:t>ALUOut1 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PC + (Imm &lt;&lt; 2)</a:t>
            </a:r>
          </a:p>
          <a:p>
            <a:pPr lvl="1">
              <a:buFont typeface="Courier New"/>
              <a:buChar char="o"/>
            </a:pPr>
            <a:r>
              <a:rPr lang="en-US" dirty="0">
                <a:sym typeface="Wingdings"/>
              </a:rPr>
              <a:t>Check branch condition</a:t>
            </a:r>
          </a:p>
          <a:p>
            <a:pPr lvl="2">
              <a:buFont typeface="Arial"/>
              <a:buChar char="•"/>
            </a:pPr>
            <a:r>
              <a:rPr lang="en-US" dirty="0"/>
              <a:t>Zero flag in </a:t>
            </a:r>
            <a:r>
              <a:rPr lang="en-US" dirty="0" smtClean="0"/>
              <a:t>ALU. 1-bit flag </a:t>
            </a:r>
            <a:endParaRPr lang="en-US" dirty="0"/>
          </a:p>
          <a:p>
            <a:pPr lvl="2">
              <a:buFont typeface="Arial"/>
              <a:buChar char="•"/>
            </a:pPr>
            <a:r>
              <a:rPr lang="en-US" dirty="0"/>
              <a:t>Raised </a:t>
            </a:r>
            <a:r>
              <a:rPr lang="en-US" dirty="0" smtClean="0"/>
              <a:t>to 1 when </a:t>
            </a:r>
            <a:r>
              <a:rPr lang="en-US" dirty="0"/>
              <a:t>ALU result is </a:t>
            </a:r>
            <a:r>
              <a:rPr lang="en-US" dirty="0" smtClean="0"/>
              <a:t>zero</a:t>
            </a:r>
            <a:r>
              <a:rPr lang="en-US" dirty="0"/>
              <a:t>. </a:t>
            </a:r>
            <a:r>
              <a:rPr lang="en-US" dirty="0" smtClean="0"/>
              <a:t>Else, it is set to 0</a:t>
            </a:r>
            <a:endParaRPr lang="en-US" b="1" dirty="0" smtClean="0">
              <a:solidFill>
                <a:srgbClr val="FF0000"/>
              </a:solidFill>
              <a:sym typeface="Wingdings"/>
            </a:endParaRPr>
          </a:p>
          <a:p>
            <a:pPr lvl="1">
              <a:buFont typeface="Courier New"/>
              <a:buChar char="o"/>
            </a:pPr>
            <a:r>
              <a:rPr lang="en-US" b="1" dirty="0">
                <a:solidFill>
                  <a:srgbClr val="FF0000"/>
                </a:solidFill>
              </a:rPr>
              <a:t>Zero </a:t>
            </a:r>
            <a:r>
              <a:rPr lang="en-US" b="1" dirty="0">
                <a:solidFill>
                  <a:srgbClr val="FF0000"/>
                </a:solidFill>
                <a:sym typeface="Wingdings"/>
              </a:rPr>
              <a:t> A BranchOp 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R0  # A – R0</a:t>
            </a:r>
          </a:p>
          <a:p>
            <a:pPr lvl="1">
              <a:buFont typeface="Courier New"/>
              <a:buChar char="o"/>
            </a:pPr>
            <a:r>
              <a:rPr lang="en-US" dirty="0"/>
              <a:t>Update program </a:t>
            </a:r>
            <a:r>
              <a:rPr lang="en-US" dirty="0" smtClean="0"/>
              <a:t>counter</a:t>
            </a:r>
          </a:p>
          <a:p>
            <a:pPr lvl="1">
              <a:buFont typeface="Courier New"/>
              <a:buChar char="o"/>
            </a:pPr>
            <a:r>
              <a:rPr lang="en-US" b="1" dirty="0" smtClean="0">
                <a:solidFill>
                  <a:srgbClr val="FF0000"/>
                </a:solidFill>
              </a:rPr>
              <a:t>If </a:t>
            </a:r>
            <a:r>
              <a:rPr lang="en-US" b="1" dirty="0">
                <a:solidFill>
                  <a:srgbClr val="FF0000"/>
                </a:solidFill>
              </a:rPr>
              <a:t>Zero PC</a:t>
            </a:r>
            <a:r>
              <a:rPr lang="en-US" b="1" dirty="0">
                <a:solidFill>
                  <a:srgbClr val="FF0000"/>
                </a:solidFill>
                <a:sym typeface="Wingdings"/>
              </a:rPr>
              <a:t> ALUOut1</a:t>
            </a:r>
            <a:endParaRPr lang="en-US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b="1" dirty="0">
              <a:solidFill>
                <a:srgbClr val="FF0000"/>
              </a:solidFill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564369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Let’s Build </a:t>
            </a:r>
            <a:r>
              <a:rPr lang="en-US" sz="3200" dirty="0"/>
              <a:t>a Processor: </a:t>
            </a:r>
            <a:r>
              <a:rPr lang="en-US" sz="3200" dirty="0" smtClean="0"/>
              <a:t>Instruction Memory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34448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MEM: LD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LD Rt, Rs, DoImm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GPR[Rt]</a:t>
            </a:r>
            <a:r>
              <a:rPr lang="en-US" dirty="0" smtClean="0">
                <a:sym typeface="Wingdings"/>
              </a:rPr>
              <a:t> M[Rs + DoImm</a:t>
            </a:r>
            <a:r>
              <a:rPr lang="en-US" baseline="30000" dirty="0" smtClean="0">
                <a:sym typeface="Wingdings"/>
              </a:rPr>
              <a:t>+</a:t>
            </a:r>
            <a:r>
              <a:rPr lang="en-US" dirty="0" smtClean="0">
                <a:sym typeface="Wingdings"/>
              </a:rPr>
              <a:t>]</a:t>
            </a:r>
            <a:endParaRPr lang="en-US" dirty="0" smtClean="0"/>
          </a:p>
          <a:p>
            <a:pPr lvl="1">
              <a:buFont typeface="Courier New"/>
              <a:buChar char="o"/>
            </a:pPr>
            <a:r>
              <a:rPr lang="en-US" b="1" dirty="0" smtClean="0"/>
              <a:t>Recall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ALUOut1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A +Imm </a:t>
            </a:r>
            <a:r>
              <a:rPr lang="en-US" dirty="0" smtClean="0">
                <a:sym typeface="Wingdings"/>
              </a:rPr>
              <a:t>in EX</a:t>
            </a:r>
          </a:p>
          <a:p>
            <a:pPr lvl="1">
              <a:buFont typeface="Courier New"/>
              <a:buChar char="o"/>
            </a:pPr>
            <a:r>
              <a:rPr lang="en-US" b="1" dirty="0" smtClean="0">
                <a:solidFill>
                  <a:srgbClr val="FF0000"/>
                </a:solidFill>
                <a:sym typeface="Wingdings"/>
              </a:rPr>
              <a:t>LMD  M[ALUOut1]</a:t>
            </a:r>
          </a:p>
          <a:p>
            <a:pPr lvl="2">
              <a:buFont typeface="Arial"/>
              <a:buChar char="•"/>
            </a:pPr>
            <a:r>
              <a:rPr lang="en-US" dirty="0" smtClean="0">
                <a:sym typeface="Wingdings"/>
              </a:rPr>
              <a:t>LMD: Load Memory Double</a:t>
            </a:r>
          </a:p>
          <a:p>
            <a:pPr lvl="2">
              <a:buFont typeface="Arial"/>
              <a:buChar char="•"/>
            </a:pPr>
            <a:r>
              <a:rPr lang="en-US" dirty="0" smtClean="0">
                <a:sym typeface="Wingdings"/>
              </a:rPr>
              <a:t>Hold data obtained from memory </a:t>
            </a:r>
          </a:p>
          <a:p>
            <a:pPr lvl="2">
              <a:buFont typeface="Courier New"/>
              <a:buChar char="o"/>
            </a:pPr>
            <a:endParaRPr lang="en-US" dirty="0" smtClean="0"/>
          </a:p>
          <a:p>
            <a:pPr lvl="1">
              <a:buFont typeface="Courier New"/>
              <a:buChar char="o"/>
            </a:pPr>
            <a:endParaRPr lang="en-US" dirty="0" smtClean="0"/>
          </a:p>
          <a:p>
            <a:pPr lvl="2">
              <a:buFont typeface="Arial"/>
              <a:buChar char="•"/>
            </a:pPr>
            <a:endParaRPr lang="en-US" dirty="0" smtClean="0"/>
          </a:p>
        </p:txBody>
      </p:sp>
      <p:sp>
        <p:nvSpPr>
          <p:cNvPr id="5" name="Content Placeholder 1"/>
          <p:cNvSpPr>
            <a:spLocks noGrp="1"/>
          </p:cNvSpPr>
          <p:nvPr>
            <p:ph sz="half" idx="1"/>
          </p:nvPr>
        </p:nvSpPr>
        <p:spPr>
          <a:xfrm>
            <a:off x="7010400" y="2460411"/>
            <a:ext cx="5181600" cy="1925171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half" idx="1"/>
          </p:nvPr>
        </p:nvSpPr>
        <p:spPr>
          <a:xfrm>
            <a:off x="7162800" y="2612811"/>
            <a:ext cx="5181600" cy="1925171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half" idx="1"/>
          </p:nvPr>
        </p:nvSpPr>
        <p:spPr>
          <a:xfrm>
            <a:off x="7315200" y="2765211"/>
            <a:ext cx="5181600" cy="1925171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40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Let’s Build </a:t>
            </a:r>
            <a:r>
              <a:rPr lang="en-US" sz="3200" dirty="0"/>
              <a:t>a Processor: </a:t>
            </a:r>
            <a:r>
              <a:rPr lang="en-US" sz="3200" dirty="0" smtClean="0"/>
              <a:t>Instruction Memory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32777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MEM: SD</a:t>
            </a:r>
          </a:p>
          <a:p>
            <a:pPr lvl="1">
              <a:buFont typeface="Courier New"/>
              <a:buChar char="o"/>
            </a:pPr>
            <a:r>
              <a:rPr lang="en-US" dirty="0"/>
              <a:t>SD Rt, Rs, DoImm</a:t>
            </a:r>
          </a:p>
          <a:p>
            <a:pPr lvl="2" algn="just">
              <a:buFont typeface="Courier New"/>
              <a:buChar char="o"/>
            </a:pPr>
            <a:r>
              <a:rPr lang="en-US" dirty="0"/>
              <a:t>M[Rs + DoImm</a:t>
            </a:r>
            <a:r>
              <a:rPr lang="en-US" baseline="30000" dirty="0"/>
              <a:t>+</a:t>
            </a:r>
            <a:r>
              <a:rPr lang="en-US" dirty="0"/>
              <a:t>] </a:t>
            </a:r>
            <a:r>
              <a:rPr lang="en-US" dirty="0">
                <a:sym typeface="Wingdings"/>
              </a:rPr>
              <a:t></a:t>
            </a:r>
            <a:r>
              <a:rPr lang="en-US" dirty="0" smtClean="0">
                <a:sym typeface="Wingdings"/>
              </a:rPr>
              <a:t>Rt</a:t>
            </a:r>
            <a:endParaRPr lang="en-US" dirty="0" smtClean="0"/>
          </a:p>
          <a:p>
            <a:pPr lvl="1">
              <a:buFont typeface="Courier New"/>
              <a:buChar char="o"/>
            </a:pPr>
            <a:r>
              <a:rPr lang="en-US" dirty="0" smtClean="0"/>
              <a:t>Recall: </a:t>
            </a:r>
            <a:r>
              <a:rPr lang="en-US" b="1" dirty="0" smtClean="0">
                <a:solidFill>
                  <a:srgbClr val="FF0000"/>
                </a:solidFill>
              </a:rPr>
              <a:t>ALUOut1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A +Imm </a:t>
            </a:r>
            <a:r>
              <a:rPr lang="en-US" dirty="0" smtClean="0">
                <a:sym typeface="Wingdings"/>
              </a:rPr>
              <a:t>in EX</a:t>
            </a:r>
          </a:p>
          <a:p>
            <a:pPr lvl="1">
              <a:buFont typeface="Courier New"/>
              <a:buChar char="o"/>
            </a:pPr>
            <a:r>
              <a:rPr lang="en-US" dirty="0" smtClean="0">
                <a:sym typeface="Wingdings"/>
              </a:rPr>
              <a:t>Recall: 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B  GPR[Rt] </a:t>
            </a:r>
            <a:r>
              <a:rPr lang="en-US" dirty="0" smtClean="0">
                <a:sym typeface="Wingdings"/>
              </a:rPr>
              <a:t>in ID</a:t>
            </a:r>
          </a:p>
          <a:p>
            <a:pPr lvl="1">
              <a:buFont typeface="Courier New"/>
              <a:buChar char="o"/>
            </a:pPr>
            <a:r>
              <a:rPr lang="en-US" b="1" dirty="0" smtClean="0">
                <a:solidFill>
                  <a:srgbClr val="FF0000"/>
                </a:solidFill>
                <a:sym typeface="Wingdings"/>
              </a:rPr>
              <a:t>M[Aluout1] B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>
              <a:buFont typeface="Courier New"/>
              <a:buChar char="o"/>
            </a:pPr>
            <a:endParaRPr lang="en-US" dirty="0" smtClean="0"/>
          </a:p>
          <a:p>
            <a:pPr lvl="2">
              <a:buFont typeface="Arial"/>
              <a:buChar char="•"/>
            </a:pPr>
            <a:endParaRPr lang="en-US" dirty="0" smtClean="0"/>
          </a:p>
        </p:txBody>
      </p:sp>
      <p:sp>
        <p:nvSpPr>
          <p:cNvPr id="5" name="Content Placeholder 1"/>
          <p:cNvSpPr>
            <a:spLocks noGrp="1"/>
          </p:cNvSpPr>
          <p:nvPr>
            <p:ph sz="half" idx="1"/>
          </p:nvPr>
        </p:nvSpPr>
        <p:spPr>
          <a:xfrm>
            <a:off x="7010400" y="2460411"/>
            <a:ext cx="5181600" cy="1925171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half" idx="1"/>
          </p:nvPr>
        </p:nvSpPr>
        <p:spPr>
          <a:xfrm>
            <a:off x="7162800" y="2612811"/>
            <a:ext cx="5181600" cy="1925171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half" idx="1"/>
          </p:nvPr>
        </p:nvSpPr>
        <p:spPr>
          <a:xfrm>
            <a:off x="7315200" y="2765211"/>
            <a:ext cx="5181600" cy="1925171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7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</a:t>
            </a:r>
            <a:r>
              <a:rPr lang="en-US" sz="3200" dirty="0" smtClean="0"/>
              <a:t>Instruction Type: R-format 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079157"/>
            <a:ext cx="5181600" cy="5097806"/>
          </a:xfrm>
        </p:spPr>
        <p:txBody>
          <a:bodyPr/>
          <a:lstStyle/>
          <a:p>
            <a:r>
              <a:rPr lang="en-US" dirty="0" smtClean="0"/>
              <a:t>Uses </a:t>
            </a:r>
            <a:r>
              <a:rPr lang="en-US" b="1" dirty="0" smtClean="0"/>
              <a:t>ONLY</a:t>
            </a:r>
            <a:r>
              <a:rPr lang="en-US" dirty="0" smtClean="0"/>
              <a:t> register operands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can be source, destination, or both</a:t>
            </a:r>
          </a:p>
          <a:p>
            <a:r>
              <a:rPr lang="en-US" dirty="0" smtClean="0"/>
              <a:t>Fixed opcode: 000000</a:t>
            </a:r>
          </a:p>
          <a:p>
            <a:pPr lvl="1">
              <a:buFont typeface="Courier New"/>
              <a:buChar char="o"/>
            </a:pPr>
            <a:r>
              <a:rPr lang="en-US" dirty="0"/>
              <a:t> </a:t>
            </a:r>
            <a:r>
              <a:rPr lang="en-US" dirty="0" smtClean="0"/>
              <a:t>For all R-format instructions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opcode (function) needed</a:t>
            </a:r>
          </a:p>
          <a:p>
            <a:pPr lvl="1"/>
            <a:endParaRPr lang="en-US" dirty="0" smtClean="0"/>
          </a:p>
          <a:p>
            <a:pPr lvl="1">
              <a:buFont typeface="Wingdings" charset="2"/>
              <a:buChar char="ü"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62321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Let’s Build </a:t>
            </a:r>
            <a:r>
              <a:rPr lang="en-US" sz="3200" dirty="0"/>
              <a:t>a Processor: </a:t>
            </a:r>
            <a:r>
              <a:rPr lang="en-US" sz="3200" dirty="0" smtClean="0"/>
              <a:t>Instruction WriteBack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1210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WB: LD</a:t>
            </a:r>
          </a:p>
          <a:p>
            <a:pPr lvl="1">
              <a:buFont typeface="Courier New"/>
              <a:buChar char="o"/>
            </a:pPr>
            <a:r>
              <a:rPr lang="en-US" dirty="0"/>
              <a:t>LD Rt, Rs, DoImm</a:t>
            </a:r>
          </a:p>
          <a:p>
            <a:pPr lvl="2">
              <a:buFont typeface="Arial"/>
              <a:buChar char="•"/>
            </a:pPr>
            <a:r>
              <a:rPr lang="en-US" dirty="0"/>
              <a:t>GPR[Rt]</a:t>
            </a:r>
            <a:r>
              <a:rPr lang="en-US" dirty="0">
                <a:sym typeface="Wingdings"/>
              </a:rPr>
              <a:t> M[Rs + DoImm</a:t>
            </a:r>
            <a:r>
              <a:rPr lang="en-US" baseline="30000" dirty="0">
                <a:sym typeface="Wingdings"/>
              </a:rPr>
              <a:t>+</a:t>
            </a:r>
            <a:r>
              <a:rPr lang="en-US" dirty="0">
                <a:sym typeface="Wingdings"/>
              </a:rPr>
              <a:t>]</a:t>
            </a:r>
            <a:endParaRPr lang="en-US" dirty="0"/>
          </a:p>
          <a:p>
            <a:pPr lvl="1">
              <a:buFont typeface="Courier New"/>
              <a:buChar char="o"/>
            </a:pPr>
            <a:r>
              <a:rPr lang="en-US" dirty="0" smtClean="0"/>
              <a:t>Recall: </a:t>
            </a:r>
            <a:r>
              <a:rPr lang="en-US" b="1" dirty="0" smtClean="0"/>
              <a:t>LMD</a:t>
            </a:r>
            <a:r>
              <a:rPr lang="en-US" b="1" dirty="0" smtClean="0">
                <a:sym typeface="Wingdings"/>
              </a:rPr>
              <a:t>M[ALUOut1]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in MEM</a:t>
            </a:r>
          </a:p>
          <a:p>
            <a:pPr lvl="1">
              <a:buFont typeface="Courier New"/>
              <a:buChar char="o"/>
            </a:pPr>
            <a:r>
              <a:rPr lang="en-US" b="1" dirty="0" smtClean="0">
                <a:solidFill>
                  <a:srgbClr val="FF0000"/>
                </a:solidFill>
                <a:sym typeface="Wingdings"/>
              </a:rPr>
              <a:t>GPR[Rt] LMD</a:t>
            </a:r>
          </a:p>
          <a:p>
            <a:pPr lvl="1">
              <a:buFont typeface="Courier New"/>
              <a:buChar char="o"/>
            </a:pPr>
            <a:endParaRPr lang="en-US" dirty="0" smtClean="0">
              <a:sym typeface="Wingdings"/>
            </a:endParaRPr>
          </a:p>
          <a:p>
            <a:pPr marL="914400" lvl="2" indent="0">
              <a:buNone/>
            </a:pPr>
            <a:endParaRPr lang="en-US" dirty="0" smtClean="0"/>
          </a:p>
          <a:p>
            <a:pPr lvl="1">
              <a:buFont typeface="Courier New"/>
              <a:buChar char="o"/>
            </a:pPr>
            <a:endParaRPr lang="en-US" dirty="0" smtClean="0"/>
          </a:p>
          <a:p>
            <a:pPr lvl="2">
              <a:buFont typeface="Arial"/>
              <a:buChar char="•"/>
            </a:pPr>
            <a:endParaRPr lang="en-US" dirty="0" smtClean="0"/>
          </a:p>
        </p:txBody>
      </p:sp>
      <p:sp>
        <p:nvSpPr>
          <p:cNvPr id="5" name="Content Placeholder 1"/>
          <p:cNvSpPr>
            <a:spLocks noGrp="1"/>
          </p:cNvSpPr>
          <p:nvPr>
            <p:ph sz="half" idx="1"/>
          </p:nvPr>
        </p:nvSpPr>
        <p:spPr>
          <a:xfrm>
            <a:off x="7010400" y="2460411"/>
            <a:ext cx="5181600" cy="1925171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half" idx="1"/>
          </p:nvPr>
        </p:nvSpPr>
        <p:spPr>
          <a:xfrm>
            <a:off x="7162800" y="2612811"/>
            <a:ext cx="5181600" cy="1925171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half" idx="1"/>
          </p:nvPr>
        </p:nvSpPr>
        <p:spPr>
          <a:xfrm>
            <a:off x="7315200" y="2765211"/>
            <a:ext cx="5181600" cy="1925171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323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Let’s Build </a:t>
            </a:r>
            <a:r>
              <a:rPr lang="en-US" sz="3200" dirty="0"/>
              <a:t>a Processor: </a:t>
            </a:r>
            <a:r>
              <a:rPr lang="en-US" sz="3200" dirty="0" smtClean="0"/>
              <a:t>Instruction WriteBack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31502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WB: DADD, DOR, DAND, DSUB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DADD Rd, Rs, Rt # Rd </a:t>
            </a:r>
            <a:r>
              <a:rPr lang="en-US" dirty="0" smtClean="0">
                <a:sym typeface="Wingdings"/>
              </a:rPr>
              <a:t> Rs + Rt</a:t>
            </a:r>
            <a:endParaRPr lang="en-US" dirty="0" smtClean="0"/>
          </a:p>
          <a:p>
            <a:pPr lvl="1">
              <a:buFont typeface="Courier New"/>
              <a:buChar char="o"/>
            </a:pPr>
            <a:r>
              <a:rPr lang="en-US" dirty="0" smtClean="0">
                <a:sym typeface="Wingdings"/>
              </a:rPr>
              <a:t>Data in in ALUOut2 after EX</a:t>
            </a:r>
          </a:p>
          <a:p>
            <a:pPr lvl="1">
              <a:buFont typeface="Courier New"/>
              <a:buChar char="o"/>
            </a:pPr>
            <a:r>
              <a:rPr lang="en-US" b="1" dirty="0" smtClean="0">
                <a:solidFill>
                  <a:srgbClr val="FF0000"/>
                </a:solidFill>
                <a:sym typeface="Wingdings"/>
              </a:rPr>
              <a:t>GPR[Rd]  ALUOut2</a:t>
            </a:r>
          </a:p>
          <a:p>
            <a:pPr lvl="1">
              <a:buFont typeface="Courier New"/>
              <a:buChar char="o"/>
            </a:pPr>
            <a:endParaRPr lang="en-US" dirty="0" smtClean="0">
              <a:sym typeface="Wingdings"/>
            </a:endParaRPr>
          </a:p>
          <a:p>
            <a:pPr marL="914400" lvl="2" indent="0">
              <a:buNone/>
            </a:pPr>
            <a:endParaRPr lang="en-US" dirty="0" smtClean="0"/>
          </a:p>
          <a:p>
            <a:pPr lvl="1">
              <a:buFont typeface="Courier New"/>
              <a:buChar char="o"/>
            </a:pPr>
            <a:endParaRPr lang="en-US" dirty="0" smtClean="0"/>
          </a:p>
          <a:p>
            <a:pPr lvl="2">
              <a:buFont typeface="Arial"/>
              <a:buChar char="•"/>
            </a:pPr>
            <a:endParaRPr lang="en-US" dirty="0" smtClean="0"/>
          </a:p>
        </p:txBody>
      </p:sp>
      <p:sp>
        <p:nvSpPr>
          <p:cNvPr id="5" name="Content Placeholder 1"/>
          <p:cNvSpPr>
            <a:spLocks noGrp="1"/>
          </p:cNvSpPr>
          <p:nvPr>
            <p:ph sz="half" idx="1"/>
          </p:nvPr>
        </p:nvSpPr>
        <p:spPr>
          <a:xfrm>
            <a:off x="7010400" y="2460411"/>
            <a:ext cx="5181600" cy="1925171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half" idx="1"/>
          </p:nvPr>
        </p:nvSpPr>
        <p:spPr>
          <a:xfrm>
            <a:off x="7162800" y="2612811"/>
            <a:ext cx="5181600" cy="1925171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half" idx="1"/>
          </p:nvPr>
        </p:nvSpPr>
        <p:spPr>
          <a:xfrm>
            <a:off x="7315200" y="2765211"/>
            <a:ext cx="5181600" cy="1925171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003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Let’s Build </a:t>
            </a:r>
            <a:r>
              <a:rPr lang="en-US" sz="3200" dirty="0"/>
              <a:t>a Processor: </a:t>
            </a:r>
            <a:r>
              <a:rPr lang="en-US" sz="3200" dirty="0" smtClean="0"/>
              <a:t>High-Level Diagram</a:t>
            </a:r>
            <a:endParaRPr lang="en-US" sz="3200" dirty="0"/>
          </a:p>
        </p:txBody>
      </p:sp>
      <p:sp>
        <p:nvSpPr>
          <p:cNvPr id="5" name="Content Placeholder 1"/>
          <p:cNvSpPr>
            <a:spLocks noGrp="1"/>
          </p:cNvSpPr>
          <p:nvPr>
            <p:ph sz="half" idx="1"/>
          </p:nvPr>
        </p:nvSpPr>
        <p:spPr>
          <a:xfrm>
            <a:off x="7010400" y="2460411"/>
            <a:ext cx="5181600" cy="1925171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half" idx="1"/>
          </p:nvPr>
        </p:nvSpPr>
        <p:spPr>
          <a:xfrm>
            <a:off x="7162800" y="2612811"/>
            <a:ext cx="5181600" cy="1925171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half" idx="1"/>
          </p:nvPr>
        </p:nvSpPr>
        <p:spPr>
          <a:xfrm>
            <a:off x="7315200" y="2765211"/>
            <a:ext cx="5181600" cy="1925171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98986" cy="4351338"/>
          </a:xfrm>
        </p:spPr>
        <p:txBody>
          <a:bodyPr/>
          <a:lstStyle/>
          <a:p>
            <a:r>
              <a:rPr lang="en-US" dirty="0" smtClean="0"/>
              <a:t>Break execution steps into states</a:t>
            </a:r>
          </a:p>
          <a:p>
            <a:r>
              <a:rPr lang="en-US" dirty="0" smtClean="0"/>
              <a:t>Label each state (numerically)</a:t>
            </a:r>
          </a:p>
          <a:p>
            <a:r>
              <a:rPr lang="en-US" dirty="0" smtClean="0"/>
              <a:t>Transition between states according to instruction</a:t>
            </a:r>
          </a:p>
        </p:txBody>
      </p:sp>
    </p:spTree>
    <p:extLst>
      <p:ext uri="{BB962C8B-B14F-4D97-AF65-F5344CB8AC3E}">
        <p14:creationId xmlns:p14="http://schemas.microsoft.com/office/powerpoint/2010/main" val="8547225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Let’s Build </a:t>
            </a:r>
            <a:r>
              <a:rPr lang="en-US" sz="3200" dirty="0"/>
              <a:t>a Processor: </a:t>
            </a:r>
            <a:r>
              <a:rPr lang="en-US" sz="3200" dirty="0" smtClean="0"/>
              <a:t>High-Level Diagram</a:t>
            </a:r>
            <a:endParaRPr lang="en-US" sz="3200" dirty="0"/>
          </a:p>
        </p:txBody>
      </p:sp>
      <p:sp>
        <p:nvSpPr>
          <p:cNvPr id="6" name="Content Placeholder 1"/>
          <p:cNvSpPr>
            <a:spLocks noGrp="1"/>
          </p:cNvSpPr>
          <p:nvPr>
            <p:ph sz="half" idx="1"/>
          </p:nvPr>
        </p:nvSpPr>
        <p:spPr>
          <a:xfrm>
            <a:off x="7162800" y="2612811"/>
            <a:ext cx="5181600" cy="1925171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half" idx="1"/>
          </p:nvPr>
        </p:nvSpPr>
        <p:spPr>
          <a:xfrm>
            <a:off x="7315200" y="2765211"/>
            <a:ext cx="5181600" cy="1925171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hape 457"/>
          <p:cNvSpPr/>
          <p:nvPr/>
        </p:nvSpPr>
        <p:spPr>
          <a:xfrm>
            <a:off x="2963253" y="2010445"/>
            <a:ext cx="1263352" cy="456914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IR ← M[PC]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PC ← PC+4</a:t>
            </a:r>
          </a:p>
        </p:txBody>
      </p:sp>
      <p:sp>
        <p:nvSpPr>
          <p:cNvPr id="9" name="Shape 458"/>
          <p:cNvSpPr txBox="1"/>
          <p:nvPr/>
        </p:nvSpPr>
        <p:spPr>
          <a:xfrm>
            <a:off x="2738390" y="1782424"/>
            <a:ext cx="362400" cy="43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0</a:t>
            </a:r>
          </a:p>
        </p:txBody>
      </p:sp>
      <p:sp>
        <p:nvSpPr>
          <p:cNvPr id="10" name="Shape 459"/>
          <p:cNvSpPr txBox="1"/>
          <p:nvPr/>
        </p:nvSpPr>
        <p:spPr>
          <a:xfrm>
            <a:off x="2540370" y="2068901"/>
            <a:ext cx="468000" cy="43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IF</a:t>
            </a:r>
          </a:p>
        </p:txBody>
      </p:sp>
      <p:sp>
        <p:nvSpPr>
          <p:cNvPr id="11" name="Shape 477"/>
          <p:cNvSpPr/>
          <p:nvPr/>
        </p:nvSpPr>
        <p:spPr>
          <a:xfrm>
            <a:off x="2857422" y="2782296"/>
            <a:ext cx="1541156" cy="670684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ea typeface="Cambria"/>
                <a:cs typeface="Cambria"/>
                <a:sym typeface="Cambria"/>
              </a:rPr>
              <a:t>A← GPR[Rs]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ea typeface="Cambria"/>
                <a:cs typeface="Cambria"/>
                <a:sym typeface="Cambria"/>
              </a:rPr>
              <a:t>B ← GPR[Rt]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ea typeface="Cambria"/>
                <a:cs typeface="Cambria"/>
                <a:sym typeface="Cambria"/>
              </a:rPr>
              <a:t>Imm ← DoImm</a:t>
            </a:r>
            <a:r>
              <a:rPr lang="en" sz="1400" baseline="30000" dirty="0">
                <a:ea typeface="Cambria"/>
                <a:cs typeface="Cambria"/>
                <a:sym typeface="Cambria"/>
              </a:rPr>
              <a:t>+</a:t>
            </a:r>
          </a:p>
        </p:txBody>
      </p:sp>
      <p:cxnSp>
        <p:nvCxnSpPr>
          <p:cNvPr id="13" name="Shape 478"/>
          <p:cNvCxnSpPr/>
          <p:nvPr/>
        </p:nvCxnSpPr>
        <p:spPr>
          <a:xfrm flipH="1">
            <a:off x="3524110" y="2468092"/>
            <a:ext cx="3804" cy="308443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Shape 480"/>
          <p:cNvSpPr txBox="1"/>
          <p:nvPr/>
        </p:nvSpPr>
        <p:spPr>
          <a:xfrm>
            <a:off x="2504921" y="2954044"/>
            <a:ext cx="468000" cy="43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>
                <a:ea typeface="Cambria"/>
                <a:cs typeface="Cambria"/>
                <a:sym typeface="Cambria"/>
              </a:rPr>
              <a:t>ID</a:t>
            </a:r>
          </a:p>
        </p:txBody>
      </p:sp>
      <p:sp>
        <p:nvSpPr>
          <p:cNvPr id="15" name="Shape 481"/>
          <p:cNvSpPr txBox="1"/>
          <p:nvPr/>
        </p:nvSpPr>
        <p:spPr>
          <a:xfrm>
            <a:off x="2691741" y="2532984"/>
            <a:ext cx="362400" cy="43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>
                <a:ea typeface="Cambria"/>
                <a:cs typeface="Cambria"/>
                <a:sym typeface="Cambria"/>
              </a:rPr>
              <a:t>1</a:t>
            </a:r>
          </a:p>
        </p:txBody>
      </p:sp>
      <p:cxnSp>
        <p:nvCxnSpPr>
          <p:cNvPr id="16" name="Shape 496"/>
          <p:cNvCxnSpPr/>
          <p:nvPr/>
        </p:nvCxnSpPr>
        <p:spPr>
          <a:xfrm flipH="1">
            <a:off x="1904984" y="3478977"/>
            <a:ext cx="1506623" cy="34715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" name="Shape 500"/>
          <p:cNvSpPr txBox="1"/>
          <p:nvPr/>
        </p:nvSpPr>
        <p:spPr>
          <a:xfrm rot="20866641">
            <a:off x="1968901" y="3365449"/>
            <a:ext cx="950865" cy="4147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ea typeface="Cambria"/>
                <a:cs typeface="Cambria"/>
                <a:sym typeface="Cambria"/>
              </a:rPr>
              <a:t>LD,SD</a:t>
            </a:r>
          </a:p>
        </p:txBody>
      </p:sp>
      <p:sp>
        <p:nvSpPr>
          <p:cNvPr id="18" name="Shape 495"/>
          <p:cNvSpPr/>
          <p:nvPr/>
        </p:nvSpPr>
        <p:spPr>
          <a:xfrm>
            <a:off x="834529" y="3861614"/>
            <a:ext cx="1697411" cy="265946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ea typeface="Cambria"/>
                <a:cs typeface="Cambria"/>
                <a:sym typeface="Cambria"/>
              </a:rPr>
              <a:t>ALUOut1 ← A+Imm</a:t>
            </a:r>
          </a:p>
        </p:txBody>
      </p:sp>
      <p:sp>
        <p:nvSpPr>
          <p:cNvPr id="19" name="Shape 498"/>
          <p:cNvSpPr txBox="1"/>
          <p:nvPr/>
        </p:nvSpPr>
        <p:spPr>
          <a:xfrm>
            <a:off x="366530" y="3772215"/>
            <a:ext cx="568500" cy="43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>
                <a:ea typeface="Cambria"/>
                <a:cs typeface="Cambria"/>
                <a:sym typeface="Cambria"/>
              </a:rPr>
              <a:t>EX</a:t>
            </a:r>
          </a:p>
        </p:txBody>
      </p:sp>
      <p:sp>
        <p:nvSpPr>
          <p:cNvPr id="20" name="Shape 499"/>
          <p:cNvSpPr txBox="1"/>
          <p:nvPr/>
        </p:nvSpPr>
        <p:spPr>
          <a:xfrm>
            <a:off x="742094" y="3549586"/>
            <a:ext cx="362400" cy="43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>
                <a:ea typeface="Cambria"/>
                <a:cs typeface="Cambria"/>
                <a:sym typeface="Cambria"/>
              </a:rPr>
              <a:t>2</a:t>
            </a:r>
          </a:p>
        </p:txBody>
      </p:sp>
      <p:cxnSp>
        <p:nvCxnSpPr>
          <p:cNvPr id="21" name="Shape 502"/>
          <p:cNvCxnSpPr>
            <a:endCxn id="22" idx="0"/>
          </p:cNvCxnSpPr>
          <p:nvPr/>
        </p:nvCxnSpPr>
        <p:spPr>
          <a:xfrm>
            <a:off x="1435448" y="4141070"/>
            <a:ext cx="793" cy="416714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" name="Shape 523"/>
          <p:cNvSpPr/>
          <p:nvPr/>
        </p:nvSpPr>
        <p:spPr>
          <a:xfrm>
            <a:off x="551772" y="4557784"/>
            <a:ext cx="1768937" cy="323796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LMD ←M[ALUOut1]</a:t>
            </a:r>
          </a:p>
        </p:txBody>
      </p:sp>
      <p:sp>
        <p:nvSpPr>
          <p:cNvPr id="23" name="Shape 524"/>
          <p:cNvSpPr txBox="1"/>
          <p:nvPr/>
        </p:nvSpPr>
        <p:spPr>
          <a:xfrm>
            <a:off x="0" y="4506720"/>
            <a:ext cx="736200" cy="43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MEM</a:t>
            </a:r>
          </a:p>
        </p:txBody>
      </p:sp>
      <p:sp>
        <p:nvSpPr>
          <p:cNvPr id="25" name="Shape 527"/>
          <p:cNvSpPr txBox="1"/>
          <p:nvPr/>
        </p:nvSpPr>
        <p:spPr>
          <a:xfrm>
            <a:off x="955047" y="4116429"/>
            <a:ext cx="534902" cy="3040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LD</a:t>
            </a:r>
          </a:p>
        </p:txBody>
      </p:sp>
      <p:sp>
        <p:nvSpPr>
          <p:cNvPr id="30" name="Shape 614"/>
          <p:cNvSpPr/>
          <p:nvPr/>
        </p:nvSpPr>
        <p:spPr>
          <a:xfrm>
            <a:off x="632694" y="5231832"/>
            <a:ext cx="1597500" cy="281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GPR[Rt]← LMD</a:t>
            </a:r>
          </a:p>
        </p:txBody>
      </p:sp>
      <p:sp>
        <p:nvSpPr>
          <p:cNvPr id="31" name="Shape 615"/>
          <p:cNvSpPr txBox="1"/>
          <p:nvPr/>
        </p:nvSpPr>
        <p:spPr>
          <a:xfrm>
            <a:off x="-34506" y="5156082"/>
            <a:ext cx="667200" cy="43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WB</a:t>
            </a:r>
          </a:p>
        </p:txBody>
      </p:sp>
      <p:cxnSp>
        <p:nvCxnSpPr>
          <p:cNvPr id="32" name="Shape 616"/>
          <p:cNvCxnSpPr>
            <a:endCxn id="30" idx="0"/>
          </p:cNvCxnSpPr>
          <p:nvPr/>
        </p:nvCxnSpPr>
        <p:spPr>
          <a:xfrm>
            <a:off x="1425744" y="4891932"/>
            <a:ext cx="5700" cy="3399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" name="Shape 618"/>
          <p:cNvSpPr txBox="1"/>
          <p:nvPr/>
        </p:nvSpPr>
        <p:spPr>
          <a:xfrm>
            <a:off x="455591" y="4948905"/>
            <a:ext cx="362400" cy="43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4</a:t>
            </a:r>
          </a:p>
        </p:txBody>
      </p:sp>
      <p:sp>
        <p:nvSpPr>
          <p:cNvPr id="34" name="Shape 619"/>
          <p:cNvSpPr/>
          <p:nvPr/>
        </p:nvSpPr>
        <p:spPr>
          <a:xfrm>
            <a:off x="1288219" y="5744382"/>
            <a:ext cx="274800" cy="239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0</a:t>
            </a:r>
          </a:p>
        </p:txBody>
      </p:sp>
      <p:cxnSp>
        <p:nvCxnSpPr>
          <p:cNvPr id="35" name="Shape 620"/>
          <p:cNvCxnSpPr>
            <a:endCxn id="34" idx="0"/>
          </p:cNvCxnSpPr>
          <p:nvPr/>
        </p:nvCxnSpPr>
        <p:spPr>
          <a:xfrm flipH="1">
            <a:off x="1425619" y="5512782"/>
            <a:ext cx="5700" cy="231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" name="Shape 499"/>
          <p:cNvSpPr txBox="1"/>
          <p:nvPr/>
        </p:nvSpPr>
        <p:spPr>
          <a:xfrm>
            <a:off x="393948" y="4272883"/>
            <a:ext cx="362400" cy="43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3</a:t>
            </a:r>
            <a:endParaRPr lang="en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37" name="Shape 622"/>
          <p:cNvSpPr/>
          <p:nvPr/>
        </p:nvSpPr>
        <p:spPr>
          <a:xfrm>
            <a:off x="2467422" y="4557872"/>
            <a:ext cx="1485600" cy="322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M[ALUOut1]←B</a:t>
            </a:r>
          </a:p>
        </p:txBody>
      </p:sp>
      <p:sp>
        <p:nvSpPr>
          <p:cNvPr id="38" name="Shape 623"/>
          <p:cNvSpPr txBox="1"/>
          <p:nvPr/>
        </p:nvSpPr>
        <p:spPr>
          <a:xfrm>
            <a:off x="2380613" y="4261392"/>
            <a:ext cx="239700" cy="5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5</a:t>
            </a:r>
          </a:p>
        </p:txBody>
      </p:sp>
      <p:sp>
        <p:nvSpPr>
          <p:cNvPr id="39" name="Shape 625"/>
          <p:cNvSpPr/>
          <p:nvPr/>
        </p:nvSpPr>
        <p:spPr>
          <a:xfrm>
            <a:off x="3166559" y="5139388"/>
            <a:ext cx="274800" cy="239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0</a:t>
            </a:r>
          </a:p>
        </p:txBody>
      </p:sp>
      <p:cxnSp>
        <p:nvCxnSpPr>
          <p:cNvPr id="40" name="Shape 626"/>
          <p:cNvCxnSpPr/>
          <p:nvPr/>
        </p:nvCxnSpPr>
        <p:spPr>
          <a:xfrm flipH="1">
            <a:off x="3285863" y="4881581"/>
            <a:ext cx="1949" cy="24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" name="Shape 627"/>
          <p:cNvCxnSpPr/>
          <p:nvPr/>
        </p:nvCxnSpPr>
        <p:spPr>
          <a:xfrm>
            <a:off x="1451592" y="4272719"/>
            <a:ext cx="1720273" cy="289414"/>
          </a:xfrm>
          <a:prstGeom prst="bentConnector2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42" name="Shape 628"/>
          <p:cNvSpPr txBox="1"/>
          <p:nvPr/>
        </p:nvSpPr>
        <p:spPr>
          <a:xfrm rot="9640">
            <a:off x="2516780" y="3957129"/>
            <a:ext cx="534902" cy="36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SD</a:t>
            </a:r>
          </a:p>
        </p:txBody>
      </p:sp>
      <p:sp>
        <p:nvSpPr>
          <p:cNvPr id="55" name="Shape 669"/>
          <p:cNvSpPr txBox="1"/>
          <p:nvPr/>
        </p:nvSpPr>
        <p:spPr>
          <a:xfrm rot="10116">
            <a:off x="2701387" y="3415746"/>
            <a:ext cx="1223405" cy="4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latin typeface="Cambria"/>
                <a:ea typeface="Cambria"/>
                <a:cs typeface="Cambria"/>
                <a:sym typeface="Cambria"/>
              </a:rPr>
              <a:t>A/L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latin typeface="Cambria"/>
                <a:ea typeface="Cambria"/>
                <a:cs typeface="Cambria"/>
                <a:sym typeface="Cambria"/>
              </a:rPr>
              <a:t>R-format</a:t>
            </a:r>
          </a:p>
        </p:txBody>
      </p:sp>
      <p:sp>
        <p:nvSpPr>
          <p:cNvPr id="56" name="Shape 671"/>
          <p:cNvSpPr txBox="1"/>
          <p:nvPr/>
        </p:nvSpPr>
        <p:spPr>
          <a:xfrm>
            <a:off x="2841728" y="3597059"/>
            <a:ext cx="346500" cy="5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6</a:t>
            </a:r>
          </a:p>
        </p:txBody>
      </p:sp>
      <p:sp>
        <p:nvSpPr>
          <p:cNvPr id="57" name="Shape 672"/>
          <p:cNvSpPr/>
          <p:nvPr/>
        </p:nvSpPr>
        <p:spPr>
          <a:xfrm>
            <a:off x="3082008" y="3809232"/>
            <a:ext cx="1847665" cy="29044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 smtClean="0">
                <a:latin typeface="Cambria"/>
                <a:ea typeface="Cambria"/>
                <a:cs typeface="Cambria"/>
                <a:sym typeface="Cambria"/>
              </a:rPr>
              <a:t>ALUOut</a:t>
            </a:r>
            <a:r>
              <a:rPr lang="en-US" sz="1400" dirty="0" smtClean="0"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400" dirty="0" smtClean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← A func </a:t>
            </a:r>
            <a:r>
              <a:rPr lang="en" sz="1400" dirty="0" smtClean="0">
                <a:latin typeface="Cambria"/>
                <a:ea typeface="Cambria"/>
                <a:cs typeface="Cambria"/>
                <a:sym typeface="Cambria"/>
              </a:rPr>
              <a:t>B</a:t>
            </a:r>
            <a:endParaRPr lang="en" sz="1400" dirty="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58" name="Shape 478"/>
          <p:cNvCxnSpPr/>
          <p:nvPr/>
        </p:nvCxnSpPr>
        <p:spPr>
          <a:xfrm>
            <a:off x="3416081" y="3464292"/>
            <a:ext cx="453651" cy="34559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Shape 713"/>
          <p:cNvSpPr/>
          <p:nvPr/>
        </p:nvSpPr>
        <p:spPr>
          <a:xfrm>
            <a:off x="3720971" y="5219956"/>
            <a:ext cx="1789274" cy="281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GPR[Rd]← ALUOut2</a:t>
            </a:r>
          </a:p>
        </p:txBody>
      </p:sp>
      <p:sp>
        <p:nvSpPr>
          <p:cNvPr id="62" name="Shape 714"/>
          <p:cNvSpPr/>
          <p:nvPr/>
        </p:nvSpPr>
        <p:spPr>
          <a:xfrm>
            <a:off x="4459947" y="5739206"/>
            <a:ext cx="274800" cy="239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0</a:t>
            </a:r>
          </a:p>
        </p:txBody>
      </p:sp>
      <p:cxnSp>
        <p:nvCxnSpPr>
          <p:cNvPr id="63" name="Shape 715"/>
          <p:cNvCxnSpPr/>
          <p:nvPr/>
        </p:nvCxnSpPr>
        <p:spPr>
          <a:xfrm flipH="1">
            <a:off x="4594497" y="5507606"/>
            <a:ext cx="5700" cy="231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" name="Shape 720"/>
          <p:cNvCxnSpPr>
            <a:endCxn id="61" idx="0"/>
          </p:cNvCxnSpPr>
          <p:nvPr/>
        </p:nvCxnSpPr>
        <p:spPr>
          <a:xfrm rot="16200000" flipH="1">
            <a:off x="3565902" y="4170249"/>
            <a:ext cx="1128575" cy="970837"/>
          </a:xfrm>
          <a:prstGeom prst="bentConnector3">
            <a:avLst>
              <a:gd name="adj1" fmla="val 33924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7" name="Shape 898"/>
          <p:cNvSpPr/>
          <p:nvPr/>
        </p:nvSpPr>
        <p:spPr>
          <a:xfrm>
            <a:off x="5234489" y="3688366"/>
            <a:ext cx="2414400" cy="1004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ALUOut1 ← PC+Imm &lt;&lt; 2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Zero ← A BranchOp 0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If Zero, PC ← ALUOut1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Zero ← 0</a:t>
            </a:r>
          </a:p>
        </p:txBody>
      </p:sp>
      <p:cxnSp>
        <p:nvCxnSpPr>
          <p:cNvPr id="68" name="Shape 899"/>
          <p:cNvCxnSpPr/>
          <p:nvPr/>
        </p:nvCxnSpPr>
        <p:spPr>
          <a:xfrm>
            <a:off x="3401891" y="3483404"/>
            <a:ext cx="2410226" cy="18413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9" name="Shape 900"/>
          <p:cNvSpPr txBox="1"/>
          <p:nvPr/>
        </p:nvSpPr>
        <p:spPr>
          <a:xfrm rot="265777">
            <a:off x="4312393" y="3239284"/>
            <a:ext cx="1449306" cy="33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BEQZ</a:t>
            </a:r>
          </a:p>
        </p:txBody>
      </p:sp>
      <p:sp>
        <p:nvSpPr>
          <p:cNvPr id="70" name="Shape 901"/>
          <p:cNvSpPr txBox="1"/>
          <p:nvPr/>
        </p:nvSpPr>
        <p:spPr>
          <a:xfrm>
            <a:off x="5014186" y="3583606"/>
            <a:ext cx="461700" cy="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 smtClean="0">
                <a:latin typeface="Cambria"/>
                <a:ea typeface="Cambria"/>
                <a:cs typeface="Cambria"/>
                <a:sym typeface="Cambria"/>
              </a:rPr>
              <a:t>8</a:t>
            </a:r>
            <a:endParaRPr lang="en"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1" name="Shape 902"/>
          <p:cNvSpPr/>
          <p:nvPr/>
        </p:nvSpPr>
        <p:spPr>
          <a:xfrm>
            <a:off x="6304289" y="4976566"/>
            <a:ext cx="274800" cy="239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0</a:t>
            </a:r>
          </a:p>
        </p:txBody>
      </p:sp>
      <p:cxnSp>
        <p:nvCxnSpPr>
          <p:cNvPr id="72" name="Shape 903"/>
          <p:cNvCxnSpPr/>
          <p:nvPr/>
        </p:nvCxnSpPr>
        <p:spPr>
          <a:xfrm>
            <a:off x="6441689" y="4673841"/>
            <a:ext cx="0" cy="322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671"/>
          <p:cNvSpPr txBox="1"/>
          <p:nvPr/>
        </p:nvSpPr>
        <p:spPr>
          <a:xfrm>
            <a:off x="3518967" y="4935252"/>
            <a:ext cx="346500" cy="5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latin typeface="Cambria"/>
                <a:ea typeface="Cambria"/>
                <a:cs typeface="Cambria"/>
                <a:sym typeface="Cambria"/>
              </a:rPr>
              <a:t>7</a:t>
            </a:r>
            <a:endParaRPr lang="en" sz="1400" dirty="0"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099591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Processor Clock Rate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079157"/>
            <a:ext cx="5181600" cy="5097806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Operating frequency of CPU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Speed for each operation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1 GHz</a:t>
            </a:r>
          </a:p>
          <a:p>
            <a:pPr lvl="1">
              <a:buFont typeface="Courier New"/>
              <a:buChar char="o"/>
            </a:pPr>
            <a:r>
              <a:rPr lang="en-US" dirty="0"/>
              <a:t> </a:t>
            </a:r>
            <a:r>
              <a:rPr lang="en-US" dirty="0" smtClean="0"/>
              <a:t>1/ 1*10</a:t>
            </a:r>
            <a:r>
              <a:rPr lang="en-US" baseline="30000" dirty="0" smtClean="0"/>
              <a:t>9</a:t>
            </a:r>
            <a:r>
              <a:rPr lang="en-US" dirty="0" smtClean="0"/>
              <a:t> = 1 ns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1 clock cycle = 1 ns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1 cycle: time for each state in high-level state diagram</a:t>
            </a:r>
          </a:p>
        </p:txBody>
      </p:sp>
    </p:spTree>
    <p:extLst>
      <p:ext uri="{BB962C8B-B14F-4D97-AF65-F5344CB8AC3E}">
        <p14:creationId xmlns:p14="http://schemas.microsoft.com/office/powerpoint/2010/main" val="27419105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Processor Clock Rate</a:t>
            </a:r>
            <a:endParaRPr lang="en-US" sz="3200" dirty="0"/>
          </a:p>
        </p:txBody>
      </p:sp>
      <p:sp>
        <p:nvSpPr>
          <p:cNvPr id="6" name="Content Placeholder 1"/>
          <p:cNvSpPr>
            <a:spLocks noGrp="1"/>
          </p:cNvSpPr>
          <p:nvPr>
            <p:ph sz="half" idx="1"/>
          </p:nvPr>
        </p:nvSpPr>
        <p:spPr>
          <a:xfrm>
            <a:off x="7162800" y="2612811"/>
            <a:ext cx="5181600" cy="1925171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half" idx="1"/>
          </p:nvPr>
        </p:nvSpPr>
        <p:spPr>
          <a:xfrm>
            <a:off x="7315200" y="2765211"/>
            <a:ext cx="5181600" cy="1925171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hape 457"/>
          <p:cNvSpPr/>
          <p:nvPr/>
        </p:nvSpPr>
        <p:spPr>
          <a:xfrm>
            <a:off x="2963253" y="2010445"/>
            <a:ext cx="1263352" cy="456914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IR ← M[PC]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PC ← PC+4</a:t>
            </a:r>
          </a:p>
        </p:txBody>
      </p:sp>
      <p:sp>
        <p:nvSpPr>
          <p:cNvPr id="9" name="Shape 458"/>
          <p:cNvSpPr txBox="1"/>
          <p:nvPr/>
        </p:nvSpPr>
        <p:spPr>
          <a:xfrm>
            <a:off x="2738390" y="1782424"/>
            <a:ext cx="362400" cy="43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0</a:t>
            </a:r>
          </a:p>
        </p:txBody>
      </p:sp>
      <p:sp>
        <p:nvSpPr>
          <p:cNvPr id="10" name="Shape 459"/>
          <p:cNvSpPr txBox="1"/>
          <p:nvPr/>
        </p:nvSpPr>
        <p:spPr>
          <a:xfrm>
            <a:off x="2540370" y="2068901"/>
            <a:ext cx="468000" cy="43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IF</a:t>
            </a:r>
          </a:p>
        </p:txBody>
      </p:sp>
      <p:sp>
        <p:nvSpPr>
          <p:cNvPr id="11" name="Shape 477"/>
          <p:cNvSpPr/>
          <p:nvPr/>
        </p:nvSpPr>
        <p:spPr>
          <a:xfrm>
            <a:off x="2857422" y="2782296"/>
            <a:ext cx="1541156" cy="670684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ea typeface="Cambria"/>
                <a:cs typeface="Cambria"/>
                <a:sym typeface="Cambria"/>
              </a:rPr>
              <a:t>A← GPR[Rs]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ea typeface="Cambria"/>
                <a:cs typeface="Cambria"/>
                <a:sym typeface="Cambria"/>
              </a:rPr>
              <a:t>B ← GPR[Rt]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ea typeface="Cambria"/>
                <a:cs typeface="Cambria"/>
                <a:sym typeface="Cambria"/>
              </a:rPr>
              <a:t>Imm ← DoImm</a:t>
            </a:r>
            <a:r>
              <a:rPr lang="en" sz="1400" baseline="30000" dirty="0">
                <a:ea typeface="Cambria"/>
                <a:cs typeface="Cambria"/>
                <a:sym typeface="Cambria"/>
              </a:rPr>
              <a:t>+</a:t>
            </a:r>
          </a:p>
        </p:txBody>
      </p:sp>
      <p:cxnSp>
        <p:nvCxnSpPr>
          <p:cNvPr id="13" name="Shape 478"/>
          <p:cNvCxnSpPr/>
          <p:nvPr/>
        </p:nvCxnSpPr>
        <p:spPr>
          <a:xfrm flipH="1">
            <a:off x="3524110" y="2468092"/>
            <a:ext cx="3804" cy="308443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Shape 480"/>
          <p:cNvSpPr txBox="1"/>
          <p:nvPr/>
        </p:nvSpPr>
        <p:spPr>
          <a:xfrm>
            <a:off x="2504921" y="2954044"/>
            <a:ext cx="468000" cy="43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>
                <a:ea typeface="Cambria"/>
                <a:cs typeface="Cambria"/>
                <a:sym typeface="Cambria"/>
              </a:rPr>
              <a:t>ID</a:t>
            </a:r>
          </a:p>
        </p:txBody>
      </p:sp>
      <p:sp>
        <p:nvSpPr>
          <p:cNvPr id="15" name="Shape 481"/>
          <p:cNvSpPr txBox="1"/>
          <p:nvPr/>
        </p:nvSpPr>
        <p:spPr>
          <a:xfrm>
            <a:off x="2691741" y="2532984"/>
            <a:ext cx="362400" cy="43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>
                <a:ea typeface="Cambria"/>
                <a:cs typeface="Cambria"/>
                <a:sym typeface="Cambria"/>
              </a:rPr>
              <a:t>1</a:t>
            </a:r>
          </a:p>
        </p:txBody>
      </p:sp>
      <p:cxnSp>
        <p:nvCxnSpPr>
          <p:cNvPr id="16" name="Shape 496"/>
          <p:cNvCxnSpPr/>
          <p:nvPr/>
        </p:nvCxnSpPr>
        <p:spPr>
          <a:xfrm flipH="1">
            <a:off x="1904984" y="3478977"/>
            <a:ext cx="1506623" cy="34715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" name="Shape 500"/>
          <p:cNvSpPr txBox="1"/>
          <p:nvPr/>
        </p:nvSpPr>
        <p:spPr>
          <a:xfrm rot="20866641">
            <a:off x="1968901" y="3365449"/>
            <a:ext cx="950865" cy="4147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ea typeface="Cambria"/>
                <a:cs typeface="Cambria"/>
                <a:sym typeface="Cambria"/>
              </a:rPr>
              <a:t>LD,SD</a:t>
            </a:r>
          </a:p>
        </p:txBody>
      </p:sp>
      <p:sp>
        <p:nvSpPr>
          <p:cNvPr id="18" name="Shape 495"/>
          <p:cNvSpPr/>
          <p:nvPr/>
        </p:nvSpPr>
        <p:spPr>
          <a:xfrm>
            <a:off x="834529" y="3861614"/>
            <a:ext cx="1697411" cy="265946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ea typeface="Cambria"/>
                <a:cs typeface="Cambria"/>
                <a:sym typeface="Cambria"/>
              </a:rPr>
              <a:t>ALUOut1 ← A+Imm</a:t>
            </a:r>
          </a:p>
        </p:txBody>
      </p:sp>
      <p:sp>
        <p:nvSpPr>
          <p:cNvPr id="19" name="Shape 498"/>
          <p:cNvSpPr txBox="1"/>
          <p:nvPr/>
        </p:nvSpPr>
        <p:spPr>
          <a:xfrm>
            <a:off x="366530" y="3772215"/>
            <a:ext cx="568500" cy="43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>
                <a:ea typeface="Cambria"/>
                <a:cs typeface="Cambria"/>
                <a:sym typeface="Cambria"/>
              </a:rPr>
              <a:t>EX</a:t>
            </a:r>
          </a:p>
        </p:txBody>
      </p:sp>
      <p:sp>
        <p:nvSpPr>
          <p:cNvPr id="20" name="Shape 499"/>
          <p:cNvSpPr txBox="1"/>
          <p:nvPr/>
        </p:nvSpPr>
        <p:spPr>
          <a:xfrm>
            <a:off x="742094" y="3549586"/>
            <a:ext cx="362400" cy="43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>
                <a:ea typeface="Cambria"/>
                <a:cs typeface="Cambria"/>
                <a:sym typeface="Cambria"/>
              </a:rPr>
              <a:t>2</a:t>
            </a:r>
          </a:p>
        </p:txBody>
      </p:sp>
      <p:cxnSp>
        <p:nvCxnSpPr>
          <p:cNvPr id="21" name="Shape 502"/>
          <p:cNvCxnSpPr>
            <a:endCxn id="22" idx="0"/>
          </p:cNvCxnSpPr>
          <p:nvPr/>
        </p:nvCxnSpPr>
        <p:spPr>
          <a:xfrm>
            <a:off x="1435448" y="4141070"/>
            <a:ext cx="793" cy="416714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" name="Shape 523"/>
          <p:cNvSpPr/>
          <p:nvPr/>
        </p:nvSpPr>
        <p:spPr>
          <a:xfrm>
            <a:off x="551772" y="4557784"/>
            <a:ext cx="1768937" cy="323796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LMD ←M[ALUOut1]</a:t>
            </a:r>
          </a:p>
        </p:txBody>
      </p:sp>
      <p:sp>
        <p:nvSpPr>
          <p:cNvPr id="23" name="Shape 524"/>
          <p:cNvSpPr txBox="1"/>
          <p:nvPr/>
        </p:nvSpPr>
        <p:spPr>
          <a:xfrm>
            <a:off x="0" y="4506720"/>
            <a:ext cx="736200" cy="43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MEM</a:t>
            </a:r>
          </a:p>
        </p:txBody>
      </p:sp>
      <p:sp>
        <p:nvSpPr>
          <p:cNvPr id="25" name="Shape 527"/>
          <p:cNvSpPr txBox="1"/>
          <p:nvPr/>
        </p:nvSpPr>
        <p:spPr>
          <a:xfrm>
            <a:off x="955047" y="4116429"/>
            <a:ext cx="534902" cy="3040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LD</a:t>
            </a:r>
          </a:p>
        </p:txBody>
      </p:sp>
      <p:sp>
        <p:nvSpPr>
          <p:cNvPr id="30" name="Shape 614"/>
          <p:cNvSpPr/>
          <p:nvPr/>
        </p:nvSpPr>
        <p:spPr>
          <a:xfrm>
            <a:off x="632694" y="5231832"/>
            <a:ext cx="1597500" cy="281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GPR[Rt]← LMD</a:t>
            </a:r>
          </a:p>
        </p:txBody>
      </p:sp>
      <p:sp>
        <p:nvSpPr>
          <p:cNvPr id="31" name="Shape 615"/>
          <p:cNvSpPr txBox="1"/>
          <p:nvPr/>
        </p:nvSpPr>
        <p:spPr>
          <a:xfrm>
            <a:off x="-34506" y="5156082"/>
            <a:ext cx="667200" cy="43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WB</a:t>
            </a:r>
          </a:p>
        </p:txBody>
      </p:sp>
      <p:cxnSp>
        <p:nvCxnSpPr>
          <p:cNvPr id="32" name="Shape 616"/>
          <p:cNvCxnSpPr>
            <a:endCxn id="30" idx="0"/>
          </p:cNvCxnSpPr>
          <p:nvPr/>
        </p:nvCxnSpPr>
        <p:spPr>
          <a:xfrm>
            <a:off x="1425744" y="4891932"/>
            <a:ext cx="5700" cy="3399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" name="Shape 618"/>
          <p:cNvSpPr txBox="1"/>
          <p:nvPr/>
        </p:nvSpPr>
        <p:spPr>
          <a:xfrm>
            <a:off x="455591" y="4948905"/>
            <a:ext cx="362400" cy="43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4</a:t>
            </a:r>
          </a:p>
        </p:txBody>
      </p:sp>
      <p:sp>
        <p:nvSpPr>
          <p:cNvPr id="34" name="Shape 619"/>
          <p:cNvSpPr/>
          <p:nvPr/>
        </p:nvSpPr>
        <p:spPr>
          <a:xfrm>
            <a:off x="1288219" y="5744382"/>
            <a:ext cx="274800" cy="239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0</a:t>
            </a:r>
          </a:p>
        </p:txBody>
      </p:sp>
      <p:cxnSp>
        <p:nvCxnSpPr>
          <p:cNvPr id="35" name="Shape 620"/>
          <p:cNvCxnSpPr>
            <a:endCxn id="34" idx="0"/>
          </p:cNvCxnSpPr>
          <p:nvPr/>
        </p:nvCxnSpPr>
        <p:spPr>
          <a:xfrm flipH="1">
            <a:off x="1425619" y="5512782"/>
            <a:ext cx="5700" cy="231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" name="Shape 499"/>
          <p:cNvSpPr txBox="1"/>
          <p:nvPr/>
        </p:nvSpPr>
        <p:spPr>
          <a:xfrm>
            <a:off x="393948" y="4272883"/>
            <a:ext cx="362400" cy="43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3</a:t>
            </a:r>
            <a:endParaRPr lang="en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37" name="Shape 622"/>
          <p:cNvSpPr/>
          <p:nvPr/>
        </p:nvSpPr>
        <p:spPr>
          <a:xfrm>
            <a:off x="2467422" y="4557872"/>
            <a:ext cx="1485600" cy="322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M[ALUOut1]←B</a:t>
            </a:r>
          </a:p>
        </p:txBody>
      </p:sp>
      <p:sp>
        <p:nvSpPr>
          <p:cNvPr id="38" name="Shape 623"/>
          <p:cNvSpPr txBox="1"/>
          <p:nvPr/>
        </p:nvSpPr>
        <p:spPr>
          <a:xfrm>
            <a:off x="2380613" y="4261392"/>
            <a:ext cx="239700" cy="5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5</a:t>
            </a:r>
          </a:p>
        </p:txBody>
      </p:sp>
      <p:sp>
        <p:nvSpPr>
          <p:cNvPr id="39" name="Shape 625"/>
          <p:cNvSpPr/>
          <p:nvPr/>
        </p:nvSpPr>
        <p:spPr>
          <a:xfrm>
            <a:off x="3166559" y="5139388"/>
            <a:ext cx="274800" cy="239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0</a:t>
            </a:r>
          </a:p>
        </p:txBody>
      </p:sp>
      <p:cxnSp>
        <p:nvCxnSpPr>
          <p:cNvPr id="40" name="Shape 626"/>
          <p:cNvCxnSpPr/>
          <p:nvPr/>
        </p:nvCxnSpPr>
        <p:spPr>
          <a:xfrm flipH="1">
            <a:off x="3285863" y="4881581"/>
            <a:ext cx="1949" cy="24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" name="Shape 627"/>
          <p:cNvCxnSpPr/>
          <p:nvPr/>
        </p:nvCxnSpPr>
        <p:spPr>
          <a:xfrm>
            <a:off x="1451592" y="4272719"/>
            <a:ext cx="1720273" cy="289414"/>
          </a:xfrm>
          <a:prstGeom prst="bentConnector2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42" name="Shape 628"/>
          <p:cNvSpPr txBox="1"/>
          <p:nvPr/>
        </p:nvSpPr>
        <p:spPr>
          <a:xfrm rot="9640">
            <a:off x="2516780" y="3957129"/>
            <a:ext cx="534902" cy="36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SD</a:t>
            </a:r>
          </a:p>
        </p:txBody>
      </p:sp>
      <p:sp>
        <p:nvSpPr>
          <p:cNvPr id="55" name="Shape 669"/>
          <p:cNvSpPr txBox="1"/>
          <p:nvPr/>
        </p:nvSpPr>
        <p:spPr>
          <a:xfrm rot="10116">
            <a:off x="2701387" y="3415746"/>
            <a:ext cx="1223405" cy="4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latin typeface="Cambria"/>
                <a:ea typeface="Cambria"/>
                <a:cs typeface="Cambria"/>
                <a:sym typeface="Cambria"/>
              </a:rPr>
              <a:t>A/L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latin typeface="Cambria"/>
                <a:ea typeface="Cambria"/>
                <a:cs typeface="Cambria"/>
                <a:sym typeface="Cambria"/>
              </a:rPr>
              <a:t>R-format</a:t>
            </a:r>
          </a:p>
        </p:txBody>
      </p:sp>
      <p:sp>
        <p:nvSpPr>
          <p:cNvPr id="56" name="Shape 671"/>
          <p:cNvSpPr txBox="1"/>
          <p:nvPr/>
        </p:nvSpPr>
        <p:spPr>
          <a:xfrm>
            <a:off x="2841728" y="3597059"/>
            <a:ext cx="346500" cy="5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6</a:t>
            </a:r>
          </a:p>
        </p:txBody>
      </p:sp>
      <p:sp>
        <p:nvSpPr>
          <p:cNvPr id="57" name="Shape 672"/>
          <p:cNvSpPr/>
          <p:nvPr/>
        </p:nvSpPr>
        <p:spPr>
          <a:xfrm>
            <a:off x="3082008" y="3809232"/>
            <a:ext cx="1847665" cy="29044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 smtClean="0">
                <a:latin typeface="Cambria"/>
                <a:ea typeface="Cambria"/>
                <a:cs typeface="Cambria"/>
                <a:sym typeface="Cambria"/>
              </a:rPr>
              <a:t>ALUOut</a:t>
            </a:r>
            <a:r>
              <a:rPr lang="en-US" sz="1400" dirty="0" smtClean="0"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400" dirty="0" smtClean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← A func </a:t>
            </a:r>
            <a:r>
              <a:rPr lang="en" sz="1400" dirty="0" smtClean="0">
                <a:latin typeface="Cambria"/>
                <a:ea typeface="Cambria"/>
                <a:cs typeface="Cambria"/>
                <a:sym typeface="Cambria"/>
              </a:rPr>
              <a:t>B</a:t>
            </a:r>
            <a:endParaRPr lang="en" sz="1400" dirty="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58" name="Shape 478"/>
          <p:cNvCxnSpPr/>
          <p:nvPr/>
        </p:nvCxnSpPr>
        <p:spPr>
          <a:xfrm>
            <a:off x="3416081" y="3464292"/>
            <a:ext cx="453651" cy="34559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Shape 713"/>
          <p:cNvSpPr/>
          <p:nvPr/>
        </p:nvSpPr>
        <p:spPr>
          <a:xfrm>
            <a:off x="3720971" y="5219956"/>
            <a:ext cx="1789274" cy="281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GPR[Rd]← ALUOut2</a:t>
            </a:r>
          </a:p>
        </p:txBody>
      </p:sp>
      <p:sp>
        <p:nvSpPr>
          <p:cNvPr id="62" name="Shape 714"/>
          <p:cNvSpPr/>
          <p:nvPr/>
        </p:nvSpPr>
        <p:spPr>
          <a:xfrm>
            <a:off x="4459947" y="5739206"/>
            <a:ext cx="274800" cy="239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0</a:t>
            </a:r>
          </a:p>
        </p:txBody>
      </p:sp>
      <p:cxnSp>
        <p:nvCxnSpPr>
          <p:cNvPr id="63" name="Shape 715"/>
          <p:cNvCxnSpPr/>
          <p:nvPr/>
        </p:nvCxnSpPr>
        <p:spPr>
          <a:xfrm flipH="1">
            <a:off x="4594497" y="5507606"/>
            <a:ext cx="5700" cy="231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" name="Shape 720"/>
          <p:cNvCxnSpPr>
            <a:endCxn id="61" idx="0"/>
          </p:cNvCxnSpPr>
          <p:nvPr/>
        </p:nvCxnSpPr>
        <p:spPr>
          <a:xfrm rot="16200000" flipH="1">
            <a:off x="3565902" y="4170249"/>
            <a:ext cx="1128575" cy="970837"/>
          </a:xfrm>
          <a:prstGeom prst="bentConnector3">
            <a:avLst>
              <a:gd name="adj1" fmla="val 33924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7" name="Shape 898"/>
          <p:cNvSpPr/>
          <p:nvPr/>
        </p:nvSpPr>
        <p:spPr>
          <a:xfrm>
            <a:off x="5234489" y="3688366"/>
            <a:ext cx="2414400" cy="1004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ALUOut1 ← PC+Imm &lt;&lt; 2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Zero ← A BranchOp 0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If Zero, PC ← ALUOut1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Zero ← 0</a:t>
            </a:r>
          </a:p>
        </p:txBody>
      </p:sp>
      <p:cxnSp>
        <p:nvCxnSpPr>
          <p:cNvPr id="68" name="Shape 899"/>
          <p:cNvCxnSpPr/>
          <p:nvPr/>
        </p:nvCxnSpPr>
        <p:spPr>
          <a:xfrm>
            <a:off x="3401891" y="3483404"/>
            <a:ext cx="2410226" cy="18413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9" name="Shape 900"/>
          <p:cNvSpPr txBox="1"/>
          <p:nvPr/>
        </p:nvSpPr>
        <p:spPr>
          <a:xfrm rot="265777">
            <a:off x="4312393" y="3239284"/>
            <a:ext cx="1449306" cy="33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BEQZ</a:t>
            </a:r>
          </a:p>
        </p:txBody>
      </p:sp>
      <p:sp>
        <p:nvSpPr>
          <p:cNvPr id="70" name="Shape 901"/>
          <p:cNvSpPr txBox="1"/>
          <p:nvPr/>
        </p:nvSpPr>
        <p:spPr>
          <a:xfrm>
            <a:off x="5014186" y="3583606"/>
            <a:ext cx="461700" cy="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 smtClean="0">
                <a:latin typeface="Cambria"/>
                <a:ea typeface="Cambria"/>
                <a:cs typeface="Cambria"/>
                <a:sym typeface="Cambria"/>
              </a:rPr>
              <a:t>8</a:t>
            </a:r>
            <a:endParaRPr lang="en"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1" name="Shape 902"/>
          <p:cNvSpPr/>
          <p:nvPr/>
        </p:nvSpPr>
        <p:spPr>
          <a:xfrm>
            <a:off x="6304289" y="4976566"/>
            <a:ext cx="274800" cy="239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0</a:t>
            </a:r>
          </a:p>
        </p:txBody>
      </p:sp>
      <p:cxnSp>
        <p:nvCxnSpPr>
          <p:cNvPr id="72" name="Shape 903"/>
          <p:cNvCxnSpPr/>
          <p:nvPr/>
        </p:nvCxnSpPr>
        <p:spPr>
          <a:xfrm>
            <a:off x="6441689" y="4673841"/>
            <a:ext cx="0" cy="322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671"/>
          <p:cNvSpPr txBox="1"/>
          <p:nvPr/>
        </p:nvSpPr>
        <p:spPr>
          <a:xfrm>
            <a:off x="3518967" y="4935252"/>
            <a:ext cx="346500" cy="5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latin typeface="Cambria"/>
                <a:ea typeface="Cambria"/>
                <a:cs typeface="Cambria"/>
                <a:sym typeface="Cambria"/>
              </a:rPr>
              <a:t>7</a:t>
            </a:r>
            <a:endParaRPr lang="en"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7270" y="1281531"/>
            <a:ext cx="1587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dirty="0">
                <a:solidFill>
                  <a:srgbClr val="FF0000"/>
                </a:solidFill>
                <a:ea typeface="Cambria"/>
                <a:cs typeface="Cambria"/>
                <a:sym typeface="Cambria"/>
              </a:rPr>
              <a:t>LD, R9, 0(R8)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787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Processor Clock Rate</a:t>
            </a:r>
            <a:endParaRPr lang="en-US" sz="3200" dirty="0"/>
          </a:p>
        </p:txBody>
      </p:sp>
      <p:sp>
        <p:nvSpPr>
          <p:cNvPr id="6" name="Content Placeholder 1"/>
          <p:cNvSpPr>
            <a:spLocks noGrp="1"/>
          </p:cNvSpPr>
          <p:nvPr>
            <p:ph sz="half" idx="1"/>
          </p:nvPr>
        </p:nvSpPr>
        <p:spPr>
          <a:xfrm>
            <a:off x="7162800" y="2612811"/>
            <a:ext cx="5181600" cy="1925171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half" idx="1"/>
          </p:nvPr>
        </p:nvSpPr>
        <p:spPr>
          <a:xfrm>
            <a:off x="7315200" y="2765211"/>
            <a:ext cx="5181600" cy="1925171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hape 457"/>
          <p:cNvSpPr/>
          <p:nvPr/>
        </p:nvSpPr>
        <p:spPr>
          <a:xfrm>
            <a:off x="2963253" y="2010445"/>
            <a:ext cx="1263352" cy="456914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IR ← M[PC]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PC ← PC+4</a:t>
            </a:r>
          </a:p>
        </p:txBody>
      </p:sp>
      <p:sp>
        <p:nvSpPr>
          <p:cNvPr id="9" name="Shape 458"/>
          <p:cNvSpPr txBox="1"/>
          <p:nvPr/>
        </p:nvSpPr>
        <p:spPr>
          <a:xfrm>
            <a:off x="2738390" y="1782424"/>
            <a:ext cx="362400" cy="43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0</a:t>
            </a:r>
          </a:p>
        </p:txBody>
      </p:sp>
      <p:sp>
        <p:nvSpPr>
          <p:cNvPr id="10" name="Shape 459"/>
          <p:cNvSpPr txBox="1"/>
          <p:nvPr/>
        </p:nvSpPr>
        <p:spPr>
          <a:xfrm>
            <a:off x="2540370" y="2068901"/>
            <a:ext cx="468000" cy="43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IF</a:t>
            </a:r>
          </a:p>
        </p:txBody>
      </p:sp>
      <p:sp>
        <p:nvSpPr>
          <p:cNvPr id="11" name="Shape 477"/>
          <p:cNvSpPr/>
          <p:nvPr/>
        </p:nvSpPr>
        <p:spPr>
          <a:xfrm>
            <a:off x="2857422" y="2782296"/>
            <a:ext cx="1541156" cy="670684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ea typeface="Cambria"/>
                <a:cs typeface="Cambria"/>
                <a:sym typeface="Cambria"/>
              </a:rPr>
              <a:t>A← GPR[Rs]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ea typeface="Cambria"/>
                <a:cs typeface="Cambria"/>
                <a:sym typeface="Cambria"/>
              </a:rPr>
              <a:t>B ← GPR[Rt]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ea typeface="Cambria"/>
                <a:cs typeface="Cambria"/>
                <a:sym typeface="Cambria"/>
              </a:rPr>
              <a:t>Imm ← DoImm</a:t>
            </a:r>
            <a:r>
              <a:rPr lang="en" sz="1400" baseline="30000" dirty="0">
                <a:ea typeface="Cambria"/>
                <a:cs typeface="Cambria"/>
                <a:sym typeface="Cambria"/>
              </a:rPr>
              <a:t>+</a:t>
            </a:r>
          </a:p>
        </p:txBody>
      </p:sp>
      <p:cxnSp>
        <p:nvCxnSpPr>
          <p:cNvPr id="13" name="Shape 478"/>
          <p:cNvCxnSpPr/>
          <p:nvPr/>
        </p:nvCxnSpPr>
        <p:spPr>
          <a:xfrm flipH="1">
            <a:off x="3524110" y="2468092"/>
            <a:ext cx="3804" cy="308443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Shape 480"/>
          <p:cNvSpPr txBox="1"/>
          <p:nvPr/>
        </p:nvSpPr>
        <p:spPr>
          <a:xfrm>
            <a:off x="2504921" y="2954044"/>
            <a:ext cx="468000" cy="43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>
                <a:ea typeface="Cambria"/>
                <a:cs typeface="Cambria"/>
                <a:sym typeface="Cambria"/>
              </a:rPr>
              <a:t>ID</a:t>
            </a:r>
          </a:p>
        </p:txBody>
      </p:sp>
      <p:sp>
        <p:nvSpPr>
          <p:cNvPr id="15" name="Shape 481"/>
          <p:cNvSpPr txBox="1"/>
          <p:nvPr/>
        </p:nvSpPr>
        <p:spPr>
          <a:xfrm>
            <a:off x="2691741" y="2532984"/>
            <a:ext cx="362400" cy="43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>
                <a:ea typeface="Cambria"/>
                <a:cs typeface="Cambria"/>
                <a:sym typeface="Cambria"/>
              </a:rPr>
              <a:t>1</a:t>
            </a:r>
          </a:p>
        </p:txBody>
      </p:sp>
      <p:cxnSp>
        <p:nvCxnSpPr>
          <p:cNvPr id="16" name="Shape 496"/>
          <p:cNvCxnSpPr/>
          <p:nvPr/>
        </p:nvCxnSpPr>
        <p:spPr>
          <a:xfrm flipH="1">
            <a:off x="1904984" y="3478977"/>
            <a:ext cx="1506623" cy="34715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" name="Shape 500"/>
          <p:cNvSpPr txBox="1"/>
          <p:nvPr/>
        </p:nvSpPr>
        <p:spPr>
          <a:xfrm rot="20866641">
            <a:off x="1968901" y="3365449"/>
            <a:ext cx="950865" cy="4147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ea typeface="Cambria"/>
                <a:cs typeface="Cambria"/>
                <a:sym typeface="Cambria"/>
              </a:rPr>
              <a:t>LD,SD</a:t>
            </a:r>
          </a:p>
        </p:txBody>
      </p:sp>
      <p:sp>
        <p:nvSpPr>
          <p:cNvPr id="18" name="Shape 495"/>
          <p:cNvSpPr/>
          <p:nvPr/>
        </p:nvSpPr>
        <p:spPr>
          <a:xfrm>
            <a:off x="834529" y="3861614"/>
            <a:ext cx="1697411" cy="265946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ea typeface="Cambria"/>
                <a:cs typeface="Cambria"/>
                <a:sym typeface="Cambria"/>
              </a:rPr>
              <a:t>ALUOut1 ← A+Imm</a:t>
            </a:r>
          </a:p>
        </p:txBody>
      </p:sp>
      <p:sp>
        <p:nvSpPr>
          <p:cNvPr id="19" name="Shape 498"/>
          <p:cNvSpPr txBox="1"/>
          <p:nvPr/>
        </p:nvSpPr>
        <p:spPr>
          <a:xfrm>
            <a:off x="366530" y="3772215"/>
            <a:ext cx="568500" cy="43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>
                <a:ea typeface="Cambria"/>
                <a:cs typeface="Cambria"/>
                <a:sym typeface="Cambria"/>
              </a:rPr>
              <a:t>EX</a:t>
            </a:r>
          </a:p>
        </p:txBody>
      </p:sp>
      <p:sp>
        <p:nvSpPr>
          <p:cNvPr id="20" name="Shape 499"/>
          <p:cNvSpPr txBox="1"/>
          <p:nvPr/>
        </p:nvSpPr>
        <p:spPr>
          <a:xfrm>
            <a:off x="742094" y="3549586"/>
            <a:ext cx="362400" cy="43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>
                <a:ea typeface="Cambria"/>
                <a:cs typeface="Cambria"/>
                <a:sym typeface="Cambria"/>
              </a:rPr>
              <a:t>2</a:t>
            </a:r>
          </a:p>
        </p:txBody>
      </p:sp>
      <p:cxnSp>
        <p:nvCxnSpPr>
          <p:cNvPr id="21" name="Shape 502"/>
          <p:cNvCxnSpPr>
            <a:endCxn id="22" idx="0"/>
          </p:cNvCxnSpPr>
          <p:nvPr/>
        </p:nvCxnSpPr>
        <p:spPr>
          <a:xfrm>
            <a:off x="1435448" y="4141070"/>
            <a:ext cx="793" cy="416714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" name="Shape 523"/>
          <p:cNvSpPr/>
          <p:nvPr/>
        </p:nvSpPr>
        <p:spPr>
          <a:xfrm>
            <a:off x="551772" y="4557784"/>
            <a:ext cx="1768937" cy="323796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LMD ←M[ALUOut1]</a:t>
            </a:r>
          </a:p>
        </p:txBody>
      </p:sp>
      <p:sp>
        <p:nvSpPr>
          <p:cNvPr id="23" name="Shape 524"/>
          <p:cNvSpPr txBox="1"/>
          <p:nvPr/>
        </p:nvSpPr>
        <p:spPr>
          <a:xfrm>
            <a:off x="0" y="4506720"/>
            <a:ext cx="736200" cy="43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MEM</a:t>
            </a:r>
          </a:p>
        </p:txBody>
      </p:sp>
      <p:sp>
        <p:nvSpPr>
          <p:cNvPr id="25" name="Shape 527"/>
          <p:cNvSpPr txBox="1"/>
          <p:nvPr/>
        </p:nvSpPr>
        <p:spPr>
          <a:xfrm>
            <a:off x="955047" y="4116429"/>
            <a:ext cx="534902" cy="3040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LD</a:t>
            </a:r>
          </a:p>
        </p:txBody>
      </p:sp>
      <p:sp>
        <p:nvSpPr>
          <p:cNvPr id="30" name="Shape 614"/>
          <p:cNvSpPr/>
          <p:nvPr/>
        </p:nvSpPr>
        <p:spPr>
          <a:xfrm>
            <a:off x="632694" y="5231832"/>
            <a:ext cx="1597500" cy="281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GPR[Rt]← LMD</a:t>
            </a:r>
          </a:p>
        </p:txBody>
      </p:sp>
      <p:sp>
        <p:nvSpPr>
          <p:cNvPr id="31" name="Shape 615"/>
          <p:cNvSpPr txBox="1"/>
          <p:nvPr/>
        </p:nvSpPr>
        <p:spPr>
          <a:xfrm>
            <a:off x="-34506" y="5156082"/>
            <a:ext cx="667200" cy="43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WB</a:t>
            </a:r>
          </a:p>
        </p:txBody>
      </p:sp>
      <p:cxnSp>
        <p:nvCxnSpPr>
          <p:cNvPr id="32" name="Shape 616"/>
          <p:cNvCxnSpPr>
            <a:endCxn id="30" idx="0"/>
          </p:cNvCxnSpPr>
          <p:nvPr/>
        </p:nvCxnSpPr>
        <p:spPr>
          <a:xfrm>
            <a:off x="1425744" y="4891932"/>
            <a:ext cx="5700" cy="339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" name="Shape 618"/>
          <p:cNvSpPr txBox="1"/>
          <p:nvPr/>
        </p:nvSpPr>
        <p:spPr>
          <a:xfrm>
            <a:off x="455591" y="4948905"/>
            <a:ext cx="362400" cy="43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4</a:t>
            </a:r>
          </a:p>
        </p:txBody>
      </p:sp>
      <p:sp>
        <p:nvSpPr>
          <p:cNvPr id="34" name="Shape 619"/>
          <p:cNvSpPr/>
          <p:nvPr/>
        </p:nvSpPr>
        <p:spPr>
          <a:xfrm>
            <a:off x="1288219" y="5744382"/>
            <a:ext cx="274800" cy="239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0</a:t>
            </a:r>
          </a:p>
        </p:txBody>
      </p:sp>
      <p:cxnSp>
        <p:nvCxnSpPr>
          <p:cNvPr id="35" name="Shape 620"/>
          <p:cNvCxnSpPr>
            <a:endCxn id="34" idx="0"/>
          </p:cNvCxnSpPr>
          <p:nvPr/>
        </p:nvCxnSpPr>
        <p:spPr>
          <a:xfrm flipH="1">
            <a:off x="1425619" y="5512782"/>
            <a:ext cx="5700" cy="231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" name="Shape 499"/>
          <p:cNvSpPr txBox="1"/>
          <p:nvPr/>
        </p:nvSpPr>
        <p:spPr>
          <a:xfrm>
            <a:off x="393948" y="4272883"/>
            <a:ext cx="362400" cy="43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3</a:t>
            </a:r>
            <a:endParaRPr lang="en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37" name="Shape 622"/>
          <p:cNvSpPr/>
          <p:nvPr/>
        </p:nvSpPr>
        <p:spPr>
          <a:xfrm>
            <a:off x="2467422" y="4557872"/>
            <a:ext cx="1485600" cy="322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M[ALUOut1]←B</a:t>
            </a:r>
          </a:p>
        </p:txBody>
      </p:sp>
      <p:sp>
        <p:nvSpPr>
          <p:cNvPr id="38" name="Shape 623"/>
          <p:cNvSpPr txBox="1"/>
          <p:nvPr/>
        </p:nvSpPr>
        <p:spPr>
          <a:xfrm>
            <a:off x="2380613" y="4261392"/>
            <a:ext cx="239700" cy="5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5</a:t>
            </a:r>
          </a:p>
        </p:txBody>
      </p:sp>
      <p:sp>
        <p:nvSpPr>
          <p:cNvPr id="39" name="Shape 625"/>
          <p:cNvSpPr/>
          <p:nvPr/>
        </p:nvSpPr>
        <p:spPr>
          <a:xfrm>
            <a:off x="3166559" y="5139388"/>
            <a:ext cx="274800" cy="239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0</a:t>
            </a:r>
          </a:p>
        </p:txBody>
      </p:sp>
      <p:cxnSp>
        <p:nvCxnSpPr>
          <p:cNvPr id="40" name="Shape 626"/>
          <p:cNvCxnSpPr/>
          <p:nvPr/>
        </p:nvCxnSpPr>
        <p:spPr>
          <a:xfrm flipH="1">
            <a:off x="3285863" y="4881581"/>
            <a:ext cx="1949" cy="24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" name="Shape 627"/>
          <p:cNvCxnSpPr/>
          <p:nvPr/>
        </p:nvCxnSpPr>
        <p:spPr>
          <a:xfrm>
            <a:off x="1451592" y="4272719"/>
            <a:ext cx="1720273" cy="289414"/>
          </a:xfrm>
          <a:prstGeom prst="bentConnector2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42" name="Shape 628"/>
          <p:cNvSpPr txBox="1"/>
          <p:nvPr/>
        </p:nvSpPr>
        <p:spPr>
          <a:xfrm rot="9640">
            <a:off x="2516780" y="3957129"/>
            <a:ext cx="534902" cy="36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SD</a:t>
            </a:r>
          </a:p>
        </p:txBody>
      </p:sp>
      <p:sp>
        <p:nvSpPr>
          <p:cNvPr id="55" name="Shape 669"/>
          <p:cNvSpPr txBox="1"/>
          <p:nvPr/>
        </p:nvSpPr>
        <p:spPr>
          <a:xfrm rot="10116">
            <a:off x="2701387" y="3415746"/>
            <a:ext cx="1223405" cy="4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latin typeface="Cambria"/>
                <a:ea typeface="Cambria"/>
                <a:cs typeface="Cambria"/>
                <a:sym typeface="Cambria"/>
              </a:rPr>
              <a:t>A/L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latin typeface="Cambria"/>
                <a:ea typeface="Cambria"/>
                <a:cs typeface="Cambria"/>
                <a:sym typeface="Cambria"/>
              </a:rPr>
              <a:t>R-format</a:t>
            </a:r>
          </a:p>
        </p:txBody>
      </p:sp>
      <p:sp>
        <p:nvSpPr>
          <p:cNvPr id="56" name="Shape 671"/>
          <p:cNvSpPr txBox="1"/>
          <p:nvPr/>
        </p:nvSpPr>
        <p:spPr>
          <a:xfrm>
            <a:off x="2841728" y="3597059"/>
            <a:ext cx="346500" cy="5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6</a:t>
            </a:r>
          </a:p>
        </p:txBody>
      </p:sp>
      <p:sp>
        <p:nvSpPr>
          <p:cNvPr id="57" name="Shape 672"/>
          <p:cNvSpPr/>
          <p:nvPr/>
        </p:nvSpPr>
        <p:spPr>
          <a:xfrm>
            <a:off x="3082008" y="3809232"/>
            <a:ext cx="1847665" cy="29044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 smtClean="0">
                <a:latin typeface="Cambria"/>
                <a:ea typeface="Cambria"/>
                <a:cs typeface="Cambria"/>
                <a:sym typeface="Cambria"/>
              </a:rPr>
              <a:t>ALUOut</a:t>
            </a:r>
            <a:r>
              <a:rPr lang="en-US" sz="1400" dirty="0" smtClean="0"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400" dirty="0" smtClean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← A func </a:t>
            </a:r>
            <a:r>
              <a:rPr lang="en" sz="1400" dirty="0" smtClean="0">
                <a:latin typeface="Cambria"/>
                <a:ea typeface="Cambria"/>
                <a:cs typeface="Cambria"/>
                <a:sym typeface="Cambria"/>
              </a:rPr>
              <a:t>B</a:t>
            </a:r>
            <a:endParaRPr lang="en" sz="1400" dirty="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58" name="Shape 478"/>
          <p:cNvCxnSpPr/>
          <p:nvPr/>
        </p:nvCxnSpPr>
        <p:spPr>
          <a:xfrm>
            <a:off x="3416081" y="3464292"/>
            <a:ext cx="453651" cy="34559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Shape 713"/>
          <p:cNvSpPr/>
          <p:nvPr/>
        </p:nvSpPr>
        <p:spPr>
          <a:xfrm>
            <a:off x="3720971" y="5219956"/>
            <a:ext cx="1789274" cy="281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GPR[Rd]← ALUOut2</a:t>
            </a:r>
          </a:p>
        </p:txBody>
      </p:sp>
      <p:sp>
        <p:nvSpPr>
          <p:cNvPr id="62" name="Shape 714"/>
          <p:cNvSpPr/>
          <p:nvPr/>
        </p:nvSpPr>
        <p:spPr>
          <a:xfrm>
            <a:off x="4459947" y="5739206"/>
            <a:ext cx="274800" cy="239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0</a:t>
            </a:r>
          </a:p>
        </p:txBody>
      </p:sp>
      <p:cxnSp>
        <p:nvCxnSpPr>
          <p:cNvPr id="63" name="Shape 715"/>
          <p:cNvCxnSpPr/>
          <p:nvPr/>
        </p:nvCxnSpPr>
        <p:spPr>
          <a:xfrm flipH="1">
            <a:off x="4594497" y="5507606"/>
            <a:ext cx="5700" cy="231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" name="Shape 720"/>
          <p:cNvCxnSpPr>
            <a:endCxn id="61" idx="0"/>
          </p:cNvCxnSpPr>
          <p:nvPr/>
        </p:nvCxnSpPr>
        <p:spPr>
          <a:xfrm rot="16200000" flipH="1">
            <a:off x="3565902" y="4170249"/>
            <a:ext cx="1128575" cy="970837"/>
          </a:xfrm>
          <a:prstGeom prst="bentConnector3">
            <a:avLst>
              <a:gd name="adj1" fmla="val 33924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7" name="Shape 898"/>
          <p:cNvSpPr/>
          <p:nvPr/>
        </p:nvSpPr>
        <p:spPr>
          <a:xfrm>
            <a:off x="5234489" y="3688366"/>
            <a:ext cx="2414400" cy="1004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ALUOut1 ← PC+Imm &lt;&lt; 2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Zero ← A BranchOp 0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If Zero, PC ← ALUOut1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Zero ← 0</a:t>
            </a:r>
          </a:p>
        </p:txBody>
      </p:sp>
      <p:cxnSp>
        <p:nvCxnSpPr>
          <p:cNvPr id="68" name="Shape 899"/>
          <p:cNvCxnSpPr/>
          <p:nvPr/>
        </p:nvCxnSpPr>
        <p:spPr>
          <a:xfrm>
            <a:off x="3401891" y="3483404"/>
            <a:ext cx="2410226" cy="18413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9" name="Shape 900"/>
          <p:cNvSpPr txBox="1"/>
          <p:nvPr/>
        </p:nvSpPr>
        <p:spPr>
          <a:xfrm rot="265777">
            <a:off x="4312393" y="3239284"/>
            <a:ext cx="1449306" cy="33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BEQZ</a:t>
            </a:r>
          </a:p>
        </p:txBody>
      </p:sp>
      <p:sp>
        <p:nvSpPr>
          <p:cNvPr id="70" name="Shape 901"/>
          <p:cNvSpPr txBox="1"/>
          <p:nvPr/>
        </p:nvSpPr>
        <p:spPr>
          <a:xfrm>
            <a:off x="5014186" y="3583606"/>
            <a:ext cx="461700" cy="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 smtClean="0">
                <a:latin typeface="Cambria"/>
                <a:ea typeface="Cambria"/>
                <a:cs typeface="Cambria"/>
                <a:sym typeface="Cambria"/>
              </a:rPr>
              <a:t>8</a:t>
            </a:r>
            <a:endParaRPr lang="en"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1" name="Shape 902"/>
          <p:cNvSpPr/>
          <p:nvPr/>
        </p:nvSpPr>
        <p:spPr>
          <a:xfrm>
            <a:off x="6304289" y="4976566"/>
            <a:ext cx="274800" cy="239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0</a:t>
            </a:r>
          </a:p>
        </p:txBody>
      </p:sp>
      <p:cxnSp>
        <p:nvCxnSpPr>
          <p:cNvPr id="72" name="Shape 903"/>
          <p:cNvCxnSpPr/>
          <p:nvPr/>
        </p:nvCxnSpPr>
        <p:spPr>
          <a:xfrm>
            <a:off x="6441689" y="4673841"/>
            <a:ext cx="0" cy="322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671"/>
          <p:cNvSpPr txBox="1"/>
          <p:nvPr/>
        </p:nvSpPr>
        <p:spPr>
          <a:xfrm>
            <a:off x="3518967" y="4935252"/>
            <a:ext cx="346500" cy="5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latin typeface="Cambria"/>
                <a:ea typeface="Cambria"/>
                <a:cs typeface="Cambria"/>
                <a:sym typeface="Cambria"/>
              </a:rPr>
              <a:t>7</a:t>
            </a:r>
            <a:endParaRPr lang="en"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7270" y="1281531"/>
            <a:ext cx="28829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dirty="0">
                <a:solidFill>
                  <a:srgbClr val="FF0000"/>
                </a:solidFill>
                <a:ea typeface="Cambria"/>
                <a:cs typeface="Cambria"/>
                <a:sym typeface="Cambria"/>
              </a:rPr>
              <a:t>LD, R9, 0(R8</a:t>
            </a:r>
            <a:r>
              <a:rPr lang="en" b="1" dirty="0" smtClean="0">
                <a:solidFill>
                  <a:srgbClr val="FF0000"/>
                </a:solidFill>
                <a:ea typeface="Cambria"/>
                <a:cs typeface="Cambria"/>
                <a:sym typeface="Cambria"/>
              </a:rPr>
              <a:t>)</a:t>
            </a:r>
            <a:endParaRPr lang="en-US" b="1" dirty="0" smtClean="0">
              <a:solidFill>
                <a:srgbClr val="FF0000"/>
              </a:solidFill>
              <a:ea typeface="Cambria"/>
              <a:cs typeface="Cambria"/>
              <a:sym typeface="Cambria"/>
            </a:endParaRPr>
          </a:p>
          <a:p>
            <a:r>
              <a:rPr lang="en-US" b="1" dirty="0" smtClean="0">
                <a:solidFill>
                  <a:srgbClr val="FF0000"/>
                </a:solidFill>
                <a:ea typeface="Cambria"/>
                <a:cs typeface="Cambria"/>
                <a:sym typeface="Cambria"/>
              </a:rPr>
              <a:t>States: 0 </a:t>
            </a:r>
            <a:r>
              <a:rPr lang="en-US" b="1" dirty="0" smtClean="0">
                <a:solidFill>
                  <a:srgbClr val="FF0000"/>
                </a:solidFill>
                <a:ea typeface="Cambria"/>
                <a:cs typeface="Cambria"/>
                <a:sym typeface="Wingdings"/>
              </a:rPr>
              <a:t> 1  2 3  4</a:t>
            </a:r>
          </a:p>
          <a:p>
            <a:r>
              <a:rPr lang="en-US" b="1" dirty="0" smtClean="0">
                <a:solidFill>
                  <a:srgbClr val="FF0000"/>
                </a:solidFill>
                <a:ea typeface="Cambria"/>
                <a:cs typeface="Cambria"/>
                <a:sym typeface="Wingdings"/>
              </a:rPr>
              <a:t>5  clock cycles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817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Processor Clock Rate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079157"/>
            <a:ext cx="5181600" cy="2409608"/>
          </a:xfrm>
        </p:spPr>
        <p:txBody>
          <a:bodyPr>
            <a:normAutofit lnSpcReduction="10000"/>
          </a:bodyPr>
          <a:lstStyle/>
          <a:p>
            <a:pPr lvl="0">
              <a:spcBef>
                <a:spcPts val="800"/>
              </a:spcBef>
              <a:buNone/>
            </a:pPr>
            <a:r>
              <a:rPr lang="en" b="1" dirty="0">
                <a:solidFill>
                  <a:srgbClr val="000000"/>
                </a:solidFill>
                <a:ea typeface="Cambria"/>
                <a:cs typeface="Cambria"/>
                <a:sym typeface="Cambria"/>
              </a:rPr>
              <a:t>Code Segment: a = b|c</a:t>
            </a:r>
          </a:p>
          <a:p>
            <a:pPr lvl="0">
              <a:spcBef>
                <a:spcPts val="800"/>
              </a:spcBef>
              <a:buNone/>
            </a:pPr>
            <a:r>
              <a:rPr lang="en" sz="2000" dirty="0">
                <a:solidFill>
                  <a:srgbClr val="000000"/>
                </a:solidFill>
                <a:ea typeface="Cambria"/>
                <a:cs typeface="Cambria"/>
                <a:sym typeface="Cambria"/>
              </a:rPr>
              <a:t>C0    LD R9, 8(R8) </a:t>
            </a:r>
            <a:r>
              <a:rPr lang="en-US" sz="2000" dirty="0" smtClean="0">
                <a:solidFill>
                  <a:srgbClr val="000000"/>
                </a:solidFill>
                <a:ea typeface="Cambria"/>
                <a:cs typeface="Cambria"/>
                <a:sym typeface="Cambria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a typeface="Cambria"/>
                <a:cs typeface="Cambria"/>
                <a:sym typeface="Cambria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a typeface="Cambria"/>
                <a:cs typeface="Cambria"/>
                <a:sym typeface="Wingdings"/>
              </a:rPr>
              <a:t> 5 cycles</a:t>
            </a:r>
            <a:endParaRPr lang="en" sz="2000" dirty="0">
              <a:solidFill>
                <a:srgbClr val="000000"/>
              </a:solidFill>
              <a:ea typeface="Cambria"/>
              <a:cs typeface="Cambria"/>
              <a:sym typeface="Cambria"/>
            </a:endParaRPr>
          </a:p>
          <a:p>
            <a:pPr lvl="0">
              <a:spcBef>
                <a:spcPts val="800"/>
              </a:spcBef>
              <a:buNone/>
            </a:pPr>
            <a:r>
              <a:rPr lang="en" sz="2000" dirty="0">
                <a:solidFill>
                  <a:srgbClr val="000000"/>
                </a:solidFill>
                <a:ea typeface="Cambria"/>
                <a:cs typeface="Cambria"/>
                <a:sym typeface="Cambria"/>
              </a:rPr>
              <a:t>C4    LD R10, (16)</a:t>
            </a:r>
            <a:r>
              <a:rPr lang="en" sz="2000" baseline="-25000" dirty="0">
                <a:solidFill>
                  <a:srgbClr val="000000"/>
                </a:solidFill>
                <a:ea typeface="Cambria"/>
                <a:cs typeface="Cambria"/>
                <a:sym typeface="Cambria"/>
              </a:rPr>
              <a:t>10</a:t>
            </a:r>
            <a:r>
              <a:rPr lang="en" sz="2000" dirty="0">
                <a:solidFill>
                  <a:srgbClr val="000000"/>
                </a:solidFill>
                <a:ea typeface="Cambria"/>
                <a:cs typeface="Cambria"/>
                <a:sym typeface="Cambria"/>
              </a:rPr>
              <a:t>(R8</a:t>
            </a:r>
            <a:r>
              <a:rPr lang="en" sz="2000" b="1" dirty="0" smtClean="0">
                <a:solidFill>
                  <a:srgbClr val="000000"/>
                </a:solidFill>
                <a:ea typeface="Cambria"/>
                <a:cs typeface="Cambria"/>
                <a:sym typeface="Cambria"/>
              </a:rPr>
              <a:t>)</a:t>
            </a:r>
            <a:r>
              <a:rPr lang="en-US" sz="2000" b="1" dirty="0" smtClean="0">
                <a:solidFill>
                  <a:srgbClr val="000000"/>
                </a:solidFill>
                <a:ea typeface="Cambria"/>
                <a:cs typeface="Cambria"/>
                <a:sym typeface="Cambria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a typeface="Cambria"/>
                <a:cs typeface="Cambria"/>
                <a:sym typeface="Wingdings"/>
              </a:rPr>
              <a:t> 5 cycles</a:t>
            </a:r>
            <a:endParaRPr lang="en" sz="2000" b="1" dirty="0">
              <a:solidFill>
                <a:srgbClr val="FF0000"/>
              </a:solidFill>
              <a:ea typeface="Cambria"/>
              <a:cs typeface="Cambria"/>
              <a:sym typeface="Cambria"/>
            </a:endParaRPr>
          </a:p>
          <a:p>
            <a:pPr lvl="0">
              <a:spcBef>
                <a:spcPts val="800"/>
              </a:spcBef>
              <a:buNone/>
            </a:pPr>
            <a:r>
              <a:rPr lang="en" sz="2000" dirty="0">
                <a:solidFill>
                  <a:srgbClr val="000000"/>
                </a:solidFill>
                <a:ea typeface="Cambria"/>
                <a:cs typeface="Cambria"/>
                <a:sym typeface="Cambria"/>
              </a:rPr>
              <a:t>C8    DOR R11, R9, </a:t>
            </a:r>
            <a:r>
              <a:rPr lang="en" sz="2000" dirty="0" smtClean="0">
                <a:solidFill>
                  <a:srgbClr val="000000"/>
                </a:solidFill>
                <a:ea typeface="Cambria"/>
                <a:cs typeface="Cambria"/>
                <a:sym typeface="Cambria"/>
              </a:rPr>
              <a:t>R10</a:t>
            </a:r>
            <a:r>
              <a:rPr lang="en-US" sz="2000" dirty="0" smtClean="0">
                <a:solidFill>
                  <a:srgbClr val="000000"/>
                </a:solidFill>
                <a:ea typeface="Cambria"/>
                <a:cs typeface="Cambria"/>
                <a:sym typeface="Cambria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a typeface="Cambria"/>
                <a:cs typeface="Cambria"/>
                <a:sym typeface="Wingdings"/>
              </a:rPr>
              <a:t> 4 cycles </a:t>
            </a:r>
            <a:endParaRPr lang="en" sz="2000" b="1" dirty="0">
              <a:solidFill>
                <a:srgbClr val="FF0000"/>
              </a:solidFill>
              <a:ea typeface="Cambria"/>
              <a:cs typeface="Cambria"/>
              <a:sym typeface="Cambria"/>
            </a:endParaRPr>
          </a:p>
          <a:p>
            <a:pPr lvl="0">
              <a:spcBef>
                <a:spcPts val="800"/>
              </a:spcBef>
              <a:buNone/>
            </a:pPr>
            <a:r>
              <a:rPr lang="en" sz="2000" dirty="0">
                <a:solidFill>
                  <a:srgbClr val="000000"/>
                </a:solidFill>
                <a:ea typeface="Cambria"/>
                <a:cs typeface="Cambria"/>
                <a:sym typeface="Cambria"/>
              </a:rPr>
              <a:t>CC    SD R11, 0(R8</a:t>
            </a:r>
            <a:r>
              <a:rPr lang="en" sz="2000" dirty="0" smtClean="0">
                <a:solidFill>
                  <a:srgbClr val="000000"/>
                </a:solidFill>
                <a:ea typeface="Cambria"/>
                <a:cs typeface="Cambria"/>
                <a:sym typeface="Cambria"/>
              </a:rPr>
              <a:t>)</a:t>
            </a:r>
            <a:r>
              <a:rPr lang="en-US" sz="2000" dirty="0" smtClean="0">
                <a:solidFill>
                  <a:srgbClr val="000000"/>
                </a:solidFill>
                <a:ea typeface="Cambria"/>
                <a:cs typeface="Cambria"/>
                <a:sym typeface="Cambria"/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  <a:ea typeface="Cambria"/>
                <a:cs typeface="Cambria"/>
                <a:sym typeface="Wingdings"/>
              </a:rPr>
              <a:t> 4 cycles</a:t>
            </a:r>
            <a:endParaRPr lang="en" sz="2000" b="1" dirty="0">
              <a:solidFill>
                <a:srgbClr val="FF0000"/>
              </a:solidFill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Total 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 18 cycles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3167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Processor Performance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079157"/>
            <a:ext cx="5181600" cy="2409608"/>
          </a:xfrm>
        </p:spPr>
        <p:txBody>
          <a:bodyPr>
            <a:normAutofit lnSpcReduction="10000"/>
          </a:bodyPr>
          <a:lstStyle/>
          <a:p>
            <a:pPr lvl="0">
              <a:spcBef>
                <a:spcPts val="800"/>
              </a:spcBef>
              <a:buNone/>
            </a:pPr>
            <a:r>
              <a:rPr lang="en" b="1" dirty="0">
                <a:solidFill>
                  <a:srgbClr val="000000"/>
                </a:solidFill>
                <a:ea typeface="Cambria"/>
                <a:cs typeface="Cambria"/>
                <a:sym typeface="Cambria"/>
              </a:rPr>
              <a:t>Code Segment: a = b|c</a:t>
            </a:r>
          </a:p>
          <a:p>
            <a:pPr lvl="0">
              <a:spcBef>
                <a:spcPts val="800"/>
              </a:spcBef>
              <a:buNone/>
            </a:pPr>
            <a:r>
              <a:rPr lang="en" sz="2000" dirty="0">
                <a:solidFill>
                  <a:srgbClr val="000000"/>
                </a:solidFill>
                <a:ea typeface="Cambria"/>
                <a:cs typeface="Cambria"/>
                <a:sym typeface="Cambria"/>
              </a:rPr>
              <a:t>C0    LD R9, 8(R8) </a:t>
            </a:r>
            <a:r>
              <a:rPr lang="en-US" sz="2000" dirty="0" smtClean="0">
                <a:solidFill>
                  <a:srgbClr val="000000"/>
                </a:solidFill>
                <a:ea typeface="Cambria"/>
                <a:cs typeface="Cambria"/>
                <a:sym typeface="Cambria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a typeface="Cambria"/>
                <a:cs typeface="Cambria"/>
                <a:sym typeface="Cambria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a typeface="Cambria"/>
                <a:cs typeface="Cambria"/>
                <a:sym typeface="Wingdings"/>
              </a:rPr>
              <a:t> 5 cycles</a:t>
            </a:r>
            <a:endParaRPr lang="en" sz="2000" dirty="0">
              <a:solidFill>
                <a:srgbClr val="000000"/>
              </a:solidFill>
              <a:ea typeface="Cambria"/>
              <a:cs typeface="Cambria"/>
              <a:sym typeface="Cambria"/>
            </a:endParaRPr>
          </a:p>
          <a:p>
            <a:pPr lvl="0">
              <a:spcBef>
                <a:spcPts val="800"/>
              </a:spcBef>
              <a:buNone/>
            </a:pPr>
            <a:r>
              <a:rPr lang="en" sz="2000" dirty="0">
                <a:solidFill>
                  <a:srgbClr val="000000"/>
                </a:solidFill>
                <a:ea typeface="Cambria"/>
                <a:cs typeface="Cambria"/>
                <a:sym typeface="Cambria"/>
              </a:rPr>
              <a:t>C4    LD R10, (16)</a:t>
            </a:r>
            <a:r>
              <a:rPr lang="en" sz="2000" baseline="-25000" dirty="0">
                <a:solidFill>
                  <a:srgbClr val="000000"/>
                </a:solidFill>
                <a:ea typeface="Cambria"/>
                <a:cs typeface="Cambria"/>
                <a:sym typeface="Cambria"/>
              </a:rPr>
              <a:t>10</a:t>
            </a:r>
            <a:r>
              <a:rPr lang="en" sz="2000" dirty="0">
                <a:solidFill>
                  <a:srgbClr val="000000"/>
                </a:solidFill>
                <a:ea typeface="Cambria"/>
                <a:cs typeface="Cambria"/>
                <a:sym typeface="Cambria"/>
              </a:rPr>
              <a:t>(R8</a:t>
            </a:r>
            <a:r>
              <a:rPr lang="en" sz="2000" b="1" dirty="0" smtClean="0">
                <a:solidFill>
                  <a:srgbClr val="000000"/>
                </a:solidFill>
                <a:ea typeface="Cambria"/>
                <a:cs typeface="Cambria"/>
                <a:sym typeface="Cambria"/>
              </a:rPr>
              <a:t>)</a:t>
            </a:r>
            <a:r>
              <a:rPr lang="en-US" sz="2000" b="1" dirty="0" smtClean="0">
                <a:solidFill>
                  <a:srgbClr val="000000"/>
                </a:solidFill>
                <a:ea typeface="Cambria"/>
                <a:cs typeface="Cambria"/>
                <a:sym typeface="Cambria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a typeface="Cambria"/>
                <a:cs typeface="Cambria"/>
                <a:sym typeface="Wingdings"/>
              </a:rPr>
              <a:t> 5 cycles</a:t>
            </a:r>
            <a:endParaRPr lang="en" sz="2000" b="1" dirty="0">
              <a:solidFill>
                <a:srgbClr val="FF0000"/>
              </a:solidFill>
              <a:ea typeface="Cambria"/>
              <a:cs typeface="Cambria"/>
              <a:sym typeface="Cambria"/>
            </a:endParaRPr>
          </a:p>
          <a:p>
            <a:pPr lvl="0">
              <a:spcBef>
                <a:spcPts val="800"/>
              </a:spcBef>
              <a:buNone/>
            </a:pPr>
            <a:r>
              <a:rPr lang="en" sz="2000" dirty="0">
                <a:solidFill>
                  <a:srgbClr val="000000"/>
                </a:solidFill>
                <a:ea typeface="Cambria"/>
                <a:cs typeface="Cambria"/>
                <a:sym typeface="Cambria"/>
              </a:rPr>
              <a:t>C8    DOR R11, R9, </a:t>
            </a:r>
            <a:r>
              <a:rPr lang="en" sz="2000" dirty="0" smtClean="0">
                <a:solidFill>
                  <a:srgbClr val="000000"/>
                </a:solidFill>
                <a:ea typeface="Cambria"/>
                <a:cs typeface="Cambria"/>
                <a:sym typeface="Cambria"/>
              </a:rPr>
              <a:t>R10</a:t>
            </a:r>
            <a:r>
              <a:rPr lang="en-US" sz="2000" dirty="0" smtClean="0">
                <a:solidFill>
                  <a:srgbClr val="000000"/>
                </a:solidFill>
                <a:ea typeface="Cambria"/>
                <a:cs typeface="Cambria"/>
                <a:sym typeface="Cambria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a typeface="Cambria"/>
                <a:cs typeface="Cambria"/>
                <a:sym typeface="Wingdings"/>
              </a:rPr>
              <a:t> 4 cycles </a:t>
            </a:r>
            <a:endParaRPr lang="en" sz="2000" b="1" dirty="0">
              <a:solidFill>
                <a:srgbClr val="FF0000"/>
              </a:solidFill>
              <a:ea typeface="Cambria"/>
              <a:cs typeface="Cambria"/>
              <a:sym typeface="Cambria"/>
            </a:endParaRPr>
          </a:p>
          <a:p>
            <a:pPr lvl="0">
              <a:spcBef>
                <a:spcPts val="800"/>
              </a:spcBef>
              <a:buNone/>
            </a:pPr>
            <a:r>
              <a:rPr lang="en" sz="2000" dirty="0">
                <a:solidFill>
                  <a:srgbClr val="000000"/>
                </a:solidFill>
                <a:ea typeface="Cambria"/>
                <a:cs typeface="Cambria"/>
                <a:sym typeface="Cambria"/>
              </a:rPr>
              <a:t>CC    SD R11, 0(R8</a:t>
            </a:r>
            <a:r>
              <a:rPr lang="en" sz="2000" dirty="0" smtClean="0">
                <a:solidFill>
                  <a:srgbClr val="000000"/>
                </a:solidFill>
                <a:ea typeface="Cambria"/>
                <a:cs typeface="Cambria"/>
                <a:sym typeface="Cambria"/>
              </a:rPr>
              <a:t>)</a:t>
            </a:r>
            <a:r>
              <a:rPr lang="en-US" sz="2000" dirty="0" smtClean="0">
                <a:solidFill>
                  <a:srgbClr val="000000"/>
                </a:solidFill>
                <a:ea typeface="Cambria"/>
                <a:cs typeface="Cambria"/>
                <a:sym typeface="Cambria"/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  <a:ea typeface="Cambria"/>
                <a:cs typeface="Cambria"/>
                <a:sym typeface="Wingdings"/>
              </a:rPr>
              <a:t> 4 cycles</a:t>
            </a:r>
            <a:endParaRPr lang="en" sz="2000" b="1" dirty="0">
              <a:solidFill>
                <a:srgbClr val="FF0000"/>
              </a:solidFill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Total 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 18 cycles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sz="half" idx="1"/>
          </p:nvPr>
        </p:nvSpPr>
        <p:spPr>
          <a:xfrm>
            <a:off x="975659" y="3652027"/>
            <a:ext cx="5181600" cy="2409608"/>
          </a:xfrm>
        </p:spPr>
        <p:txBody>
          <a:bodyPr>
            <a:normAutofit/>
          </a:bodyPr>
          <a:lstStyle/>
          <a:p>
            <a:pPr lvl="0">
              <a:spcBef>
                <a:spcPts val="800"/>
              </a:spcBef>
              <a:buNone/>
            </a:pPr>
            <a:r>
              <a:rPr lang="en-US" b="1" dirty="0" smtClean="0">
                <a:solidFill>
                  <a:srgbClr val="000000"/>
                </a:solidFill>
                <a:ea typeface="Cambria"/>
                <a:cs typeface="Cambria"/>
                <a:sym typeface="Cambria"/>
              </a:rPr>
              <a:t>Is this fast?</a:t>
            </a:r>
          </a:p>
          <a:p>
            <a:pPr lvl="0">
              <a:spcBef>
                <a:spcPts val="80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ea typeface="Cambria"/>
                <a:cs typeface="Cambria"/>
                <a:sym typeface="Cambria"/>
              </a:rPr>
              <a:t>The processor of a typical smartphone</a:t>
            </a:r>
          </a:p>
          <a:p>
            <a:pPr lvl="0">
              <a:spcBef>
                <a:spcPts val="80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ea typeface="Cambria"/>
                <a:cs typeface="Cambria"/>
                <a:sym typeface="Cambria"/>
              </a:rPr>
              <a:t>can execute </a:t>
            </a:r>
            <a:r>
              <a:rPr lang="en-US" sz="2400" b="1" dirty="0" smtClean="0">
                <a:solidFill>
                  <a:srgbClr val="000000"/>
                </a:solidFill>
                <a:ea typeface="Cambria"/>
                <a:cs typeface="Cambria"/>
                <a:sym typeface="Cambria"/>
              </a:rPr>
              <a:t>4 instructions/cycle</a:t>
            </a:r>
          </a:p>
          <a:p>
            <a:pPr lvl="0">
              <a:spcBef>
                <a:spcPts val="800"/>
              </a:spcBef>
              <a:buNone/>
            </a:pPr>
            <a:r>
              <a:rPr lang="en-US" sz="2400" b="1" dirty="0" smtClean="0">
                <a:solidFill>
                  <a:srgbClr val="FF0000"/>
                </a:solidFill>
                <a:sym typeface="Cambria"/>
              </a:rPr>
              <a:t>THIS IS NOT FAST!!!!</a:t>
            </a:r>
            <a:endParaRPr lang="en-US" sz="2400" b="1" dirty="0">
              <a:solidFill>
                <a:srgbClr val="000000"/>
              </a:solidFill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501867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Processor Performance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half" idx="1"/>
          </p:nvPr>
        </p:nvSpPr>
        <p:spPr>
          <a:xfrm>
            <a:off x="7162800" y="2612811"/>
            <a:ext cx="5181600" cy="1925171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half" idx="1"/>
          </p:nvPr>
        </p:nvSpPr>
        <p:spPr>
          <a:xfrm>
            <a:off x="7315200" y="2765211"/>
            <a:ext cx="5181600" cy="1925171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hape 457"/>
          <p:cNvSpPr/>
          <p:nvPr/>
        </p:nvSpPr>
        <p:spPr>
          <a:xfrm>
            <a:off x="2963253" y="2010445"/>
            <a:ext cx="1263352" cy="456914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IR ← M[PC]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PC ← PC+4</a:t>
            </a:r>
          </a:p>
        </p:txBody>
      </p:sp>
      <p:sp>
        <p:nvSpPr>
          <p:cNvPr id="9" name="Shape 458"/>
          <p:cNvSpPr txBox="1"/>
          <p:nvPr/>
        </p:nvSpPr>
        <p:spPr>
          <a:xfrm>
            <a:off x="2738390" y="1782424"/>
            <a:ext cx="362400" cy="43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0</a:t>
            </a:r>
          </a:p>
        </p:txBody>
      </p:sp>
      <p:sp>
        <p:nvSpPr>
          <p:cNvPr id="10" name="Shape 459"/>
          <p:cNvSpPr txBox="1"/>
          <p:nvPr/>
        </p:nvSpPr>
        <p:spPr>
          <a:xfrm>
            <a:off x="2540370" y="2068901"/>
            <a:ext cx="468000" cy="43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IF</a:t>
            </a:r>
          </a:p>
        </p:txBody>
      </p:sp>
      <p:sp>
        <p:nvSpPr>
          <p:cNvPr id="11" name="Shape 477"/>
          <p:cNvSpPr/>
          <p:nvPr/>
        </p:nvSpPr>
        <p:spPr>
          <a:xfrm>
            <a:off x="2857422" y="2782296"/>
            <a:ext cx="1541156" cy="670684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ea typeface="Cambria"/>
                <a:cs typeface="Cambria"/>
                <a:sym typeface="Cambria"/>
              </a:rPr>
              <a:t>A← GPR[Rs]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ea typeface="Cambria"/>
                <a:cs typeface="Cambria"/>
                <a:sym typeface="Cambria"/>
              </a:rPr>
              <a:t>B ← GPR[Rt]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ea typeface="Cambria"/>
                <a:cs typeface="Cambria"/>
                <a:sym typeface="Cambria"/>
              </a:rPr>
              <a:t>Imm ← DoImm</a:t>
            </a:r>
            <a:r>
              <a:rPr lang="en" sz="1400" baseline="30000" dirty="0">
                <a:ea typeface="Cambria"/>
                <a:cs typeface="Cambria"/>
                <a:sym typeface="Cambria"/>
              </a:rPr>
              <a:t>+</a:t>
            </a:r>
          </a:p>
        </p:txBody>
      </p:sp>
      <p:cxnSp>
        <p:nvCxnSpPr>
          <p:cNvPr id="13" name="Shape 478"/>
          <p:cNvCxnSpPr/>
          <p:nvPr/>
        </p:nvCxnSpPr>
        <p:spPr>
          <a:xfrm flipH="1">
            <a:off x="3524110" y="2468092"/>
            <a:ext cx="3804" cy="308443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Shape 480"/>
          <p:cNvSpPr txBox="1"/>
          <p:nvPr/>
        </p:nvSpPr>
        <p:spPr>
          <a:xfrm>
            <a:off x="2504921" y="2954044"/>
            <a:ext cx="468000" cy="43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>
                <a:ea typeface="Cambria"/>
                <a:cs typeface="Cambria"/>
                <a:sym typeface="Cambria"/>
              </a:rPr>
              <a:t>ID</a:t>
            </a:r>
          </a:p>
        </p:txBody>
      </p:sp>
      <p:sp>
        <p:nvSpPr>
          <p:cNvPr id="15" name="Shape 481"/>
          <p:cNvSpPr txBox="1"/>
          <p:nvPr/>
        </p:nvSpPr>
        <p:spPr>
          <a:xfrm>
            <a:off x="2691741" y="2532984"/>
            <a:ext cx="362400" cy="43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>
                <a:ea typeface="Cambria"/>
                <a:cs typeface="Cambria"/>
                <a:sym typeface="Cambria"/>
              </a:rPr>
              <a:t>1</a:t>
            </a:r>
          </a:p>
        </p:txBody>
      </p:sp>
      <p:cxnSp>
        <p:nvCxnSpPr>
          <p:cNvPr id="16" name="Shape 496"/>
          <p:cNvCxnSpPr/>
          <p:nvPr/>
        </p:nvCxnSpPr>
        <p:spPr>
          <a:xfrm flipH="1">
            <a:off x="1904984" y="3478977"/>
            <a:ext cx="1506623" cy="34715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" name="Shape 500"/>
          <p:cNvSpPr txBox="1"/>
          <p:nvPr/>
        </p:nvSpPr>
        <p:spPr>
          <a:xfrm rot="20866641">
            <a:off x="1968901" y="3365449"/>
            <a:ext cx="950865" cy="4147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ea typeface="Cambria"/>
                <a:cs typeface="Cambria"/>
                <a:sym typeface="Cambria"/>
              </a:rPr>
              <a:t>LD,SD</a:t>
            </a:r>
          </a:p>
        </p:txBody>
      </p:sp>
      <p:sp>
        <p:nvSpPr>
          <p:cNvPr id="18" name="Shape 495"/>
          <p:cNvSpPr/>
          <p:nvPr/>
        </p:nvSpPr>
        <p:spPr>
          <a:xfrm>
            <a:off x="834529" y="3861614"/>
            <a:ext cx="1697411" cy="265946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ea typeface="Cambria"/>
                <a:cs typeface="Cambria"/>
                <a:sym typeface="Cambria"/>
              </a:rPr>
              <a:t>ALUOut1 ← A+Imm</a:t>
            </a:r>
          </a:p>
        </p:txBody>
      </p:sp>
      <p:sp>
        <p:nvSpPr>
          <p:cNvPr id="19" name="Shape 498"/>
          <p:cNvSpPr txBox="1"/>
          <p:nvPr/>
        </p:nvSpPr>
        <p:spPr>
          <a:xfrm>
            <a:off x="366530" y="3772215"/>
            <a:ext cx="568500" cy="43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>
                <a:ea typeface="Cambria"/>
                <a:cs typeface="Cambria"/>
                <a:sym typeface="Cambria"/>
              </a:rPr>
              <a:t>EX</a:t>
            </a:r>
          </a:p>
        </p:txBody>
      </p:sp>
      <p:sp>
        <p:nvSpPr>
          <p:cNvPr id="20" name="Shape 499"/>
          <p:cNvSpPr txBox="1"/>
          <p:nvPr/>
        </p:nvSpPr>
        <p:spPr>
          <a:xfrm>
            <a:off x="742094" y="3549586"/>
            <a:ext cx="362400" cy="43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>
                <a:ea typeface="Cambria"/>
                <a:cs typeface="Cambria"/>
                <a:sym typeface="Cambria"/>
              </a:rPr>
              <a:t>2</a:t>
            </a:r>
          </a:p>
        </p:txBody>
      </p:sp>
      <p:cxnSp>
        <p:nvCxnSpPr>
          <p:cNvPr id="21" name="Shape 502"/>
          <p:cNvCxnSpPr>
            <a:endCxn id="22" idx="0"/>
          </p:cNvCxnSpPr>
          <p:nvPr/>
        </p:nvCxnSpPr>
        <p:spPr>
          <a:xfrm>
            <a:off x="1435448" y="4141070"/>
            <a:ext cx="793" cy="416714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" name="Shape 523"/>
          <p:cNvSpPr/>
          <p:nvPr/>
        </p:nvSpPr>
        <p:spPr>
          <a:xfrm>
            <a:off x="551772" y="4557784"/>
            <a:ext cx="1768937" cy="323796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LMD ←M[ALUOut1]</a:t>
            </a:r>
          </a:p>
        </p:txBody>
      </p:sp>
      <p:sp>
        <p:nvSpPr>
          <p:cNvPr id="23" name="Shape 524"/>
          <p:cNvSpPr txBox="1"/>
          <p:nvPr/>
        </p:nvSpPr>
        <p:spPr>
          <a:xfrm>
            <a:off x="0" y="4506720"/>
            <a:ext cx="736200" cy="43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MEM</a:t>
            </a:r>
          </a:p>
        </p:txBody>
      </p:sp>
      <p:sp>
        <p:nvSpPr>
          <p:cNvPr id="25" name="Shape 527"/>
          <p:cNvSpPr txBox="1"/>
          <p:nvPr/>
        </p:nvSpPr>
        <p:spPr>
          <a:xfrm>
            <a:off x="955047" y="4116429"/>
            <a:ext cx="534902" cy="3040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LD</a:t>
            </a:r>
          </a:p>
        </p:txBody>
      </p:sp>
      <p:sp>
        <p:nvSpPr>
          <p:cNvPr id="30" name="Shape 614"/>
          <p:cNvSpPr/>
          <p:nvPr/>
        </p:nvSpPr>
        <p:spPr>
          <a:xfrm>
            <a:off x="632694" y="5231832"/>
            <a:ext cx="1597500" cy="281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GPR[Rt]← LMD</a:t>
            </a:r>
          </a:p>
        </p:txBody>
      </p:sp>
      <p:sp>
        <p:nvSpPr>
          <p:cNvPr id="31" name="Shape 615"/>
          <p:cNvSpPr txBox="1"/>
          <p:nvPr/>
        </p:nvSpPr>
        <p:spPr>
          <a:xfrm>
            <a:off x="-34506" y="5156082"/>
            <a:ext cx="667200" cy="43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WB</a:t>
            </a:r>
          </a:p>
        </p:txBody>
      </p:sp>
      <p:cxnSp>
        <p:nvCxnSpPr>
          <p:cNvPr id="32" name="Shape 616"/>
          <p:cNvCxnSpPr>
            <a:endCxn id="30" idx="0"/>
          </p:cNvCxnSpPr>
          <p:nvPr/>
        </p:nvCxnSpPr>
        <p:spPr>
          <a:xfrm>
            <a:off x="1425744" y="4891932"/>
            <a:ext cx="5700" cy="339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" name="Shape 618"/>
          <p:cNvSpPr txBox="1"/>
          <p:nvPr/>
        </p:nvSpPr>
        <p:spPr>
          <a:xfrm>
            <a:off x="455591" y="4948905"/>
            <a:ext cx="362400" cy="43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4</a:t>
            </a:r>
          </a:p>
        </p:txBody>
      </p:sp>
      <p:sp>
        <p:nvSpPr>
          <p:cNvPr id="34" name="Shape 619"/>
          <p:cNvSpPr/>
          <p:nvPr/>
        </p:nvSpPr>
        <p:spPr>
          <a:xfrm>
            <a:off x="1288219" y="5744382"/>
            <a:ext cx="274800" cy="239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0</a:t>
            </a:r>
          </a:p>
        </p:txBody>
      </p:sp>
      <p:cxnSp>
        <p:nvCxnSpPr>
          <p:cNvPr id="35" name="Shape 620"/>
          <p:cNvCxnSpPr>
            <a:endCxn id="34" idx="0"/>
          </p:cNvCxnSpPr>
          <p:nvPr/>
        </p:nvCxnSpPr>
        <p:spPr>
          <a:xfrm flipH="1">
            <a:off x="1425619" y="5512782"/>
            <a:ext cx="5700" cy="2316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" name="Shape 499"/>
          <p:cNvSpPr txBox="1"/>
          <p:nvPr/>
        </p:nvSpPr>
        <p:spPr>
          <a:xfrm>
            <a:off x="393948" y="4272883"/>
            <a:ext cx="362400" cy="43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 smtClean="0">
                <a:ea typeface="Cambria"/>
                <a:cs typeface="Cambria"/>
                <a:sym typeface="Cambria"/>
              </a:rPr>
              <a:t>3</a:t>
            </a:r>
            <a:endParaRPr lang="en" sz="1400" dirty="0">
              <a:ea typeface="Cambria"/>
              <a:cs typeface="Cambria"/>
              <a:sym typeface="Cambria"/>
            </a:endParaRPr>
          </a:p>
        </p:txBody>
      </p:sp>
      <p:sp>
        <p:nvSpPr>
          <p:cNvPr id="37" name="Shape 622"/>
          <p:cNvSpPr/>
          <p:nvPr/>
        </p:nvSpPr>
        <p:spPr>
          <a:xfrm>
            <a:off x="2467422" y="4557872"/>
            <a:ext cx="1485600" cy="322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M[ALUOut1]←B</a:t>
            </a:r>
          </a:p>
        </p:txBody>
      </p:sp>
      <p:sp>
        <p:nvSpPr>
          <p:cNvPr id="38" name="Shape 623"/>
          <p:cNvSpPr txBox="1"/>
          <p:nvPr/>
        </p:nvSpPr>
        <p:spPr>
          <a:xfrm>
            <a:off x="2380613" y="4261392"/>
            <a:ext cx="239700" cy="5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5</a:t>
            </a:r>
          </a:p>
        </p:txBody>
      </p:sp>
      <p:sp>
        <p:nvSpPr>
          <p:cNvPr id="39" name="Shape 625"/>
          <p:cNvSpPr/>
          <p:nvPr/>
        </p:nvSpPr>
        <p:spPr>
          <a:xfrm>
            <a:off x="3166559" y="5139388"/>
            <a:ext cx="274800" cy="239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0</a:t>
            </a:r>
          </a:p>
        </p:txBody>
      </p:sp>
      <p:cxnSp>
        <p:nvCxnSpPr>
          <p:cNvPr id="40" name="Shape 626"/>
          <p:cNvCxnSpPr/>
          <p:nvPr/>
        </p:nvCxnSpPr>
        <p:spPr>
          <a:xfrm flipH="1">
            <a:off x="3285863" y="4881581"/>
            <a:ext cx="1949" cy="24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" name="Shape 627"/>
          <p:cNvCxnSpPr/>
          <p:nvPr/>
        </p:nvCxnSpPr>
        <p:spPr>
          <a:xfrm>
            <a:off x="1451592" y="4272719"/>
            <a:ext cx="1720273" cy="289414"/>
          </a:xfrm>
          <a:prstGeom prst="bentConnector2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42" name="Shape 628"/>
          <p:cNvSpPr txBox="1"/>
          <p:nvPr/>
        </p:nvSpPr>
        <p:spPr>
          <a:xfrm rot="9640">
            <a:off x="2516780" y="3957129"/>
            <a:ext cx="534902" cy="36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SD</a:t>
            </a:r>
          </a:p>
        </p:txBody>
      </p:sp>
      <p:sp>
        <p:nvSpPr>
          <p:cNvPr id="55" name="Shape 669"/>
          <p:cNvSpPr txBox="1"/>
          <p:nvPr/>
        </p:nvSpPr>
        <p:spPr>
          <a:xfrm rot="10116">
            <a:off x="2701387" y="3415746"/>
            <a:ext cx="1223405" cy="4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latin typeface="Cambria"/>
                <a:ea typeface="Cambria"/>
                <a:cs typeface="Cambria"/>
                <a:sym typeface="Cambria"/>
              </a:rPr>
              <a:t>A/L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latin typeface="Cambria"/>
                <a:ea typeface="Cambria"/>
                <a:cs typeface="Cambria"/>
                <a:sym typeface="Cambria"/>
              </a:rPr>
              <a:t>R-format</a:t>
            </a:r>
          </a:p>
        </p:txBody>
      </p:sp>
      <p:sp>
        <p:nvSpPr>
          <p:cNvPr id="56" name="Shape 671"/>
          <p:cNvSpPr txBox="1"/>
          <p:nvPr/>
        </p:nvSpPr>
        <p:spPr>
          <a:xfrm>
            <a:off x="2841728" y="3597059"/>
            <a:ext cx="346500" cy="5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6</a:t>
            </a:r>
          </a:p>
        </p:txBody>
      </p:sp>
      <p:sp>
        <p:nvSpPr>
          <p:cNvPr id="57" name="Shape 672"/>
          <p:cNvSpPr/>
          <p:nvPr/>
        </p:nvSpPr>
        <p:spPr>
          <a:xfrm>
            <a:off x="3082008" y="3809232"/>
            <a:ext cx="1847665" cy="29044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 smtClean="0">
                <a:latin typeface="Cambria"/>
                <a:ea typeface="Cambria"/>
                <a:cs typeface="Cambria"/>
                <a:sym typeface="Cambria"/>
              </a:rPr>
              <a:t>ALUOut</a:t>
            </a:r>
            <a:r>
              <a:rPr lang="en-US" sz="1400" dirty="0" smtClean="0"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400" dirty="0" smtClean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← A func </a:t>
            </a:r>
            <a:r>
              <a:rPr lang="en" sz="1400" dirty="0" smtClean="0">
                <a:latin typeface="Cambria"/>
                <a:ea typeface="Cambria"/>
                <a:cs typeface="Cambria"/>
                <a:sym typeface="Cambria"/>
              </a:rPr>
              <a:t>B</a:t>
            </a:r>
            <a:endParaRPr lang="en" sz="1400" dirty="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58" name="Shape 478"/>
          <p:cNvCxnSpPr/>
          <p:nvPr/>
        </p:nvCxnSpPr>
        <p:spPr>
          <a:xfrm>
            <a:off x="3416081" y="3464292"/>
            <a:ext cx="453651" cy="34559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Shape 713"/>
          <p:cNvSpPr/>
          <p:nvPr/>
        </p:nvSpPr>
        <p:spPr>
          <a:xfrm>
            <a:off x="3720971" y="5219956"/>
            <a:ext cx="1789274" cy="281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GPR[Rd]← ALUOut2</a:t>
            </a:r>
          </a:p>
        </p:txBody>
      </p:sp>
      <p:sp>
        <p:nvSpPr>
          <p:cNvPr id="62" name="Shape 714"/>
          <p:cNvSpPr/>
          <p:nvPr/>
        </p:nvSpPr>
        <p:spPr>
          <a:xfrm>
            <a:off x="4459947" y="5739206"/>
            <a:ext cx="274800" cy="239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0</a:t>
            </a:r>
          </a:p>
        </p:txBody>
      </p:sp>
      <p:cxnSp>
        <p:nvCxnSpPr>
          <p:cNvPr id="63" name="Shape 715"/>
          <p:cNvCxnSpPr/>
          <p:nvPr/>
        </p:nvCxnSpPr>
        <p:spPr>
          <a:xfrm flipH="1">
            <a:off x="4594497" y="5507606"/>
            <a:ext cx="5700" cy="231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" name="Shape 720"/>
          <p:cNvCxnSpPr>
            <a:endCxn id="61" idx="0"/>
          </p:cNvCxnSpPr>
          <p:nvPr/>
        </p:nvCxnSpPr>
        <p:spPr>
          <a:xfrm rot="16200000" flipH="1">
            <a:off x="3565902" y="4170249"/>
            <a:ext cx="1128575" cy="970837"/>
          </a:xfrm>
          <a:prstGeom prst="bentConnector3">
            <a:avLst>
              <a:gd name="adj1" fmla="val 33924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7" name="Shape 898"/>
          <p:cNvSpPr/>
          <p:nvPr/>
        </p:nvSpPr>
        <p:spPr>
          <a:xfrm>
            <a:off x="5234489" y="3688366"/>
            <a:ext cx="2414400" cy="1004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ALUOut1 ← PC+Imm &lt;&lt; 2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Zero ← A BranchOp 0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If Zero, PC ← ALUOut1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Zero ← 0</a:t>
            </a:r>
          </a:p>
        </p:txBody>
      </p:sp>
      <p:cxnSp>
        <p:nvCxnSpPr>
          <p:cNvPr id="68" name="Shape 899"/>
          <p:cNvCxnSpPr/>
          <p:nvPr/>
        </p:nvCxnSpPr>
        <p:spPr>
          <a:xfrm>
            <a:off x="3401891" y="3483404"/>
            <a:ext cx="2410226" cy="18413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9" name="Shape 900"/>
          <p:cNvSpPr txBox="1"/>
          <p:nvPr/>
        </p:nvSpPr>
        <p:spPr>
          <a:xfrm rot="265777">
            <a:off x="4312393" y="3239284"/>
            <a:ext cx="1449306" cy="33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BEQZ</a:t>
            </a:r>
          </a:p>
        </p:txBody>
      </p:sp>
      <p:sp>
        <p:nvSpPr>
          <p:cNvPr id="70" name="Shape 901"/>
          <p:cNvSpPr txBox="1"/>
          <p:nvPr/>
        </p:nvSpPr>
        <p:spPr>
          <a:xfrm>
            <a:off x="5014186" y="3583606"/>
            <a:ext cx="461700" cy="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 smtClean="0">
                <a:latin typeface="Cambria"/>
                <a:ea typeface="Cambria"/>
                <a:cs typeface="Cambria"/>
                <a:sym typeface="Cambria"/>
              </a:rPr>
              <a:t>8</a:t>
            </a:r>
            <a:endParaRPr lang="en"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1" name="Shape 902"/>
          <p:cNvSpPr/>
          <p:nvPr/>
        </p:nvSpPr>
        <p:spPr>
          <a:xfrm>
            <a:off x="6304289" y="4976566"/>
            <a:ext cx="274800" cy="239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0</a:t>
            </a:r>
          </a:p>
        </p:txBody>
      </p:sp>
      <p:cxnSp>
        <p:nvCxnSpPr>
          <p:cNvPr id="72" name="Shape 903"/>
          <p:cNvCxnSpPr/>
          <p:nvPr/>
        </p:nvCxnSpPr>
        <p:spPr>
          <a:xfrm>
            <a:off x="6441689" y="4673841"/>
            <a:ext cx="0" cy="322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671"/>
          <p:cNvSpPr txBox="1"/>
          <p:nvPr/>
        </p:nvSpPr>
        <p:spPr>
          <a:xfrm>
            <a:off x="3518967" y="4935252"/>
            <a:ext cx="346500" cy="5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latin typeface="Cambria"/>
                <a:ea typeface="Cambria"/>
                <a:cs typeface="Cambria"/>
                <a:sym typeface="Cambria"/>
              </a:rPr>
              <a:t>7</a:t>
            </a:r>
            <a:endParaRPr lang="en"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7270" y="1281531"/>
            <a:ext cx="2210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rgbClr val="FF0000"/>
                </a:solidFill>
                <a:ea typeface="Cambria"/>
                <a:cs typeface="Cambria"/>
                <a:sym typeface="Cambria"/>
              </a:rPr>
              <a:t>LD, R9, 0(R8</a:t>
            </a:r>
            <a:r>
              <a:rPr lang="en" b="1" dirty="0" smtClean="0">
                <a:solidFill>
                  <a:srgbClr val="FF0000"/>
                </a:solidFill>
                <a:ea typeface="Cambria"/>
                <a:cs typeface="Cambria"/>
                <a:sym typeface="Cambria"/>
              </a:rPr>
              <a:t>)</a:t>
            </a:r>
            <a:endParaRPr lang="en-US" b="1" dirty="0" smtClean="0">
              <a:solidFill>
                <a:srgbClr val="FF0000"/>
              </a:solidFill>
              <a:ea typeface="Cambria"/>
              <a:cs typeface="Cambria"/>
              <a:sym typeface="Cambria"/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ea typeface="Cambria"/>
                <a:cs typeface="Cambria"/>
                <a:sym typeface="Cambria"/>
              </a:rPr>
              <a:t> DADD R9, R9 R0</a:t>
            </a:r>
          </a:p>
        </p:txBody>
      </p:sp>
    </p:spTree>
    <p:extLst>
      <p:ext uri="{BB962C8B-B14F-4D97-AF65-F5344CB8AC3E}">
        <p14:creationId xmlns:p14="http://schemas.microsoft.com/office/powerpoint/2010/main" val="178140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</a:t>
            </a:r>
            <a:r>
              <a:rPr lang="en-US" sz="3200" dirty="0" smtClean="0"/>
              <a:t>Instruction Type: R-format 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51973" y="2723205"/>
            <a:ext cx="5729239" cy="328200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b="1" dirty="0" smtClean="0"/>
              <a:t>Function</a:t>
            </a:r>
            <a:r>
              <a:rPr lang="en-US" dirty="0" smtClean="0"/>
              <a:t>: 2</a:t>
            </a:r>
            <a:r>
              <a:rPr lang="en-US" baseline="30000" dirty="0" smtClean="0"/>
              <a:t>nd</a:t>
            </a:r>
            <a:r>
              <a:rPr lang="en-US" dirty="0" smtClean="0"/>
              <a:t> opcode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Unique to each R-format instruction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Indicates operation of instruction</a:t>
            </a:r>
          </a:p>
          <a:p>
            <a:r>
              <a:rPr lang="en-US" b="1" dirty="0" smtClean="0"/>
              <a:t>Registers</a:t>
            </a:r>
            <a:r>
              <a:rPr lang="en-US" dirty="0" smtClean="0"/>
              <a:t>: Rs, Rt, and Rd</a:t>
            </a:r>
          </a:p>
          <a:p>
            <a:r>
              <a:rPr lang="en-US" b="1" dirty="0" smtClean="0"/>
              <a:t>Shamt</a:t>
            </a:r>
            <a:r>
              <a:rPr lang="en-US" dirty="0" smtClean="0"/>
              <a:t>: shift amount 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Used only for SLL and SRL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Otherwise, it is set to zero (0)</a:t>
            </a:r>
          </a:p>
        </p:txBody>
      </p:sp>
      <p:sp>
        <p:nvSpPr>
          <p:cNvPr id="6" name="Shape 113"/>
          <p:cNvSpPr txBox="1"/>
          <p:nvPr/>
        </p:nvSpPr>
        <p:spPr>
          <a:xfrm>
            <a:off x="639935" y="1793567"/>
            <a:ext cx="1085935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dirty="0">
                <a:ea typeface="Cambria"/>
                <a:cs typeface="Cambria"/>
                <a:sym typeface="Cambria"/>
              </a:rPr>
              <a:t>000000</a:t>
            </a:r>
          </a:p>
        </p:txBody>
      </p:sp>
      <p:sp>
        <p:nvSpPr>
          <p:cNvPr id="7" name="Shape 114"/>
          <p:cNvSpPr txBox="1"/>
          <p:nvPr/>
        </p:nvSpPr>
        <p:spPr>
          <a:xfrm>
            <a:off x="1725870" y="1793567"/>
            <a:ext cx="828000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ea typeface="Cambria"/>
                <a:cs typeface="Cambria"/>
                <a:sym typeface="Cambria"/>
              </a:rPr>
              <a:t>Rs</a:t>
            </a:r>
          </a:p>
        </p:txBody>
      </p:sp>
      <p:sp>
        <p:nvSpPr>
          <p:cNvPr id="8" name="Shape 115"/>
          <p:cNvSpPr txBox="1"/>
          <p:nvPr/>
        </p:nvSpPr>
        <p:spPr>
          <a:xfrm>
            <a:off x="2553870" y="1793567"/>
            <a:ext cx="828000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ea typeface="Cambria"/>
                <a:cs typeface="Cambria"/>
                <a:sym typeface="Cambria"/>
              </a:rPr>
              <a:t>Rt</a:t>
            </a:r>
          </a:p>
        </p:txBody>
      </p:sp>
      <p:sp>
        <p:nvSpPr>
          <p:cNvPr id="9" name="Shape 116"/>
          <p:cNvSpPr txBox="1"/>
          <p:nvPr/>
        </p:nvSpPr>
        <p:spPr>
          <a:xfrm>
            <a:off x="3381870" y="1793567"/>
            <a:ext cx="828000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ea typeface="Cambria"/>
                <a:cs typeface="Cambria"/>
                <a:sym typeface="Cambria"/>
              </a:rPr>
              <a:t>Rd</a:t>
            </a:r>
          </a:p>
        </p:txBody>
      </p:sp>
      <p:sp>
        <p:nvSpPr>
          <p:cNvPr id="10" name="Shape 117"/>
          <p:cNvSpPr txBox="1"/>
          <p:nvPr/>
        </p:nvSpPr>
        <p:spPr>
          <a:xfrm>
            <a:off x="4203882" y="1793567"/>
            <a:ext cx="895911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dirty="0">
                <a:ea typeface="Cambria"/>
                <a:cs typeface="Cambria"/>
                <a:sym typeface="Cambria"/>
              </a:rPr>
              <a:t>shamt</a:t>
            </a:r>
          </a:p>
        </p:txBody>
      </p:sp>
      <p:sp>
        <p:nvSpPr>
          <p:cNvPr id="11" name="Shape 118"/>
          <p:cNvSpPr txBox="1"/>
          <p:nvPr/>
        </p:nvSpPr>
        <p:spPr>
          <a:xfrm>
            <a:off x="1031099" y="2236666"/>
            <a:ext cx="303300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dirty="0">
                <a:ea typeface="Cambria"/>
                <a:cs typeface="Cambria"/>
                <a:sym typeface="Cambria"/>
              </a:rPr>
              <a:t>6</a:t>
            </a:r>
          </a:p>
        </p:txBody>
      </p:sp>
      <p:sp>
        <p:nvSpPr>
          <p:cNvPr id="12" name="Shape 119"/>
          <p:cNvSpPr txBox="1"/>
          <p:nvPr/>
        </p:nvSpPr>
        <p:spPr>
          <a:xfrm>
            <a:off x="1988220" y="2236667"/>
            <a:ext cx="303300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ea typeface="Cambria"/>
                <a:cs typeface="Cambria"/>
                <a:sym typeface="Cambria"/>
              </a:rPr>
              <a:t>5</a:t>
            </a:r>
          </a:p>
        </p:txBody>
      </p:sp>
      <p:sp>
        <p:nvSpPr>
          <p:cNvPr id="13" name="Shape 120"/>
          <p:cNvSpPr txBox="1"/>
          <p:nvPr/>
        </p:nvSpPr>
        <p:spPr>
          <a:xfrm>
            <a:off x="2816220" y="2236667"/>
            <a:ext cx="303300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ea typeface="Cambria"/>
                <a:cs typeface="Cambria"/>
                <a:sym typeface="Cambria"/>
              </a:rPr>
              <a:t>5</a:t>
            </a:r>
          </a:p>
        </p:txBody>
      </p:sp>
      <p:sp>
        <p:nvSpPr>
          <p:cNvPr id="14" name="Shape 121"/>
          <p:cNvSpPr txBox="1"/>
          <p:nvPr/>
        </p:nvSpPr>
        <p:spPr>
          <a:xfrm>
            <a:off x="3644220" y="2236667"/>
            <a:ext cx="303300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ea typeface="Cambria"/>
                <a:cs typeface="Cambria"/>
                <a:sym typeface="Cambria"/>
              </a:rPr>
              <a:t>5</a:t>
            </a:r>
          </a:p>
        </p:txBody>
      </p:sp>
      <p:sp>
        <p:nvSpPr>
          <p:cNvPr id="15" name="Shape 122"/>
          <p:cNvSpPr txBox="1"/>
          <p:nvPr/>
        </p:nvSpPr>
        <p:spPr>
          <a:xfrm>
            <a:off x="4472220" y="2236667"/>
            <a:ext cx="303300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dirty="0">
                <a:ea typeface="Cambria"/>
                <a:cs typeface="Cambria"/>
                <a:sym typeface="Cambria"/>
              </a:rPr>
              <a:t>5</a:t>
            </a:r>
          </a:p>
        </p:txBody>
      </p:sp>
      <p:sp>
        <p:nvSpPr>
          <p:cNvPr id="16" name="Shape 123"/>
          <p:cNvSpPr txBox="1"/>
          <p:nvPr/>
        </p:nvSpPr>
        <p:spPr>
          <a:xfrm>
            <a:off x="5300220" y="2236667"/>
            <a:ext cx="303300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ea typeface="Cambria"/>
                <a:cs typeface="Cambria"/>
                <a:sym typeface="Cambria"/>
              </a:rPr>
              <a:t>6</a:t>
            </a:r>
          </a:p>
        </p:txBody>
      </p:sp>
      <p:sp>
        <p:nvSpPr>
          <p:cNvPr id="17" name="Shape 124"/>
          <p:cNvSpPr txBox="1"/>
          <p:nvPr/>
        </p:nvSpPr>
        <p:spPr>
          <a:xfrm>
            <a:off x="630090" y="1338867"/>
            <a:ext cx="1058825" cy="4153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ea typeface="Cambria"/>
                <a:cs typeface="Cambria"/>
                <a:sym typeface="Cambria"/>
              </a:rPr>
              <a:t>opcode</a:t>
            </a:r>
          </a:p>
        </p:txBody>
      </p:sp>
      <p:sp>
        <p:nvSpPr>
          <p:cNvPr id="18" name="Shape 126"/>
          <p:cNvSpPr txBox="1"/>
          <p:nvPr/>
        </p:nvSpPr>
        <p:spPr>
          <a:xfrm>
            <a:off x="5096941" y="1793567"/>
            <a:ext cx="968100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dirty="0">
                <a:ea typeface="Cambria"/>
                <a:cs typeface="Cambria"/>
                <a:sym typeface="Cambria"/>
              </a:rPr>
              <a:t>Func</a:t>
            </a:r>
          </a:p>
        </p:txBody>
      </p:sp>
    </p:spTree>
    <p:extLst>
      <p:ext uri="{BB962C8B-B14F-4D97-AF65-F5344CB8AC3E}">
        <p14:creationId xmlns:p14="http://schemas.microsoft.com/office/powerpoint/2010/main" val="31982449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Processor Performance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079157"/>
            <a:ext cx="5435021" cy="2922580"/>
          </a:xfrm>
        </p:spPr>
        <p:txBody>
          <a:bodyPr>
            <a:normAutofit lnSpcReduction="10000"/>
          </a:bodyPr>
          <a:lstStyle/>
          <a:p>
            <a:pPr lvl="0">
              <a:spcBef>
                <a:spcPts val="800"/>
              </a:spcBef>
              <a:buNone/>
            </a:pPr>
            <a:r>
              <a:rPr lang="en-US" dirty="0" smtClean="0">
                <a:solidFill>
                  <a:srgbClr val="000000"/>
                </a:solidFill>
                <a:ea typeface="Cambria"/>
                <a:cs typeface="Cambria"/>
                <a:sym typeface="Cambria"/>
              </a:rPr>
              <a:t>Methods to Improve Performance</a:t>
            </a:r>
          </a:p>
          <a:p>
            <a:pPr lvl="1">
              <a:spcBef>
                <a:spcPts val="800"/>
              </a:spcBef>
            </a:pPr>
            <a:r>
              <a:rPr lang="en-US" dirty="0" smtClean="0">
                <a:solidFill>
                  <a:srgbClr val="000000"/>
                </a:solidFill>
                <a:ea typeface="Cambria"/>
                <a:cs typeface="Cambria"/>
                <a:sym typeface="Cambria"/>
              </a:rPr>
              <a:t>Pipelining</a:t>
            </a:r>
          </a:p>
          <a:p>
            <a:pPr lvl="1">
              <a:spcBef>
                <a:spcPts val="800"/>
              </a:spcBef>
            </a:pPr>
            <a:r>
              <a:rPr lang="en-US" dirty="0" smtClean="0">
                <a:solidFill>
                  <a:srgbClr val="000000"/>
                </a:solidFill>
                <a:ea typeface="Cambria"/>
                <a:cs typeface="Cambria"/>
                <a:sym typeface="Cambria"/>
              </a:rPr>
              <a:t>Superscalar</a:t>
            </a:r>
          </a:p>
          <a:p>
            <a:pPr lvl="1">
              <a:spcBef>
                <a:spcPts val="800"/>
              </a:spcBef>
            </a:pPr>
            <a:r>
              <a:rPr lang="en-US" dirty="0" smtClean="0">
                <a:solidFill>
                  <a:srgbClr val="000000"/>
                </a:solidFill>
                <a:ea typeface="Cambria"/>
                <a:cs typeface="Cambria"/>
                <a:sym typeface="Cambria"/>
              </a:rPr>
              <a:t>Speculative Execution</a:t>
            </a:r>
          </a:p>
          <a:p>
            <a:pPr lvl="1">
              <a:spcBef>
                <a:spcPts val="800"/>
              </a:spcBef>
            </a:pPr>
            <a:r>
              <a:rPr lang="en-US" dirty="0" smtClean="0">
                <a:solidFill>
                  <a:srgbClr val="000000"/>
                </a:solidFill>
                <a:ea typeface="Cambria"/>
                <a:cs typeface="Cambria"/>
                <a:sym typeface="Cambria"/>
              </a:rPr>
              <a:t>Out-of-Order Execution</a:t>
            </a:r>
          </a:p>
          <a:p>
            <a:pPr lvl="1">
              <a:spcBef>
                <a:spcPts val="800"/>
              </a:spcBef>
            </a:pPr>
            <a:r>
              <a:rPr lang="en-US" dirty="0" smtClean="0">
                <a:solidFill>
                  <a:srgbClr val="000000"/>
                </a:solidFill>
                <a:ea typeface="Cambria"/>
                <a:cs typeface="Cambria"/>
                <a:sym typeface="Cambria"/>
              </a:rPr>
              <a:t>Multithreading</a:t>
            </a:r>
          </a:p>
          <a:p>
            <a:pPr lvl="1">
              <a:spcBef>
                <a:spcPts val="800"/>
              </a:spcBef>
            </a:pPr>
            <a:r>
              <a:rPr lang="en-US" dirty="0" smtClean="0">
                <a:solidFill>
                  <a:srgbClr val="000000"/>
                </a:solidFill>
                <a:ea typeface="Cambria"/>
                <a:cs typeface="Cambria"/>
                <a:sym typeface="Cambria"/>
              </a:rPr>
              <a:t>Multicore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79432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Processor Pipelining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54042" y="1144378"/>
            <a:ext cx="5050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Pipelined Execution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Instruction-level parallelism (ILP)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Execution steps broken down into stage</a:t>
            </a:r>
            <a:r>
              <a:rPr lang="en-US" dirty="0"/>
              <a:t>s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428510"/>
              </p:ext>
            </p:extLst>
          </p:nvPr>
        </p:nvGraphicFramePr>
        <p:xfrm>
          <a:off x="804045" y="2230113"/>
          <a:ext cx="6523720" cy="1879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4064"/>
                <a:gridCol w="796251"/>
                <a:gridCol w="736550"/>
                <a:gridCol w="701474"/>
                <a:gridCol w="946992"/>
                <a:gridCol w="8183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WB</a:t>
                      </a:r>
                      <a:endParaRPr lang="en-US" dirty="0"/>
                    </a:p>
                  </a:txBody>
                  <a:tcPr/>
                </a:tc>
              </a:tr>
              <a:tr h="395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C0    LD R9, 8(R8)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C4    LD R10, (16)</a:t>
                      </a:r>
                      <a:r>
                        <a:rPr lang="en" sz="1800" baseline="-250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10</a:t>
                      </a: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(R8)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C8    DOR R11, R9, 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CC    SD R11, O(R8)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0998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Processor Pipelining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54042" y="1144378"/>
            <a:ext cx="241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Pipelined Execution</a:t>
            </a:r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92791"/>
              </p:ext>
            </p:extLst>
          </p:nvPr>
        </p:nvGraphicFramePr>
        <p:xfrm>
          <a:off x="804045" y="2230113"/>
          <a:ext cx="6523720" cy="1879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4064"/>
                <a:gridCol w="796251"/>
                <a:gridCol w="736550"/>
                <a:gridCol w="701474"/>
                <a:gridCol w="946992"/>
                <a:gridCol w="8183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WB</a:t>
                      </a:r>
                      <a:endParaRPr lang="en-US" dirty="0"/>
                    </a:p>
                  </a:txBody>
                  <a:tcPr/>
                </a:tc>
              </a:tr>
              <a:tr h="395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C0    LD R9, 8(R8)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C4    LD R10, (16)</a:t>
                      </a:r>
                      <a:r>
                        <a:rPr lang="en" sz="1800" baseline="-250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10</a:t>
                      </a: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(R8)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C8    DOR R11, R9, 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CC    SD R11, O(R8)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7167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Processor Pipelining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54042" y="1144378"/>
            <a:ext cx="241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Pipelined Execution</a:t>
            </a:r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836537"/>
              </p:ext>
            </p:extLst>
          </p:nvPr>
        </p:nvGraphicFramePr>
        <p:xfrm>
          <a:off x="804045" y="2230113"/>
          <a:ext cx="6523720" cy="1879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4064"/>
                <a:gridCol w="796251"/>
                <a:gridCol w="736550"/>
                <a:gridCol w="701474"/>
                <a:gridCol w="946992"/>
                <a:gridCol w="8183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WB</a:t>
                      </a:r>
                      <a:endParaRPr lang="en-US" dirty="0"/>
                    </a:p>
                  </a:txBody>
                  <a:tcPr/>
                </a:tc>
              </a:tr>
              <a:tr h="395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C0    LD R9, 8(R8)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C4    LD R10, (16)</a:t>
                      </a:r>
                      <a:r>
                        <a:rPr lang="en" sz="1800" baseline="-250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10</a:t>
                      </a: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(R8)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C8    DOR R11, R9, 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CC    SD R11, O(R8)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078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Processor Pipelining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54042" y="1144378"/>
            <a:ext cx="241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Pipelined Execution</a:t>
            </a:r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184312"/>
              </p:ext>
            </p:extLst>
          </p:nvPr>
        </p:nvGraphicFramePr>
        <p:xfrm>
          <a:off x="804045" y="2230113"/>
          <a:ext cx="6523720" cy="1879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4064"/>
                <a:gridCol w="796251"/>
                <a:gridCol w="736550"/>
                <a:gridCol w="701474"/>
                <a:gridCol w="946992"/>
                <a:gridCol w="8183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WB</a:t>
                      </a:r>
                      <a:endParaRPr lang="en-US" dirty="0"/>
                    </a:p>
                  </a:txBody>
                  <a:tcPr/>
                </a:tc>
              </a:tr>
              <a:tr h="395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C0    LD R9, 8(R8)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C4    LD R10, (16)</a:t>
                      </a:r>
                      <a:r>
                        <a:rPr lang="en" sz="1800" baseline="-250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10</a:t>
                      </a: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(R8)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C8    DOR R11, R9, 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CC    SD R11, O(R8)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2384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Processor Pipelining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54042" y="1144378"/>
            <a:ext cx="241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Pipelined Execution</a:t>
            </a:r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89917"/>
              </p:ext>
            </p:extLst>
          </p:nvPr>
        </p:nvGraphicFramePr>
        <p:xfrm>
          <a:off x="804045" y="2230113"/>
          <a:ext cx="6523720" cy="1879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4064"/>
                <a:gridCol w="796251"/>
                <a:gridCol w="736550"/>
                <a:gridCol w="701474"/>
                <a:gridCol w="946992"/>
                <a:gridCol w="8183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WB</a:t>
                      </a:r>
                      <a:endParaRPr lang="en-US" dirty="0"/>
                    </a:p>
                  </a:txBody>
                  <a:tcPr/>
                </a:tc>
              </a:tr>
              <a:tr h="395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C0    LD R9, 8(R8)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C4    LD R10, (16)</a:t>
                      </a:r>
                      <a:r>
                        <a:rPr lang="en" sz="1800" baseline="-250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10</a:t>
                      </a: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(R8)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C8    DOR R11, R9, 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CC    SD R11, O(R8)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9517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Processor Pipelining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54042" y="1144378"/>
            <a:ext cx="241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Pipelined Execution</a:t>
            </a:r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827403"/>
              </p:ext>
            </p:extLst>
          </p:nvPr>
        </p:nvGraphicFramePr>
        <p:xfrm>
          <a:off x="804045" y="2230113"/>
          <a:ext cx="6523720" cy="1879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4064"/>
                <a:gridCol w="796251"/>
                <a:gridCol w="736550"/>
                <a:gridCol w="701474"/>
                <a:gridCol w="946992"/>
                <a:gridCol w="8183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WB</a:t>
                      </a:r>
                      <a:endParaRPr lang="en-US" dirty="0"/>
                    </a:p>
                  </a:txBody>
                  <a:tcPr/>
                </a:tc>
              </a:tr>
              <a:tr h="395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C0    LD R9, 8(R8)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C4    LD R10, (16)</a:t>
                      </a:r>
                      <a:r>
                        <a:rPr lang="en" sz="1800" baseline="-250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10</a:t>
                      </a: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(R8)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C8    DOR R11, R9, 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CC    SD R11, O(R8)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4132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Processor Pipelining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54042" y="1144378"/>
            <a:ext cx="241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Pipelined Execution</a:t>
            </a:r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383270"/>
              </p:ext>
            </p:extLst>
          </p:nvPr>
        </p:nvGraphicFramePr>
        <p:xfrm>
          <a:off x="804045" y="2230113"/>
          <a:ext cx="6523720" cy="1879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4064"/>
                <a:gridCol w="796251"/>
                <a:gridCol w="736550"/>
                <a:gridCol w="701474"/>
                <a:gridCol w="946992"/>
                <a:gridCol w="8183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WB</a:t>
                      </a:r>
                      <a:endParaRPr lang="en-US" dirty="0"/>
                    </a:p>
                  </a:txBody>
                  <a:tcPr/>
                </a:tc>
              </a:tr>
              <a:tr h="395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C0    LD R9, 8(R8)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C4    LD R10, (16)</a:t>
                      </a:r>
                      <a:r>
                        <a:rPr lang="en" sz="1800" baseline="-250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10</a:t>
                      </a: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(R8)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C8    DOR R11, R9, R10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CC    SD R11, O(R8)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5057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Processor Pipelining - Hazards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079156"/>
            <a:ext cx="6041857" cy="4018947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dirty="0" smtClean="0"/>
              <a:t>Conflicts of execution in pipeline</a:t>
            </a:r>
          </a:p>
          <a:p>
            <a:pPr lvl="1">
              <a:spcBef>
                <a:spcPts val="800"/>
              </a:spcBef>
              <a:buFont typeface="Courier New"/>
              <a:buChar char="o"/>
            </a:pPr>
            <a:r>
              <a:rPr lang="en-US" dirty="0" smtClean="0"/>
              <a:t>Structural hazards</a:t>
            </a:r>
          </a:p>
          <a:p>
            <a:pPr lvl="1">
              <a:spcBef>
                <a:spcPts val="800"/>
              </a:spcBef>
              <a:buFont typeface="Courier New"/>
              <a:buChar char="o"/>
            </a:pPr>
            <a:r>
              <a:rPr lang="en-US" dirty="0" smtClean="0"/>
              <a:t>Data hazards</a:t>
            </a:r>
          </a:p>
          <a:p>
            <a:pPr lvl="1">
              <a:spcBef>
                <a:spcPts val="800"/>
              </a:spcBef>
              <a:buFont typeface="Courier New"/>
              <a:buChar char="o"/>
            </a:pPr>
            <a:r>
              <a:rPr lang="en-US" dirty="0" smtClean="0"/>
              <a:t>Branch hazards</a:t>
            </a:r>
          </a:p>
          <a:p>
            <a:pPr>
              <a:spcBef>
                <a:spcPts val="800"/>
              </a:spcBef>
              <a:buFont typeface="Arial"/>
              <a:buChar char="•"/>
            </a:pPr>
            <a:endParaRPr lang="en-US" dirty="0" smtClean="0"/>
          </a:p>
          <a:p>
            <a:pPr>
              <a:spcBef>
                <a:spcPts val="800"/>
              </a:spcBef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41328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Processor Pipelining - Hazards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079156"/>
            <a:ext cx="6041857" cy="4018947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dirty="0" smtClean="0"/>
              <a:t>Conflicts of execution in pipeline</a:t>
            </a:r>
          </a:p>
          <a:p>
            <a:pPr lvl="1">
              <a:spcBef>
                <a:spcPts val="800"/>
              </a:spcBef>
              <a:buFont typeface="Courier New"/>
              <a:buChar char="o"/>
            </a:pPr>
            <a:r>
              <a:rPr lang="en-US" dirty="0" smtClean="0"/>
              <a:t>Structural hazards</a:t>
            </a:r>
          </a:p>
          <a:p>
            <a:pPr lvl="1">
              <a:spcBef>
                <a:spcPts val="800"/>
              </a:spcBef>
              <a:buFont typeface="Courier New"/>
              <a:buChar char="o"/>
            </a:pPr>
            <a:r>
              <a:rPr lang="en-US" dirty="0" smtClean="0"/>
              <a:t>Data hazards</a:t>
            </a:r>
          </a:p>
          <a:p>
            <a:pPr lvl="1">
              <a:spcBef>
                <a:spcPts val="800"/>
              </a:spcBef>
              <a:buFont typeface="Courier New"/>
              <a:buChar char="o"/>
            </a:pPr>
            <a:r>
              <a:rPr lang="en-US" dirty="0" smtClean="0"/>
              <a:t>Branch hazards</a:t>
            </a:r>
          </a:p>
          <a:p>
            <a:pPr>
              <a:spcBef>
                <a:spcPts val="800"/>
              </a:spcBef>
              <a:buFont typeface="Arial"/>
              <a:buChar char="•"/>
            </a:pPr>
            <a:endParaRPr lang="en-US" dirty="0" smtClean="0"/>
          </a:p>
          <a:p>
            <a:pPr>
              <a:spcBef>
                <a:spcPts val="800"/>
              </a:spcBef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337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</a:t>
            </a:r>
            <a:r>
              <a:rPr lang="en-US" sz="3200" dirty="0" smtClean="0"/>
              <a:t>Instruction Type: R-format 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51973" y="2772427"/>
            <a:ext cx="5729239" cy="2799621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Opcode: 000000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R-format</a:t>
            </a:r>
          </a:p>
          <a:p>
            <a:pPr marL="0" indent="0">
              <a:buNone/>
            </a:pPr>
            <a:endParaRPr lang="en-US" dirty="0" smtClean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sym typeface="Wingdings"/>
              </a:rPr>
              <a:t> </a:t>
            </a:r>
            <a:endParaRPr lang="en-US" dirty="0" smtClean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sym typeface="Wingdings"/>
              </a:rPr>
              <a:t> </a:t>
            </a:r>
            <a:endParaRPr lang="en-US" dirty="0">
              <a:solidFill>
                <a:srgbClr val="FF0000"/>
              </a:solidFill>
              <a:sym typeface="Wingdings"/>
            </a:endParaRPr>
          </a:p>
        </p:txBody>
      </p:sp>
      <p:sp>
        <p:nvSpPr>
          <p:cNvPr id="6" name="Shape 113"/>
          <p:cNvSpPr txBox="1"/>
          <p:nvPr/>
        </p:nvSpPr>
        <p:spPr>
          <a:xfrm>
            <a:off x="639935" y="1793567"/>
            <a:ext cx="1085935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ea typeface="Cambria"/>
                <a:cs typeface="Cambria"/>
                <a:sym typeface="Cambria"/>
              </a:rPr>
              <a:t>000000</a:t>
            </a:r>
          </a:p>
        </p:txBody>
      </p:sp>
      <p:sp>
        <p:nvSpPr>
          <p:cNvPr id="7" name="Shape 114"/>
          <p:cNvSpPr txBox="1"/>
          <p:nvPr/>
        </p:nvSpPr>
        <p:spPr>
          <a:xfrm>
            <a:off x="1725870" y="1793567"/>
            <a:ext cx="828000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dirty="0" smtClean="0">
                <a:ea typeface="Cambria"/>
                <a:cs typeface="Cambria"/>
                <a:sym typeface="Cambria"/>
              </a:rPr>
              <a:t>01000</a:t>
            </a:r>
            <a:endParaRPr lang="en" dirty="0">
              <a:ea typeface="Cambria"/>
              <a:cs typeface="Cambria"/>
              <a:sym typeface="Cambria"/>
            </a:endParaRPr>
          </a:p>
        </p:txBody>
      </p:sp>
      <p:sp>
        <p:nvSpPr>
          <p:cNvPr id="8" name="Shape 115"/>
          <p:cNvSpPr txBox="1"/>
          <p:nvPr/>
        </p:nvSpPr>
        <p:spPr>
          <a:xfrm>
            <a:off x="2553870" y="1793567"/>
            <a:ext cx="828000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dirty="0">
                <a:ea typeface="Cambria"/>
                <a:cs typeface="Cambria"/>
                <a:sym typeface="Cambria"/>
              </a:rPr>
              <a:t>01001</a:t>
            </a:r>
          </a:p>
        </p:txBody>
      </p:sp>
      <p:sp>
        <p:nvSpPr>
          <p:cNvPr id="9" name="Shape 116"/>
          <p:cNvSpPr txBox="1"/>
          <p:nvPr/>
        </p:nvSpPr>
        <p:spPr>
          <a:xfrm>
            <a:off x="3381870" y="1793567"/>
            <a:ext cx="828000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dirty="0">
                <a:ea typeface="Cambria"/>
                <a:cs typeface="Cambria"/>
                <a:sym typeface="Cambria"/>
              </a:rPr>
              <a:t>01011</a:t>
            </a:r>
          </a:p>
        </p:txBody>
      </p:sp>
      <p:sp>
        <p:nvSpPr>
          <p:cNvPr id="10" name="Shape 117"/>
          <p:cNvSpPr txBox="1"/>
          <p:nvPr/>
        </p:nvSpPr>
        <p:spPr>
          <a:xfrm>
            <a:off x="4203882" y="1793567"/>
            <a:ext cx="895911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dirty="0">
                <a:ea typeface="Cambria"/>
                <a:cs typeface="Cambria"/>
                <a:sym typeface="Cambria"/>
              </a:rPr>
              <a:t>00000</a:t>
            </a:r>
          </a:p>
        </p:txBody>
      </p:sp>
      <p:sp>
        <p:nvSpPr>
          <p:cNvPr id="11" name="Shape 118"/>
          <p:cNvSpPr txBox="1"/>
          <p:nvPr/>
        </p:nvSpPr>
        <p:spPr>
          <a:xfrm>
            <a:off x="1031099" y="2236666"/>
            <a:ext cx="303300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dirty="0">
                <a:ea typeface="Cambria"/>
                <a:cs typeface="Cambria"/>
                <a:sym typeface="Cambria"/>
              </a:rPr>
              <a:t>6</a:t>
            </a:r>
          </a:p>
        </p:txBody>
      </p:sp>
      <p:sp>
        <p:nvSpPr>
          <p:cNvPr id="12" name="Shape 119"/>
          <p:cNvSpPr txBox="1"/>
          <p:nvPr/>
        </p:nvSpPr>
        <p:spPr>
          <a:xfrm>
            <a:off x="1988220" y="2236667"/>
            <a:ext cx="303300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ea typeface="Cambria"/>
                <a:cs typeface="Cambria"/>
                <a:sym typeface="Cambria"/>
              </a:rPr>
              <a:t>5</a:t>
            </a:r>
          </a:p>
        </p:txBody>
      </p:sp>
      <p:sp>
        <p:nvSpPr>
          <p:cNvPr id="13" name="Shape 120"/>
          <p:cNvSpPr txBox="1"/>
          <p:nvPr/>
        </p:nvSpPr>
        <p:spPr>
          <a:xfrm>
            <a:off x="2816220" y="2236667"/>
            <a:ext cx="303300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ea typeface="Cambria"/>
                <a:cs typeface="Cambria"/>
                <a:sym typeface="Cambria"/>
              </a:rPr>
              <a:t>5</a:t>
            </a:r>
          </a:p>
        </p:txBody>
      </p:sp>
      <p:sp>
        <p:nvSpPr>
          <p:cNvPr id="14" name="Shape 121"/>
          <p:cNvSpPr txBox="1"/>
          <p:nvPr/>
        </p:nvSpPr>
        <p:spPr>
          <a:xfrm>
            <a:off x="3644220" y="2236667"/>
            <a:ext cx="303300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ea typeface="Cambria"/>
                <a:cs typeface="Cambria"/>
                <a:sym typeface="Cambria"/>
              </a:rPr>
              <a:t>5</a:t>
            </a:r>
          </a:p>
        </p:txBody>
      </p:sp>
      <p:sp>
        <p:nvSpPr>
          <p:cNvPr id="15" name="Shape 122"/>
          <p:cNvSpPr txBox="1"/>
          <p:nvPr/>
        </p:nvSpPr>
        <p:spPr>
          <a:xfrm>
            <a:off x="4472220" y="2236667"/>
            <a:ext cx="303300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dirty="0">
                <a:ea typeface="Cambria"/>
                <a:cs typeface="Cambria"/>
                <a:sym typeface="Cambria"/>
              </a:rPr>
              <a:t>5</a:t>
            </a:r>
          </a:p>
        </p:txBody>
      </p:sp>
      <p:sp>
        <p:nvSpPr>
          <p:cNvPr id="16" name="Shape 123"/>
          <p:cNvSpPr txBox="1"/>
          <p:nvPr/>
        </p:nvSpPr>
        <p:spPr>
          <a:xfrm>
            <a:off x="5300220" y="2236667"/>
            <a:ext cx="303300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ea typeface="Cambria"/>
                <a:cs typeface="Cambria"/>
                <a:sym typeface="Cambria"/>
              </a:rPr>
              <a:t>6</a:t>
            </a:r>
          </a:p>
        </p:txBody>
      </p:sp>
      <p:sp>
        <p:nvSpPr>
          <p:cNvPr id="17" name="Shape 124"/>
          <p:cNvSpPr txBox="1"/>
          <p:nvPr/>
        </p:nvSpPr>
        <p:spPr>
          <a:xfrm>
            <a:off x="630090" y="1338867"/>
            <a:ext cx="1058825" cy="4153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ea typeface="Cambria"/>
                <a:cs typeface="Cambria"/>
                <a:sym typeface="Cambria"/>
              </a:rPr>
              <a:t>opcode</a:t>
            </a:r>
          </a:p>
        </p:txBody>
      </p:sp>
      <p:sp>
        <p:nvSpPr>
          <p:cNvPr id="18" name="Shape 126"/>
          <p:cNvSpPr txBox="1"/>
          <p:nvPr/>
        </p:nvSpPr>
        <p:spPr>
          <a:xfrm>
            <a:off x="5096941" y="1793567"/>
            <a:ext cx="968100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dirty="0">
                <a:ea typeface="Cambria"/>
                <a:cs typeface="Cambria"/>
                <a:sym typeface="Cambria"/>
              </a:rPr>
              <a:t>101100</a:t>
            </a:r>
          </a:p>
        </p:txBody>
      </p:sp>
    </p:spTree>
    <p:extLst>
      <p:ext uri="{BB962C8B-B14F-4D97-AF65-F5344CB8AC3E}">
        <p14:creationId xmlns:p14="http://schemas.microsoft.com/office/powerpoint/2010/main" val="15399081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Processor Pipelining – Structural Hazards</a:t>
            </a:r>
            <a:endParaRPr lang="en-US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731700"/>
              </p:ext>
            </p:extLst>
          </p:nvPr>
        </p:nvGraphicFramePr>
        <p:xfrm>
          <a:off x="813181" y="2010839"/>
          <a:ext cx="6523720" cy="1879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4064"/>
                <a:gridCol w="796251"/>
                <a:gridCol w="736550"/>
                <a:gridCol w="701474"/>
                <a:gridCol w="946992"/>
                <a:gridCol w="8183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WB</a:t>
                      </a:r>
                      <a:endParaRPr lang="en-US" dirty="0"/>
                    </a:p>
                  </a:txBody>
                  <a:tcPr/>
                </a:tc>
              </a:tr>
              <a:tr h="395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C0    LD R9, 8(R8)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C4    LD R10, (16)</a:t>
                      </a:r>
                      <a:r>
                        <a:rPr lang="en" sz="1800" baseline="-250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10</a:t>
                      </a: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(R8)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C8    DOR R11, R9, 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CC    SD R11, O(R8)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5070958" y="2402870"/>
            <a:ext cx="319790" cy="347182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7" name="Oval 6"/>
          <p:cNvSpPr/>
          <p:nvPr/>
        </p:nvSpPr>
        <p:spPr>
          <a:xfrm>
            <a:off x="3596997" y="3167408"/>
            <a:ext cx="319790" cy="347182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6196" y="4075745"/>
            <a:ext cx="486312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</a:pPr>
            <a:r>
              <a:rPr lang="en-US" b="1" dirty="0" smtClean="0"/>
              <a:t>At cycle 3, both IF and EX need ALU</a:t>
            </a:r>
          </a:p>
          <a:p>
            <a:pPr marL="742950" lvl="1" indent="-285750">
              <a:spcBef>
                <a:spcPts val="800"/>
              </a:spcBef>
              <a:buFont typeface="Arial"/>
              <a:buChar char="•"/>
            </a:pPr>
            <a:r>
              <a:rPr lang="en-US" dirty="0" smtClean="0"/>
              <a:t>IF : PC </a:t>
            </a:r>
            <a:r>
              <a:rPr lang="en-US" dirty="0" smtClean="0">
                <a:sym typeface="Wingdings"/>
              </a:rPr>
              <a:t> PC +4 </a:t>
            </a:r>
          </a:p>
          <a:p>
            <a:pPr marL="742950" lvl="1" indent="-285750">
              <a:spcBef>
                <a:spcPts val="800"/>
              </a:spcBef>
              <a:buFont typeface="Arial"/>
              <a:buChar char="•"/>
            </a:pPr>
            <a:r>
              <a:rPr lang="en-US" dirty="0" smtClean="0">
                <a:sym typeface="Wingdings"/>
              </a:rPr>
              <a:t>EX: ALUOut1  A + Imm</a:t>
            </a:r>
          </a:p>
          <a:p>
            <a:pPr>
              <a:spcBef>
                <a:spcPts val="800"/>
              </a:spcBef>
            </a:pPr>
            <a:r>
              <a:rPr lang="en-US" b="1" dirty="0" smtClean="0">
                <a:sym typeface="Wingdings"/>
              </a:rPr>
              <a:t>which stage gets the ALU first?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03694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Processor Pipelining – Structural Hazards</a:t>
            </a:r>
            <a:endParaRPr lang="en-US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971640"/>
              </p:ext>
            </p:extLst>
          </p:nvPr>
        </p:nvGraphicFramePr>
        <p:xfrm>
          <a:off x="813181" y="2010839"/>
          <a:ext cx="6523720" cy="1879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4064"/>
                <a:gridCol w="796251"/>
                <a:gridCol w="736550"/>
                <a:gridCol w="701474"/>
                <a:gridCol w="946992"/>
                <a:gridCol w="8183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WB</a:t>
                      </a:r>
                      <a:endParaRPr lang="en-US" dirty="0"/>
                    </a:p>
                  </a:txBody>
                  <a:tcPr/>
                </a:tc>
              </a:tr>
              <a:tr h="395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C0    LD R9, 8(R8)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C4    LD R10, (16)</a:t>
                      </a:r>
                      <a:r>
                        <a:rPr lang="en" sz="1800" baseline="-250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10</a:t>
                      </a: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(R8)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C8    DOR R11, R9, 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CC    SD R11, O(R8)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5884138" y="2421142"/>
            <a:ext cx="319790" cy="347182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7" name="Oval 6"/>
          <p:cNvSpPr/>
          <p:nvPr/>
        </p:nvSpPr>
        <p:spPr>
          <a:xfrm>
            <a:off x="3569587" y="3514591"/>
            <a:ext cx="319790" cy="347182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6195" y="4075745"/>
            <a:ext cx="5301691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</a:pPr>
            <a:r>
              <a:rPr lang="en-US" b="1" dirty="0" smtClean="0"/>
              <a:t>At cycle 4, both IF and MEM need memory port</a:t>
            </a:r>
          </a:p>
          <a:p>
            <a:pPr marL="742950" lvl="1" indent="-285750">
              <a:spcBef>
                <a:spcPts val="800"/>
              </a:spcBef>
              <a:buFont typeface="Arial"/>
              <a:buChar char="•"/>
            </a:pPr>
            <a:r>
              <a:rPr lang="en-US" dirty="0" smtClean="0"/>
              <a:t>IF : IR</a:t>
            </a:r>
            <a:r>
              <a:rPr lang="en-US" dirty="0" smtClean="0">
                <a:sym typeface="Wingdings"/>
              </a:rPr>
              <a:t> M[PC] </a:t>
            </a:r>
          </a:p>
          <a:p>
            <a:pPr marL="742950" lvl="1" indent="-285750">
              <a:spcBef>
                <a:spcPts val="800"/>
              </a:spcBef>
              <a:buFont typeface="Arial"/>
              <a:buChar char="•"/>
            </a:pPr>
            <a:r>
              <a:rPr lang="en-US" dirty="0" smtClean="0">
                <a:sym typeface="Wingdings"/>
              </a:rPr>
              <a:t>MEM: M[ALUOut1]  B</a:t>
            </a:r>
          </a:p>
          <a:p>
            <a:pPr>
              <a:spcBef>
                <a:spcPts val="800"/>
              </a:spcBef>
            </a:pPr>
            <a:r>
              <a:rPr lang="en-US" b="1" dirty="0" smtClean="0"/>
              <a:t>Which stage get memory port first?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46573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Processor Pipelining – Structural Hazards</a:t>
            </a:r>
            <a:endParaRPr lang="en-US" sz="3200" dirty="0"/>
          </a:p>
        </p:txBody>
      </p:sp>
      <p:sp>
        <p:nvSpPr>
          <p:cNvPr id="9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079156"/>
            <a:ext cx="6041857" cy="4018947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dirty="0" smtClean="0"/>
              <a:t>Mitigation: Add multiple resources</a:t>
            </a:r>
          </a:p>
          <a:p>
            <a:pPr lvl="1">
              <a:spcBef>
                <a:spcPts val="800"/>
              </a:spcBef>
              <a:buFont typeface="Courier New"/>
              <a:buChar char="o"/>
            </a:pPr>
            <a:r>
              <a:rPr lang="en-US" dirty="0" smtClean="0"/>
              <a:t>One ALU for IF stage, another ALU for EX stage</a:t>
            </a:r>
          </a:p>
          <a:p>
            <a:pPr lvl="1">
              <a:spcBef>
                <a:spcPts val="800"/>
              </a:spcBef>
              <a:buFont typeface="Courier New"/>
              <a:buChar char="o"/>
            </a:pPr>
            <a:r>
              <a:rPr lang="en-US" dirty="0" smtClean="0"/>
              <a:t>One memory port for IF, another port for MEM stage</a:t>
            </a:r>
          </a:p>
          <a:p>
            <a:pPr>
              <a:spcBef>
                <a:spcPts val="800"/>
              </a:spcBef>
              <a:buFont typeface="Arial"/>
              <a:buChar char="•"/>
            </a:pPr>
            <a:r>
              <a:rPr lang="en-US" b="1" dirty="0" smtClean="0"/>
              <a:t>Generally, CPUs have several replications of resources and structural hazards rarely occur for common application</a:t>
            </a:r>
            <a:r>
              <a:rPr lang="en-US" b="1" dirty="0"/>
              <a:t>s</a:t>
            </a:r>
            <a:endParaRPr lang="en-US" b="1" dirty="0" smtClean="0"/>
          </a:p>
          <a:p>
            <a:pPr>
              <a:spcBef>
                <a:spcPts val="800"/>
              </a:spcBef>
              <a:buFont typeface="Arial"/>
              <a:buChar char="•"/>
            </a:pPr>
            <a:endParaRPr lang="en-US" dirty="0" smtClean="0"/>
          </a:p>
          <a:p>
            <a:pPr>
              <a:spcBef>
                <a:spcPts val="800"/>
              </a:spcBef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1281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Processor Pipelining – Data Hazards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017549"/>
              </p:ext>
            </p:extLst>
          </p:nvPr>
        </p:nvGraphicFramePr>
        <p:xfrm>
          <a:off x="813181" y="2010839"/>
          <a:ext cx="6523720" cy="1879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4064"/>
                <a:gridCol w="796251"/>
                <a:gridCol w="736550"/>
                <a:gridCol w="701474"/>
                <a:gridCol w="946992"/>
                <a:gridCol w="8183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WB</a:t>
                      </a:r>
                      <a:endParaRPr lang="en-US" dirty="0"/>
                    </a:p>
                  </a:txBody>
                  <a:tcPr/>
                </a:tc>
              </a:tr>
              <a:tr h="395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C0    LD R9, 8(R8)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C4    LD R10, (16)</a:t>
                      </a:r>
                      <a:r>
                        <a:rPr lang="en" sz="1800" baseline="-250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10</a:t>
                      </a: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(R8)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C8    DOR R11, R9, 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CC    SD R11, O(R8)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776623" y="2811089"/>
            <a:ext cx="319790" cy="347182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8" name="Oval 7"/>
          <p:cNvSpPr/>
          <p:nvPr/>
        </p:nvSpPr>
        <p:spPr>
          <a:xfrm>
            <a:off x="4383914" y="3191345"/>
            <a:ext cx="319790" cy="347182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66195" y="4075745"/>
            <a:ext cx="5557524" cy="1980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800"/>
              </a:spcBef>
              <a:buFont typeface="Arial"/>
              <a:buChar char="•"/>
            </a:pPr>
            <a:r>
              <a:rPr lang="en-US" sz="2400" b="1" dirty="0" smtClean="0"/>
              <a:t>Read After Write (RAW) hazard</a:t>
            </a:r>
          </a:p>
          <a:p>
            <a:pPr marL="742950" lvl="1" indent="-285750">
              <a:spcBef>
                <a:spcPts val="800"/>
              </a:spcBef>
              <a:buFont typeface="Courier New"/>
              <a:buChar char="o"/>
            </a:pPr>
            <a:r>
              <a:rPr lang="en-US" dirty="0" smtClean="0"/>
              <a:t>Instruction at C8 depends on R9 and R10</a:t>
            </a:r>
          </a:p>
          <a:p>
            <a:pPr marL="742950" lvl="1" indent="-285750">
              <a:spcBef>
                <a:spcPts val="800"/>
              </a:spcBef>
              <a:buFont typeface="Courier New"/>
              <a:buChar char="o"/>
            </a:pPr>
            <a:r>
              <a:rPr lang="en-US" dirty="0" smtClean="0"/>
              <a:t>The value of R10 is not updated until cycle 6</a:t>
            </a:r>
          </a:p>
          <a:p>
            <a:pPr marL="742950" lvl="1" indent="-285750">
              <a:spcBef>
                <a:spcPts val="800"/>
              </a:spcBef>
              <a:buFont typeface="Courier New"/>
              <a:buChar char="o"/>
            </a:pPr>
            <a:r>
              <a:rPr lang="en-US" dirty="0" smtClean="0"/>
              <a:t>Instruction at C8 reads it in ID stage at cycle 5</a:t>
            </a:r>
          </a:p>
          <a:p>
            <a:pPr marL="742950" lvl="1" indent="-285750">
              <a:spcBef>
                <a:spcPts val="800"/>
              </a:spcBef>
              <a:buFont typeface="Courier New"/>
              <a:buChar char="o"/>
            </a:pPr>
            <a:r>
              <a:rPr lang="en-US" dirty="0" smtClean="0"/>
              <a:t>Instruction at C8 gets wrong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085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Processor Pipelining – Data Hazards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980994"/>
              </p:ext>
            </p:extLst>
          </p:nvPr>
        </p:nvGraphicFramePr>
        <p:xfrm>
          <a:off x="813181" y="2010839"/>
          <a:ext cx="6523720" cy="1879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4064"/>
                <a:gridCol w="796251"/>
                <a:gridCol w="736550"/>
                <a:gridCol w="701474"/>
                <a:gridCol w="946992"/>
                <a:gridCol w="8183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WB</a:t>
                      </a:r>
                      <a:endParaRPr lang="en-US" dirty="0"/>
                    </a:p>
                  </a:txBody>
                  <a:tcPr/>
                </a:tc>
              </a:tr>
              <a:tr h="395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C0    LD R9, 8(R8)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C4    LD R10, (16)</a:t>
                      </a:r>
                      <a:r>
                        <a:rPr lang="en" sz="1800" baseline="-250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10</a:t>
                      </a: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(R8)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C8    DOR R11, R9, 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CC    SD R11, O(R8)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4"/>
          <p:cNvSpPr>
            <a:spLocks noGrp="1"/>
          </p:cNvSpPr>
          <p:nvPr>
            <p:ph sz="half" idx="1"/>
          </p:nvPr>
        </p:nvSpPr>
        <p:spPr>
          <a:xfrm>
            <a:off x="981462" y="4246562"/>
            <a:ext cx="6318891" cy="2072191"/>
          </a:xfrm>
        </p:spPr>
        <p:txBody>
          <a:bodyPr>
            <a:norm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US" sz="2400" b="1" dirty="0" smtClean="0"/>
              <a:t>Data Forwarding</a:t>
            </a:r>
          </a:p>
          <a:p>
            <a:pPr lvl="1">
              <a:spcBef>
                <a:spcPts val="800"/>
              </a:spcBef>
            </a:pPr>
            <a:r>
              <a:rPr lang="en-US" sz="2000" dirty="0" smtClean="0"/>
              <a:t>Send data from MEM to EX stage when it is needed</a:t>
            </a:r>
          </a:p>
          <a:p>
            <a:pPr lvl="2">
              <a:spcBef>
                <a:spcPts val="800"/>
              </a:spcBef>
              <a:buFont typeface="Courier New"/>
              <a:buChar char="o"/>
            </a:pPr>
            <a:r>
              <a:rPr lang="en-US" sz="1600" dirty="0" smtClean="0"/>
              <a:t>In MEM, value of R10 is in </a:t>
            </a:r>
            <a:r>
              <a:rPr lang="en-US" sz="1600" dirty="0"/>
              <a:t>LMD </a:t>
            </a:r>
            <a:r>
              <a:rPr lang="en-US" sz="1600" dirty="0" smtClean="0"/>
              <a:t>register</a:t>
            </a:r>
          </a:p>
          <a:p>
            <a:pPr lvl="1">
              <a:spcBef>
                <a:spcPts val="800"/>
              </a:spcBef>
            </a:pPr>
            <a:r>
              <a:rPr lang="en-US" sz="2000" dirty="0" smtClean="0"/>
              <a:t>EX gets value of R10 in cycle 5 and dismisses value read in cycle 4 during ID stage</a:t>
            </a:r>
          </a:p>
          <a:p>
            <a:pPr marL="457200" lvl="1" indent="0">
              <a:spcBef>
                <a:spcPts val="800"/>
              </a:spcBef>
              <a:buNone/>
            </a:pPr>
            <a:endParaRPr lang="en-US" sz="2000" dirty="0" smtClean="0"/>
          </a:p>
        </p:txBody>
      </p:sp>
      <p:sp>
        <p:nvSpPr>
          <p:cNvPr id="7" name="Oval 6"/>
          <p:cNvSpPr/>
          <p:nvPr/>
        </p:nvSpPr>
        <p:spPr>
          <a:xfrm>
            <a:off x="6776623" y="2811089"/>
            <a:ext cx="319790" cy="347182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10" name="Elbow Connector 9"/>
          <p:cNvCxnSpPr/>
          <p:nvPr/>
        </p:nvCxnSpPr>
        <p:spPr>
          <a:xfrm rot="10800000" flipV="1">
            <a:off x="5258320" y="2970444"/>
            <a:ext cx="724197" cy="419850"/>
          </a:xfrm>
          <a:prstGeom prst="bentConnector3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83914" y="3191345"/>
            <a:ext cx="319790" cy="347182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3055618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Processor Pipelining – Data Hazards</a:t>
            </a:r>
            <a:endParaRPr lang="en-US" sz="3200" dirty="0"/>
          </a:p>
        </p:txBody>
      </p:sp>
      <p:sp>
        <p:nvSpPr>
          <p:cNvPr id="6" name="Content Placeholder 4"/>
          <p:cNvSpPr>
            <a:spLocks noGrp="1"/>
          </p:cNvSpPr>
          <p:nvPr>
            <p:ph sz="half" idx="1"/>
          </p:nvPr>
        </p:nvSpPr>
        <p:spPr>
          <a:xfrm>
            <a:off x="972325" y="1533056"/>
            <a:ext cx="6318891" cy="1829134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US" dirty="0" smtClean="0"/>
              <a:t>Instruction Reordering</a:t>
            </a:r>
          </a:p>
          <a:p>
            <a:pPr lvl="1">
              <a:spcBef>
                <a:spcPts val="800"/>
              </a:spcBef>
            </a:pPr>
            <a:r>
              <a:rPr lang="en-US" dirty="0" smtClean="0"/>
              <a:t>During compilation, find independent instructions</a:t>
            </a:r>
          </a:p>
          <a:p>
            <a:pPr lvl="1">
              <a:spcBef>
                <a:spcPts val="800"/>
              </a:spcBef>
            </a:pPr>
            <a:r>
              <a:rPr lang="en-US" dirty="0" smtClean="0"/>
              <a:t>Put them in between instructions that would lead to RAW hazards</a:t>
            </a:r>
          </a:p>
          <a:p>
            <a:pPr marL="0" indent="0">
              <a:spcBef>
                <a:spcPts val="800"/>
              </a:spcBef>
              <a:buNone/>
            </a:pPr>
            <a:endParaRPr lang="en-US" dirty="0" smtClean="0"/>
          </a:p>
          <a:p>
            <a:pPr marL="0" indent="0">
              <a:spcBef>
                <a:spcPts val="80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56725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Processor Pipelining – Data Hazards</a:t>
            </a:r>
            <a:endParaRPr lang="en-US" sz="3200" dirty="0"/>
          </a:p>
        </p:txBody>
      </p:sp>
      <p:sp>
        <p:nvSpPr>
          <p:cNvPr id="6" name="Content Placeholder 4"/>
          <p:cNvSpPr>
            <a:spLocks noGrp="1"/>
          </p:cNvSpPr>
          <p:nvPr>
            <p:ph sz="half" idx="1"/>
          </p:nvPr>
        </p:nvSpPr>
        <p:spPr>
          <a:xfrm>
            <a:off x="972325" y="1533056"/>
            <a:ext cx="6318891" cy="687086"/>
          </a:xfrm>
        </p:spPr>
        <p:txBody>
          <a:bodyPr>
            <a:norm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US" dirty="0" smtClean="0"/>
              <a:t>Instruction Reordering</a:t>
            </a:r>
          </a:p>
          <a:p>
            <a:pPr marL="0" indent="0">
              <a:spcBef>
                <a:spcPts val="800"/>
              </a:spcBef>
              <a:buNone/>
            </a:pPr>
            <a:endParaRPr lang="en-US" dirty="0" smtClean="0"/>
          </a:p>
          <a:p>
            <a:pPr marL="0" indent="0">
              <a:spcBef>
                <a:spcPts val="800"/>
              </a:spcBef>
              <a:buNone/>
            </a:pP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405415"/>
              </p:ext>
            </p:extLst>
          </p:nvPr>
        </p:nvGraphicFramePr>
        <p:xfrm>
          <a:off x="1249359" y="2364671"/>
          <a:ext cx="2524064" cy="26208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40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</a:tr>
              <a:tr h="395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C0    LD R9, 8(R8)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C4    LD R10, (16)</a:t>
                      </a:r>
                      <a:r>
                        <a:rPr lang="en" sz="1800" baseline="-250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10</a:t>
                      </a: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(R8)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C8    DOR R11, R9, R10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CC    SD R11, O(R8)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D0   LD R13, 0(R14)</a:t>
                      </a:r>
                      <a:endParaRPr lang="en" sz="1800" dirty="0" smtClean="0">
                        <a:solidFill>
                          <a:schemeClr val="dk1"/>
                        </a:solidFill>
                        <a:latin typeface="+mn-lt"/>
                        <a:ea typeface="Cambria"/>
                        <a:cs typeface="Cambria"/>
                        <a:sym typeface="Cambri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D4   DADD R17, R0, R0</a:t>
                      </a:r>
                      <a:endParaRPr lang="en" sz="1800" dirty="0" smtClean="0">
                        <a:solidFill>
                          <a:schemeClr val="dk1"/>
                        </a:solidFill>
                        <a:latin typeface="+mn-lt"/>
                        <a:ea typeface="Cambria"/>
                        <a:cs typeface="Cambria"/>
                        <a:sym typeface="Cambri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01093" y="5028866"/>
            <a:ext cx="6318891" cy="1829134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1800" dirty="0" smtClean="0"/>
              <a:t>Instructions at C4 and C8 lead to RAW</a:t>
            </a:r>
          </a:p>
          <a:p>
            <a:pPr>
              <a:spcBef>
                <a:spcPts val="800"/>
              </a:spcBef>
            </a:pPr>
            <a:r>
              <a:rPr lang="en-US" sz="1800" dirty="0" smtClean="0"/>
              <a:t>Instruction at D0 is independent of instructions C4, C8, CC</a:t>
            </a:r>
          </a:p>
        </p:txBody>
      </p:sp>
    </p:spTree>
    <p:extLst>
      <p:ext uri="{BB962C8B-B14F-4D97-AF65-F5344CB8AC3E}">
        <p14:creationId xmlns:p14="http://schemas.microsoft.com/office/powerpoint/2010/main" val="38391457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Processor Pipelining – Data Hazards</a:t>
            </a:r>
            <a:endParaRPr lang="en-US" sz="3200" dirty="0"/>
          </a:p>
        </p:txBody>
      </p:sp>
      <p:sp>
        <p:nvSpPr>
          <p:cNvPr id="6" name="Content Placeholder 4"/>
          <p:cNvSpPr>
            <a:spLocks noGrp="1"/>
          </p:cNvSpPr>
          <p:nvPr>
            <p:ph sz="half" idx="1"/>
          </p:nvPr>
        </p:nvSpPr>
        <p:spPr>
          <a:xfrm>
            <a:off x="972325" y="1533056"/>
            <a:ext cx="6318891" cy="687086"/>
          </a:xfrm>
        </p:spPr>
        <p:txBody>
          <a:bodyPr>
            <a:norm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US" dirty="0" smtClean="0"/>
              <a:t>Instruction Reordering</a:t>
            </a:r>
          </a:p>
          <a:p>
            <a:pPr marL="0" indent="0">
              <a:spcBef>
                <a:spcPts val="800"/>
              </a:spcBef>
              <a:buNone/>
            </a:pPr>
            <a:endParaRPr lang="en-US" dirty="0" smtClean="0"/>
          </a:p>
          <a:p>
            <a:pPr marL="0" indent="0">
              <a:spcBef>
                <a:spcPts val="800"/>
              </a:spcBef>
              <a:buNone/>
            </a:pP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140556"/>
              </p:ext>
            </p:extLst>
          </p:nvPr>
        </p:nvGraphicFramePr>
        <p:xfrm>
          <a:off x="1249359" y="2364671"/>
          <a:ext cx="2524064" cy="26208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40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</a:tr>
              <a:tr h="395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C0    LD R9, 8(R8)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C4    LD R10, (16)</a:t>
                      </a:r>
                      <a:r>
                        <a:rPr lang="en" sz="1800" baseline="-250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10</a:t>
                      </a: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(R8)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C8    LD R13, 0(R14)</a:t>
                      </a:r>
                      <a:endParaRPr lang="en" sz="1800" dirty="0" smtClean="0">
                        <a:solidFill>
                          <a:schemeClr val="dk1"/>
                        </a:solidFill>
                        <a:latin typeface="+mn-lt"/>
                        <a:ea typeface="Cambria"/>
                        <a:cs typeface="Cambria"/>
                        <a:sym typeface="Cambri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CC   DADD R17, R0, R0</a:t>
                      </a:r>
                      <a:endParaRPr lang="en" sz="1800" dirty="0" smtClean="0">
                        <a:solidFill>
                          <a:schemeClr val="dk1"/>
                        </a:solidFill>
                        <a:latin typeface="+mn-lt"/>
                        <a:ea typeface="Cambria"/>
                        <a:cs typeface="Cambria"/>
                        <a:sym typeface="Cambri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dirty="0" smtClean="0">
                          <a:solidFill>
                            <a:schemeClr val="dk1"/>
                          </a:solidFill>
                          <a:ea typeface="Cambria"/>
                          <a:cs typeface="Cambria"/>
                          <a:sym typeface="Cambria"/>
                        </a:rPr>
                        <a:t>D0</a:t>
                      </a:r>
                      <a:r>
                        <a:rPr lang="en-US" baseline="0" dirty="0" smtClean="0">
                          <a:solidFill>
                            <a:schemeClr val="dk1"/>
                          </a:solidFill>
                          <a:ea typeface="Cambria"/>
                          <a:cs typeface="Cambria"/>
                          <a:sym typeface="Cambria"/>
                        </a:rPr>
                        <a:t>   </a:t>
                      </a:r>
                      <a:r>
                        <a:rPr lang="en" dirty="0" smtClean="0">
                          <a:solidFill>
                            <a:schemeClr val="dk1"/>
                          </a:solidFill>
                          <a:ea typeface="Cambria"/>
                          <a:cs typeface="Cambria"/>
                          <a:sym typeface="Cambria"/>
                        </a:rPr>
                        <a:t>DOR R11, R9, R10</a:t>
                      </a:r>
                      <a:endParaRPr lang="en" dirty="0">
                        <a:solidFill>
                          <a:schemeClr val="dk1"/>
                        </a:solidFill>
                        <a:ea typeface="Cambria"/>
                        <a:cs typeface="Cambria"/>
                        <a:sym typeface="Cambri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D4</a:t>
                      </a: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    SD R11, O(R8)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11589" y="5028866"/>
            <a:ext cx="6318891" cy="1829134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1800" dirty="0" smtClean="0"/>
              <a:t>Instructions at C4 and C8 lead to RAW</a:t>
            </a:r>
          </a:p>
          <a:p>
            <a:pPr>
              <a:spcBef>
                <a:spcPts val="800"/>
              </a:spcBef>
            </a:pPr>
            <a:r>
              <a:rPr lang="en-US" sz="1800" dirty="0" smtClean="0"/>
              <a:t>Instruction at D0 is independent of instructions C4, C8, CC</a:t>
            </a:r>
          </a:p>
          <a:p>
            <a:pPr>
              <a:spcBef>
                <a:spcPts val="800"/>
              </a:spcBef>
            </a:pPr>
            <a:r>
              <a:rPr lang="en-US" sz="1800" b="1" dirty="0" smtClean="0"/>
              <a:t>Put (previously D0) independent instruction in between RAW hazard instructions to give one more cycle between them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419210"/>
              </p:ext>
            </p:extLst>
          </p:nvPr>
        </p:nvGraphicFramePr>
        <p:xfrm>
          <a:off x="3776980" y="2360934"/>
          <a:ext cx="3999656" cy="26208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251"/>
                <a:gridCol w="736550"/>
                <a:gridCol w="701474"/>
                <a:gridCol w="946992"/>
                <a:gridCol w="8183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WB</a:t>
                      </a:r>
                      <a:endParaRPr lang="en-US" dirty="0"/>
                    </a:p>
                  </a:txBody>
                  <a:tcPr/>
                </a:tc>
              </a:tr>
              <a:tr h="3957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7217440" y="3157466"/>
            <a:ext cx="319790" cy="347182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8" name="Oval 7"/>
          <p:cNvSpPr/>
          <p:nvPr/>
        </p:nvSpPr>
        <p:spPr>
          <a:xfrm>
            <a:off x="4808904" y="4254531"/>
            <a:ext cx="319790" cy="347182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952650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Processor Pipelining – Branch Hazards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984119" y="3734724"/>
            <a:ext cx="6318891" cy="2148884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1800" dirty="0" smtClean="0"/>
              <a:t>Branch instruction BEQZ at E0 checks the condition and gets the target at EX stage in cycle 6</a:t>
            </a:r>
          </a:p>
          <a:p>
            <a:pPr>
              <a:spcBef>
                <a:spcPts val="800"/>
              </a:spcBef>
            </a:pPr>
            <a:r>
              <a:rPr lang="en-US" sz="1800" dirty="0" smtClean="0"/>
              <a:t>To keep pipeline full, next instruction needs to be fetched at cycle 5</a:t>
            </a:r>
          </a:p>
          <a:p>
            <a:pPr>
              <a:spcBef>
                <a:spcPts val="800"/>
              </a:spcBef>
            </a:pPr>
            <a:r>
              <a:rPr lang="en-US" sz="1800" b="1" dirty="0" smtClean="0"/>
              <a:t>But</a:t>
            </a:r>
          </a:p>
          <a:p>
            <a:pPr lvl="1">
              <a:spcBef>
                <a:spcPts val="800"/>
              </a:spcBef>
            </a:pPr>
            <a:r>
              <a:rPr lang="en-US" sz="1400" dirty="0" smtClean="0"/>
              <a:t>We don’t know if the branch is taken or the target address until cycle 6</a:t>
            </a:r>
          </a:p>
          <a:p>
            <a:pPr lvl="1">
              <a:spcBef>
                <a:spcPts val="800"/>
              </a:spcBef>
            </a:pPr>
            <a:r>
              <a:rPr lang="en-US" sz="1400" b="1" dirty="0" smtClean="0"/>
              <a:t>How do know what instruction to fetch for IF at cycle 5?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362638"/>
              </p:ext>
            </p:extLst>
          </p:nvPr>
        </p:nvGraphicFramePr>
        <p:xfrm>
          <a:off x="838200" y="1825625"/>
          <a:ext cx="6523720" cy="11374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4064"/>
                <a:gridCol w="796251"/>
                <a:gridCol w="736550"/>
                <a:gridCol w="701474"/>
                <a:gridCol w="946992"/>
                <a:gridCol w="8183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WB</a:t>
                      </a:r>
                      <a:endParaRPr lang="en-US" dirty="0"/>
                    </a:p>
                  </a:txBody>
                  <a:tcPr/>
                </a:tc>
              </a:tr>
              <a:tr h="395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E0</a:t>
                      </a: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    BEQ</a:t>
                      </a:r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Z</a:t>
                      </a: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 R8, (-3)</a:t>
                      </a:r>
                      <a:r>
                        <a:rPr lang="en" sz="1800" baseline="-250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10</a:t>
                      </a:r>
                      <a:endParaRPr lang="en" sz="1800" dirty="0" smtClean="0">
                        <a:solidFill>
                          <a:schemeClr val="dk1"/>
                        </a:solidFill>
                        <a:latin typeface="+mn-lt"/>
                        <a:ea typeface="Cambria"/>
                        <a:cs typeface="Cambria"/>
                        <a:sym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E4</a:t>
                      </a: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+mn-lt"/>
                          <a:ea typeface="Cambria"/>
                          <a:cs typeface="Cambria"/>
                          <a:sym typeface="Cambria"/>
                        </a:rPr>
                        <a:t>    DOR R11, R9, 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24769" y="2615135"/>
            <a:ext cx="2308504" cy="347182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2740831" y="2954764"/>
            <a:ext cx="343414" cy="3304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84244" y="3064919"/>
            <a:ext cx="2235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Is this correct?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72991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Processor Pipelining – Branch Hazards</a:t>
            </a:r>
            <a:endParaRPr lang="en-US" sz="3200" dirty="0"/>
          </a:p>
        </p:txBody>
      </p:sp>
      <p:sp>
        <p:nvSpPr>
          <p:cNvPr id="9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079154"/>
            <a:ext cx="6718663" cy="577884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800"/>
              </a:spcBef>
            </a:pPr>
            <a:r>
              <a:rPr lang="en-US" dirty="0" smtClean="0"/>
              <a:t>Mitigation 1: Pipeline bubble</a:t>
            </a:r>
          </a:p>
          <a:p>
            <a:pPr lvl="1">
              <a:spcBef>
                <a:spcPts val="800"/>
              </a:spcBef>
              <a:buFont typeface="Courier New"/>
              <a:buChar char="o"/>
            </a:pPr>
            <a:r>
              <a:rPr lang="en-US" dirty="0" smtClean="0"/>
              <a:t>Stall pipeline until branch instruction finishes EX stage</a:t>
            </a:r>
          </a:p>
          <a:p>
            <a:pPr lvl="1">
              <a:spcBef>
                <a:spcPts val="800"/>
              </a:spcBef>
              <a:buFont typeface="Courier New"/>
              <a:buChar char="o"/>
            </a:pPr>
            <a:r>
              <a:rPr lang="en-US" dirty="0" smtClean="0"/>
              <a:t>Does not maximize pipeline throughput</a:t>
            </a:r>
          </a:p>
          <a:p>
            <a:pPr>
              <a:spcBef>
                <a:spcPts val="800"/>
              </a:spcBef>
              <a:buFont typeface="Arial"/>
              <a:buChar char="•"/>
            </a:pPr>
            <a:r>
              <a:rPr lang="en-US" dirty="0" smtClean="0"/>
              <a:t>Mitigation 2: Branch delay slot</a:t>
            </a:r>
          </a:p>
          <a:p>
            <a:pPr lvl="1">
              <a:spcBef>
                <a:spcPts val="800"/>
              </a:spcBef>
              <a:buFont typeface="Courier New"/>
              <a:buChar char="o"/>
            </a:pPr>
            <a:r>
              <a:rPr lang="en-US" dirty="0" smtClean="0"/>
              <a:t>Similar to instruction re-ordering</a:t>
            </a:r>
          </a:p>
          <a:p>
            <a:pPr lvl="1">
              <a:spcBef>
                <a:spcPts val="800"/>
              </a:spcBef>
              <a:buFont typeface="Courier New"/>
              <a:buChar char="o"/>
            </a:pPr>
            <a:r>
              <a:rPr lang="en-US" dirty="0" smtClean="0"/>
              <a:t>Put instruction that i</a:t>
            </a:r>
            <a:r>
              <a:rPr lang="en-US" dirty="0"/>
              <a:t>s </a:t>
            </a:r>
            <a:r>
              <a:rPr lang="en-US" dirty="0" smtClean="0"/>
              <a:t>execute</a:t>
            </a:r>
            <a:r>
              <a:rPr lang="en-US" dirty="0"/>
              <a:t>s </a:t>
            </a:r>
            <a:r>
              <a:rPr lang="en-US" dirty="0" smtClean="0"/>
              <a:t> whether branch i</a:t>
            </a:r>
            <a:r>
              <a:rPr lang="en-US" dirty="0"/>
              <a:t>s </a:t>
            </a:r>
            <a:r>
              <a:rPr lang="en-US" dirty="0" smtClean="0"/>
              <a:t> taken or not right after branch</a:t>
            </a:r>
          </a:p>
          <a:p>
            <a:pPr>
              <a:spcBef>
                <a:spcPts val="800"/>
              </a:spcBef>
              <a:buFont typeface="Arial"/>
              <a:buChar char="•"/>
            </a:pPr>
            <a:r>
              <a:rPr lang="en-US" dirty="0" smtClean="0"/>
              <a:t>Mitigation 2: Branch prediction</a:t>
            </a:r>
          </a:p>
          <a:p>
            <a:pPr lvl="1">
              <a:spcBef>
                <a:spcPts val="800"/>
              </a:spcBef>
              <a:buFont typeface="Courier New"/>
              <a:buChar char="o"/>
            </a:pPr>
            <a:r>
              <a:rPr lang="en-US" dirty="0" smtClean="0"/>
              <a:t>Predict if branch is taken/not taken</a:t>
            </a:r>
          </a:p>
          <a:p>
            <a:pPr lvl="1">
              <a:spcBef>
                <a:spcPts val="800"/>
              </a:spcBef>
              <a:buFont typeface="Courier New"/>
              <a:buChar char="o"/>
            </a:pPr>
            <a:r>
              <a:rPr lang="en-US" dirty="0" smtClean="0"/>
              <a:t>Fetch next instruction based on prediction</a:t>
            </a:r>
          </a:p>
          <a:p>
            <a:pPr lvl="1">
              <a:spcBef>
                <a:spcPts val="800"/>
              </a:spcBef>
              <a:buFont typeface="Courier New"/>
              <a:buChar char="o"/>
            </a:pPr>
            <a:r>
              <a:rPr lang="en-US" dirty="0" smtClean="0"/>
              <a:t>When branch completes, check if prediction was correct</a:t>
            </a:r>
          </a:p>
          <a:p>
            <a:pPr lvl="1">
              <a:spcBef>
                <a:spcPts val="800"/>
              </a:spcBef>
              <a:buFont typeface="Courier New"/>
              <a:buChar char="o"/>
            </a:pPr>
            <a:r>
              <a:rPr lang="en-US" dirty="0" smtClean="0"/>
              <a:t>Update hi</a:t>
            </a:r>
            <a:r>
              <a:rPr lang="en-US" dirty="0"/>
              <a:t>s </a:t>
            </a:r>
            <a:r>
              <a:rPr lang="en-US" dirty="0" smtClean="0"/>
              <a:t>tory for better accuracy for next time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b="1" dirty="0" smtClean="0"/>
              <a:t>Prediction over 99% accurate</a:t>
            </a:r>
          </a:p>
          <a:p>
            <a:pPr lvl="1">
              <a:spcBef>
                <a:spcPts val="800"/>
              </a:spcBef>
              <a:buFont typeface="Courier New"/>
              <a:buChar char="o"/>
            </a:pPr>
            <a:endParaRPr lang="en-US" dirty="0" smtClean="0"/>
          </a:p>
          <a:p>
            <a:pPr lvl="1">
              <a:spcBef>
                <a:spcPts val="800"/>
              </a:spcBef>
              <a:buFont typeface="Courier New"/>
              <a:buChar char="o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139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</a:t>
            </a:r>
            <a:r>
              <a:rPr lang="en-US" sz="3200" dirty="0" smtClean="0"/>
              <a:t>Instruction Type: R-format 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51973" y="2723204"/>
            <a:ext cx="5729239" cy="2799621"/>
          </a:xfrm>
          <a:ln>
            <a:noFill/>
          </a:ln>
        </p:spPr>
        <p:txBody>
          <a:bodyPr>
            <a:normAutofit fontScale="55000" lnSpcReduction="20000"/>
          </a:bodyPr>
          <a:lstStyle/>
          <a:p>
            <a:r>
              <a:rPr lang="en-US" sz="5100" dirty="0" smtClean="0"/>
              <a:t>Opcode: 000000 </a:t>
            </a:r>
            <a:r>
              <a:rPr lang="en-US" sz="5100" dirty="0" smtClean="0">
                <a:sym typeface="Wingdings"/>
              </a:rPr>
              <a:t> </a:t>
            </a:r>
            <a:r>
              <a:rPr lang="en-US" sz="5100" dirty="0" smtClean="0">
                <a:solidFill>
                  <a:srgbClr val="FF0000"/>
                </a:solidFill>
                <a:sym typeface="Wingdings"/>
              </a:rPr>
              <a:t>R-format</a:t>
            </a:r>
          </a:p>
          <a:p>
            <a:r>
              <a:rPr lang="en-US" sz="5100" dirty="0" smtClean="0"/>
              <a:t>Func: 101100</a:t>
            </a:r>
            <a:r>
              <a:rPr lang="en-US" sz="5100" dirty="0" smtClean="0">
                <a:sym typeface="Wingdings"/>
              </a:rPr>
              <a:t>22  </a:t>
            </a:r>
            <a:r>
              <a:rPr lang="en-US" sz="5100" dirty="0" smtClean="0">
                <a:solidFill>
                  <a:srgbClr val="FF0000"/>
                </a:solidFill>
                <a:sym typeface="Wingdings"/>
              </a:rPr>
              <a:t>DADD</a:t>
            </a:r>
          </a:p>
          <a:p>
            <a:pPr lvl="1">
              <a:buFont typeface="Courier New"/>
              <a:buChar char="o"/>
            </a:pPr>
            <a:r>
              <a:rPr lang="en-US" sz="4400" dirty="0" smtClean="0">
                <a:sym typeface="Wingdings"/>
              </a:rPr>
              <a:t>DADD Rd, Rs, Rt  # Rd  Rs + Rt</a:t>
            </a:r>
          </a:p>
          <a:p>
            <a:pPr lvl="1">
              <a:buFont typeface="Courier New"/>
              <a:buChar char="o"/>
            </a:pPr>
            <a:r>
              <a:rPr lang="en-US" sz="4400" dirty="0" smtClean="0">
                <a:sym typeface="Wingdings"/>
              </a:rPr>
              <a:t>No need for Shamt</a:t>
            </a:r>
          </a:p>
          <a:p>
            <a:pPr marL="0" indent="0">
              <a:buNone/>
            </a:pPr>
            <a:endParaRPr lang="en-US" sz="4500" dirty="0" smtClean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sym typeface="Wingdings"/>
              </a:rPr>
              <a:t> </a:t>
            </a:r>
            <a:endParaRPr lang="en-US" dirty="0" smtClean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sym typeface="Wingdings"/>
              </a:rPr>
              <a:t> </a:t>
            </a:r>
            <a:endParaRPr lang="en-US" dirty="0">
              <a:solidFill>
                <a:srgbClr val="FF0000"/>
              </a:solidFill>
              <a:sym typeface="Wingdings"/>
            </a:endParaRPr>
          </a:p>
        </p:txBody>
      </p:sp>
      <p:sp>
        <p:nvSpPr>
          <p:cNvPr id="6" name="Shape 113"/>
          <p:cNvSpPr txBox="1"/>
          <p:nvPr/>
        </p:nvSpPr>
        <p:spPr>
          <a:xfrm>
            <a:off x="639935" y="1793567"/>
            <a:ext cx="1085935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ea typeface="Cambria"/>
                <a:cs typeface="Cambria"/>
                <a:sym typeface="Cambria"/>
              </a:rPr>
              <a:t>000000</a:t>
            </a:r>
          </a:p>
        </p:txBody>
      </p:sp>
      <p:sp>
        <p:nvSpPr>
          <p:cNvPr id="7" name="Shape 114"/>
          <p:cNvSpPr txBox="1"/>
          <p:nvPr/>
        </p:nvSpPr>
        <p:spPr>
          <a:xfrm>
            <a:off x="1725870" y="1793567"/>
            <a:ext cx="828000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dirty="0" smtClean="0">
                <a:ea typeface="Cambria"/>
                <a:cs typeface="Cambria"/>
                <a:sym typeface="Cambria"/>
              </a:rPr>
              <a:t>01000</a:t>
            </a:r>
            <a:endParaRPr lang="en" dirty="0">
              <a:ea typeface="Cambria"/>
              <a:cs typeface="Cambria"/>
              <a:sym typeface="Cambria"/>
            </a:endParaRPr>
          </a:p>
        </p:txBody>
      </p:sp>
      <p:sp>
        <p:nvSpPr>
          <p:cNvPr id="8" name="Shape 115"/>
          <p:cNvSpPr txBox="1"/>
          <p:nvPr/>
        </p:nvSpPr>
        <p:spPr>
          <a:xfrm>
            <a:off x="2553870" y="1793567"/>
            <a:ext cx="828000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dirty="0">
                <a:ea typeface="Cambria"/>
                <a:cs typeface="Cambria"/>
                <a:sym typeface="Cambria"/>
              </a:rPr>
              <a:t>01001</a:t>
            </a:r>
          </a:p>
        </p:txBody>
      </p:sp>
      <p:sp>
        <p:nvSpPr>
          <p:cNvPr id="9" name="Shape 116"/>
          <p:cNvSpPr txBox="1"/>
          <p:nvPr/>
        </p:nvSpPr>
        <p:spPr>
          <a:xfrm>
            <a:off x="3381870" y="1793567"/>
            <a:ext cx="828000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dirty="0">
                <a:ea typeface="Cambria"/>
                <a:cs typeface="Cambria"/>
                <a:sym typeface="Cambria"/>
              </a:rPr>
              <a:t>01011</a:t>
            </a:r>
          </a:p>
        </p:txBody>
      </p:sp>
      <p:sp>
        <p:nvSpPr>
          <p:cNvPr id="10" name="Shape 117"/>
          <p:cNvSpPr txBox="1"/>
          <p:nvPr/>
        </p:nvSpPr>
        <p:spPr>
          <a:xfrm>
            <a:off x="4203882" y="1793567"/>
            <a:ext cx="895911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dirty="0">
                <a:ea typeface="Cambria"/>
                <a:cs typeface="Cambria"/>
                <a:sym typeface="Cambria"/>
              </a:rPr>
              <a:t>00000</a:t>
            </a:r>
          </a:p>
        </p:txBody>
      </p:sp>
      <p:sp>
        <p:nvSpPr>
          <p:cNvPr id="11" name="Shape 118"/>
          <p:cNvSpPr txBox="1"/>
          <p:nvPr/>
        </p:nvSpPr>
        <p:spPr>
          <a:xfrm>
            <a:off x="1031099" y="2236666"/>
            <a:ext cx="303300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dirty="0">
                <a:ea typeface="Cambria"/>
                <a:cs typeface="Cambria"/>
                <a:sym typeface="Cambria"/>
              </a:rPr>
              <a:t>6</a:t>
            </a:r>
          </a:p>
        </p:txBody>
      </p:sp>
      <p:sp>
        <p:nvSpPr>
          <p:cNvPr id="12" name="Shape 119"/>
          <p:cNvSpPr txBox="1"/>
          <p:nvPr/>
        </p:nvSpPr>
        <p:spPr>
          <a:xfrm>
            <a:off x="1988220" y="2236667"/>
            <a:ext cx="303300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ea typeface="Cambria"/>
                <a:cs typeface="Cambria"/>
                <a:sym typeface="Cambria"/>
              </a:rPr>
              <a:t>5</a:t>
            </a:r>
          </a:p>
        </p:txBody>
      </p:sp>
      <p:sp>
        <p:nvSpPr>
          <p:cNvPr id="13" name="Shape 120"/>
          <p:cNvSpPr txBox="1"/>
          <p:nvPr/>
        </p:nvSpPr>
        <p:spPr>
          <a:xfrm>
            <a:off x="2816220" y="2236667"/>
            <a:ext cx="303300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ea typeface="Cambria"/>
                <a:cs typeface="Cambria"/>
                <a:sym typeface="Cambria"/>
              </a:rPr>
              <a:t>5</a:t>
            </a:r>
          </a:p>
        </p:txBody>
      </p:sp>
      <p:sp>
        <p:nvSpPr>
          <p:cNvPr id="14" name="Shape 121"/>
          <p:cNvSpPr txBox="1"/>
          <p:nvPr/>
        </p:nvSpPr>
        <p:spPr>
          <a:xfrm>
            <a:off x="3644220" y="2236667"/>
            <a:ext cx="303300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ea typeface="Cambria"/>
                <a:cs typeface="Cambria"/>
                <a:sym typeface="Cambria"/>
              </a:rPr>
              <a:t>5</a:t>
            </a:r>
          </a:p>
        </p:txBody>
      </p:sp>
      <p:sp>
        <p:nvSpPr>
          <p:cNvPr id="15" name="Shape 122"/>
          <p:cNvSpPr txBox="1"/>
          <p:nvPr/>
        </p:nvSpPr>
        <p:spPr>
          <a:xfrm>
            <a:off x="4472220" y="2236667"/>
            <a:ext cx="303300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dirty="0">
                <a:ea typeface="Cambria"/>
                <a:cs typeface="Cambria"/>
                <a:sym typeface="Cambria"/>
              </a:rPr>
              <a:t>5</a:t>
            </a:r>
          </a:p>
        </p:txBody>
      </p:sp>
      <p:sp>
        <p:nvSpPr>
          <p:cNvPr id="16" name="Shape 123"/>
          <p:cNvSpPr txBox="1"/>
          <p:nvPr/>
        </p:nvSpPr>
        <p:spPr>
          <a:xfrm>
            <a:off x="5300220" y="2236667"/>
            <a:ext cx="303300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ea typeface="Cambria"/>
                <a:cs typeface="Cambria"/>
                <a:sym typeface="Cambria"/>
              </a:rPr>
              <a:t>6</a:t>
            </a:r>
          </a:p>
        </p:txBody>
      </p:sp>
      <p:sp>
        <p:nvSpPr>
          <p:cNvPr id="17" name="Shape 124"/>
          <p:cNvSpPr txBox="1"/>
          <p:nvPr/>
        </p:nvSpPr>
        <p:spPr>
          <a:xfrm>
            <a:off x="630090" y="1338867"/>
            <a:ext cx="1058825" cy="4153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ea typeface="Cambria"/>
                <a:cs typeface="Cambria"/>
                <a:sym typeface="Cambria"/>
              </a:rPr>
              <a:t>opcode</a:t>
            </a:r>
          </a:p>
        </p:txBody>
      </p:sp>
      <p:sp>
        <p:nvSpPr>
          <p:cNvPr id="18" name="Shape 126"/>
          <p:cNvSpPr txBox="1"/>
          <p:nvPr/>
        </p:nvSpPr>
        <p:spPr>
          <a:xfrm>
            <a:off x="5096941" y="1793567"/>
            <a:ext cx="968100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dirty="0">
                <a:ea typeface="Cambria"/>
                <a:cs typeface="Cambria"/>
                <a:sym typeface="Cambria"/>
              </a:rPr>
              <a:t>101100</a:t>
            </a:r>
          </a:p>
        </p:txBody>
      </p:sp>
    </p:spTree>
    <p:extLst>
      <p:ext uri="{BB962C8B-B14F-4D97-AF65-F5344CB8AC3E}">
        <p14:creationId xmlns:p14="http://schemas.microsoft.com/office/powerpoint/2010/main" val="27852956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Topics Covered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079157"/>
            <a:ext cx="5181600" cy="509780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3 instruction formats in MIPS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R, I, and J-formats</a:t>
            </a:r>
          </a:p>
          <a:p>
            <a:r>
              <a:rPr lang="en-US" dirty="0" smtClean="0"/>
              <a:t>Instruction formatting fundamental in CPU design</a:t>
            </a:r>
          </a:p>
          <a:p>
            <a:r>
              <a:rPr lang="en-US" dirty="0" smtClean="0"/>
              <a:t>5 main steps to execute instruction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Fetch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Decode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Execute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Memory 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WriteBack</a:t>
            </a:r>
          </a:p>
          <a:p>
            <a:r>
              <a:rPr lang="en-US" dirty="0" smtClean="0"/>
              <a:t>CPU Pipelining</a:t>
            </a:r>
          </a:p>
        </p:txBody>
      </p:sp>
    </p:spTree>
    <p:extLst>
      <p:ext uri="{BB962C8B-B14F-4D97-AF65-F5344CB8AC3E}">
        <p14:creationId xmlns:p14="http://schemas.microsoft.com/office/powerpoint/2010/main" val="421793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</a:t>
            </a:r>
            <a:r>
              <a:rPr lang="en-US" sz="3200" dirty="0" smtClean="0"/>
              <a:t>Instruction Type: R-format 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51973" y="2723204"/>
            <a:ext cx="5729239" cy="3725014"/>
          </a:xfrm>
          <a:ln>
            <a:noFill/>
          </a:ln>
        </p:spPr>
        <p:txBody>
          <a:bodyPr>
            <a:normAutofit fontScale="55000" lnSpcReduction="20000"/>
          </a:bodyPr>
          <a:lstStyle/>
          <a:p>
            <a:r>
              <a:rPr lang="en-US" sz="5100" dirty="0" smtClean="0"/>
              <a:t>Opcode: 000000 </a:t>
            </a:r>
            <a:r>
              <a:rPr lang="en-US" sz="5100" dirty="0" smtClean="0">
                <a:sym typeface="Wingdings"/>
              </a:rPr>
              <a:t> </a:t>
            </a:r>
            <a:r>
              <a:rPr lang="en-US" sz="5100" dirty="0" smtClean="0">
                <a:solidFill>
                  <a:srgbClr val="FF0000"/>
                </a:solidFill>
                <a:sym typeface="Wingdings"/>
              </a:rPr>
              <a:t>R-format</a:t>
            </a:r>
          </a:p>
          <a:p>
            <a:r>
              <a:rPr lang="en-US" sz="5100" dirty="0" smtClean="0"/>
              <a:t>Func: 101100</a:t>
            </a:r>
            <a:r>
              <a:rPr lang="en-US" sz="5100" dirty="0" smtClean="0">
                <a:sym typeface="Wingdings"/>
              </a:rPr>
              <a:t>22  </a:t>
            </a:r>
            <a:r>
              <a:rPr lang="en-US" sz="5100" dirty="0" smtClean="0">
                <a:solidFill>
                  <a:srgbClr val="FF0000"/>
                </a:solidFill>
                <a:sym typeface="Wingdings"/>
              </a:rPr>
              <a:t>DADD</a:t>
            </a:r>
          </a:p>
          <a:p>
            <a:pPr lvl="1">
              <a:buFont typeface="Courier New"/>
              <a:buChar char="o"/>
            </a:pPr>
            <a:r>
              <a:rPr lang="en-US" sz="4400" dirty="0" smtClean="0">
                <a:sym typeface="Wingdings"/>
              </a:rPr>
              <a:t>DADD Rd, Rs, Rt  # Rd  Rs + Rt</a:t>
            </a:r>
          </a:p>
          <a:p>
            <a:pPr lvl="1">
              <a:buFont typeface="Courier New"/>
              <a:buChar char="o"/>
            </a:pPr>
            <a:r>
              <a:rPr lang="en-US" sz="4400" dirty="0" smtClean="0">
                <a:sym typeface="Wingdings"/>
              </a:rPr>
              <a:t>No need for Shamt</a:t>
            </a:r>
          </a:p>
          <a:p>
            <a:pPr>
              <a:buFont typeface="Arial"/>
              <a:buChar char="•"/>
            </a:pPr>
            <a:r>
              <a:rPr lang="en-US" sz="5100" dirty="0" smtClean="0">
                <a:sym typeface="Wingdings"/>
              </a:rPr>
              <a:t>R</a:t>
            </a:r>
            <a:r>
              <a:rPr lang="en-US" sz="5100" dirty="0" smtClean="0"/>
              <a:t>s: 0100 </a:t>
            </a:r>
            <a:r>
              <a:rPr lang="en-US" sz="5100" dirty="0" smtClean="0">
                <a:sym typeface="Wingdings"/>
              </a:rPr>
              <a:t> </a:t>
            </a:r>
            <a:r>
              <a:rPr lang="en-US" sz="5100" dirty="0" smtClean="0">
                <a:solidFill>
                  <a:srgbClr val="FF0000"/>
                </a:solidFill>
                <a:sym typeface="Wingdings"/>
              </a:rPr>
              <a:t>R8</a:t>
            </a:r>
          </a:p>
          <a:p>
            <a:pPr>
              <a:buFont typeface="Arial"/>
              <a:buChar char="•"/>
            </a:pPr>
            <a:r>
              <a:rPr lang="en-US" sz="5100" dirty="0" smtClean="0">
                <a:sym typeface="Wingdings"/>
              </a:rPr>
              <a:t>R</a:t>
            </a:r>
            <a:r>
              <a:rPr lang="en-US" sz="5100" dirty="0" smtClean="0"/>
              <a:t>t: </a:t>
            </a:r>
            <a:r>
              <a:rPr lang="en-US" sz="5100" dirty="0"/>
              <a:t>0100 </a:t>
            </a:r>
            <a:r>
              <a:rPr lang="en-US" sz="5100" dirty="0">
                <a:sym typeface="Wingdings"/>
              </a:rPr>
              <a:t> </a:t>
            </a:r>
            <a:r>
              <a:rPr lang="en-US" sz="5100" dirty="0" smtClean="0">
                <a:solidFill>
                  <a:srgbClr val="FF0000"/>
                </a:solidFill>
                <a:sym typeface="Wingdings"/>
              </a:rPr>
              <a:t>R9</a:t>
            </a:r>
          </a:p>
          <a:p>
            <a:pPr>
              <a:buFont typeface="Arial"/>
              <a:buChar char="•"/>
            </a:pPr>
            <a:r>
              <a:rPr lang="en-US" sz="5100" dirty="0" smtClean="0">
                <a:sym typeface="Wingdings"/>
              </a:rPr>
              <a:t>Rd: 01011  </a:t>
            </a:r>
            <a:r>
              <a:rPr lang="en-US" sz="5100" dirty="0" smtClean="0">
                <a:solidFill>
                  <a:srgbClr val="FF0000"/>
                </a:solidFill>
                <a:sym typeface="Wingdings"/>
              </a:rPr>
              <a:t>R11</a:t>
            </a:r>
          </a:p>
          <a:p>
            <a:pPr marL="0" indent="0">
              <a:buNone/>
            </a:pPr>
            <a:endParaRPr lang="en-US" sz="4500" dirty="0" smtClean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sym typeface="Wingdings"/>
              </a:rPr>
              <a:t> </a:t>
            </a:r>
            <a:endParaRPr lang="en-US" dirty="0" smtClean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sym typeface="Wingdings"/>
              </a:rPr>
              <a:t> </a:t>
            </a:r>
            <a:endParaRPr lang="en-US" dirty="0">
              <a:solidFill>
                <a:srgbClr val="FF0000"/>
              </a:solidFill>
              <a:sym typeface="Wingdings"/>
            </a:endParaRPr>
          </a:p>
        </p:txBody>
      </p:sp>
      <p:sp>
        <p:nvSpPr>
          <p:cNvPr id="6" name="Shape 113"/>
          <p:cNvSpPr txBox="1"/>
          <p:nvPr/>
        </p:nvSpPr>
        <p:spPr>
          <a:xfrm>
            <a:off x="639935" y="1793567"/>
            <a:ext cx="1085935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ea typeface="Cambria"/>
                <a:cs typeface="Cambria"/>
                <a:sym typeface="Cambria"/>
              </a:rPr>
              <a:t>000000</a:t>
            </a:r>
          </a:p>
        </p:txBody>
      </p:sp>
      <p:sp>
        <p:nvSpPr>
          <p:cNvPr id="7" name="Shape 114"/>
          <p:cNvSpPr txBox="1"/>
          <p:nvPr/>
        </p:nvSpPr>
        <p:spPr>
          <a:xfrm>
            <a:off x="1725870" y="1793567"/>
            <a:ext cx="828000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dirty="0" smtClean="0">
                <a:ea typeface="Cambria"/>
                <a:cs typeface="Cambria"/>
                <a:sym typeface="Cambria"/>
              </a:rPr>
              <a:t>01000</a:t>
            </a:r>
            <a:endParaRPr lang="en" dirty="0">
              <a:ea typeface="Cambria"/>
              <a:cs typeface="Cambria"/>
              <a:sym typeface="Cambria"/>
            </a:endParaRPr>
          </a:p>
        </p:txBody>
      </p:sp>
      <p:sp>
        <p:nvSpPr>
          <p:cNvPr id="8" name="Shape 115"/>
          <p:cNvSpPr txBox="1"/>
          <p:nvPr/>
        </p:nvSpPr>
        <p:spPr>
          <a:xfrm>
            <a:off x="2553870" y="1793567"/>
            <a:ext cx="828000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dirty="0">
                <a:ea typeface="Cambria"/>
                <a:cs typeface="Cambria"/>
                <a:sym typeface="Cambria"/>
              </a:rPr>
              <a:t>01001</a:t>
            </a:r>
          </a:p>
        </p:txBody>
      </p:sp>
      <p:sp>
        <p:nvSpPr>
          <p:cNvPr id="9" name="Shape 116"/>
          <p:cNvSpPr txBox="1"/>
          <p:nvPr/>
        </p:nvSpPr>
        <p:spPr>
          <a:xfrm>
            <a:off x="3381870" y="1793567"/>
            <a:ext cx="828000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dirty="0">
                <a:ea typeface="Cambria"/>
                <a:cs typeface="Cambria"/>
                <a:sym typeface="Cambria"/>
              </a:rPr>
              <a:t>01011</a:t>
            </a:r>
          </a:p>
        </p:txBody>
      </p:sp>
      <p:sp>
        <p:nvSpPr>
          <p:cNvPr id="10" name="Shape 117"/>
          <p:cNvSpPr txBox="1"/>
          <p:nvPr/>
        </p:nvSpPr>
        <p:spPr>
          <a:xfrm>
            <a:off x="4203882" y="1793567"/>
            <a:ext cx="895911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dirty="0">
                <a:ea typeface="Cambria"/>
                <a:cs typeface="Cambria"/>
                <a:sym typeface="Cambria"/>
              </a:rPr>
              <a:t>00000</a:t>
            </a:r>
          </a:p>
        </p:txBody>
      </p:sp>
      <p:sp>
        <p:nvSpPr>
          <p:cNvPr id="11" name="Shape 118"/>
          <p:cNvSpPr txBox="1"/>
          <p:nvPr/>
        </p:nvSpPr>
        <p:spPr>
          <a:xfrm>
            <a:off x="1031099" y="2236666"/>
            <a:ext cx="303300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dirty="0">
                <a:ea typeface="Cambria"/>
                <a:cs typeface="Cambria"/>
                <a:sym typeface="Cambria"/>
              </a:rPr>
              <a:t>6</a:t>
            </a:r>
          </a:p>
        </p:txBody>
      </p:sp>
      <p:sp>
        <p:nvSpPr>
          <p:cNvPr id="12" name="Shape 119"/>
          <p:cNvSpPr txBox="1"/>
          <p:nvPr/>
        </p:nvSpPr>
        <p:spPr>
          <a:xfrm>
            <a:off x="1988220" y="2236667"/>
            <a:ext cx="303300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ea typeface="Cambria"/>
                <a:cs typeface="Cambria"/>
                <a:sym typeface="Cambria"/>
              </a:rPr>
              <a:t>5</a:t>
            </a:r>
          </a:p>
        </p:txBody>
      </p:sp>
      <p:sp>
        <p:nvSpPr>
          <p:cNvPr id="13" name="Shape 120"/>
          <p:cNvSpPr txBox="1"/>
          <p:nvPr/>
        </p:nvSpPr>
        <p:spPr>
          <a:xfrm>
            <a:off x="2816220" y="2236667"/>
            <a:ext cx="303300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ea typeface="Cambria"/>
                <a:cs typeface="Cambria"/>
                <a:sym typeface="Cambria"/>
              </a:rPr>
              <a:t>5</a:t>
            </a:r>
          </a:p>
        </p:txBody>
      </p:sp>
      <p:sp>
        <p:nvSpPr>
          <p:cNvPr id="14" name="Shape 121"/>
          <p:cNvSpPr txBox="1"/>
          <p:nvPr/>
        </p:nvSpPr>
        <p:spPr>
          <a:xfrm>
            <a:off x="3644220" y="2236667"/>
            <a:ext cx="303300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ea typeface="Cambria"/>
                <a:cs typeface="Cambria"/>
                <a:sym typeface="Cambria"/>
              </a:rPr>
              <a:t>5</a:t>
            </a:r>
          </a:p>
        </p:txBody>
      </p:sp>
      <p:sp>
        <p:nvSpPr>
          <p:cNvPr id="15" name="Shape 122"/>
          <p:cNvSpPr txBox="1"/>
          <p:nvPr/>
        </p:nvSpPr>
        <p:spPr>
          <a:xfrm>
            <a:off x="4472220" y="2236667"/>
            <a:ext cx="303300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dirty="0">
                <a:ea typeface="Cambria"/>
                <a:cs typeface="Cambria"/>
                <a:sym typeface="Cambria"/>
              </a:rPr>
              <a:t>5</a:t>
            </a:r>
          </a:p>
        </p:txBody>
      </p:sp>
      <p:sp>
        <p:nvSpPr>
          <p:cNvPr id="16" name="Shape 123"/>
          <p:cNvSpPr txBox="1"/>
          <p:nvPr/>
        </p:nvSpPr>
        <p:spPr>
          <a:xfrm>
            <a:off x="5300220" y="2236667"/>
            <a:ext cx="303300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ea typeface="Cambria"/>
                <a:cs typeface="Cambria"/>
                <a:sym typeface="Cambria"/>
              </a:rPr>
              <a:t>6</a:t>
            </a:r>
          </a:p>
        </p:txBody>
      </p:sp>
      <p:sp>
        <p:nvSpPr>
          <p:cNvPr id="17" name="Shape 124"/>
          <p:cNvSpPr txBox="1"/>
          <p:nvPr/>
        </p:nvSpPr>
        <p:spPr>
          <a:xfrm>
            <a:off x="630090" y="1338867"/>
            <a:ext cx="1058825" cy="4153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ea typeface="Cambria"/>
                <a:cs typeface="Cambria"/>
                <a:sym typeface="Cambria"/>
              </a:rPr>
              <a:t>opcode</a:t>
            </a:r>
          </a:p>
        </p:txBody>
      </p:sp>
      <p:sp>
        <p:nvSpPr>
          <p:cNvPr id="18" name="Shape 126"/>
          <p:cNvSpPr txBox="1"/>
          <p:nvPr/>
        </p:nvSpPr>
        <p:spPr>
          <a:xfrm>
            <a:off x="5096941" y="1793567"/>
            <a:ext cx="968100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dirty="0">
                <a:ea typeface="Cambria"/>
                <a:cs typeface="Cambria"/>
                <a:sym typeface="Cambria"/>
              </a:rPr>
              <a:t>101100</a:t>
            </a:r>
          </a:p>
        </p:txBody>
      </p:sp>
      <p:sp>
        <p:nvSpPr>
          <p:cNvPr id="3" name="Rectangle 2"/>
          <p:cNvSpPr/>
          <p:nvPr/>
        </p:nvSpPr>
        <p:spPr>
          <a:xfrm>
            <a:off x="2460054" y="1304946"/>
            <a:ext cx="2722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sym typeface="Wingdings"/>
              </a:rPr>
              <a:t>DADD R11, R8, R9</a:t>
            </a:r>
          </a:p>
        </p:txBody>
      </p:sp>
    </p:spTree>
    <p:extLst>
      <p:ext uri="{BB962C8B-B14F-4D97-AF65-F5344CB8AC3E}">
        <p14:creationId xmlns:p14="http://schemas.microsoft.com/office/powerpoint/2010/main" val="2418906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</a:t>
            </a:r>
            <a:r>
              <a:rPr lang="en-US" sz="3200" dirty="0" smtClean="0"/>
              <a:t>Instruction Type: R-format 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51973" y="2723205"/>
            <a:ext cx="5729239" cy="328200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b="1" dirty="0" smtClean="0"/>
              <a:t>Function</a:t>
            </a:r>
            <a:r>
              <a:rPr lang="en-US" dirty="0" smtClean="0"/>
              <a:t>: 2</a:t>
            </a:r>
            <a:r>
              <a:rPr lang="en-US" baseline="30000" dirty="0" smtClean="0"/>
              <a:t>nd</a:t>
            </a:r>
            <a:r>
              <a:rPr lang="en-US" dirty="0" smtClean="0"/>
              <a:t> opcode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Unique to each R-format instruction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Indicates operation of instruction</a:t>
            </a:r>
          </a:p>
          <a:p>
            <a:r>
              <a:rPr lang="en-US" b="1" dirty="0" smtClean="0"/>
              <a:t>Registers</a:t>
            </a:r>
            <a:r>
              <a:rPr lang="en-US" dirty="0" smtClean="0"/>
              <a:t>: Rs, Rt, and Rd</a:t>
            </a:r>
          </a:p>
          <a:p>
            <a:r>
              <a:rPr lang="en-US" b="1" dirty="0" smtClean="0"/>
              <a:t>Shamt</a:t>
            </a:r>
            <a:r>
              <a:rPr lang="en-US" dirty="0" smtClean="0"/>
              <a:t>: shift amount 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Used only for SLL and SRL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Otherwise, it is set to zero (0)</a:t>
            </a:r>
          </a:p>
        </p:txBody>
      </p:sp>
      <p:sp>
        <p:nvSpPr>
          <p:cNvPr id="6" name="Shape 113"/>
          <p:cNvSpPr txBox="1"/>
          <p:nvPr/>
        </p:nvSpPr>
        <p:spPr>
          <a:xfrm>
            <a:off x="639935" y="1793567"/>
            <a:ext cx="1085935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dirty="0">
                <a:ea typeface="Cambria"/>
                <a:cs typeface="Cambria"/>
                <a:sym typeface="Cambria"/>
              </a:rPr>
              <a:t>000000</a:t>
            </a:r>
          </a:p>
        </p:txBody>
      </p:sp>
      <p:sp>
        <p:nvSpPr>
          <p:cNvPr id="7" name="Shape 114"/>
          <p:cNvSpPr txBox="1"/>
          <p:nvPr/>
        </p:nvSpPr>
        <p:spPr>
          <a:xfrm>
            <a:off x="1725870" y="1793567"/>
            <a:ext cx="828000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ea typeface="Cambria"/>
                <a:cs typeface="Cambria"/>
                <a:sym typeface="Cambria"/>
              </a:rPr>
              <a:t>Rs</a:t>
            </a:r>
          </a:p>
        </p:txBody>
      </p:sp>
      <p:sp>
        <p:nvSpPr>
          <p:cNvPr id="8" name="Shape 115"/>
          <p:cNvSpPr txBox="1"/>
          <p:nvPr/>
        </p:nvSpPr>
        <p:spPr>
          <a:xfrm>
            <a:off x="2553870" y="1793567"/>
            <a:ext cx="828000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ea typeface="Cambria"/>
                <a:cs typeface="Cambria"/>
                <a:sym typeface="Cambria"/>
              </a:rPr>
              <a:t>Rt</a:t>
            </a:r>
          </a:p>
        </p:txBody>
      </p:sp>
      <p:sp>
        <p:nvSpPr>
          <p:cNvPr id="9" name="Shape 116"/>
          <p:cNvSpPr txBox="1"/>
          <p:nvPr/>
        </p:nvSpPr>
        <p:spPr>
          <a:xfrm>
            <a:off x="3381870" y="1793567"/>
            <a:ext cx="828000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ea typeface="Cambria"/>
                <a:cs typeface="Cambria"/>
                <a:sym typeface="Cambria"/>
              </a:rPr>
              <a:t>Rd</a:t>
            </a:r>
          </a:p>
        </p:txBody>
      </p:sp>
      <p:sp>
        <p:nvSpPr>
          <p:cNvPr id="10" name="Shape 117"/>
          <p:cNvSpPr txBox="1"/>
          <p:nvPr/>
        </p:nvSpPr>
        <p:spPr>
          <a:xfrm>
            <a:off x="4203882" y="1793567"/>
            <a:ext cx="895911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dirty="0">
                <a:ea typeface="Cambria"/>
                <a:cs typeface="Cambria"/>
                <a:sym typeface="Cambria"/>
              </a:rPr>
              <a:t>shamt</a:t>
            </a:r>
          </a:p>
        </p:txBody>
      </p:sp>
      <p:sp>
        <p:nvSpPr>
          <p:cNvPr id="11" name="Shape 118"/>
          <p:cNvSpPr txBox="1"/>
          <p:nvPr/>
        </p:nvSpPr>
        <p:spPr>
          <a:xfrm>
            <a:off x="1031099" y="2236666"/>
            <a:ext cx="303300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dirty="0">
                <a:ea typeface="Cambria"/>
                <a:cs typeface="Cambria"/>
                <a:sym typeface="Cambria"/>
              </a:rPr>
              <a:t>6</a:t>
            </a:r>
          </a:p>
        </p:txBody>
      </p:sp>
      <p:sp>
        <p:nvSpPr>
          <p:cNvPr id="12" name="Shape 119"/>
          <p:cNvSpPr txBox="1"/>
          <p:nvPr/>
        </p:nvSpPr>
        <p:spPr>
          <a:xfrm>
            <a:off x="1988220" y="2236667"/>
            <a:ext cx="303300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ea typeface="Cambria"/>
                <a:cs typeface="Cambria"/>
                <a:sym typeface="Cambria"/>
              </a:rPr>
              <a:t>5</a:t>
            </a:r>
          </a:p>
        </p:txBody>
      </p:sp>
      <p:sp>
        <p:nvSpPr>
          <p:cNvPr id="13" name="Shape 120"/>
          <p:cNvSpPr txBox="1"/>
          <p:nvPr/>
        </p:nvSpPr>
        <p:spPr>
          <a:xfrm>
            <a:off x="2816220" y="2236667"/>
            <a:ext cx="303300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ea typeface="Cambria"/>
                <a:cs typeface="Cambria"/>
                <a:sym typeface="Cambria"/>
              </a:rPr>
              <a:t>5</a:t>
            </a:r>
          </a:p>
        </p:txBody>
      </p:sp>
      <p:sp>
        <p:nvSpPr>
          <p:cNvPr id="14" name="Shape 121"/>
          <p:cNvSpPr txBox="1"/>
          <p:nvPr/>
        </p:nvSpPr>
        <p:spPr>
          <a:xfrm>
            <a:off x="3644220" y="2236667"/>
            <a:ext cx="303300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ea typeface="Cambria"/>
                <a:cs typeface="Cambria"/>
                <a:sym typeface="Cambria"/>
              </a:rPr>
              <a:t>5</a:t>
            </a:r>
          </a:p>
        </p:txBody>
      </p:sp>
      <p:sp>
        <p:nvSpPr>
          <p:cNvPr id="15" name="Shape 122"/>
          <p:cNvSpPr txBox="1"/>
          <p:nvPr/>
        </p:nvSpPr>
        <p:spPr>
          <a:xfrm>
            <a:off x="4472220" y="2236667"/>
            <a:ext cx="303300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dirty="0">
                <a:ea typeface="Cambria"/>
                <a:cs typeface="Cambria"/>
                <a:sym typeface="Cambria"/>
              </a:rPr>
              <a:t>5</a:t>
            </a:r>
          </a:p>
        </p:txBody>
      </p:sp>
      <p:sp>
        <p:nvSpPr>
          <p:cNvPr id="16" name="Shape 123"/>
          <p:cNvSpPr txBox="1"/>
          <p:nvPr/>
        </p:nvSpPr>
        <p:spPr>
          <a:xfrm>
            <a:off x="5300220" y="2236667"/>
            <a:ext cx="303300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ea typeface="Cambria"/>
                <a:cs typeface="Cambria"/>
                <a:sym typeface="Cambria"/>
              </a:rPr>
              <a:t>6</a:t>
            </a:r>
          </a:p>
        </p:txBody>
      </p:sp>
      <p:sp>
        <p:nvSpPr>
          <p:cNvPr id="17" name="Shape 124"/>
          <p:cNvSpPr txBox="1"/>
          <p:nvPr/>
        </p:nvSpPr>
        <p:spPr>
          <a:xfrm>
            <a:off x="630090" y="1338867"/>
            <a:ext cx="1058825" cy="4153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ea typeface="Cambria"/>
                <a:cs typeface="Cambria"/>
                <a:sym typeface="Cambria"/>
              </a:rPr>
              <a:t>opcode</a:t>
            </a:r>
          </a:p>
        </p:txBody>
      </p:sp>
      <p:sp>
        <p:nvSpPr>
          <p:cNvPr id="18" name="Shape 126"/>
          <p:cNvSpPr txBox="1"/>
          <p:nvPr/>
        </p:nvSpPr>
        <p:spPr>
          <a:xfrm>
            <a:off x="5096941" y="1793567"/>
            <a:ext cx="968100" cy="44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dirty="0">
                <a:ea typeface="Cambria"/>
                <a:cs typeface="Cambria"/>
                <a:sym typeface="Cambria"/>
              </a:rPr>
              <a:t>Func</a:t>
            </a:r>
          </a:p>
        </p:txBody>
      </p:sp>
    </p:spTree>
    <p:extLst>
      <p:ext uri="{BB962C8B-B14F-4D97-AF65-F5344CB8AC3E}">
        <p14:creationId xmlns:p14="http://schemas.microsoft.com/office/powerpoint/2010/main" val="196155217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andon Template">
      <a:majorFont>
        <a:latin typeface="Gotham Book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Template [Read-Only]" id="{2513B2AD-A958-476A-A92D-52733C713B11}" vid="{14140014-3556-4B13-BBFF-011C2F0F4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Template.potx</Template>
  <TotalTime>3653</TotalTime>
  <Words>3634</Words>
  <Application>Microsoft Office PowerPoint</Application>
  <PresentationFormat>Widescreen</PresentationFormat>
  <Paragraphs>1067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Arial</vt:lpstr>
      <vt:lpstr>Cambria</vt:lpstr>
      <vt:lpstr>Courier New</vt:lpstr>
      <vt:lpstr>Gotham Book</vt:lpstr>
      <vt:lpstr>Wingdings</vt:lpstr>
      <vt:lpstr>PowerPoint Template</vt:lpstr>
      <vt:lpstr>Computer Organization Part 1</vt:lpstr>
      <vt:lpstr>Outline</vt:lpstr>
      <vt:lpstr>MIPS64 Instructions</vt:lpstr>
      <vt:lpstr>MIPS64 Instruction Type: R-format </vt:lpstr>
      <vt:lpstr>MIPS64 Instruction Type: R-format </vt:lpstr>
      <vt:lpstr>MIPS64 Instruction Type: R-format </vt:lpstr>
      <vt:lpstr>MIPS64 Instruction Type: R-format </vt:lpstr>
      <vt:lpstr>MIPS64 Instruction Type: R-format </vt:lpstr>
      <vt:lpstr>MIPS64 Instruction Type: R-format </vt:lpstr>
      <vt:lpstr>MIPS64 Instruction Type: I-format </vt:lpstr>
      <vt:lpstr>MIPS64 Instruction Type: I-format </vt:lpstr>
      <vt:lpstr>MIPS64 Instruction Type: I-format </vt:lpstr>
      <vt:lpstr>MIPS64 Instruction Type: I-format </vt:lpstr>
      <vt:lpstr>MIPS64 Instruction Type: J-format </vt:lpstr>
      <vt:lpstr>MIPS64 Instruction Type: J-format </vt:lpstr>
      <vt:lpstr>MIPS64 Instruction Type: J-format </vt:lpstr>
      <vt:lpstr>Let’s Build a Processor</vt:lpstr>
      <vt:lpstr>Let’s Build a Processor: Instruction Execution Steps</vt:lpstr>
      <vt:lpstr>Let’s Build a Processor: Instruction Execution Steps</vt:lpstr>
      <vt:lpstr>Let’s Build a Processor: Instruction Fetch</vt:lpstr>
      <vt:lpstr>Let’s Build a Processor: Instruction Fetch</vt:lpstr>
      <vt:lpstr>Let’s Build a Processor: Instruction Fetch</vt:lpstr>
      <vt:lpstr>Let’s Build a Processor: Instruction Decode</vt:lpstr>
      <vt:lpstr>Let’s Build a Processor: Instruction Decode</vt:lpstr>
      <vt:lpstr>Let’s Build a Processor: Instruction Execution Steps</vt:lpstr>
      <vt:lpstr>Let’s Build a Processor: Instruction Execute</vt:lpstr>
      <vt:lpstr>Let’s Build a Processor: Instruction Execute</vt:lpstr>
      <vt:lpstr>Let’s Build a Processor: Instruction Execute</vt:lpstr>
      <vt:lpstr>Let’s Build a Processor: Instruction Execute</vt:lpstr>
      <vt:lpstr>Let’s Build a Processor: Instruction Execute</vt:lpstr>
      <vt:lpstr>Let’s Build a Processor: Instruction Execute</vt:lpstr>
      <vt:lpstr>Let’s Build a Processor: Instruction Execute</vt:lpstr>
      <vt:lpstr>Let’s Build a Processor: Instruction Execute</vt:lpstr>
      <vt:lpstr>Let’s Build a Processor: Instruction Execute</vt:lpstr>
      <vt:lpstr>Let’s Build a Processor: Instruction Execute</vt:lpstr>
      <vt:lpstr>Let’s Build a Processor: Instruction Execute</vt:lpstr>
      <vt:lpstr>Let’s Build a Processor: Instruction Execute</vt:lpstr>
      <vt:lpstr>Let’s Build a Processor: Instruction Memory</vt:lpstr>
      <vt:lpstr>Let’s Build a Processor: Instruction Memory</vt:lpstr>
      <vt:lpstr>Let’s Build a Processor: Instruction WriteBack</vt:lpstr>
      <vt:lpstr>Let’s Build a Processor: Instruction WriteBack</vt:lpstr>
      <vt:lpstr>Let’s Build a Processor: High-Level Diagram</vt:lpstr>
      <vt:lpstr>Let’s Build a Processor: High-Level Diagram</vt:lpstr>
      <vt:lpstr>Processor Clock Rate</vt:lpstr>
      <vt:lpstr>Processor Clock Rate</vt:lpstr>
      <vt:lpstr>Processor Clock Rate</vt:lpstr>
      <vt:lpstr>Processor Clock Rate</vt:lpstr>
      <vt:lpstr>Processor Performance</vt:lpstr>
      <vt:lpstr>Processor Performance</vt:lpstr>
      <vt:lpstr>Processor Performance</vt:lpstr>
      <vt:lpstr>Processor Pipelining</vt:lpstr>
      <vt:lpstr>Processor Pipelining</vt:lpstr>
      <vt:lpstr>Processor Pipelining</vt:lpstr>
      <vt:lpstr>Processor Pipelining</vt:lpstr>
      <vt:lpstr>Processor Pipelining</vt:lpstr>
      <vt:lpstr>Processor Pipelining</vt:lpstr>
      <vt:lpstr>Processor Pipelining</vt:lpstr>
      <vt:lpstr>Processor Pipelining - Hazards</vt:lpstr>
      <vt:lpstr>Processor Pipelining - Hazards</vt:lpstr>
      <vt:lpstr>Processor Pipelining – Structural Hazards</vt:lpstr>
      <vt:lpstr>Processor Pipelining – Structural Hazards</vt:lpstr>
      <vt:lpstr>Processor Pipelining – Structural Hazards</vt:lpstr>
      <vt:lpstr>Processor Pipelining – Data Hazards</vt:lpstr>
      <vt:lpstr>Processor Pipelining – Data Hazards</vt:lpstr>
      <vt:lpstr>Processor Pipelining – Data Hazards</vt:lpstr>
      <vt:lpstr>Processor Pipelining – Data Hazards</vt:lpstr>
      <vt:lpstr>Processor Pipelining – Data Hazards</vt:lpstr>
      <vt:lpstr>Processor Pipelining – Branch Hazards</vt:lpstr>
      <vt:lpstr>Processor Pipelining – Branch Hazards</vt:lpstr>
      <vt:lpstr>Topics Covered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Thermer</dc:creator>
  <cp:lastModifiedBy>Sara Thermer</cp:lastModifiedBy>
  <cp:revision>94</cp:revision>
  <dcterms:created xsi:type="dcterms:W3CDTF">2016-07-06T16:06:50Z</dcterms:created>
  <dcterms:modified xsi:type="dcterms:W3CDTF">2017-02-24T20:19:11Z</dcterms:modified>
</cp:coreProperties>
</file>