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64" r:id="rId4"/>
    <p:sldId id="365" r:id="rId5"/>
    <p:sldId id="260" r:id="rId6"/>
    <p:sldId id="367" r:id="rId7"/>
    <p:sldId id="431" r:id="rId8"/>
    <p:sldId id="432" r:id="rId9"/>
    <p:sldId id="433" r:id="rId10"/>
    <p:sldId id="370" r:id="rId11"/>
    <p:sldId id="434" r:id="rId12"/>
    <p:sldId id="369" r:id="rId13"/>
    <p:sldId id="371" r:id="rId14"/>
    <p:sldId id="375" r:id="rId15"/>
    <p:sldId id="436" r:id="rId16"/>
    <p:sldId id="435" r:id="rId17"/>
    <p:sldId id="376" r:id="rId18"/>
    <p:sldId id="377" r:id="rId19"/>
    <p:sldId id="437" r:id="rId20"/>
    <p:sldId id="378" r:id="rId21"/>
    <p:sldId id="379" r:id="rId22"/>
    <p:sldId id="380" r:id="rId23"/>
    <p:sldId id="261" r:id="rId24"/>
    <p:sldId id="381" r:id="rId25"/>
    <p:sldId id="382" r:id="rId26"/>
    <p:sldId id="384" r:id="rId27"/>
    <p:sldId id="385" r:id="rId28"/>
    <p:sldId id="386" r:id="rId29"/>
    <p:sldId id="387" r:id="rId30"/>
    <p:sldId id="383" r:id="rId31"/>
    <p:sldId id="389" r:id="rId32"/>
    <p:sldId id="438" r:id="rId33"/>
    <p:sldId id="390" r:id="rId34"/>
    <p:sldId id="402" r:id="rId35"/>
    <p:sldId id="396" r:id="rId36"/>
    <p:sldId id="395" r:id="rId37"/>
    <p:sldId id="397" r:id="rId38"/>
    <p:sldId id="398" r:id="rId39"/>
    <p:sldId id="404" r:id="rId40"/>
    <p:sldId id="405" r:id="rId41"/>
    <p:sldId id="408" r:id="rId42"/>
    <p:sldId id="439" r:id="rId43"/>
    <p:sldId id="411" r:id="rId44"/>
    <p:sldId id="414" r:id="rId45"/>
    <p:sldId id="415" r:id="rId46"/>
    <p:sldId id="417" r:id="rId47"/>
    <p:sldId id="418" r:id="rId48"/>
    <p:sldId id="419" r:id="rId49"/>
    <p:sldId id="420" r:id="rId50"/>
    <p:sldId id="41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23" autoAdjust="0"/>
    <p:restoredTop sz="99880" autoAdjust="0"/>
  </p:normalViewPr>
  <p:slideViewPr>
    <p:cSldViewPr snapToGrid="0">
      <p:cViewPr varScale="1">
        <p:scale>
          <a:sx n="56" d="100"/>
          <a:sy n="56" d="100"/>
        </p:scale>
        <p:origin x="72" y="16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0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1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0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6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4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9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9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4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9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2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7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Organization</a:t>
            </a:r>
            <a:br>
              <a:rPr lang="en-US" dirty="0" smtClean="0"/>
            </a:br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Jerry B. Backer</a:t>
            </a:r>
          </a:p>
          <a:p>
            <a:r>
              <a:rPr lang="en-US" dirty="0" smtClean="0"/>
              <a:t>NYU Tandon School of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6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Memory Hierarchy </a:t>
            </a:r>
            <a:r>
              <a:rPr lang="en-US" sz="3200" dirty="0" smtClean="0"/>
              <a:t>–Cache Configuration</a:t>
            </a:r>
            <a:endParaRPr lang="en-US" sz="3200" dirty="0"/>
          </a:p>
        </p:txBody>
      </p:sp>
      <p:sp>
        <p:nvSpPr>
          <p:cNvPr id="14" name="Shape 1938"/>
          <p:cNvSpPr txBox="1">
            <a:spLocks/>
          </p:cNvSpPr>
          <p:nvPr/>
        </p:nvSpPr>
        <p:spPr>
          <a:xfrm>
            <a:off x="311700" y="1152475"/>
            <a:ext cx="8520600" cy="3772325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800"/>
              </a:spcBef>
              <a:buNone/>
            </a:pPr>
            <a:endParaRPr lang="en" dirty="0" smtClean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dirty="0" smtClean="0"/>
          </a:p>
          <a:p>
            <a:pPr marL="9144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6"/>
            <a:ext cx="6041857" cy="3130222"/>
          </a:xfrm>
        </p:spPr>
        <p:txBody>
          <a:bodyPr>
            <a:norm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dirty="0" smtClean="0"/>
              <a:t>Cache Parameters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Cache Size: determined at design time 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Associativity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Replacement Policy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Write Policy</a:t>
            </a:r>
          </a:p>
          <a:p>
            <a:pPr lvl="1">
              <a:spcBef>
                <a:spcPts val="8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8071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Memory Hierarchy -Caches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079157"/>
            <a:ext cx="5181600" cy="5097806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680308" y="195384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6"/>
            <a:ext cx="6041857" cy="313022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dirty="0" smtClean="0"/>
              <a:t>Cache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Memory put between DRAM and CPU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Holds recent instructions and data</a:t>
            </a:r>
          </a:p>
          <a:p>
            <a:pPr lvl="2">
              <a:spcBef>
                <a:spcPts val="800"/>
              </a:spcBef>
              <a:buFont typeface="Courier New"/>
              <a:buChar char="o"/>
            </a:pPr>
            <a:r>
              <a:rPr lang="en-US" dirty="0" smtClean="0"/>
              <a:t>Principle of  temporal locality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Implemented as static RAM (SRAM)</a:t>
            </a:r>
          </a:p>
          <a:p>
            <a:pPr lvl="2">
              <a:spcBef>
                <a:spcPts val="800"/>
              </a:spcBef>
              <a:buFont typeface="Courier New"/>
              <a:buChar char="o"/>
            </a:pPr>
            <a:r>
              <a:rPr lang="en-US" dirty="0" smtClean="0"/>
              <a:t>No need to refresh (unlike DRAM) </a:t>
            </a:r>
            <a:r>
              <a:rPr lang="en-US" dirty="0" smtClean="0">
                <a:sym typeface="Wingdings"/>
              </a:rPr>
              <a:t> faster</a:t>
            </a:r>
            <a:endParaRPr lang="en-US" dirty="0" smtClean="0"/>
          </a:p>
          <a:p>
            <a:pPr lvl="1">
              <a:spcBef>
                <a:spcPts val="800"/>
              </a:spcBef>
            </a:pPr>
            <a:r>
              <a:rPr lang="en-US" dirty="0" smtClean="0"/>
              <a:t>Smaller than DRAM (4KB – 1MB)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Faster than DRAM (~ 1-12 cycles)</a:t>
            </a:r>
          </a:p>
          <a:p>
            <a:pPr marL="457200" lvl="1" indent="0">
              <a:spcBef>
                <a:spcPts val="800"/>
              </a:spcBef>
              <a:buNone/>
            </a:pPr>
            <a:endParaRPr lang="en-US" dirty="0" smtClean="0"/>
          </a:p>
          <a:p>
            <a:pPr lvl="1">
              <a:spcBef>
                <a:spcPts val="800"/>
              </a:spcBef>
              <a:buFont typeface="Courier New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1456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Memory Hierarchy – Cache Associativity</a:t>
            </a:r>
            <a:endParaRPr lang="en-US" sz="3200" dirty="0"/>
          </a:p>
        </p:txBody>
      </p:sp>
      <p:sp>
        <p:nvSpPr>
          <p:cNvPr id="5" name="Shape 1944"/>
          <p:cNvSpPr/>
          <p:nvPr/>
        </p:nvSpPr>
        <p:spPr>
          <a:xfrm>
            <a:off x="681475" y="1526904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hape 1944"/>
          <p:cNvSpPr/>
          <p:nvPr/>
        </p:nvSpPr>
        <p:spPr>
          <a:xfrm>
            <a:off x="682818" y="185184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" name="Shape 1944"/>
          <p:cNvSpPr/>
          <p:nvPr/>
        </p:nvSpPr>
        <p:spPr>
          <a:xfrm>
            <a:off x="682981" y="217387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Shape 1944"/>
          <p:cNvSpPr/>
          <p:nvPr/>
        </p:nvSpPr>
        <p:spPr>
          <a:xfrm>
            <a:off x="684324" y="2498818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44"/>
          <p:cNvSpPr/>
          <p:nvPr/>
        </p:nvSpPr>
        <p:spPr>
          <a:xfrm>
            <a:off x="682981" y="2819335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1944"/>
          <p:cNvSpPr/>
          <p:nvPr/>
        </p:nvSpPr>
        <p:spPr>
          <a:xfrm>
            <a:off x="684324" y="314427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" name="Shape 1944"/>
          <p:cNvSpPr/>
          <p:nvPr/>
        </p:nvSpPr>
        <p:spPr>
          <a:xfrm>
            <a:off x="684487" y="346630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" name="Shape 1944"/>
          <p:cNvSpPr/>
          <p:nvPr/>
        </p:nvSpPr>
        <p:spPr>
          <a:xfrm>
            <a:off x="685830" y="3791249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Shape 1944"/>
          <p:cNvSpPr/>
          <p:nvPr/>
        </p:nvSpPr>
        <p:spPr>
          <a:xfrm>
            <a:off x="680997" y="4105294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" name="Shape 1944"/>
          <p:cNvSpPr/>
          <p:nvPr/>
        </p:nvSpPr>
        <p:spPr>
          <a:xfrm>
            <a:off x="682340" y="443023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" name="Shape 1944"/>
          <p:cNvSpPr/>
          <p:nvPr/>
        </p:nvSpPr>
        <p:spPr>
          <a:xfrm>
            <a:off x="682503" y="475226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" name="Shape 1944"/>
          <p:cNvSpPr/>
          <p:nvPr/>
        </p:nvSpPr>
        <p:spPr>
          <a:xfrm>
            <a:off x="683846" y="5077208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" name="Shape 1944"/>
          <p:cNvSpPr/>
          <p:nvPr/>
        </p:nvSpPr>
        <p:spPr>
          <a:xfrm>
            <a:off x="682503" y="5397725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" name="Shape 1944"/>
          <p:cNvSpPr/>
          <p:nvPr/>
        </p:nvSpPr>
        <p:spPr>
          <a:xfrm>
            <a:off x="683846" y="572266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" name="Shape 1944"/>
          <p:cNvSpPr/>
          <p:nvPr/>
        </p:nvSpPr>
        <p:spPr>
          <a:xfrm>
            <a:off x="684009" y="604469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" name="Shape 1944"/>
          <p:cNvSpPr/>
          <p:nvPr/>
        </p:nvSpPr>
        <p:spPr>
          <a:xfrm>
            <a:off x="685352" y="6369639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" name="Shape 1944"/>
          <p:cNvSpPr/>
          <p:nvPr/>
        </p:nvSpPr>
        <p:spPr>
          <a:xfrm>
            <a:off x="4561741" y="2478865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" name="Shape 1944"/>
          <p:cNvSpPr/>
          <p:nvPr/>
        </p:nvSpPr>
        <p:spPr>
          <a:xfrm>
            <a:off x="4563084" y="280380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" name="Shape 1944"/>
          <p:cNvSpPr/>
          <p:nvPr/>
        </p:nvSpPr>
        <p:spPr>
          <a:xfrm>
            <a:off x="4563247" y="312583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" name="Shape 1944"/>
          <p:cNvSpPr/>
          <p:nvPr/>
        </p:nvSpPr>
        <p:spPr>
          <a:xfrm>
            <a:off x="4564590" y="3450779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4300" y="1127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DRAM Blocks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206966" y="2091568"/>
            <a:ext cx="146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70739" y="1512595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3265" y="1806987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20866" y="6337464"/>
            <a:ext cx="45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526280" y="2461726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543043" y="2786731"/>
            <a:ext cx="311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547475" y="3419962"/>
            <a:ext cx="270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83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Memory Hierarchy – Cache Associativity: Direct Map</a:t>
            </a:r>
            <a:endParaRPr lang="en-US" sz="3200" dirty="0"/>
          </a:p>
        </p:txBody>
      </p:sp>
      <p:sp>
        <p:nvSpPr>
          <p:cNvPr id="5" name="Shape 1944"/>
          <p:cNvSpPr/>
          <p:nvPr/>
        </p:nvSpPr>
        <p:spPr>
          <a:xfrm>
            <a:off x="681475" y="1526904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hape 1944"/>
          <p:cNvSpPr/>
          <p:nvPr/>
        </p:nvSpPr>
        <p:spPr>
          <a:xfrm>
            <a:off x="682818" y="185184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" name="Shape 1944"/>
          <p:cNvSpPr/>
          <p:nvPr/>
        </p:nvSpPr>
        <p:spPr>
          <a:xfrm>
            <a:off x="682981" y="217387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Shape 1944"/>
          <p:cNvSpPr/>
          <p:nvPr/>
        </p:nvSpPr>
        <p:spPr>
          <a:xfrm>
            <a:off x="684324" y="2498818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44"/>
          <p:cNvSpPr/>
          <p:nvPr/>
        </p:nvSpPr>
        <p:spPr>
          <a:xfrm>
            <a:off x="682981" y="2819335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1944"/>
          <p:cNvSpPr/>
          <p:nvPr/>
        </p:nvSpPr>
        <p:spPr>
          <a:xfrm>
            <a:off x="684324" y="314427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" name="Shape 1944"/>
          <p:cNvSpPr/>
          <p:nvPr/>
        </p:nvSpPr>
        <p:spPr>
          <a:xfrm>
            <a:off x="684487" y="346630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" name="Shape 1944"/>
          <p:cNvSpPr/>
          <p:nvPr/>
        </p:nvSpPr>
        <p:spPr>
          <a:xfrm>
            <a:off x="685830" y="3791249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Shape 1944"/>
          <p:cNvSpPr/>
          <p:nvPr/>
        </p:nvSpPr>
        <p:spPr>
          <a:xfrm>
            <a:off x="680997" y="4105294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" name="Shape 1944"/>
          <p:cNvSpPr/>
          <p:nvPr/>
        </p:nvSpPr>
        <p:spPr>
          <a:xfrm>
            <a:off x="682340" y="443023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" name="Shape 1944"/>
          <p:cNvSpPr/>
          <p:nvPr/>
        </p:nvSpPr>
        <p:spPr>
          <a:xfrm>
            <a:off x="682503" y="475226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" name="Shape 1944"/>
          <p:cNvSpPr/>
          <p:nvPr/>
        </p:nvSpPr>
        <p:spPr>
          <a:xfrm>
            <a:off x="683846" y="5077208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" name="Shape 1944"/>
          <p:cNvSpPr/>
          <p:nvPr/>
        </p:nvSpPr>
        <p:spPr>
          <a:xfrm>
            <a:off x="682503" y="5397725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" name="Shape 1944"/>
          <p:cNvSpPr/>
          <p:nvPr/>
        </p:nvSpPr>
        <p:spPr>
          <a:xfrm>
            <a:off x="683846" y="572266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" name="Shape 1944"/>
          <p:cNvSpPr/>
          <p:nvPr/>
        </p:nvSpPr>
        <p:spPr>
          <a:xfrm>
            <a:off x="684009" y="604469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" name="Shape 1944"/>
          <p:cNvSpPr/>
          <p:nvPr/>
        </p:nvSpPr>
        <p:spPr>
          <a:xfrm>
            <a:off x="685352" y="6369639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" name="Shape 1944"/>
          <p:cNvSpPr/>
          <p:nvPr/>
        </p:nvSpPr>
        <p:spPr>
          <a:xfrm>
            <a:off x="4561741" y="2478865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" name="Shape 1944"/>
          <p:cNvSpPr/>
          <p:nvPr/>
        </p:nvSpPr>
        <p:spPr>
          <a:xfrm>
            <a:off x="4563084" y="280380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" name="Shape 1944"/>
          <p:cNvSpPr/>
          <p:nvPr/>
        </p:nvSpPr>
        <p:spPr>
          <a:xfrm>
            <a:off x="4563247" y="312583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" name="Shape 1944"/>
          <p:cNvSpPr/>
          <p:nvPr/>
        </p:nvSpPr>
        <p:spPr>
          <a:xfrm>
            <a:off x="4564590" y="3450779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4300" y="1127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DRAM Blocks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206966" y="2091568"/>
            <a:ext cx="146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70739" y="1512595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3265" y="1806987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20866" y="6337464"/>
            <a:ext cx="45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44585" y="4095034"/>
            <a:ext cx="51347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Direct Mapping: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One-to-one mapping of DRAM and cache blocks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26280" y="2461726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543043" y="2786731"/>
            <a:ext cx="311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547475" y="3419962"/>
            <a:ext cx="270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67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Memory Hierarchy – Cache Associativity: Direct Map</a:t>
            </a:r>
            <a:endParaRPr lang="en-US" sz="3200" dirty="0"/>
          </a:p>
        </p:txBody>
      </p:sp>
      <p:sp>
        <p:nvSpPr>
          <p:cNvPr id="5" name="Shape 1944"/>
          <p:cNvSpPr/>
          <p:nvPr/>
        </p:nvSpPr>
        <p:spPr>
          <a:xfrm>
            <a:off x="681475" y="152690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6" name="Shape 1944"/>
          <p:cNvSpPr/>
          <p:nvPr/>
        </p:nvSpPr>
        <p:spPr>
          <a:xfrm>
            <a:off x="682818" y="185184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" name="Shape 1944"/>
          <p:cNvSpPr/>
          <p:nvPr/>
        </p:nvSpPr>
        <p:spPr>
          <a:xfrm>
            <a:off x="682981" y="2173876"/>
            <a:ext cx="2975741" cy="32374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Shape 1944"/>
          <p:cNvSpPr/>
          <p:nvPr/>
        </p:nvSpPr>
        <p:spPr>
          <a:xfrm>
            <a:off x="684324" y="2498818"/>
            <a:ext cx="2975741" cy="323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44"/>
          <p:cNvSpPr/>
          <p:nvPr/>
        </p:nvSpPr>
        <p:spPr>
          <a:xfrm>
            <a:off x="682981" y="281933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1944"/>
          <p:cNvSpPr/>
          <p:nvPr/>
        </p:nvSpPr>
        <p:spPr>
          <a:xfrm>
            <a:off x="684324" y="314427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" name="Shape 1944"/>
          <p:cNvSpPr/>
          <p:nvPr/>
        </p:nvSpPr>
        <p:spPr>
          <a:xfrm>
            <a:off x="684487" y="3466307"/>
            <a:ext cx="2975741" cy="32374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" name="Shape 1944"/>
          <p:cNvSpPr/>
          <p:nvPr/>
        </p:nvSpPr>
        <p:spPr>
          <a:xfrm>
            <a:off x="685830" y="3791249"/>
            <a:ext cx="2975741" cy="323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Shape 1944"/>
          <p:cNvSpPr/>
          <p:nvPr/>
        </p:nvSpPr>
        <p:spPr>
          <a:xfrm>
            <a:off x="680997" y="410529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" name="Shape 1944"/>
          <p:cNvSpPr/>
          <p:nvPr/>
        </p:nvSpPr>
        <p:spPr>
          <a:xfrm>
            <a:off x="682340" y="443023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" name="Shape 1944"/>
          <p:cNvSpPr/>
          <p:nvPr/>
        </p:nvSpPr>
        <p:spPr>
          <a:xfrm>
            <a:off x="682503" y="4752266"/>
            <a:ext cx="2975741" cy="32374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" name="Shape 1944"/>
          <p:cNvSpPr/>
          <p:nvPr/>
        </p:nvSpPr>
        <p:spPr>
          <a:xfrm>
            <a:off x="683846" y="5077208"/>
            <a:ext cx="2975741" cy="323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" name="Shape 1944"/>
          <p:cNvSpPr/>
          <p:nvPr/>
        </p:nvSpPr>
        <p:spPr>
          <a:xfrm>
            <a:off x="682503" y="539772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" name="Shape 1944"/>
          <p:cNvSpPr/>
          <p:nvPr/>
        </p:nvSpPr>
        <p:spPr>
          <a:xfrm>
            <a:off x="683846" y="5722667"/>
            <a:ext cx="2975741" cy="32374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" name="Shape 1944"/>
          <p:cNvSpPr/>
          <p:nvPr/>
        </p:nvSpPr>
        <p:spPr>
          <a:xfrm>
            <a:off x="684009" y="604469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" name="Shape 1944"/>
          <p:cNvSpPr/>
          <p:nvPr/>
        </p:nvSpPr>
        <p:spPr>
          <a:xfrm>
            <a:off x="685352" y="6369639"/>
            <a:ext cx="2975741" cy="323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" name="Shape 1944"/>
          <p:cNvSpPr/>
          <p:nvPr/>
        </p:nvSpPr>
        <p:spPr>
          <a:xfrm>
            <a:off x="4561741" y="247886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" name="Shape 1944"/>
          <p:cNvSpPr/>
          <p:nvPr/>
        </p:nvSpPr>
        <p:spPr>
          <a:xfrm>
            <a:off x="4563084" y="280380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" name="Shape 1944"/>
          <p:cNvSpPr/>
          <p:nvPr/>
        </p:nvSpPr>
        <p:spPr>
          <a:xfrm>
            <a:off x="4563247" y="3125837"/>
            <a:ext cx="2975741" cy="32374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" name="Shape 1944"/>
          <p:cNvSpPr/>
          <p:nvPr/>
        </p:nvSpPr>
        <p:spPr>
          <a:xfrm>
            <a:off x="4564590" y="3450779"/>
            <a:ext cx="2975741" cy="323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4300" y="1127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DRAM Blocks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70739" y="1512595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3265" y="1806987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20866" y="6337464"/>
            <a:ext cx="45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526280" y="2461726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543043" y="2786731"/>
            <a:ext cx="311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547475" y="3419962"/>
            <a:ext cx="270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206966" y="2091568"/>
            <a:ext cx="146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944585" y="4095034"/>
            <a:ext cx="51347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Direct Mapping: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One-to-one mapping of DRAM and cache blocks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632554" y="1651789"/>
            <a:ext cx="904525" cy="95196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646391" y="2665395"/>
            <a:ext cx="903019" cy="34047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644407" y="2714713"/>
            <a:ext cx="905003" cy="162642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670574" y="2653067"/>
            <a:ext cx="903497" cy="291886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63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Memory Hierarchy – Cache Associativity: Direct Map</a:t>
            </a:r>
            <a:endParaRPr lang="en-US" sz="3200" dirty="0"/>
          </a:p>
        </p:txBody>
      </p:sp>
      <p:sp>
        <p:nvSpPr>
          <p:cNvPr id="5" name="Shape 1944"/>
          <p:cNvSpPr/>
          <p:nvPr/>
        </p:nvSpPr>
        <p:spPr>
          <a:xfrm>
            <a:off x="681475" y="152690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0x12345678901234567890123456</a:t>
            </a:r>
          </a:p>
        </p:txBody>
      </p:sp>
      <p:sp>
        <p:nvSpPr>
          <p:cNvPr id="16" name="Shape 1944"/>
          <p:cNvSpPr/>
          <p:nvPr/>
        </p:nvSpPr>
        <p:spPr>
          <a:xfrm>
            <a:off x="682818" y="185184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" name="Shape 1944"/>
          <p:cNvSpPr/>
          <p:nvPr/>
        </p:nvSpPr>
        <p:spPr>
          <a:xfrm>
            <a:off x="682981" y="2173876"/>
            <a:ext cx="2975741" cy="32374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Shape 1944"/>
          <p:cNvSpPr/>
          <p:nvPr/>
        </p:nvSpPr>
        <p:spPr>
          <a:xfrm>
            <a:off x="684324" y="2498818"/>
            <a:ext cx="2975741" cy="323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44"/>
          <p:cNvSpPr/>
          <p:nvPr/>
        </p:nvSpPr>
        <p:spPr>
          <a:xfrm>
            <a:off x="682981" y="281933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0xABCDEF0ABCDEF0ABCDEF0ABC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1944"/>
          <p:cNvSpPr/>
          <p:nvPr/>
        </p:nvSpPr>
        <p:spPr>
          <a:xfrm>
            <a:off x="684324" y="314427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" name="Shape 1944"/>
          <p:cNvSpPr/>
          <p:nvPr/>
        </p:nvSpPr>
        <p:spPr>
          <a:xfrm>
            <a:off x="684487" y="3466307"/>
            <a:ext cx="2975741" cy="32374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" name="Shape 1944"/>
          <p:cNvSpPr/>
          <p:nvPr/>
        </p:nvSpPr>
        <p:spPr>
          <a:xfrm>
            <a:off x="685830" y="3791249"/>
            <a:ext cx="2975741" cy="323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Shape 1944"/>
          <p:cNvSpPr/>
          <p:nvPr/>
        </p:nvSpPr>
        <p:spPr>
          <a:xfrm>
            <a:off x="680997" y="410529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" name="Shape 1944"/>
          <p:cNvSpPr/>
          <p:nvPr/>
        </p:nvSpPr>
        <p:spPr>
          <a:xfrm>
            <a:off x="682340" y="443023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" name="Shape 1944"/>
          <p:cNvSpPr/>
          <p:nvPr/>
        </p:nvSpPr>
        <p:spPr>
          <a:xfrm>
            <a:off x="682503" y="4752266"/>
            <a:ext cx="2975741" cy="32374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" name="Shape 1944"/>
          <p:cNvSpPr/>
          <p:nvPr/>
        </p:nvSpPr>
        <p:spPr>
          <a:xfrm>
            <a:off x="683846" y="5077208"/>
            <a:ext cx="2975741" cy="323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" name="Shape 1944"/>
          <p:cNvSpPr/>
          <p:nvPr/>
        </p:nvSpPr>
        <p:spPr>
          <a:xfrm>
            <a:off x="682503" y="539772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" name="Shape 1944"/>
          <p:cNvSpPr/>
          <p:nvPr/>
        </p:nvSpPr>
        <p:spPr>
          <a:xfrm>
            <a:off x="683846" y="5722667"/>
            <a:ext cx="2975741" cy="32374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" name="Shape 1944"/>
          <p:cNvSpPr/>
          <p:nvPr/>
        </p:nvSpPr>
        <p:spPr>
          <a:xfrm>
            <a:off x="684009" y="604469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" name="Shape 1944"/>
          <p:cNvSpPr/>
          <p:nvPr/>
        </p:nvSpPr>
        <p:spPr>
          <a:xfrm>
            <a:off x="685352" y="6369639"/>
            <a:ext cx="2975741" cy="323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" name="Shape 1944"/>
          <p:cNvSpPr/>
          <p:nvPr/>
        </p:nvSpPr>
        <p:spPr>
          <a:xfrm>
            <a:off x="4561741" y="247886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0xABCDEF0ABCDEF0ABCDEF0ABC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" name="Shape 1944"/>
          <p:cNvSpPr/>
          <p:nvPr/>
        </p:nvSpPr>
        <p:spPr>
          <a:xfrm>
            <a:off x="4563084" y="280380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" name="Shape 1944"/>
          <p:cNvSpPr/>
          <p:nvPr/>
        </p:nvSpPr>
        <p:spPr>
          <a:xfrm>
            <a:off x="4563247" y="3125837"/>
            <a:ext cx="2975741" cy="32374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" name="Shape 1944"/>
          <p:cNvSpPr/>
          <p:nvPr/>
        </p:nvSpPr>
        <p:spPr>
          <a:xfrm>
            <a:off x="4564590" y="3450779"/>
            <a:ext cx="2975741" cy="323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4300" y="1127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DRAM Blocks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70739" y="1512595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3265" y="1806987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20866" y="6337464"/>
            <a:ext cx="45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526280" y="2461726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543043" y="2786731"/>
            <a:ext cx="311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547475" y="3419962"/>
            <a:ext cx="270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206966" y="2091568"/>
            <a:ext cx="146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646391" y="2665395"/>
            <a:ext cx="903019" cy="34047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632554" y="1651789"/>
            <a:ext cx="424253" cy="481126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84176" y="1467151"/>
            <a:ext cx="323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44585" y="4095034"/>
            <a:ext cx="524180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Direct Mapping: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One-to-one mapping of DRAM and cache blocks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If cache block is already occupied, data must be overwritten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02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Memory Hierarchy – Cache Associativity: Direct Map</a:t>
            </a:r>
            <a:endParaRPr lang="en-US" sz="3200" dirty="0"/>
          </a:p>
        </p:txBody>
      </p:sp>
      <p:sp>
        <p:nvSpPr>
          <p:cNvPr id="5" name="Shape 1944"/>
          <p:cNvSpPr/>
          <p:nvPr/>
        </p:nvSpPr>
        <p:spPr>
          <a:xfrm>
            <a:off x="681475" y="152690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6" name="Shape 1944"/>
          <p:cNvSpPr/>
          <p:nvPr/>
        </p:nvSpPr>
        <p:spPr>
          <a:xfrm>
            <a:off x="682818" y="185184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" name="Shape 1944"/>
          <p:cNvSpPr/>
          <p:nvPr/>
        </p:nvSpPr>
        <p:spPr>
          <a:xfrm>
            <a:off x="682981" y="2173876"/>
            <a:ext cx="2975741" cy="32374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Shape 1944"/>
          <p:cNvSpPr/>
          <p:nvPr/>
        </p:nvSpPr>
        <p:spPr>
          <a:xfrm>
            <a:off x="684324" y="2498818"/>
            <a:ext cx="2975741" cy="323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44"/>
          <p:cNvSpPr/>
          <p:nvPr/>
        </p:nvSpPr>
        <p:spPr>
          <a:xfrm>
            <a:off x="682981" y="281933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1944"/>
          <p:cNvSpPr/>
          <p:nvPr/>
        </p:nvSpPr>
        <p:spPr>
          <a:xfrm>
            <a:off x="684324" y="314427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" name="Shape 1944"/>
          <p:cNvSpPr/>
          <p:nvPr/>
        </p:nvSpPr>
        <p:spPr>
          <a:xfrm>
            <a:off x="684487" y="3466307"/>
            <a:ext cx="2975741" cy="32374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" name="Shape 1944"/>
          <p:cNvSpPr/>
          <p:nvPr/>
        </p:nvSpPr>
        <p:spPr>
          <a:xfrm>
            <a:off x="685830" y="3791249"/>
            <a:ext cx="2975741" cy="323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Shape 1944"/>
          <p:cNvSpPr/>
          <p:nvPr/>
        </p:nvSpPr>
        <p:spPr>
          <a:xfrm>
            <a:off x="680997" y="410529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" name="Shape 1944"/>
          <p:cNvSpPr/>
          <p:nvPr/>
        </p:nvSpPr>
        <p:spPr>
          <a:xfrm>
            <a:off x="682340" y="443023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" name="Shape 1944"/>
          <p:cNvSpPr/>
          <p:nvPr/>
        </p:nvSpPr>
        <p:spPr>
          <a:xfrm>
            <a:off x="682503" y="4752266"/>
            <a:ext cx="2975741" cy="32374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" name="Shape 1944"/>
          <p:cNvSpPr/>
          <p:nvPr/>
        </p:nvSpPr>
        <p:spPr>
          <a:xfrm>
            <a:off x="683846" y="5077208"/>
            <a:ext cx="2975741" cy="323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" name="Shape 1944"/>
          <p:cNvSpPr/>
          <p:nvPr/>
        </p:nvSpPr>
        <p:spPr>
          <a:xfrm>
            <a:off x="682503" y="539772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" name="Shape 1944"/>
          <p:cNvSpPr/>
          <p:nvPr/>
        </p:nvSpPr>
        <p:spPr>
          <a:xfrm>
            <a:off x="683846" y="5722667"/>
            <a:ext cx="2975741" cy="32374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" name="Shape 1944"/>
          <p:cNvSpPr/>
          <p:nvPr/>
        </p:nvSpPr>
        <p:spPr>
          <a:xfrm>
            <a:off x="684009" y="604469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" name="Shape 1944"/>
          <p:cNvSpPr/>
          <p:nvPr/>
        </p:nvSpPr>
        <p:spPr>
          <a:xfrm>
            <a:off x="685352" y="6369639"/>
            <a:ext cx="2975741" cy="323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" name="Shape 1944"/>
          <p:cNvSpPr/>
          <p:nvPr/>
        </p:nvSpPr>
        <p:spPr>
          <a:xfrm>
            <a:off x="4561741" y="247886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" name="Shape 1944"/>
          <p:cNvSpPr/>
          <p:nvPr/>
        </p:nvSpPr>
        <p:spPr>
          <a:xfrm>
            <a:off x="4563084" y="280380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" name="Shape 1944"/>
          <p:cNvSpPr/>
          <p:nvPr/>
        </p:nvSpPr>
        <p:spPr>
          <a:xfrm>
            <a:off x="4563247" y="3125837"/>
            <a:ext cx="2975741" cy="32374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" name="Shape 1944"/>
          <p:cNvSpPr/>
          <p:nvPr/>
        </p:nvSpPr>
        <p:spPr>
          <a:xfrm>
            <a:off x="4564590" y="3450779"/>
            <a:ext cx="2975741" cy="323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4300" y="1127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DRAM Blocks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70739" y="1512595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3265" y="1806987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20866" y="6337464"/>
            <a:ext cx="45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526280" y="2461726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44586" y="4095034"/>
            <a:ext cx="452662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Benefits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Easy search: just go to index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Low access latency</a:t>
            </a:r>
          </a:p>
          <a:p>
            <a:r>
              <a:rPr lang="en-US" sz="2400" dirty="0" smtClean="0"/>
              <a:t>Limitation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Only one place to put DRAM block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543043" y="2786731"/>
            <a:ext cx="311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547475" y="3419962"/>
            <a:ext cx="270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52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728016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Memory Hierarchy – Cache Associativity: Fully Associative</a:t>
            </a:r>
            <a:endParaRPr lang="en-US" sz="3200" dirty="0"/>
          </a:p>
        </p:txBody>
      </p:sp>
      <p:sp>
        <p:nvSpPr>
          <p:cNvPr id="5" name="Shape 1944"/>
          <p:cNvSpPr/>
          <p:nvPr/>
        </p:nvSpPr>
        <p:spPr>
          <a:xfrm>
            <a:off x="681475" y="1526904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hape 1944"/>
          <p:cNvSpPr/>
          <p:nvPr/>
        </p:nvSpPr>
        <p:spPr>
          <a:xfrm>
            <a:off x="682818" y="185184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" name="Shape 1944"/>
          <p:cNvSpPr/>
          <p:nvPr/>
        </p:nvSpPr>
        <p:spPr>
          <a:xfrm>
            <a:off x="682981" y="217387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Shape 1944"/>
          <p:cNvSpPr/>
          <p:nvPr/>
        </p:nvSpPr>
        <p:spPr>
          <a:xfrm>
            <a:off x="684324" y="2498818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44"/>
          <p:cNvSpPr/>
          <p:nvPr/>
        </p:nvSpPr>
        <p:spPr>
          <a:xfrm>
            <a:off x="682981" y="2819335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1944"/>
          <p:cNvSpPr/>
          <p:nvPr/>
        </p:nvSpPr>
        <p:spPr>
          <a:xfrm>
            <a:off x="684324" y="314427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" name="Shape 1944"/>
          <p:cNvSpPr/>
          <p:nvPr/>
        </p:nvSpPr>
        <p:spPr>
          <a:xfrm>
            <a:off x="684487" y="346630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" name="Shape 1944"/>
          <p:cNvSpPr/>
          <p:nvPr/>
        </p:nvSpPr>
        <p:spPr>
          <a:xfrm>
            <a:off x="685830" y="3791249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Shape 1944"/>
          <p:cNvSpPr/>
          <p:nvPr/>
        </p:nvSpPr>
        <p:spPr>
          <a:xfrm>
            <a:off x="680997" y="4105294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" name="Shape 1944"/>
          <p:cNvSpPr/>
          <p:nvPr/>
        </p:nvSpPr>
        <p:spPr>
          <a:xfrm>
            <a:off x="682340" y="443023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" name="Shape 1944"/>
          <p:cNvSpPr/>
          <p:nvPr/>
        </p:nvSpPr>
        <p:spPr>
          <a:xfrm>
            <a:off x="682503" y="475226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" name="Shape 1944"/>
          <p:cNvSpPr/>
          <p:nvPr/>
        </p:nvSpPr>
        <p:spPr>
          <a:xfrm>
            <a:off x="683846" y="5077208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" name="Shape 1944"/>
          <p:cNvSpPr/>
          <p:nvPr/>
        </p:nvSpPr>
        <p:spPr>
          <a:xfrm>
            <a:off x="682503" y="5397725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" name="Shape 1944"/>
          <p:cNvSpPr/>
          <p:nvPr/>
        </p:nvSpPr>
        <p:spPr>
          <a:xfrm>
            <a:off x="683846" y="572266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" name="Shape 1944"/>
          <p:cNvSpPr/>
          <p:nvPr/>
        </p:nvSpPr>
        <p:spPr>
          <a:xfrm>
            <a:off x="684009" y="604469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" name="Shape 1944"/>
          <p:cNvSpPr/>
          <p:nvPr/>
        </p:nvSpPr>
        <p:spPr>
          <a:xfrm>
            <a:off x="685352" y="6369639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" name="Shape 1944"/>
          <p:cNvSpPr/>
          <p:nvPr/>
        </p:nvSpPr>
        <p:spPr>
          <a:xfrm>
            <a:off x="4561741" y="247886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" name="Shape 1944"/>
          <p:cNvSpPr/>
          <p:nvPr/>
        </p:nvSpPr>
        <p:spPr>
          <a:xfrm>
            <a:off x="4563084" y="28038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" name="Shape 1944"/>
          <p:cNvSpPr/>
          <p:nvPr/>
        </p:nvSpPr>
        <p:spPr>
          <a:xfrm>
            <a:off x="4563247" y="312583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" name="Shape 1944"/>
          <p:cNvSpPr/>
          <p:nvPr/>
        </p:nvSpPr>
        <p:spPr>
          <a:xfrm>
            <a:off x="4564590" y="3450779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4300" y="1127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DRAM Blocks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206966" y="2091568"/>
            <a:ext cx="146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70739" y="1512595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3265" y="1806987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20866" y="6337464"/>
            <a:ext cx="45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44585" y="4095034"/>
            <a:ext cx="468589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Fully Associative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DRAM block can go to any free cache block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26280" y="2461726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543043" y="2786731"/>
            <a:ext cx="311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547475" y="3419962"/>
            <a:ext cx="270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31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728016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Memory Hierarchy – Cache Associativity: Fully Associative</a:t>
            </a:r>
            <a:endParaRPr lang="en-US" sz="3200" dirty="0"/>
          </a:p>
        </p:txBody>
      </p:sp>
      <p:sp>
        <p:nvSpPr>
          <p:cNvPr id="5" name="Shape 1944"/>
          <p:cNvSpPr/>
          <p:nvPr/>
        </p:nvSpPr>
        <p:spPr>
          <a:xfrm>
            <a:off x="681475" y="1526904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hape 1944"/>
          <p:cNvSpPr/>
          <p:nvPr/>
        </p:nvSpPr>
        <p:spPr>
          <a:xfrm>
            <a:off x="682818" y="185184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" name="Shape 1944"/>
          <p:cNvSpPr/>
          <p:nvPr/>
        </p:nvSpPr>
        <p:spPr>
          <a:xfrm>
            <a:off x="682981" y="217387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Shape 1944"/>
          <p:cNvSpPr/>
          <p:nvPr/>
        </p:nvSpPr>
        <p:spPr>
          <a:xfrm>
            <a:off x="684324" y="2498818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44"/>
          <p:cNvSpPr/>
          <p:nvPr/>
        </p:nvSpPr>
        <p:spPr>
          <a:xfrm>
            <a:off x="682981" y="2819335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1944"/>
          <p:cNvSpPr/>
          <p:nvPr/>
        </p:nvSpPr>
        <p:spPr>
          <a:xfrm>
            <a:off x="684324" y="314427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" name="Shape 1944"/>
          <p:cNvSpPr/>
          <p:nvPr/>
        </p:nvSpPr>
        <p:spPr>
          <a:xfrm>
            <a:off x="684487" y="346630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" name="Shape 1944"/>
          <p:cNvSpPr/>
          <p:nvPr/>
        </p:nvSpPr>
        <p:spPr>
          <a:xfrm>
            <a:off x="685830" y="3791249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Shape 1944"/>
          <p:cNvSpPr/>
          <p:nvPr/>
        </p:nvSpPr>
        <p:spPr>
          <a:xfrm>
            <a:off x="680997" y="4105294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" name="Shape 1944"/>
          <p:cNvSpPr/>
          <p:nvPr/>
        </p:nvSpPr>
        <p:spPr>
          <a:xfrm>
            <a:off x="682340" y="443023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" name="Shape 1944"/>
          <p:cNvSpPr/>
          <p:nvPr/>
        </p:nvSpPr>
        <p:spPr>
          <a:xfrm>
            <a:off x="682503" y="475226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" name="Shape 1944"/>
          <p:cNvSpPr/>
          <p:nvPr/>
        </p:nvSpPr>
        <p:spPr>
          <a:xfrm>
            <a:off x="683846" y="5077208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" name="Shape 1944"/>
          <p:cNvSpPr/>
          <p:nvPr/>
        </p:nvSpPr>
        <p:spPr>
          <a:xfrm>
            <a:off x="682503" y="5397725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" name="Shape 1944"/>
          <p:cNvSpPr/>
          <p:nvPr/>
        </p:nvSpPr>
        <p:spPr>
          <a:xfrm>
            <a:off x="683846" y="572266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" name="Shape 1944"/>
          <p:cNvSpPr/>
          <p:nvPr/>
        </p:nvSpPr>
        <p:spPr>
          <a:xfrm>
            <a:off x="684009" y="604469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" name="Shape 1944"/>
          <p:cNvSpPr/>
          <p:nvPr/>
        </p:nvSpPr>
        <p:spPr>
          <a:xfrm>
            <a:off x="685352" y="6369639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" name="Shape 1944"/>
          <p:cNvSpPr/>
          <p:nvPr/>
        </p:nvSpPr>
        <p:spPr>
          <a:xfrm>
            <a:off x="4561741" y="247886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" name="Shape 1944"/>
          <p:cNvSpPr/>
          <p:nvPr/>
        </p:nvSpPr>
        <p:spPr>
          <a:xfrm>
            <a:off x="4563084" y="28038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" name="Shape 1944"/>
          <p:cNvSpPr/>
          <p:nvPr/>
        </p:nvSpPr>
        <p:spPr>
          <a:xfrm>
            <a:off x="4563247" y="312583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" name="Shape 1944"/>
          <p:cNvSpPr/>
          <p:nvPr/>
        </p:nvSpPr>
        <p:spPr>
          <a:xfrm>
            <a:off x="4564590" y="3450779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4300" y="1127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DRAM Blocks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206966" y="2091568"/>
            <a:ext cx="146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70739" y="1512595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3265" y="1806987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20866" y="6337464"/>
            <a:ext cx="45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44585" y="4095034"/>
            <a:ext cx="472437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Fully Associative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DRAM block can go to any free cache block</a:t>
            </a:r>
          </a:p>
          <a:p>
            <a:r>
              <a:rPr lang="en-US" sz="2400" dirty="0" smtClean="0"/>
              <a:t>Benefit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Better temporal locality</a:t>
            </a:r>
          </a:p>
          <a:p>
            <a:r>
              <a:rPr lang="en-US" sz="2400" dirty="0" smtClean="0"/>
              <a:t>Limitation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Longer access delay ( &gt; 4 cycles)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526280" y="2461726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543043" y="2786731"/>
            <a:ext cx="311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547475" y="3419962"/>
            <a:ext cx="270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23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Memory Hierarchy – Cache Associativity</a:t>
            </a:r>
            <a:endParaRPr lang="en-US" sz="3200" dirty="0"/>
          </a:p>
        </p:txBody>
      </p:sp>
      <p:sp>
        <p:nvSpPr>
          <p:cNvPr id="5" name="Shape 1944"/>
          <p:cNvSpPr/>
          <p:nvPr/>
        </p:nvSpPr>
        <p:spPr>
          <a:xfrm>
            <a:off x="681475" y="1526904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hape 1944"/>
          <p:cNvSpPr/>
          <p:nvPr/>
        </p:nvSpPr>
        <p:spPr>
          <a:xfrm>
            <a:off x="682818" y="185184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" name="Shape 1944"/>
          <p:cNvSpPr/>
          <p:nvPr/>
        </p:nvSpPr>
        <p:spPr>
          <a:xfrm>
            <a:off x="682981" y="217387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Shape 1944"/>
          <p:cNvSpPr/>
          <p:nvPr/>
        </p:nvSpPr>
        <p:spPr>
          <a:xfrm>
            <a:off x="684324" y="2498818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44"/>
          <p:cNvSpPr/>
          <p:nvPr/>
        </p:nvSpPr>
        <p:spPr>
          <a:xfrm>
            <a:off x="682981" y="2819335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1944"/>
          <p:cNvSpPr/>
          <p:nvPr/>
        </p:nvSpPr>
        <p:spPr>
          <a:xfrm>
            <a:off x="684324" y="314427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" name="Shape 1944"/>
          <p:cNvSpPr/>
          <p:nvPr/>
        </p:nvSpPr>
        <p:spPr>
          <a:xfrm>
            <a:off x="684487" y="346630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" name="Shape 1944"/>
          <p:cNvSpPr/>
          <p:nvPr/>
        </p:nvSpPr>
        <p:spPr>
          <a:xfrm>
            <a:off x="685830" y="3791249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Shape 1944"/>
          <p:cNvSpPr/>
          <p:nvPr/>
        </p:nvSpPr>
        <p:spPr>
          <a:xfrm>
            <a:off x="680997" y="4105294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" name="Shape 1944"/>
          <p:cNvSpPr/>
          <p:nvPr/>
        </p:nvSpPr>
        <p:spPr>
          <a:xfrm>
            <a:off x="682340" y="443023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" name="Shape 1944"/>
          <p:cNvSpPr/>
          <p:nvPr/>
        </p:nvSpPr>
        <p:spPr>
          <a:xfrm>
            <a:off x="682503" y="475226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" name="Shape 1944"/>
          <p:cNvSpPr/>
          <p:nvPr/>
        </p:nvSpPr>
        <p:spPr>
          <a:xfrm>
            <a:off x="683846" y="5077208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" name="Shape 1944"/>
          <p:cNvSpPr/>
          <p:nvPr/>
        </p:nvSpPr>
        <p:spPr>
          <a:xfrm>
            <a:off x="682503" y="5397725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" name="Shape 1944"/>
          <p:cNvSpPr/>
          <p:nvPr/>
        </p:nvSpPr>
        <p:spPr>
          <a:xfrm>
            <a:off x="683846" y="572266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" name="Shape 1944"/>
          <p:cNvSpPr/>
          <p:nvPr/>
        </p:nvSpPr>
        <p:spPr>
          <a:xfrm>
            <a:off x="684009" y="604469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" name="Shape 1944"/>
          <p:cNvSpPr/>
          <p:nvPr/>
        </p:nvSpPr>
        <p:spPr>
          <a:xfrm>
            <a:off x="685352" y="6369639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" name="Shape 1944"/>
          <p:cNvSpPr/>
          <p:nvPr/>
        </p:nvSpPr>
        <p:spPr>
          <a:xfrm>
            <a:off x="4561741" y="2478865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" name="Shape 1944"/>
          <p:cNvSpPr/>
          <p:nvPr/>
        </p:nvSpPr>
        <p:spPr>
          <a:xfrm>
            <a:off x="4563084" y="280380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" name="Shape 1944"/>
          <p:cNvSpPr/>
          <p:nvPr/>
        </p:nvSpPr>
        <p:spPr>
          <a:xfrm>
            <a:off x="4563247" y="312583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" name="Shape 1944"/>
          <p:cNvSpPr/>
          <p:nvPr/>
        </p:nvSpPr>
        <p:spPr>
          <a:xfrm>
            <a:off x="4564590" y="3450779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4300" y="1127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DRAM Blocks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206966" y="2091568"/>
            <a:ext cx="146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70739" y="1512595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3265" y="1806987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20866" y="6337464"/>
            <a:ext cx="45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526280" y="2461726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543043" y="2786731"/>
            <a:ext cx="311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547475" y="3419962"/>
            <a:ext cx="270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944585" y="4095034"/>
            <a:ext cx="667362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Direct Mapping: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One-to-one mapping of DRAM and cache </a:t>
            </a:r>
            <a:r>
              <a:rPr lang="en-US" sz="2400" dirty="0" smtClean="0"/>
              <a:t>blocks</a:t>
            </a:r>
            <a:endParaRPr lang="en-US" sz="2400" dirty="0"/>
          </a:p>
          <a:p>
            <a:r>
              <a:rPr lang="en-US" sz="2800" dirty="0" smtClean="0"/>
              <a:t>Fully Associative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DRAM block can go to any free cache block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117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7"/>
            <a:ext cx="6004319" cy="5097806"/>
          </a:xfrm>
        </p:spPr>
        <p:txBody>
          <a:bodyPr/>
          <a:lstStyle/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Memory Hierarchy</a:t>
            </a:r>
            <a:endParaRPr lang="en-US" dirty="0"/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Cache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95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728016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Memory Hierarchy – Cache Associativity: Set Associative</a:t>
            </a:r>
            <a:endParaRPr lang="en-US" sz="3200" dirty="0"/>
          </a:p>
        </p:txBody>
      </p:sp>
      <p:sp>
        <p:nvSpPr>
          <p:cNvPr id="5" name="Shape 1944"/>
          <p:cNvSpPr/>
          <p:nvPr/>
        </p:nvSpPr>
        <p:spPr>
          <a:xfrm>
            <a:off x="681475" y="1526904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hape 1944"/>
          <p:cNvSpPr/>
          <p:nvPr/>
        </p:nvSpPr>
        <p:spPr>
          <a:xfrm>
            <a:off x="682818" y="185184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" name="Shape 1944"/>
          <p:cNvSpPr/>
          <p:nvPr/>
        </p:nvSpPr>
        <p:spPr>
          <a:xfrm>
            <a:off x="682981" y="217387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Shape 1944"/>
          <p:cNvSpPr/>
          <p:nvPr/>
        </p:nvSpPr>
        <p:spPr>
          <a:xfrm>
            <a:off x="684324" y="2498818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44"/>
          <p:cNvSpPr/>
          <p:nvPr/>
        </p:nvSpPr>
        <p:spPr>
          <a:xfrm>
            <a:off x="682981" y="2819335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1944"/>
          <p:cNvSpPr/>
          <p:nvPr/>
        </p:nvSpPr>
        <p:spPr>
          <a:xfrm>
            <a:off x="684324" y="314427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" name="Shape 1944"/>
          <p:cNvSpPr/>
          <p:nvPr/>
        </p:nvSpPr>
        <p:spPr>
          <a:xfrm>
            <a:off x="684487" y="346630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" name="Shape 1944"/>
          <p:cNvSpPr/>
          <p:nvPr/>
        </p:nvSpPr>
        <p:spPr>
          <a:xfrm>
            <a:off x="685830" y="3791249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Shape 1944"/>
          <p:cNvSpPr/>
          <p:nvPr/>
        </p:nvSpPr>
        <p:spPr>
          <a:xfrm>
            <a:off x="680997" y="4105294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" name="Shape 1944"/>
          <p:cNvSpPr/>
          <p:nvPr/>
        </p:nvSpPr>
        <p:spPr>
          <a:xfrm>
            <a:off x="682340" y="443023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" name="Shape 1944"/>
          <p:cNvSpPr/>
          <p:nvPr/>
        </p:nvSpPr>
        <p:spPr>
          <a:xfrm>
            <a:off x="682503" y="475226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" name="Shape 1944"/>
          <p:cNvSpPr/>
          <p:nvPr/>
        </p:nvSpPr>
        <p:spPr>
          <a:xfrm>
            <a:off x="683846" y="5077208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" name="Shape 1944"/>
          <p:cNvSpPr/>
          <p:nvPr/>
        </p:nvSpPr>
        <p:spPr>
          <a:xfrm>
            <a:off x="682503" y="5397725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" name="Shape 1944"/>
          <p:cNvSpPr/>
          <p:nvPr/>
        </p:nvSpPr>
        <p:spPr>
          <a:xfrm>
            <a:off x="683846" y="572266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" name="Shape 1944"/>
          <p:cNvSpPr/>
          <p:nvPr/>
        </p:nvSpPr>
        <p:spPr>
          <a:xfrm>
            <a:off x="684009" y="604469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" name="Shape 1944"/>
          <p:cNvSpPr/>
          <p:nvPr/>
        </p:nvSpPr>
        <p:spPr>
          <a:xfrm>
            <a:off x="685352" y="6369639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" name="Shape 1944"/>
          <p:cNvSpPr/>
          <p:nvPr/>
        </p:nvSpPr>
        <p:spPr>
          <a:xfrm>
            <a:off x="4561741" y="2478865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" name="Shape 1944"/>
          <p:cNvSpPr/>
          <p:nvPr/>
        </p:nvSpPr>
        <p:spPr>
          <a:xfrm>
            <a:off x="4563084" y="280380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" name="Shape 1944"/>
          <p:cNvSpPr/>
          <p:nvPr/>
        </p:nvSpPr>
        <p:spPr>
          <a:xfrm>
            <a:off x="4563247" y="312583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" name="Shape 1944"/>
          <p:cNvSpPr/>
          <p:nvPr/>
        </p:nvSpPr>
        <p:spPr>
          <a:xfrm>
            <a:off x="4564590" y="3450779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4300" y="1127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DRAM Blocks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206966" y="2091568"/>
            <a:ext cx="146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70739" y="1512595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3265" y="1806987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20866" y="6337464"/>
            <a:ext cx="45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44585" y="4095034"/>
            <a:ext cx="41344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Set Associative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Divide cache into sets, where each set has N cache blocks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</p:txBody>
      </p:sp>
      <p:cxnSp>
        <p:nvCxnSpPr>
          <p:cNvPr id="7" name="Elbow Connector 6"/>
          <p:cNvCxnSpPr>
            <a:stCxn id="39" idx="3"/>
            <a:endCxn id="40" idx="3"/>
          </p:cNvCxnSpPr>
          <p:nvPr/>
        </p:nvCxnSpPr>
        <p:spPr>
          <a:xfrm>
            <a:off x="7537482" y="2640738"/>
            <a:ext cx="1343" cy="324942"/>
          </a:xfrm>
          <a:prstGeom prst="bentConnector3">
            <a:avLst>
              <a:gd name="adj1" fmla="val 17121593"/>
            </a:avLst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1" idx="3"/>
            <a:endCxn id="42" idx="3"/>
          </p:cNvCxnSpPr>
          <p:nvPr/>
        </p:nvCxnSpPr>
        <p:spPr>
          <a:xfrm>
            <a:off x="7538988" y="3287710"/>
            <a:ext cx="1343" cy="324942"/>
          </a:xfrm>
          <a:prstGeom prst="bentConnector3">
            <a:avLst>
              <a:gd name="adj1" fmla="val 17121593"/>
            </a:avLst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772502" y="2617240"/>
            <a:ext cx="6054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set 0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7756435" y="3294500"/>
            <a:ext cx="6054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set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3354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728016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Memory Hierarchy – Cache Associativity: Set Associative</a:t>
            </a:r>
            <a:endParaRPr lang="en-US" sz="3200" dirty="0"/>
          </a:p>
        </p:txBody>
      </p:sp>
      <p:sp>
        <p:nvSpPr>
          <p:cNvPr id="5" name="Shape 1944"/>
          <p:cNvSpPr/>
          <p:nvPr/>
        </p:nvSpPr>
        <p:spPr>
          <a:xfrm>
            <a:off x="681475" y="152690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hape 1944"/>
          <p:cNvSpPr/>
          <p:nvPr/>
        </p:nvSpPr>
        <p:spPr>
          <a:xfrm>
            <a:off x="682818" y="185184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" name="Shape 1944"/>
          <p:cNvSpPr/>
          <p:nvPr/>
        </p:nvSpPr>
        <p:spPr>
          <a:xfrm>
            <a:off x="682981" y="217387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Shape 1944"/>
          <p:cNvSpPr/>
          <p:nvPr/>
        </p:nvSpPr>
        <p:spPr>
          <a:xfrm>
            <a:off x="684324" y="2498818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44"/>
          <p:cNvSpPr/>
          <p:nvPr/>
        </p:nvSpPr>
        <p:spPr>
          <a:xfrm>
            <a:off x="682981" y="281933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1944"/>
          <p:cNvSpPr/>
          <p:nvPr/>
        </p:nvSpPr>
        <p:spPr>
          <a:xfrm>
            <a:off x="684324" y="314427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" name="Shape 1944"/>
          <p:cNvSpPr/>
          <p:nvPr/>
        </p:nvSpPr>
        <p:spPr>
          <a:xfrm>
            <a:off x="684487" y="34663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" name="Shape 1944"/>
          <p:cNvSpPr/>
          <p:nvPr/>
        </p:nvSpPr>
        <p:spPr>
          <a:xfrm>
            <a:off x="685830" y="379124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Shape 1944"/>
          <p:cNvSpPr/>
          <p:nvPr/>
        </p:nvSpPr>
        <p:spPr>
          <a:xfrm>
            <a:off x="680997" y="410529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" name="Shape 1944"/>
          <p:cNvSpPr/>
          <p:nvPr/>
        </p:nvSpPr>
        <p:spPr>
          <a:xfrm>
            <a:off x="682340" y="443023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" name="Shape 1944"/>
          <p:cNvSpPr/>
          <p:nvPr/>
        </p:nvSpPr>
        <p:spPr>
          <a:xfrm>
            <a:off x="682503" y="475226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" name="Shape 1944"/>
          <p:cNvSpPr/>
          <p:nvPr/>
        </p:nvSpPr>
        <p:spPr>
          <a:xfrm>
            <a:off x="683846" y="5077208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" name="Shape 1944"/>
          <p:cNvSpPr/>
          <p:nvPr/>
        </p:nvSpPr>
        <p:spPr>
          <a:xfrm>
            <a:off x="682503" y="539772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" name="Shape 1944"/>
          <p:cNvSpPr/>
          <p:nvPr/>
        </p:nvSpPr>
        <p:spPr>
          <a:xfrm>
            <a:off x="683846" y="572266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" name="Shape 1944"/>
          <p:cNvSpPr/>
          <p:nvPr/>
        </p:nvSpPr>
        <p:spPr>
          <a:xfrm>
            <a:off x="684009" y="604469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" name="Shape 1944"/>
          <p:cNvSpPr/>
          <p:nvPr/>
        </p:nvSpPr>
        <p:spPr>
          <a:xfrm>
            <a:off x="685352" y="636963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" name="Shape 1944"/>
          <p:cNvSpPr/>
          <p:nvPr/>
        </p:nvSpPr>
        <p:spPr>
          <a:xfrm>
            <a:off x="4561741" y="247886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" name="Shape 1944"/>
          <p:cNvSpPr/>
          <p:nvPr/>
        </p:nvSpPr>
        <p:spPr>
          <a:xfrm>
            <a:off x="4563084" y="28038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" name="Shape 1944"/>
          <p:cNvSpPr/>
          <p:nvPr/>
        </p:nvSpPr>
        <p:spPr>
          <a:xfrm>
            <a:off x="4563247" y="312583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" name="Shape 1944"/>
          <p:cNvSpPr/>
          <p:nvPr/>
        </p:nvSpPr>
        <p:spPr>
          <a:xfrm>
            <a:off x="4564590" y="345077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4300" y="1127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DRAM Blocks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206966" y="2091568"/>
            <a:ext cx="146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70739" y="1512595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3265" y="1806987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20866" y="6337464"/>
            <a:ext cx="45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7" name="Elbow Connector 6"/>
          <p:cNvCxnSpPr>
            <a:stCxn id="39" idx="3"/>
            <a:endCxn id="40" idx="3"/>
          </p:cNvCxnSpPr>
          <p:nvPr/>
        </p:nvCxnSpPr>
        <p:spPr>
          <a:xfrm>
            <a:off x="7537482" y="2640738"/>
            <a:ext cx="1343" cy="324942"/>
          </a:xfrm>
          <a:prstGeom prst="bentConnector3">
            <a:avLst>
              <a:gd name="adj1" fmla="val 17121593"/>
            </a:avLst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1" idx="3"/>
            <a:endCxn id="42" idx="3"/>
          </p:cNvCxnSpPr>
          <p:nvPr/>
        </p:nvCxnSpPr>
        <p:spPr>
          <a:xfrm>
            <a:off x="7538988" y="3287710"/>
            <a:ext cx="1343" cy="324942"/>
          </a:xfrm>
          <a:prstGeom prst="bentConnector3">
            <a:avLst>
              <a:gd name="adj1" fmla="val 17121593"/>
            </a:avLst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772502" y="2617240"/>
            <a:ext cx="6054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set 0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7756435" y="3294500"/>
            <a:ext cx="6054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set 1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3944585" y="4095034"/>
            <a:ext cx="439313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Set Associative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Divide cache into sets, where each set has N cache blocks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DRAM block can only go to a fixed set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DRAM block can go to any cache block within said fixed set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47615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728016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Memory Hierarchy – Cache Associativity: Set Associative</a:t>
            </a:r>
            <a:endParaRPr lang="en-US" sz="3200" dirty="0"/>
          </a:p>
        </p:txBody>
      </p:sp>
      <p:sp>
        <p:nvSpPr>
          <p:cNvPr id="5" name="Shape 1944"/>
          <p:cNvSpPr/>
          <p:nvPr/>
        </p:nvSpPr>
        <p:spPr>
          <a:xfrm>
            <a:off x="681475" y="152690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hape 1944"/>
          <p:cNvSpPr/>
          <p:nvPr/>
        </p:nvSpPr>
        <p:spPr>
          <a:xfrm>
            <a:off x="682818" y="185184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" name="Shape 1944"/>
          <p:cNvSpPr/>
          <p:nvPr/>
        </p:nvSpPr>
        <p:spPr>
          <a:xfrm>
            <a:off x="682981" y="217387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Shape 1944"/>
          <p:cNvSpPr/>
          <p:nvPr/>
        </p:nvSpPr>
        <p:spPr>
          <a:xfrm>
            <a:off x="684324" y="2498818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44"/>
          <p:cNvSpPr/>
          <p:nvPr/>
        </p:nvSpPr>
        <p:spPr>
          <a:xfrm>
            <a:off x="682981" y="281933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1944"/>
          <p:cNvSpPr/>
          <p:nvPr/>
        </p:nvSpPr>
        <p:spPr>
          <a:xfrm>
            <a:off x="684324" y="314427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" name="Shape 1944"/>
          <p:cNvSpPr/>
          <p:nvPr/>
        </p:nvSpPr>
        <p:spPr>
          <a:xfrm>
            <a:off x="684487" y="34663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" name="Shape 1944"/>
          <p:cNvSpPr/>
          <p:nvPr/>
        </p:nvSpPr>
        <p:spPr>
          <a:xfrm>
            <a:off x="685830" y="379124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Shape 1944"/>
          <p:cNvSpPr/>
          <p:nvPr/>
        </p:nvSpPr>
        <p:spPr>
          <a:xfrm>
            <a:off x="680997" y="410529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" name="Shape 1944"/>
          <p:cNvSpPr/>
          <p:nvPr/>
        </p:nvSpPr>
        <p:spPr>
          <a:xfrm>
            <a:off x="682340" y="443023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" name="Shape 1944"/>
          <p:cNvSpPr/>
          <p:nvPr/>
        </p:nvSpPr>
        <p:spPr>
          <a:xfrm>
            <a:off x="682503" y="475226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" name="Shape 1944"/>
          <p:cNvSpPr/>
          <p:nvPr/>
        </p:nvSpPr>
        <p:spPr>
          <a:xfrm>
            <a:off x="683846" y="5077208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" name="Shape 1944"/>
          <p:cNvSpPr/>
          <p:nvPr/>
        </p:nvSpPr>
        <p:spPr>
          <a:xfrm>
            <a:off x="682503" y="539772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" name="Shape 1944"/>
          <p:cNvSpPr/>
          <p:nvPr/>
        </p:nvSpPr>
        <p:spPr>
          <a:xfrm>
            <a:off x="683846" y="572266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" name="Shape 1944"/>
          <p:cNvSpPr/>
          <p:nvPr/>
        </p:nvSpPr>
        <p:spPr>
          <a:xfrm>
            <a:off x="684009" y="604469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" name="Shape 1944"/>
          <p:cNvSpPr/>
          <p:nvPr/>
        </p:nvSpPr>
        <p:spPr>
          <a:xfrm>
            <a:off x="685352" y="636963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" name="Shape 1944"/>
          <p:cNvSpPr/>
          <p:nvPr/>
        </p:nvSpPr>
        <p:spPr>
          <a:xfrm>
            <a:off x="4561741" y="247886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" name="Shape 1944"/>
          <p:cNvSpPr/>
          <p:nvPr/>
        </p:nvSpPr>
        <p:spPr>
          <a:xfrm>
            <a:off x="4563084" y="28038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" name="Shape 1944"/>
          <p:cNvSpPr/>
          <p:nvPr/>
        </p:nvSpPr>
        <p:spPr>
          <a:xfrm>
            <a:off x="4563247" y="312583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" name="Shape 1944"/>
          <p:cNvSpPr/>
          <p:nvPr/>
        </p:nvSpPr>
        <p:spPr>
          <a:xfrm>
            <a:off x="4564590" y="345077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4300" y="1127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DRAM Blocks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206966" y="2091568"/>
            <a:ext cx="146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70739" y="1512595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3265" y="1806987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20866" y="6337464"/>
            <a:ext cx="45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7" name="Elbow Connector 6"/>
          <p:cNvCxnSpPr>
            <a:stCxn id="39" idx="3"/>
            <a:endCxn id="40" idx="3"/>
          </p:cNvCxnSpPr>
          <p:nvPr/>
        </p:nvCxnSpPr>
        <p:spPr>
          <a:xfrm>
            <a:off x="7537482" y="2640738"/>
            <a:ext cx="1343" cy="324942"/>
          </a:xfrm>
          <a:prstGeom prst="bentConnector3">
            <a:avLst>
              <a:gd name="adj1" fmla="val 17121593"/>
            </a:avLst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1" idx="3"/>
            <a:endCxn id="42" idx="3"/>
          </p:cNvCxnSpPr>
          <p:nvPr/>
        </p:nvCxnSpPr>
        <p:spPr>
          <a:xfrm>
            <a:off x="7538988" y="3287710"/>
            <a:ext cx="1343" cy="324942"/>
          </a:xfrm>
          <a:prstGeom prst="bentConnector3">
            <a:avLst>
              <a:gd name="adj1" fmla="val 17121593"/>
            </a:avLst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772502" y="2617240"/>
            <a:ext cx="6054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set 0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7756435" y="3294500"/>
            <a:ext cx="6054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set 1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3944585" y="4095034"/>
            <a:ext cx="43931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Set Associative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 </a:t>
            </a:r>
            <a:r>
              <a:rPr lang="en-US" dirty="0" smtClean="0"/>
              <a:t>Middle ground between direct mapping and fully associative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Less access latency than fully associative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More capacity than direct mapping</a:t>
            </a:r>
            <a:r>
              <a:rPr lang="en-US" sz="2400" dirty="0"/>
              <a:t>	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74975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Memory Hierarchy – Cache </a:t>
            </a:r>
            <a:r>
              <a:rPr lang="en-US" sz="3200" dirty="0" smtClean="0"/>
              <a:t>Block Replacement Policy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98244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Memory Hierarchy – </a:t>
            </a:r>
            <a:r>
              <a:rPr lang="en-US" sz="3200" dirty="0" smtClean="0"/>
              <a:t>Cache Block Replacement Policy</a:t>
            </a:r>
            <a:endParaRPr lang="en-US" sz="3200" dirty="0"/>
          </a:p>
        </p:txBody>
      </p:sp>
      <p:sp>
        <p:nvSpPr>
          <p:cNvPr id="3" name="Shape 1944"/>
          <p:cNvSpPr/>
          <p:nvPr/>
        </p:nvSpPr>
        <p:spPr>
          <a:xfrm>
            <a:off x="681475" y="152690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0x12345678901234567890123456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hape 1944"/>
          <p:cNvSpPr/>
          <p:nvPr/>
        </p:nvSpPr>
        <p:spPr>
          <a:xfrm>
            <a:off x="682818" y="185184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Shape 1944"/>
          <p:cNvSpPr/>
          <p:nvPr/>
        </p:nvSpPr>
        <p:spPr>
          <a:xfrm>
            <a:off x="682981" y="217387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Shape 1944"/>
          <p:cNvSpPr/>
          <p:nvPr/>
        </p:nvSpPr>
        <p:spPr>
          <a:xfrm>
            <a:off x="684324" y="2498818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Shape 1944"/>
          <p:cNvSpPr/>
          <p:nvPr/>
        </p:nvSpPr>
        <p:spPr>
          <a:xfrm>
            <a:off x="682981" y="281933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0xABCDEF0ABCDEF0ABCDEF0ABC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Shape 1944"/>
          <p:cNvSpPr/>
          <p:nvPr/>
        </p:nvSpPr>
        <p:spPr>
          <a:xfrm>
            <a:off x="684324" y="314427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" name="Shape 1944"/>
          <p:cNvSpPr/>
          <p:nvPr/>
        </p:nvSpPr>
        <p:spPr>
          <a:xfrm>
            <a:off x="684487" y="346630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Shape 1944"/>
          <p:cNvSpPr/>
          <p:nvPr/>
        </p:nvSpPr>
        <p:spPr>
          <a:xfrm>
            <a:off x="685830" y="3791249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" name="Shape 1944"/>
          <p:cNvSpPr/>
          <p:nvPr/>
        </p:nvSpPr>
        <p:spPr>
          <a:xfrm>
            <a:off x="680997" y="410529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" name="Shape 1944"/>
          <p:cNvSpPr/>
          <p:nvPr/>
        </p:nvSpPr>
        <p:spPr>
          <a:xfrm>
            <a:off x="682340" y="443023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" name="Shape 1944"/>
          <p:cNvSpPr/>
          <p:nvPr/>
        </p:nvSpPr>
        <p:spPr>
          <a:xfrm>
            <a:off x="682503" y="475226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Shape 1944"/>
          <p:cNvSpPr/>
          <p:nvPr/>
        </p:nvSpPr>
        <p:spPr>
          <a:xfrm>
            <a:off x="683846" y="5077208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hape 1944"/>
          <p:cNvSpPr/>
          <p:nvPr/>
        </p:nvSpPr>
        <p:spPr>
          <a:xfrm>
            <a:off x="682503" y="539772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" name="Shape 1944"/>
          <p:cNvSpPr/>
          <p:nvPr/>
        </p:nvSpPr>
        <p:spPr>
          <a:xfrm>
            <a:off x="683846" y="572266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Shape 1944"/>
          <p:cNvSpPr/>
          <p:nvPr/>
        </p:nvSpPr>
        <p:spPr>
          <a:xfrm>
            <a:off x="684009" y="604469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44"/>
          <p:cNvSpPr/>
          <p:nvPr/>
        </p:nvSpPr>
        <p:spPr>
          <a:xfrm>
            <a:off x="685352" y="6369639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1944"/>
          <p:cNvSpPr/>
          <p:nvPr/>
        </p:nvSpPr>
        <p:spPr>
          <a:xfrm>
            <a:off x="4561741" y="247886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0xABCDEF0ABCDEF0ABCDEF0ABC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" name="Shape 1944"/>
          <p:cNvSpPr/>
          <p:nvPr/>
        </p:nvSpPr>
        <p:spPr>
          <a:xfrm>
            <a:off x="4563084" y="280380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" name="Shape 1944"/>
          <p:cNvSpPr/>
          <p:nvPr/>
        </p:nvSpPr>
        <p:spPr>
          <a:xfrm>
            <a:off x="4563247" y="312583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Shape 1944"/>
          <p:cNvSpPr/>
          <p:nvPr/>
        </p:nvSpPr>
        <p:spPr>
          <a:xfrm>
            <a:off x="4564590" y="3450779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44300" y="1127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DRAM Blocks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06966" y="2091568"/>
            <a:ext cx="146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70739" y="1512595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73265" y="1806987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20866" y="6337464"/>
            <a:ext cx="45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526280" y="2461726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944585" y="4095034"/>
            <a:ext cx="333474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Direct Mapping: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Only one option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Kick out content of block and bring new one</a:t>
            </a:r>
          </a:p>
          <a:p>
            <a:endParaRPr lang="en-US" sz="2400" dirty="0" smtClean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646391" y="2665395"/>
            <a:ext cx="903019" cy="34047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43043" y="2786731"/>
            <a:ext cx="311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547475" y="3419962"/>
            <a:ext cx="270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632554" y="1651789"/>
            <a:ext cx="424253" cy="481126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84176" y="1467151"/>
            <a:ext cx="323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761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Memory Hierarchy – Cache </a:t>
            </a:r>
            <a:r>
              <a:rPr lang="en-US" sz="3200" dirty="0" smtClean="0"/>
              <a:t>Block Replacement Policy</a:t>
            </a:r>
            <a:endParaRPr lang="en-US" sz="3200" dirty="0"/>
          </a:p>
        </p:txBody>
      </p:sp>
      <p:sp>
        <p:nvSpPr>
          <p:cNvPr id="3" name="Shape 1944"/>
          <p:cNvSpPr/>
          <p:nvPr/>
        </p:nvSpPr>
        <p:spPr>
          <a:xfrm>
            <a:off x="681475" y="1526904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hape 1944"/>
          <p:cNvSpPr/>
          <p:nvPr/>
        </p:nvSpPr>
        <p:spPr>
          <a:xfrm>
            <a:off x="682818" y="185184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0xABCD4847393EDF09CBDEF9894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Shape 1944"/>
          <p:cNvSpPr/>
          <p:nvPr/>
        </p:nvSpPr>
        <p:spPr>
          <a:xfrm>
            <a:off x="682981" y="217387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Shape 1944"/>
          <p:cNvSpPr/>
          <p:nvPr/>
        </p:nvSpPr>
        <p:spPr>
          <a:xfrm>
            <a:off x="684324" y="2498818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Shape 1944"/>
          <p:cNvSpPr/>
          <p:nvPr/>
        </p:nvSpPr>
        <p:spPr>
          <a:xfrm>
            <a:off x="682981" y="2819335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Shape 1944"/>
          <p:cNvSpPr/>
          <p:nvPr/>
        </p:nvSpPr>
        <p:spPr>
          <a:xfrm>
            <a:off x="684324" y="314427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0x12345678901243567890124587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" name="Shape 1944"/>
          <p:cNvSpPr/>
          <p:nvPr/>
        </p:nvSpPr>
        <p:spPr>
          <a:xfrm>
            <a:off x="684487" y="34663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0x1110000EEDDDAACCCD0000000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Shape 1944"/>
          <p:cNvSpPr/>
          <p:nvPr/>
        </p:nvSpPr>
        <p:spPr>
          <a:xfrm>
            <a:off x="685830" y="3791249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" name="Shape 1944"/>
          <p:cNvSpPr/>
          <p:nvPr/>
        </p:nvSpPr>
        <p:spPr>
          <a:xfrm>
            <a:off x="680997" y="410529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0x489CDFE000215569843EA10987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" name="Shape 1944"/>
          <p:cNvSpPr/>
          <p:nvPr/>
        </p:nvSpPr>
        <p:spPr>
          <a:xfrm>
            <a:off x="682340" y="443023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" name="Shape 1944"/>
          <p:cNvSpPr/>
          <p:nvPr/>
        </p:nvSpPr>
        <p:spPr>
          <a:xfrm>
            <a:off x="682503" y="475226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0xABC34930897ED1093738370000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Shape 1944"/>
          <p:cNvSpPr/>
          <p:nvPr/>
        </p:nvSpPr>
        <p:spPr>
          <a:xfrm>
            <a:off x="683846" y="5077208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hape 1944"/>
          <p:cNvSpPr/>
          <p:nvPr/>
        </p:nvSpPr>
        <p:spPr>
          <a:xfrm>
            <a:off x="682503" y="5397725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" name="Shape 1944"/>
          <p:cNvSpPr/>
          <p:nvPr/>
        </p:nvSpPr>
        <p:spPr>
          <a:xfrm>
            <a:off x="683846" y="572266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Shape 1944"/>
          <p:cNvSpPr/>
          <p:nvPr/>
        </p:nvSpPr>
        <p:spPr>
          <a:xfrm>
            <a:off x="684009" y="604469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44"/>
          <p:cNvSpPr/>
          <p:nvPr/>
        </p:nvSpPr>
        <p:spPr>
          <a:xfrm>
            <a:off x="685352" y="6369639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1944"/>
          <p:cNvSpPr/>
          <p:nvPr/>
        </p:nvSpPr>
        <p:spPr>
          <a:xfrm>
            <a:off x="4561741" y="247886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0x12345678901243567890124587</a:t>
            </a:r>
          </a:p>
        </p:txBody>
      </p:sp>
      <p:sp>
        <p:nvSpPr>
          <p:cNvPr id="21" name="Shape 1944"/>
          <p:cNvSpPr/>
          <p:nvPr/>
        </p:nvSpPr>
        <p:spPr>
          <a:xfrm>
            <a:off x="4563084" y="28038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0xABC34930897ED1093738370000</a:t>
            </a:r>
          </a:p>
        </p:txBody>
      </p:sp>
      <p:sp>
        <p:nvSpPr>
          <p:cNvPr id="22" name="Shape 1944"/>
          <p:cNvSpPr/>
          <p:nvPr/>
        </p:nvSpPr>
        <p:spPr>
          <a:xfrm>
            <a:off x="4563247" y="312583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0x489CDFE000215569843EA10987</a:t>
            </a:r>
          </a:p>
        </p:txBody>
      </p:sp>
      <p:sp>
        <p:nvSpPr>
          <p:cNvPr id="23" name="Shape 1944"/>
          <p:cNvSpPr/>
          <p:nvPr/>
        </p:nvSpPr>
        <p:spPr>
          <a:xfrm>
            <a:off x="4564590" y="3450779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0xABCD4847393EDF09CBDEF9894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44300" y="1127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DRAM Blocks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06966" y="2091568"/>
            <a:ext cx="146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70739" y="1512595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73265" y="1806987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20866" y="6337464"/>
            <a:ext cx="45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944585" y="4095034"/>
            <a:ext cx="322395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Fully Associative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Which cache block to evict?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26280" y="2461726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543043" y="2786731"/>
            <a:ext cx="311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547475" y="3419962"/>
            <a:ext cx="270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644314" y="3092420"/>
            <a:ext cx="589223" cy="53475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54818" y="2772317"/>
            <a:ext cx="323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971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Memory Hierarchy – </a:t>
            </a:r>
            <a:r>
              <a:rPr lang="en-US" sz="3200" dirty="0" smtClean="0"/>
              <a:t>LRU Replacement Policy</a:t>
            </a:r>
            <a:endParaRPr lang="en-US" sz="3200" dirty="0"/>
          </a:p>
        </p:txBody>
      </p:sp>
      <p:sp>
        <p:nvSpPr>
          <p:cNvPr id="3" name="Shape 1944"/>
          <p:cNvSpPr/>
          <p:nvPr/>
        </p:nvSpPr>
        <p:spPr>
          <a:xfrm>
            <a:off x="681475" y="1526904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hape 1944"/>
          <p:cNvSpPr/>
          <p:nvPr/>
        </p:nvSpPr>
        <p:spPr>
          <a:xfrm>
            <a:off x="682818" y="185184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0xABCD4847393EDF09CBDEF9894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Shape 1944"/>
          <p:cNvSpPr/>
          <p:nvPr/>
        </p:nvSpPr>
        <p:spPr>
          <a:xfrm>
            <a:off x="682981" y="217387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Shape 1944"/>
          <p:cNvSpPr/>
          <p:nvPr/>
        </p:nvSpPr>
        <p:spPr>
          <a:xfrm>
            <a:off x="684324" y="2498818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Shape 1944"/>
          <p:cNvSpPr/>
          <p:nvPr/>
        </p:nvSpPr>
        <p:spPr>
          <a:xfrm>
            <a:off x="682981" y="2819335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Shape 1944"/>
          <p:cNvSpPr/>
          <p:nvPr/>
        </p:nvSpPr>
        <p:spPr>
          <a:xfrm>
            <a:off x="684324" y="314427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0x12345678901243567890124587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" name="Shape 1944"/>
          <p:cNvSpPr/>
          <p:nvPr/>
        </p:nvSpPr>
        <p:spPr>
          <a:xfrm>
            <a:off x="684487" y="34663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0x1110000EEDDDAACCCD0000000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Shape 1944"/>
          <p:cNvSpPr/>
          <p:nvPr/>
        </p:nvSpPr>
        <p:spPr>
          <a:xfrm>
            <a:off x="685830" y="3791249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" name="Shape 1944"/>
          <p:cNvSpPr/>
          <p:nvPr/>
        </p:nvSpPr>
        <p:spPr>
          <a:xfrm>
            <a:off x="680997" y="410529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0x489CDFE000215569843EA10987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" name="Shape 1944"/>
          <p:cNvSpPr/>
          <p:nvPr/>
        </p:nvSpPr>
        <p:spPr>
          <a:xfrm>
            <a:off x="682340" y="443023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" name="Shape 1944"/>
          <p:cNvSpPr/>
          <p:nvPr/>
        </p:nvSpPr>
        <p:spPr>
          <a:xfrm>
            <a:off x="682503" y="475226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0xABC34930897ED1093738370000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Shape 1944"/>
          <p:cNvSpPr/>
          <p:nvPr/>
        </p:nvSpPr>
        <p:spPr>
          <a:xfrm>
            <a:off x="683846" y="5077208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hape 1944"/>
          <p:cNvSpPr/>
          <p:nvPr/>
        </p:nvSpPr>
        <p:spPr>
          <a:xfrm>
            <a:off x="682503" y="5397725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" name="Shape 1944"/>
          <p:cNvSpPr/>
          <p:nvPr/>
        </p:nvSpPr>
        <p:spPr>
          <a:xfrm>
            <a:off x="683846" y="572266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Shape 1944"/>
          <p:cNvSpPr/>
          <p:nvPr/>
        </p:nvSpPr>
        <p:spPr>
          <a:xfrm>
            <a:off x="684009" y="604469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44"/>
          <p:cNvSpPr/>
          <p:nvPr/>
        </p:nvSpPr>
        <p:spPr>
          <a:xfrm>
            <a:off x="685352" y="6369639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1944"/>
          <p:cNvSpPr/>
          <p:nvPr/>
        </p:nvSpPr>
        <p:spPr>
          <a:xfrm>
            <a:off x="4561741" y="247886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0x12345678901243567890124587</a:t>
            </a:r>
          </a:p>
        </p:txBody>
      </p:sp>
      <p:sp>
        <p:nvSpPr>
          <p:cNvPr id="21" name="Shape 1944"/>
          <p:cNvSpPr/>
          <p:nvPr/>
        </p:nvSpPr>
        <p:spPr>
          <a:xfrm>
            <a:off x="4563084" y="28038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0xABC34930897ED1093738370000</a:t>
            </a:r>
          </a:p>
        </p:txBody>
      </p:sp>
      <p:sp>
        <p:nvSpPr>
          <p:cNvPr id="22" name="Shape 1944"/>
          <p:cNvSpPr/>
          <p:nvPr/>
        </p:nvSpPr>
        <p:spPr>
          <a:xfrm>
            <a:off x="4563247" y="312583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0x489CDFE000215569843EA10987</a:t>
            </a:r>
          </a:p>
        </p:txBody>
      </p:sp>
      <p:sp>
        <p:nvSpPr>
          <p:cNvPr id="23" name="Shape 1944"/>
          <p:cNvSpPr/>
          <p:nvPr/>
        </p:nvSpPr>
        <p:spPr>
          <a:xfrm>
            <a:off x="4564590" y="3450779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0xABCD4847393EDF09CBDEF9894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44300" y="1127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DRAM Blocks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06966" y="2091568"/>
            <a:ext cx="146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70739" y="1512595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73265" y="1806987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20866" y="6337464"/>
            <a:ext cx="45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944585" y="4095034"/>
            <a:ext cx="4801314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Fully Associative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Which cache block to evict?</a:t>
            </a:r>
          </a:p>
          <a:p>
            <a:r>
              <a:rPr lang="en-US" dirty="0" smtClean="0"/>
              <a:t>Block Age bits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Counter to hold recency of access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Incremented each time block is accessed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Update when new  block is brought in cache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644314" y="3092420"/>
            <a:ext cx="589223" cy="53475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54818" y="2772317"/>
            <a:ext cx="323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4" name="Shape 1944"/>
          <p:cNvSpPr/>
          <p:nvPr/>
        </p:nvSpPr>
        <p:spPr>
          <a:xfrm>
            <a:off x="7609064" y="2490815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100011100000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69079" y="2074174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Block Age bits</a:t>
            </a:r>
            <a:endParaRPr lang="en-US" dirty="0"/>
          </a:p>
        </p:txBody>
      </p:sp>
      <p:sp>
        <p:nvSpPr>
          <p:cNvPr id="39" name="Shape 1944"/>
          <p:cNvSpPr/>
          <p:nvPr/>
        </p:nvSpPr>
        <p:spPr>
          <a:xfrm>
            <a:off x="7607740" y="2814163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110000000001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40" name="Shape 1944"/>
          <p:cNvSpPr/>
          <p:nvPr/>
        </p:nvSpPr>
        <p:spPr>
          <a:xfrm>
            <a:off x="7608405" y="3135509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100000000001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41" name="Shape 1944"/>
          <p:cNvSpPr/>
          <p:nvPr/>
        </p:nvSpPr>
        <p:spPr>
          <a:xfrm>
            <a:off x="7607081" y="3446447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000011100011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30899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Memory Hierarchy – </a:t>
            </a:r>
            <a:r>
              <a:rPr lang="en-US" sz="3200" dirty="0" smtClean="0"/>
              <a:t>LRU Replacement Policy</a:t>
            </a:r>
            <a:endParaRPr lang="en-US" sz="3200" dirty="0"/>
          </a:p>
        </p:txBody>
      </p:sp>
      <p:sp>
        <p:nvSpPr>
          <p:cNvPr id="3" name="Shape 1944"/>
          <p:cNvSpPr/>
          <p:nvPr/>
        </p:nvSpPr>
        <p:spPr>
          <a:xfrm>
            <a:off x="681475" y="1526904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hape 1944"/>
          <p:cNvSpPr/>
          <p:nvPr/>
        </p:nvSpPr>
        <p:spPr>
          <a:xfrm>
            <a:off x="682818" y="185184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0xABCD4847393EDF09CBDEF9894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Shape 1944"/>
          <p:cNvSpPr/>
          <p:nvPr/>
        </p:nvSpPr>
        <p:spPr>
          <a:xfrm>
            <a:off x="682981" y="217387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Shape 1944"/>
          <p:cNvSpPr/>
          <p:nvPr/>
        </p:nvSpPr>
        <p:spPr>
          <a:xfrm>
            <a:off x="684324" y="2498818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Shape 1944"/>
          <p:cNvSpPr/>
          <p:nvPr/>
        </p:nvSpPr>
        <p:spPr>
          <a:xfrm>
            <a:off x="682981" y="2819335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Shape 1944"/>
          <p:cNvSpPr/>
          <p:nvPr/>
        </p:nvSpPr>
        <p:spPr>
          <a:xfrm>
            <a:off x="684324" y="314427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0x12345678901243567890124587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" name="Shape 1944"/>
          <p:cNvSpPr/>
          <p:nvPr/>
        </p:nvSpPr>
        <p:spPr>
          <a:xfrm>
            <a:off x="684487" y="34663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0x1110000EEDDDAACCCD0000000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Shape 1944"/>
          <p:cNvSpPr/>
          <p:nvPr/>
        </p:nvSpPr>
        <p:spPr>
          <a:xfrm>
            <a:off x="685830" y="3791249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" name="Shape 1944"/>
          <p:cNvSpPr/>
          <p:nvPr/>
        </p:nvSpPr>
        <p:spPr>
          <a:xfrm>
            <a:off x="680997" y="410529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0x489CDFE000215569843EA10987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" name="Shape 1944"/>
          <p:cNvSpPr/>
          <p:nvPr/>
        </p:nvSpPr>
        <p:spPr>
          <a:xfrm>
            <a:off x="682340" y="443023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" name="Shape 1944"/>
          <p:cNvSpPr/>
          <p:nvPr/>
        </p:nvSpPr>
        <p:spPr>
          <a:xfrm>
            <a:off x="682503" y="475226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0xABC34930897ED1093738370000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Shape 1944"/>
          <p:cNvSpPr/>
          <p:nvPr/>
        </p:nvSpPr>
        <p:spPr>
          <a:xfrm>
            <a:off x="683846" y="5077208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hape 1944"/>
          <p:cNvSpPr/>
          <p:nvPr/>
        </p:nvSpPr>
        <p:spPr>
          <a:xfrm>
            <a:off x="682503" y="5397725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" name="Shape 1944"/>
          <p:cNvSpPr/>
          <p:nvPr/>
        </p:nvSpPr>
        <p:spPr>
          <a:xfrm>
            <a:off x="683846" y="572266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Shape 1944"/>
          <p:cNvSpPr/>
          <p:nvPr/>
        </p:nvSpPr>
        <p:spPr>
          <a:xfrm>
            <a:off x="684009" y="604469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44"/>
          <p:cNvSpPr/>
          <p:nvPr/>
        </p:nvSpPr>
        <p:spPr>
          <a:xfrm>
            <a:off x="685352" y="6369639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1944"/>
          <p:cNvSpPr/>
          <p:nvPr/>
        </p:nvSpPr>
        <p:spPr>
          <a:xfrm>
            <a:off x="4561741" y="247886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0x12345678901243567890124587</a:t>
            </a:r>
          </a:p>
        </p:txBody>
      </p:sp>
      <p:sp>
        <p:nvSpPr>
          <p:cNvPr id="21" name="Shape 1944"/>
          <p:cNvSpPr/>
          <p:nvPr/>
        </p:nvSpPr>
        <p:spPr>
          <a:xfrm>
            <a:off x="4563084" y="28038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0xABC34930897ED1093738370000</a:t>
            </a:r>
          </a:p>
        </p:txBody>
      </p:sp>
      <p:sp>
        <p:nvSpPr>
          <p:cNvPr id="22" name="Shape 1944"/>
          <p:cNvSpPr/>
          <p:nvPr/>
        </p:nvSpPr>
        <p:spPr>
          <a:xfrm>
            <a:off x="4563247" y="312583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0x489CDFE000215569843EA10987</a:t>
            </a:r>
          </a:p>
        </p:txBody>
      </p:sp>
      <p:sp>
        <p:nvSpPr>
          <p:cNvPr id="23" name="Shape 1944"/>
          <p:cNvSpPr/>
          <p:nvPr/>
        </p:nvSpPr>
        <p:spPr>
          <a:xfrm>
            <a:off x="4564590" y="3450779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0xABCD4847393EDF09CBDEF9894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44300" y="1127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DRAM Blocks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06966" y="2091568"/>
            <a:ext cx="146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70739" y="1512595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73265" y="1806987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20866" y="6337464"/>
            <a:ext cx="45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944585" y="4095034"/>
            <a:ext cx="4750018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Fully Associative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Which cache block to evict?</a:t>
            </a:r>
          </a:p>
          <a:p>
            <a:r>
              <a:rPr lang="en-US" dirty="0" smtClean="0"/>
              <a:t>Block Age bits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Counter to hold recency of access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Incremented each time block is accessed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Update when new block is brought in cache</a:t>
            </a:r>
          </a:p>
          <a:p>
            <a:r>
              <a:rPr lang="en-US" b="1" dirty="0" smtClean="0"/>
              <a:t>LRU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644314" y="3092420"/>
            <a:ext cx="589223" cy="53475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54818" y="2772317"/>
            <a:ext cx="323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4" name="Shape 1944"/>
          <p:cNvSpPr/>
          <p:nvPr/>
        </p:nvSpPr>
        <p:spPr>
          <a:xfrm>
            <a:off x="7609064" y="2490815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100011100000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69079" y="2074174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Block Age bits</a:t>
            </a:r>
            <a:endParaRPr lang="en-US" dirty="0"/>
          </a:p>
        </p:txBody>
      </p:sp>
      <p:sp>
        <p:nvSpPr>
          <p:cNvPr id="39" name="Shape 1944"/>
          <p:cNvSpPr/>
          <p:nvPr/>
        </p:nvSpPr>
        <p:spPr>
          <a:xfrm>
            <a:off x="7607740" y="2814163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110000000001</a:t>
            </a:r>
          </a:p>
        </p:txBody>
      </p:sp>
      <p:sp>
        <p:nvSpPr>
          <p:cNvPr id="40" name="Shape 1944"/>
          <p:cNvSpPr/>
          <p:nvPr/>
        </p:nvSpPr>
        <p:spPr>
          <a:xfrm>
            <a:off x="7608405" y="3135509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100000000001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41" name="Shape 1944"/>
          <p:cNvSpPr/>
          <p:nvPr/>
        </p:nvSpPr>
        <p:spPr>
          <a:xfrm>
            <a:off x="7607081" y="3446447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000011100011</a:t>
            </a:r>
          </a:p>
        </p:txBody>
      </p:sp>
    </p:spTree>
    <p:extLst>
      <p:ext uri="{BB962C8B-B14F-4D97-AF65-F5344CB8AC3E}">
        <p14:creationId xmlns:p14="http://schemas.microsoft.com/office/powerpoint/2010/main" val="3987077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Memory Hierarchy – </a:t>
            </a:r>
            <a:r>
              <a:rPr lang="en-US" sz="3200" dirty="0" smtClean="0"/>
              <a:t>LRU Replacement Policy</a:t>
            </a:r>
            <a:endParaRPr lang="en-US" sz="3200" dirty="0"/>
          </a:p>
        </p:txBody>
      </p:sp>
      <p:sp>
        <p:nvSpPr>
          <p:cNvPr id="3" name="Shape 1944"/>
          <p:cNvSpPr/>
          <p:nvPr/>
        </p:nvSpPr>
        <p:spPr>
          <a:xfrm>
            <a:off x="681475" y="1526904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hape 1944"/>
          <p:cNvSpPr/>
          <p:nvPr/>
        </p:nvSpPr>
        <p:spPr>
          <a:xfrm>
            <a:off x="682818" y="185184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0xABCD4847393EDF09CBDEF9894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Shape 1944"/>
          <p:cNvSpPr/>
          <p:nvPr/>
        </p:nvSpPr>
        <p:spPr>
          <a:xfrm>
            <a:off x="682981" y="217387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Shape 1944"/>
          <p:cNvSpPr/>
          <p:nvPr/>
        </p:nvSpPr>
        <p:spPr>
          <a:xfrm>
            <a:off x="684324" y="2498818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Shape 1944"/>
          <p:cNvSpPr/>
          <p:nvPr/>
        </p:nvSpPr>
        <p:spPr>
          <a:xfrm>
            <a:off x="682981" y="2819335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Shape 1944"/>
          <p:cNvSpPr/>
          <p:nvPr/>
        </p:nvSpPr>
        <p:spPr>
          <a:xfrm>
            <a:off x="684324" y="314427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0x12345678901243567890124587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" name="Shape 1944"/>
          <p:cNvSpPr/>
          <p:nvPr/>
        </p:nvSpPr>
        <p:spPr>
          <a:xfrm>
            <a:off x="684487" y="34663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0x1110000EEDDDAACCCD0000000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Shape 1944"/>
          <p:cNvSpPr/>
          <p:nvPr/>
        </p:nvSpPr>
        <p:spPr>
          <a:xfrm>
            <a:off x="685830" y="3791249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" name="Shape 1944"/>
          <p:cNvSpPr/>
          <p:nvPr/>
        </p:nvSpPr>
        <p:spPr>
          <a:xfrm>
            <a:off x="680997" y="410529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0x489CDFE000215569843EA10987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" name="Shape 1944"/>
          <p:cNvSpPr/>
          <p:nvPr/>
        </p:nvSpPr>
        <p:spPr>
          <a:xfrm>
            <a:off x="682340" y="443023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" name="Shape 1944"/>
          <p:cNvSpPr/>
          <p:nvPr/>
        </p:nvSpPr>
        <p:spPr>
          <a:xfrm>
            <a:off x="682503" y="475226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0xABC34930897ED1093738370000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Shape 1944"/>
          <p:cNvSpPr/>
          <p:nvPr/>
        </p:nvSpPr>
        <p:spPr>
          <a:xfrm>
            <a:off x="683846" y="5077208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hape 1944"/>
          <p:cNvSpPr/>
          <p:nvPr/>
        </p:nvSpPr>
        <p:spPr>
          <a:xfrm>
            <a:off x="682503" y="5397725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" name="Shape 1944"/>
          <p:cNvSpPr/>
          <p:nvPr/>
        </p:nvSpPr>
        <p:spPr>
          <a:xfrm>
            <a:off x="683846" y="572266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Shape 1944"/>
          <p:cNvSpPr/>
          <p:nvPr/>
        </p:nvSpPr>
        <p:spPr>
          <a:xfrm>
            <a:off x="684009" y="604469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44"/>
          <p:cNvSpPr/>
          <p:nvPr/>
        </p:nvSpPr>
        <p:spPr>
          <a:xfrm>
            <a:off x="685352" y="6369639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1944"/>
          <p:cNvSpPr/>
          <p:nvPr/>
        </p:nvSpPr>
        <p:spPr>
          <a:xfrm>
            <a:off x="4561741" y="247886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0x12345678901243567890124587</a:t>
            </a:r>
          </a:p>
        </p:txBody>
      </p:sp>
      <p:sp>
        <p:nvSpPr>
          <p:cNvPr id="21" name="Shape 1944"/>
          <p:cNvSpPr/>
          <p:nvPr/>
        </p:nvSpPr>
        <p:spPr>
          <a:xfrm>
            <a:off x="4563084" y="28038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0xABC34930897ED1093738370000</a:t>
            </a:r>
          </a:p>
        </p:txBody>
      </p:sp>
      <p:sp>
        <p:nvSpPr>
          <p:cNvPr id="22" name="Shape 1944"/>
          <p:cNvSpPr/>
          <p:nvPr/>
        </p:nvSpPr>
        <p:spPr>
          <a:xfrm>
            <a:off x="4563247" y="312583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0x489CDFE000215569843EA10987</a:t>
            </a:r>
          </a:p>
        </p:txBody>
      </p:sp>
      <p:sp>
        <p:nvSpPr>
          <p:cNvPr id="23" name="Shape 1944"/>
          <p:cNvSpPr/>
          <p:nvPr/>
        </p:nvSpPr>
        <p:spPr>
          <a:xfrm>
            <a:off x="4564590" y="3450779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0xABCD4847393EDF09CBDEF9894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44300" y="1127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DRAM Blocks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06966" y="2091568"/>
            <a:ext cx="146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70739" y="1512595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73265" y="1806987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20866" y="6337464"/>
            <a:ext cx="45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944585" y="4095034"/>
            <a:ext cx="4750018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Fully Associative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Which cache block to evict?</a:t>
            </a:r>
          </a:p>
          <a:p>
            <a:r>
              <a:rPr lang="en-US" dirty="0" smtClean="0"/>
              <a:t>Block Age bits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Counter to hold recency of access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Incremented each time block is accessed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Update when new block is brought in cache</a:t>
            </a:r>
          </a:p>
          <a:p>
            <a:r>
              <a:rPr lang="en-US" b="1" dirty="0" smtClean="0"/>
              <a:t>LRU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Evict cache block with highest age bits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644314" y="3092420"/>
            <a:ext cx="589223" cy="53475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54818" y="2772317"/>
            <a:ext cx="323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4" name="Shape 1944"/>
          <p:cNvSpPr/>
          <p:nvPr/>
        </p:nvSpPr>
        <p:spPr>
          <a:xfrm>
            <a:off x="7609064" y="2490815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100011100000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69079" y="2074174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Block Age bits</a:t>
            </a:r>
            <a:endParaRPr lang="en-US" dirty="0"/>
          </a:p>
        </p:txBody>
      </p:sp>
      <p:sp>
        <p:nvSpPr>
          <p:cNvPr id="39" name="Shape 1944"/>
          <p:cNvSpPr/>
          <p:nvPr/>
        </p:nvSpPr>
        <p:spPr>
          <a:xfrm>
            <a:off x="7607740" y="2814163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110000000001</a:t>
            </a:r>
          </a:p>
        </p:txBody>
      </p:sp>
      <p:sp>
        <p:nvSpPr>
          <p:cNvPr id="40" name="Shape 1944"/>
          <p:cNvSpPr/>
          <p:nvPr/>
        </p:nvSpPr>
        <p:spPr>
          <a:xfrm>
            <a:off x="7608405" y="3135509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100000000001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41" name="Shape 1944"/>
          <p:cNvSpPr/>
          <p:nvPr/>
        </p:nvSpPr>
        <p:spPr>
          <a:xfrm>
            <a:off x="7607081" y="3446447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000011100011</a:t>
            </a:r>
          </a:p>
        </p:txBody>
      </p:sp>
      <p:sp>
        <p:nvSpPr>
          <p:cNvPr id="2" name="Oval 1"/>
          <p:cNvSpPr/>
          <p:nvPr/>
        </p:nvSpPr>
        <p:spPr>
          <a:xfrm>
            <a:off x="7569608" y="3450934"/>
            <a:ext cx="1453767" cy="35929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70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Memory Hierarchy – </a:t>
            </a:r>
            <a:r>
              <a:rPr lang="en-US" sz="3200" dirty="0" smtClean="0"/>
              <a:t>LRU Replacement Policy</a:t>
            </a:r>
            <a:endParaRPr lang="en-US" sz="3200" dirty="0"/>
          </a:p>
        </p:txBody>
      </p:sp>
      <p:sp>
        <p:nvSpPr>
          <p:cNvPr id="3" name="Shape 1944"/>
          <p:cNvSpPr/>
          <p:nvPr/>
        </p:nvSpPr>
        <p:spPr>
          <a:xfrm>
            <a:off x="681475" y="1526904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hape 1944"/>
          <p:cNvSpPr/>
          <p:nvPr/>
        </p:nvSpPr>
        <p:spPr>
          <a:xfrm>
            <a:off x="682818" y="185184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0xABCD4847393EDF09CBDEF9894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Shape 1944"/>
          <p:cNvSpPr/>
          <p:nvPr/>
        </p:nvSpPr>
        <p:spPr>
          <a:xfrm>
            <a:off x="682981" y="217387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Shape 1944"/>
          <p:cNvSpPr/>
          <p:nvPr/>
        </p:nvSpPr>
        <p:spPr>
          <a:xfrm>
            <a:off x="684324" y="2498818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Shape 1944"/>
          <p:cNvSpPr/>
          <p:nvPr/>
        </p:nvSpPr>
        <p:spPr>
          <a:xfrm>
            <a:off x="682981" y="2819335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Shape 1944"/>
          <p:cNvSpPr/>
          <p:nvPr/>
        </p:nvSpPr>
        <p:spPr>
          <a:xfrm>
            <a:off x="684324" y="314427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0x12345678901243567890124587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" name="Shape 1944"/>
          <p:cNvSpPr/>
          <p:nvPr/>
        </p:nvSpPr>
        <p:spPr>
          <a:xfrm>
            <a:off x="684487" y="34663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0x1110000EEDDDAACCCD0000000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Shape 1944"/>
          <p:cNvSpPr/>
          <p:nvPr/>
        </p:nvSpPr>
        <p:spPr>
          <a:xfrm>
            <a:off x="685830" y="3791249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" name="Shape 1944"/>
          <p:cNvSpPr/>
          <p:nvPr/>
        </p:nvSpPr>
        <p:spPr>
          <a:xfrm>
            <a:off x="680997" y="410529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0x489CDFE000215569843EA10987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" name="Shape 1944"/>
          <p:cNvSpPr/>
          <p:nvPr/>
        </p:nvSpPr>
        <p:spPr>
          <a:xfrm>
            <a:off x="682340" y="443023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" name="Shape 1944"/>
          <p:cNvSpPr/>
          <p:nvPr/>
        </p:nvSpPr>
        <p:spPr>
          <a:xfrm>
            <a:off x="682503" y="475226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0xABC34930897ED1093738370000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Shape 1944"/>
          <p:cNvSpPr/>
          <p:nvPr/>
        </p:nvSpPr>
        <p:spPr>
          <a:xfrm>
            <a:off x="683846" y="5077208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hape 1944"/>
          <p:cNvSpPr/>
          <p:nvPr/>
        </p:nvSpPr>
        <p:spPr>
          <a:xfrm>
            <a:off x="682503" y="5397725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" name="Shape 1944"/>
          <p:cNvSpPr/>
          <p:nvPr/>
        </p:nvSpPr>
        <p:spPr>
          <a:xfrm>
            <a:off x="683846" y="572266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Shape 1944"/>
          <p:cNvSpPr/>
          <p:nvPr/>
        </p:nvSpPr>
        <p:spPr>
          <a:xfrm>
            <a:off x="684009" y="604469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44"/>
          <p:cNvSpPr/>
          <p:nvPr/>
        </p:nvSpPr>
        <p:spPr>
          <a:xfrm>
            <a:off x="685352" y="6369639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1944"/>
          <p:cNvSpPr/>
          <p:nvPr/>
        </p:nvSpPr>
        <p:spPr>
          <a:xfrm>
            <a:off x="4561741" y="247886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0x12345678901243567890124587</a:t>
            </a:r>
          </a:p>
        </p:txBody>
      </p:sp>
      <p:sp>
        <p:nvSpPr>
          <p:cNvPr id="21" name="Shape 1944"/>
          <p:cNvSpPr/>
          <p:nvPr/>
        </p:nvSpPr>
        <p:spPr>
          <a:xfrm>
            <a:off x="4563084" y="28038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0xABC34930897ED1093738370000</a:t>
            </a:r>
          </a:p>
        </p:txBody>
      </p:sp>
      <p:sp>
        <p:nvSpPr>
          <p:cNvPr id="22" name="Shape 1944"/>
          <p:cNvSpPr/>
          <p:nvPr/>
        </p:nvSpPr>
        <p:spPr>
          <a:xfrm>
            <a:off x="4563247" y="312583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0x489CDFE000215569843EA10987</a:t>
            </a:r>
          </a:p>
        </p:txBody>
      </p:sp>
      <p:sp>
        <p:nvSpPr>
          <p:cNvPr id="23" name="Shape 1944"/>
          <p:cNvSpPr/>
          <p:nvPr/>
        </p:nvSpPr>
        <p:spPr>
          <a:xfrm>
            <a:off x="4564590" y="3450779"/>
            <a:ext cx="2975741" cy="3237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0x1110000EEDDDAACCCD0000000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44300" y="1127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DRAM Blocks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06966" y="2091568"/>
            <a:ext cx="146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70739" y="1512595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73265" y="1806987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20866" y="6337464"/>
            <a:ext cx="45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944585" y="4095034"/>
            <a:ext cx="4750018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Fully Associative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Which cache block to remove?</a:t>
            </a:r>
          </a:p>
          <a:p>
            <a:r>
              <a:rPr lang="en-US" dirty="0" smtClean="0"/>
              <a:t>Block Age bits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Counter to hold recency of access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Incremented each time block is accessed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Update when new block is brought in cache</a:t>
            </a:r>
          </a:p>
          <a:p>
            <a:r>
              <a:rPr lang="en-US" b="1" dirty="0" smtClean="0"/>
              <a:t>LRU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Replace cache block with highest age bits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Update age bits upon replacement</a:t>
            </a:r>
          </a:p>
        </p:txBody>
      </p:sp>
      <p:cxnSp>
        <p:nvCxnSpPr>
          <p:cNvPr id="35" name="Straight Arrow Connector 34"/>
          <p:cNvCxnSpPr>
            <a:endCxn id="23" idx="1"/>
          </p:cNvCxnSpPr>
          <p:nvPr/>
        </p:nvCxnSpPr>
        <p:spPr>
          <a:xfrm flipV="1">
            <a:off x="3644314" y="3612652"/>
            <a:ext cx="920276" cy="14522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Shape 1944"/>
          <p:cNvSpPr/>
          <p:nvPr/>
        </p:nvSpPr>
        <p:spPr>
          <a:xfrm>
            <a:off x="7609064" y="2490815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100011100000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69079" y="2074174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Block Age bits</a:t>
            </a:r>
            <a:endParaRPr lang="en-US" dirty="0"/>
          </a:p>
        </p:txBody>
      </p:sp>
      <p:sp>
        <p:nvSpPr>
          <p:cNvPr id="39" name="Shape 1944"/>
          <p:cNvSpPr/>
          <p:nvPr/>
        </p:nvSpPr>
        <p:spPr>
          <a:xfrm>
            <a:off x="7607740" y="2814163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000000000001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40" name="Shape 1944"/>
          <p:cNvSpPr/>
          <p:nvPr/>
        </p:nvSpPr>
        <p:spPr>
          <a:xfrm>
            <a:off x="7608405" y="3135509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100000000001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41" name="Shape 1944"/>
          <p:cNvSpPr/>
          <p:nvPr/>
        </p:nvSpPr>
        <p:spPr>
          <a:xfrm>
            <a:off x="7607081" y="3446447"/>
            <a:ext cx="1383337" cy="3237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100011100001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18045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Memory Hierarchy</a:t>
            </a:r>
            <a:endParaRPr lang="en-US" sz="3200" dirty="0"/>
          </a:p>
        </p:txBody>
      </p:sp>
      <p:sp>
        <p:nvSpPr>
          <p:cNvPr id="9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6"/>
            <a:ext cx="6041857" cy="257453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dirty="0" smtClean="0"/>
              <a:t>Main memory (DRAM)</a:t>
            </a:r>
          </a:p>
          <a:p>
            <a:pPr lvl="1">
              <a:spcBef>
                <a:spcPts val="800"/>
              </a:spcBef>
              <a:buFont typeface="Courier New"/>
              <a:buChar char="o"/>
            </a:pPr>
            <a:r>
              <a:rPr lang="en-US" dirty="0" smtClean="0"/>
              <a:t>Holds instructions and data for IF and MEM stages</a:t>
            </a:r>
          </a:p>
          <a:p>
            <a:pPr lvl="1">
              <a:spcBef>
                <a:spcPts val="800"/>
              </a:spcBef>
              <a:buFont typeface="Courier New"/>
              <a:buChar char="o"/>
            </a:pPr>
            <a:r>
              <a:rPr lang="en-US" dirty="0" smtClean="0"/>
              <a:t>So far, we assume 1-cycle access</a:t>
            </a:r>
          </a:p>
          <a:p>
            <a:pPr lvl="1">
              <a:spcBef>
                <a:spcPts val="800"/>
              </a:spcBef>
              <a:buFont typeface="Courier New"/>
              <a:buChar char="o"/>
            </a:pPr>
            <a:r>
              <a:rPr lang="en-US" b="1" dirty="0" smtClean="0"/>
              <a:t>In reality, DRAM is slow: &gt; 100 cycles</a:t>
            </a:r>
          </a:p>
          <a:p>
            <a:pPr lvl="1">
              <a:spcBef>
                <a:spcPts val="800"/>
              </a:spcBef>
              <a:buFont typeface="Courier New"/>
              <a:buChar char="o"/>
            </a:pPr>
            <a:endParaRPr lang="en-US" dirty="0" smtClean="0"/>
          </a:p>
          <a:p>
            <a:pPr lvl="1">
              <a:spcBef>
                <a:spcPts val="800"/>
              </a:spcBef>
              <a:buFont typeface="Courier New"/>
              <a:buChar char="o"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179042"/>
              </p:ext>
            </p:extLst>
          </p:nvPr>
        </p:nvGraphicFramePr>
        <p:xfrm>
          <a:off x="940182" y="3564147"/>
          <a:ext cx="6523720" cy="1879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4064"/>
                <a:gridCol w="796251"/>
                <a:gridCol w="736550"/>
                <a:gridCol w="701474"/>
                <a:gridCol w="946992"/>
                <a:gridCol w="8183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</a:tr>
              <a:tr h="395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C0    LD R9, 8(R8)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C4    LD R10, (16)</a:t>
                      </a:r>
                      <a:r>
                        <a:rPr lang="en" sz="1800" baseline="-250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C8    DOR R11, R9, 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CC    SD R11, O(R8)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637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Memory Hierarchy – LRU Replacement Policy</a:t>
            </a:r>
          </a:p>
        </p:txBody>
      </p:sp>
      <p:sp>
        <p:nvSpPr>
          <p:cNvPr id="37" name="Shape 1944"/>
          <p:cNvSpPr/>
          <p:nvPr/>
        </p:nvSpPr>
        <p:spPr>
          <a:xfrm>
            <a:off x="681475" y="152690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" name="Shape 1944"/>
          <p:cNvSpPr/>
          <p:nvPr/>
        </p:nvSpPr>
        <p:spPr>
          <a:xfrm>
            <a:off x="682818" y="185184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0xABCD4847393EDF09CBDEF9894</a:t>
            </a:r>
          </a:p>
        </p:txBody>
      </p:sp>
      <p:sp>
        <p:nvSpPr>
          <p:cNvPr id="39" name="Shape 1944"/>
          <p:cNvSpPr/>
          <p:nvPr/>
        </p:nvSpPr>
        <p:spPr>
          <a:xfrm>
            <a:off x="682981" y="217387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" name="Shape 1944"/>
          <p:cNvSpPr/>
          <p:nvPr/>
        </p:nvSpPr>
        <p:spPr>
          <a:xfrm>
            <a:off x="684324" y="2498818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" name="Shape 1944"/>
          <p:cNvSpPr/>
          <p:nvPr/>
        </p:nvSpPr>
        <p:spPr>
          <a:xfrm>
            <a:off x="682981" y="281933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" name="Shape 1944"/>
          <p:cNvSpPr/>
          <p:nvPr/>
        </p:nvSpPr>
        <p:spPr>
          <a:xfrm>
            <a:off x="684324" y="314427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0x12345678901243567890124587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" name="Shape 1944"/>
          <p:cNvSpPr/>
          <p:nvPr/>
        </p:nvSpPr>
        <p:spPr>
          <a:xfrm>
            <a:off x="684487" y="34663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0x1110000EEDDDAACCCD0000000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" name="Shape 1944"/>
          <p:cNvSpPr/>
          <p:nvPr/>
        </p:nvSpPr>
        <p:spPr>
          <a:xfrm>
            <a:off x="685830" y="379124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" name="Shape 1944"/>
          <p:cNvSpPr/>
          <p:nvPr/>
        </p:nvSpPr>
        <p:spPr>
          <a:xfrm>
            <a:off x="680997" y="410529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0x489CDFE000215569843EA10987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" name="Shape 1944"/>
          <p:cNvSpPr/>
          <p:nvPr/>
        </p:nvSpPr>
        <p:spPr>
          <a:xfrm>
            <a:off x="682340" y="443023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" name="Shape 1944"/>
          <p:cNvSpPr/>
          <p:nvPr/>
        </p:nvSpPr>
        <p:spPr>
          <a:xfrm>
            <a:off x="682503" y="475226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0xABC34930897ED1093738370000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" name="Shape 1944"/>
          <p:cNvSpPr/>
          <p:nvPr/>
        </p:nvSpPr>
        <p:spPr>
          <a:xfrm>
            <a:off x="683846" y="5077208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" name="Shape 1944"/>
          <p:cNvSpPr/>
          <p:nvPr/>
        </p:nvSpPr>
        <p:spPr>
          <a:xfrm>
            <a:off x="682503" y="539772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" name="Shape 1944"/>
          <p:cNvSpPr/>
          <p:nvPr/>
        </p:nvSpPr>
        <p:spPr>
          <a:xfrm>
            <a:off x="683846" y="572266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" name="Shape 1944"/>
          <p:cNvSpPr/>
          <p:nvPr/>
        </p:nvSpPr>
        <p:spPr>
          <a:xfrm>
            <a:off x="684009" y="604469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2" name="Shape 1944"/>
          <p:cNvSpPr/>
          <p:nvPr/>
        </p:nvSpPr>
        <p:spPr>
          <a:xfrm>
            <a:off x="685352" y="636963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" name="Shape 1944"/>
          <p:cNvSpPr/>
          <p:nvPr/>
        </p:nvSpPr>
        <p:spPr>
          <a:xfrm>
            <a:off x="4561741" y="247886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0x489CDFE000215569843EA10987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" name="Shape 1944"/>
          <p:cNvSpPr/>
          <p:nvPr/>
        </p:nvSpPr>
        <p:spPr>
          <a:xfrm>
            <a:off x="4563084" y="28038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0xABC34930897ED1093738370000</a:t>
            </a:r>
          </a:p>
        </p:txBody>
      </p:sp>
      <p:sp>
        <p:nvSpPr>
          <p:cNvPr id="55" name="Shape 1944"/>
          <p:cNvSpPr/>
          <p:nvPr/>
        </p:nvSpPr>
        <p:spPr>
          <a:xfrm>
            <a:off x="4563247" y="312583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0xABCD4847393EDF09CBDEF9894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" name="Shape 1944"/>
          <p:cNvSpPr/>
          <p:nvPr/>
        </p:nvSpPr>
        <p:spPr>
          <a:xfrm>
            <a:off x="4564590" y="345077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0x12345678901243567890124587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444300" y="1127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DRAM Blocks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206966" y="2091568"/>
            <a:ext cx="146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70739" y="1512595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73265" y="1806987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20866" y="6337464"/>
            <a:ext cx="45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68" name="Shape 1944"/>
          <p:cNvSpPr/>
          <p:nvPr/>
        </p:nvSpPr>
        <p:spPr>
          <a:xfrm>
            <a:off x="7609064" y="2490815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000000000001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569079" y="2074174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Block Age bits</a:t>
            </a:r>
            <a:endParaRPr lang="en-US" dirty="0"/>
          </a:p>
        </p:txBody>
      </p:sp>
      <p:sp>
        <p:nvSpPr>
          <p:cNvPr id="70" name="Shape 1944"/>
          <p:cNvSpPr/>
          <p:nvPr/>
        </p:nvSpPr>
        <p:spPr>
          <a:xfrm>
            <a:off x="7607740" y="2814163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001000000001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71" name="Shape 1944"/>
          <p:cNvSpPr/>
          <p:nvPr/>
        </p:nvSpPr>
        <p:spPr>
          <a:xfrm>
            <a:off x="7608405" y="3135509"/>
            <a:ext cx="1383337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100000000001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72" name="Shape 1944"/>
          <p:cNvSpPr/>
          <p:nvPr/>
        </p:nvSpPr>
        <p:spPr>
          <a:xfrm>
            <a:off x="7607081" y="3446447"/>
            <a:ext cx="1383337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110011100011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3644314" y="3092420"/>
            <a:ext cx="589223" cy="53475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754818" y="2772317"/>
            <a:ext cx="323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569608" y="2475574"/>
            <a:ext cx="1453767" cy="35929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944585" y="4095034"/>
            <a:ext cx="4750018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N-Way Set Associative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Which cache block to evict?</a:t>
            </a:r>
          </a:p>
          <a:p>
            <a:r>
              <a:rPr lang="en-US" dirty="0" smtClean="0"/>
              <a:t>Block Age bits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Counter to hold recency of access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Incremented each time block is accessed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Update when new block is brought in cache</a:t>
            </a:r>
          </a:p>
          <a:p>
            <a:r>
              <a:rPr lang="en-US" b="1" dirty="0" smtClean="0"/>
              <a:t>LRU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Evict cache block with highest age bits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Update age bits upon replacement</a:t>
            </a:r>
          </a:p>
        </p:txBody>
      </p:sp>
    </p:spTree>
    <p:extLst>
      <p:ext uri="{BB962C8B-B14F-4D97-AF65-F5344CB8AC3E}">
        <p14:creationId xmlns:p14="http://schemas.microsoft.com/office/powerpoint/2010/main" val="2060894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Memory Hierarchy – LRU Replacement Policy</a:t>
            </a:r>
          </a:p>
        </p:txBody>
      </p:sp>
      <p:sp>
        <p:nvSpPr>
          <p:cNvPr id="37" name="Shape 1944"/>
          <p:cNvSpPr/>
          <p:nvPr/>
        </p:nvSpPr>
        <p:spPr>
          <a:xfrm>
            <a:off x="681475" y="152690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" name="Shape 1944"/>
          <p:cNvSpPr/>
          <p:nvPr/>
        </p:nvSpPr>
        <p:spPr>
          <a:xfrm>
            <a:off x="682818" y="185184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0xABCD4847393EDF09CBDEF9894</a:t>
            </a:r>
          </a:p>
        </p:txBody>
      </p:sp>
      <p:sp>
        <p:nvSpPr>
          <p:cNvPr id="39" name="Shape 1944"/>
          <p:cNvSpPr/>
          <p:nvPr/>
        </p:nvSpPr>
        <p:spPr>
          <a:xfrm>
            <a:off x="682981" y="217387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" name="Shape 1944"/>
          <p:cNvSpPr/>
          <p:nvPr/>
        </p:nvSpPr>
        <p:spPr>
          <a:xfrm>
            <a:off x="684324" y="2498818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" name="Shape 1944"/>
          <p:cNvSpPr/>
          <p:nvPr/>
        </p:nvSpPr>
        <p:spPr>
          <a:xfrm>
            <a:off x="682981" y="281933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" name="Shape 1944"/>
          <p:cNvSpPr/>
          <p:nvPr/>
        </p:nvSpPr>
        <p:spPr>
          <a:xfrm>
            <a:off x="684324" y="314427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0x12345678901243567890124587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" name="Shape 1944"/>
          <p:cNvSpPr/>
          <p:nvPr/>
        </p:nvSpPr>
        <p:spPr>
          <a:xfrm>
            <a:off x="684487" y="34663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0x1110000EEDDDAACCCD0000000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" name="Shape 1944"/>
          <p:cNvSpPr/>
          <p:nvPr/>
        </p:nvSpPr>
        <p:spPr>
          <a:xfrm>
            <a:off x="685830" y="379124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" name="Shape 1944"/>
          <p:cNvSpPr/>
          <p:nvPr/>
        </p:nvSpPr>
        <p:spPr>
          <a:xfrm>
            <a:off x="680997" y="410529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0x489CDFE000215569843EA10987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" name="Shape 1944"/>
          <p:cNvSpPr/>
          <p:nvPr/>
        </p:nvSpPr>
        <p:spPr>
          <a:xfrm>
            <a:off x="682340" y="443023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" name="Shape 1944"/>
          <p:cNvSpPr/>
          <p:nvPr/>
        </p:nvSpPr>
        <p:spPr>
          <a:xfrm>
            <a:off x="682503" y="475226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0xABC34930897ED1093738370000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" name="Shape 1944"/>
          <p:cNvSpPr/>
          <p:nvPr/>
        </p:nvSpPr>
        <p:spPr>
          <a:xfrm>
            <a:off x="683846" y="5077208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" name="Shape 1944"/>
          <p:cNvSpPr/>
          <p:nvPr/>
        </p:nvSpPr>
        <p:spPr>
          <a:xfrm>
            <a:off x="682503" y="539772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" name="Shape 1944"/>
          <p:cNvSpPr/>
          <p:nvPr/>
        </p:nvSpPr>
        <p:spPr>
          <a:xfrm>
            <a:off x="683846" y="572266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" name="Shape 1944"/>
          <p:cNvSpPr/>
          <p:nvPr/>
        </p:nvSpPr>
        <p:spPr>
          <a:xfrm>
            <a:off x="684009" y="604469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2" name="Shape 1944"/>
          <p:cNvSpPr/>
          <p:nvPr/>
        </p:nvSpPr>
        <p:spPr>
          <a:xfrm>
            <a:off x="685352" y="636963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" name="Shape 1944"/>
          <p:cNvSpPr/>
          <p:nvPr/>
        </p:nvSpPr>
        <p:spPr>
          <a:xfrm>
            <a:off x="4561741" y="2478865"/>
            <a:ext cx="2975741" cy="3237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0x1110000EEDDDAACCCD0000000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" name="Shape 1944"/>
          <p:cNvSpPr/>
          <p:nvPr/>
        </p:nvSpPr>
        <p:spPr>
          <a:xfrm>
            <a:off x="4563084" y="28038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0xABC34930897ED1093738370000</a:t>
            </a:r>
          </a:p>
        </p:txBody>
      </p:sp>
      <p:sp>
        <p:nvSpPr>
          <p:cNvPr id="55" name="Shape 1944"/>
          <p:cNvSpPr/>
          <p:nvPr/>
        </p:nvSpPr>
        <p:spPr>
          <a:xfrm>
            <a:off x="4563247" y="312583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0xABCD4847393EDF09CBDEF9894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" name="Shape 1944"/>
          <p:cNvSpPr/>
          <p:nvPr/>
        </p:nvSpPr>
        <p:spPr>
          <a:xfrm>
            <a:off x="4564590" y="345077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0x12345678901243567890124587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444300" y="1127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DRAM Blocks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206966" y="2091568"/>
            <a:ext cx="146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70739" y="1512595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73265" y="1806987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20866" y="6337464"/>
            <a:ext cx="45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944585" y="4095034"/>
            <a:ext cx="4750018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N-Way Set Associative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Which cache block to evict?</a:t>
            </a:r>
          </a:p>
          <a:p>
            <a:r>
              <a:rPr lang="en-US" dirty="0" smtClean="0"/>
              <a:t>Block Age bits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Counter to hold recency of access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Incremented each time block is accessed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Update when new block is brought in cache</a:t>
            </a:r>
          </a:p>
          <a:p>
            <a:r>
              <a:rPr lang="en-US" b="1" dirty="0" smtClean="0"/>
              <a:t>LRU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Evict cache block with highest age bits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Update age bits upon replacement</a:t>
            </a:r>
          </a:p>
        </p:txBody>
      </p:sp>
      <p:sp>
        <p:nvSpPr>
          <p:cNvPr id="68" name="Shape 1944"/>
          <p:cNvSpPr/>
          <p:nvPr/>
        </p:nvSpPr>
        <p:spPr>
          <a:xfrm>
            <a:off x="7609064" y="2490815"/>
            <a:ext cx="1383337" cy="3237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110011100100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69079" y="2074174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Block Age bits</a:t>
            </a:r>
            <a:endParaRPr lang="en-US" dirty="0"/>
          </a:p>
        </p:txBody>
      </p:sp>
      <p:sp>
        <p:nvSpPr>
          <p:cNvPr id="70" name="Shape 1944"/>
          <p:cNvSpPr/>
          <p:nvPr/>
        </p:nvSpPr>
        <p:spPr>
          <a:xfrm>
            <a:off x="7607740" y="2814163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001000000001</a:t>
            </a:r>
          </a:p>
        </p:txBody>
      </p:sp>
      <p:sp>
        <p:nvSpPr>
          <p:cNvPr id="71" name="Shape 1944"/>
          <p:cNvSpPr/>
          <p:nvPr/>
        </p:nvSpPr>
        <p:spPr>
          <a:xfrm>
            <a:off x="7608405" y="3135509"/>
            <a:ext cx="1383337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100000000001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72" name="Shape 1944"/>
          <p:cNvSpPr/>
          <p:nvPr/>
        </p:nvSpPr>
        <p:spPr>
          <a:xfrm>
            <a:off x="7607081" y="3446447"/>
            <a:ext cx="1383337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110011100011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cxnSp>
        <p:nvCxnSpPr>
          <p:cNvPr id="73" name="Straight Arrow Connector 72"/>
          <p:cNvCxnSpPr>
            <a:endCxn id="53" idx="1"/>
          </p:cNvCxnSpPr>
          <p:nvPr/>
        </p:nvCxnSpPr>
        <p:spPr>
          <a:xfrm flipV="1">
            <a:off x="3644314" y="2640738"/>
            <a:ext cx="917427" cy="986436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562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Memory Hierarchy – LRU Replacement Policy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8280" y="1314061"/>
            <a:ext cx="7763664" cy="2000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Least Recently Used Policy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Use age bits to track recency of access for cache blocks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If we must evict cache block for new DRAM block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400" dirty="0" smtClean="0"/>
              <a:t>Check age bits of all cache block options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400" dirty="0" smtClean="0"/>
              <a:t>Evict cache block with oldest age bits </a:t>
            </a:r>
          </a:p>
        </p:txBody>
      </p:sp>
    </p:spTree>
    <p:extLst>
      <p:ext uri="{BB962C8B-B14F-4D97-AF65-F5344CB8AC3E}">
        <p14:creationId xmlns:p14="http://schemas.microsoft.com/office/powerpoint/2010/main" val="1593538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Memory Hierarchy – </a:t>
            </a:r>
            <a:r>
              <a:rPr lang="en-US" sz="3200" dirty="0" smtClean="0"/>
              <a:t>Cache Write Policy</a:t>
            </a:r>
            <a:endParaRPr lang="en-US" sz="3200" dirty="0"/>
          </a:p>
        </p:txBody>
      </p:sp>
      <p:sp>
        <p:nvSpPr>
          <p:cNvPr id="35" name="Shape 1938"/>
          <p:cNvSpPr txBox="1">
            <a:spLocks/>
          </p:cNvSpPr>
          <p:nvPr/>
        </p:nvSpPr>
        <p:spPr>
          <a:xfrm>
            <a:off x="311700" y="1152475"/>
            <a:ext cx="7928060" cy="4923205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" dirty="0" smtClean="0"/>
              <a:t>Method to synchronize data in cache and RAM</a:t>
            </a:r>
          </a:p>
          <a:p>
            <a:pPr>
              <a:spcBef>
                <a:spcPts val="800"/>
              </a:spcBef>
            </a:pPr>
            <a:r>
              <a:rPr lang="en" dirty="0" smtClean="0"/>
              <a:t>2 common methods</a:t>
            </a:r>
          </a:p>
          <a:p>
            <a:pPr marL="914400" lvl="1" indent="-457200">
              <a:spcBef>
                <a:spcPts val="800"/>
              </a:spcBef>
              <a:buFont typeface="+mj-lt"/>
              <a:buAutoNum type="alphaLcPeriod"/>
            </a:pPr>
            <a:r>
              <a:rPr lang="en" dirty="0" smtClean="0"/>
              <a:t>Write-Through (WT) Cache</a:t>
            </a:r>
          </a:p>
          <a:p>
            <a:pPr lvl="2">
              <a:spcBef>
                <a:spcPts val="800"/>
              </a:spcBef>
            </a:pPr>
            <a:r>
              <a:rPr lang="en" sz="1800" dirty="0" smtClean="0"/>
              <a:t>On store instruction, write data to cache </a:t>
            </a:r>
            <a:r>
              <a:rPr lang="en" sz="1800" b="1" dirty="0" smtClean="0"/>
              <a:t>AND</a:t>
            </a:r>
            <a:r>
              <a:rPr lang="en" sz="1800" dirty="0" smtClean="0"/>
              <a:t> to DRAM</a:t>
            </a:r>
          </a:p>
          <a:p>
            <a:pPr lvl="2">
              <a:spcBef>
                <a:spcPts val="800"/>
              </a:spcBef>
            </a:pPr>
            <a:r>
              <a:rPr lang="en" sz="1800" dirty="0" smtClean="0"/>
              <a:t>No need to synchronize because cache and DRAM  have latest data</a:t>
            </a:r>
          </a:p>
          <a:p>
            <a:pPr lvl="2">
              <a:spcBef>
                <a:spcPts val="800"/>
              </a:spcBef>
            </a:pPr>
            <a:r>
              <a:rPr lang="en" sz="1800" dirty="0" smtClean="0"/>
              <a:t>Requires more time and porwer for each store instruction</a:t>
            </a:r>
          </a:p>
          <a:p>
            <a:pPr marL="914400" lvl="1" indent="-457200">
              <a:spcBef>
                <a:spcPts val="800"/>
              </a:spcBef>
              <a:buFont typeface="+mj-lt"/>
              <a:buAutoNum type="alphaLcPeriod"/>
            </a:pPr>
            <a:r>
              <a:rPr lang="en" dirty="0" smtClean="0"/>
              <a:t>WriteBack (WB) Cache</a:t>
            </a:r>
          </a:p>
          <a:p>
            <a:pPr lvl="2">
              <a:spcBef>
                <a:spcPts val="800"/>
              </a:spcBef>
            </a:pPr>
            <a:r>
              <a:rPr lang="en" sz="1800" dirty="0" smtClean="0"/>
              <a:t> On store instruction, write data </a:t>
            </a:r>
            <a:r>
              <a:rPr lang="en" sz="1800" b="1" dirty="0" smtClean="0"/>
              <a:t>ONLY </a:t>
            </a:r>
            <a:r>
              <a:rPr lang="en" sz="1800" dirty="0" smtClean="0"/>
              <a:t>to cache</a:t>
            </a:r>
          </a:p>
          <a:p>
            <a:pPr lvl="2">
              <a:spcBef>
                <a:spcPts val="800"/>
              </a:spcBef>
            </a:pPr>
            <a:r>
              <a:rPr lang="en" sz="1800" dirty="0" smtClean="0"/>
              <a:t>Keep track of which cache block has stored data</a:t>
            </a:r>
          </a:p>
          <a:p>
            <a:pPr lvl="2">
              <a:spcBef>
                <a:spcPts val="800"/>
              </a:spcBef>
            </a:pPr>
            <a:r>
              <a:rPr lang="en" sz="1800" dirty="0" smtClean="0"/>
              <a:t>Update DRAM when cache block needs to be evicted</a:t>
            </a:r>
          </a:p>
          <a:p>
            <a:pPr lvl="2">
              <a:spcBef>
                <a:spcPts val="800"/>
              </a:spcBef>
            </a:pPr>
            <a:r>
              <a:rPr lang="en" sz="1800" dirty="0" smtClean="0"/>
              <a:t>Reques less time and power for each store instruction</a:t>
            </a:r>
          </a:p>
          <a:p>
            <a:pPr lvl="2">
              <a:spcBef>
                <a:spcPts val="800"/>
              </a:spcBef>
            </a:pPr>
            <a:r>
              <a:rPr lang="en" sz="1800" dirty="0" smtClean="0"/>
              <a:t>Cache and DRAM not always in sync</a:t>
            </a:r>
          </a:p>
          <a:p>
            <a:pPr lvl="2">
              <a:spcBef>
                <a:spcPts val="800"/>
              </a:spcBef>
            </a:pPr>
            <a:endParaRPr lang="en" dirty="0" smtClean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dirty="0" smtClean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dirty="0" smtClean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dirty="0" smtClean="0"/>
          </a:p>
          <a:p>
            <a:pPr marL="9144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97193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Memory Hierarchy </a:t>
            </a:r>
            <a:r>
              <a:rPr lang="en-US" sz="3200" dirty="0" smtClean="0"/>
              <a:t>–WriteBack Policy</a:t>
            </a:r>
            <a:endParaRPr lang="en-US" sz="3200" dirty="0"/>
          </a:p>
        </p:txBody>
      </p:sp>
      <p:sp>
        <p:nvSpPr>
          <p:cNvPr id="5" name="Shape 1944"/>
          <p:cNvSpPr/>
          <p:nvPr/>
        </p:nvSpPr>
        <p:spPr>
          <a:xfrm>
            <a:off x="681475" y="152690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Shape 1944"/>
          <p:cNvSpPr/>
          <p:nvPr/>
        </p:nvSpPr>
        <p:spPr>
          <a:xfrm>
            <a:off x="682818" y="185184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0xABCD4847393EDF09CBDEF9894</a:t>
            </a:r>
          </a:p>
        </p:txBody>
      </p:sp>
      <p:sp>
        <p:nvSpPr>
          <p:cNvPr id="7" name="Shape 1944"/>
          <p:cNvSpPr/>
          <p:nvPr/>
        </p:nvSpPr>
        <p:spPr>
          <a:xfrm>
            <a:off x="682981" y="217387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Shape 1944"/>
          <p:cNvSpPr/>
          <p:nvPr/>
        </p:nvSpPr>
        <p:spPr>
          <a:xfrm>
            <a:off x="684324" y="2498818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0xAAAAAAAAAABBBBEEEE000058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Shape 1944"/>
          <p:cNvSpPr/>
          <p:nvPr/>
        </p:nvSpPr>
        <p:spPr>
          <a:xfrm>
            <a:off x="682981" y="281933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" name="Shape 1944"/>
          <p:cNvSpPr/>
          <p:nvPr/>
        </p:nvSpPr>
        <p:spPr>
          <a:xfrm>
            <a:off x="684324" y="314427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0x12345678901243567890124587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Shape 1944"/>
          <p:cNvSpPr/>
          <p:nvPr/>
        </p:nvSpPr>
        <p:spPr>
          <a:xfrm>
            <a:off x="684487" y="34663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0x1110000EEDDDAACCCD0000000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" name="Shape 1944"/>
          <p:cNvSpPr/>
          <p:nvPr/>
        </p:nvSpPr>
        <p:spPr>
          <a:xfrm>
            <a:off x="685830" y="379124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" name="Shape 1944"/>
          <p:cNvSpPr/>
          <p:nvPr/>
        </p:nvSpPr>
        <p:spPr>
          <a:xfrm>
            <a:off x="680997" y="410529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0x489CDFE000215569843EA10987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" name="Shape 1944"/>
          <p:cNvSpPr/>
          <p:nvPr/>
        </p:nvSpPr>
        <p:spPr>
          <a:xfrm>
            <a:off x="682340" y="443023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Shape 1944"/>
          <p:cNvSpPr/>
          <p:nvPr/>
        </p:nvSpPr>
        <p:spPr>
          <a:xfrm>
            <a:off x="682503" y="475226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0xABC34930897ED1093738370000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hape 1944"/>
          <p:cNvSpPr/>
          <p:nvPr/>
        </p:nvSpPr>
        <p:spPr>
          <a:xfrm>
            <a:off x="683846" y="5077208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" name="Shape 1944"/>
          <p:cNvSpPr/>
          <p:nvPr/>
        </p:nvSpPr>
        <p:spPr>
          <a:xfrm>
            <a:off x="682503" y="539772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Shape 1944"/>
          <p:cNvSpPr/>
          <p:nvPr/>
        </p:nvSpPr>
        <p:spPr>
          <a:xfrm>
            <a:off x="683846" y="572266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44"/>
          <p:cNvSpPr/>
          <p:nvPr/>
        </p:nvSpPr>
        <p:spPr>
          <a:xfrm>
            <a:off x="684009" y="604469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1944"/>
          <p:cNvSpPr/>
          <p:nvPr/>
        </p:nvSpPr>
        <p:spPr>
          <a:xfrm>
            <a:off x="685352" y="636963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" name="Shape 1944"/>
          <p:cNvSpPr/>
          <p:nvPr/>
        </p:nvSpPr>
        <p:spPr>
          <a:xfrm>
            <a:off x="4561741" y="247886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0x489CDFE000215569843EA10987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" name="Shape 1944"/>
          <p:cNvSpPr/>
          <p:nvPr/>
        </p:nvSpPr>
        <p:spPr>
          <a:xfrm>
            <a:off x="4563084" y="28038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0xABC34930897ED1093738370000</a:t>
            </a:r>
          </a:p>
        </p:txBody>
      </p:sp>
      <p:sp>
        <p:nvSpPr>
          <p:cNvPr id="23" name="Shape 1944"/>
          <p:cNvSpPr/>
          <p:nvPr/>
        </p:nvSpPr>
        <p:spPr>
          <a:xfrm>
            <a:off x="4563247" y="312583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0xABCD4847393EDF09CBDEF9894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" name="Shape 1944"/>
          <p:cNvSpPr/>
          <p:nvPr/>
        </p:nvSpPr>
        <p:spPr>
          <a:xfrm>
            <a:off x="4564590" y="3450779"/>
            <a:ext cx="2975741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0x12345678901243567890AAAAA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44300" y="1127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DRAM Blocks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206966" y="2091568"/>
            <a:ext cx="146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70739" y="1512595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73265" y="1806987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20866" y="6337464"/>
            <a:ext cx="45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0" name="Shape 1944"/>
          <p:cNvSpPr/>
          <p:nvPr/>
        </p:nvSpPr>
        <p:spPr>
          <a:xfrm>
            <a:off x="7609064" y="2490815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100011100000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69079" y="2074174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Block Age bits</a:t>
            </a:r>
            <a:endParaRPr lang="en-US" dirty="0"/>
          </a:p>
        </p:txBody>
      </p:sp>
      <p:sp>
        <p:nvSpPr>
          <p:cNvPr id="32" name="Shape 1944"/>
          <p:cNvSpPr/>
          <p:nvPr/>
        </p:nvSpPr>
        <p:spPr>
          <a:xfrm>
            <a:off x="7607740" y="2814163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110000000001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33" name="Shape 1944"/>
          <p:cNvSpPr/>
          <p:nvPr/>
        </p:nvSpPr>
        <p:spPr>
          <a:xfrm>
            <a:off x="7608405" y="3135509"/>
            <a:ext cx="1383337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100000000001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34" name="Shape 1944"/>
          <p:cNvSpPr/>
          <p:nvPr/>
        </p:nvSpPr>
        <p:spPr>
          <a:xfrm>
            <a:off x="7607081" y="3446447"/>
            <a:ext cx="1383337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100011100001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944583" y="4095034"/>
            <a:ext cx="49258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WriteBack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Dirty bit: bit to indicate if block has been modified by store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If dirty bit set on block to be evicted, first write it to DRAM, then evict it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1" name="Shape 1944"/>
          <p:cNvSpPr/>
          <p:nvPr/>
        </p:nvSpPr>
        <p:spPr>
          <a:xfrm>
            <a:off x="9164401" y="2480779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42" name="Shape 1944"/>
          <p:cNvSpPr/>
          <p:nvPr/>
        </p:nvSpPr>
        <p:spPr>
          <a:xfrm>
            <a:off x="9163077" y="2804127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43" name="Shape 1944"/>
          <p:cNvSpPr/>
          <p:nvPr/>
        </p:nvSpPr>
        <p:spPr>
          <a:xfrm>
            <a:off x="9163742" y="3125473"/>
            <a:ext cx="32141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44" name="Shape 1944"/>
          <p:cNvSpPr/>
          <p:nvPr/>
        </p:nvSpPr>
        <p:spPr>
          <a:xfrm>
            <a:off x="9162418" y="3436411"/>
            <a:ext cx="321411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1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050576" y="2069060"/>
            <a:ext cx="691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Dirty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307749" y="3441798"/>
            <a:ext cx="5605746" cy="43203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stCxn id="50" idx="2"/>
          </p:cNvCxnSpPr>
          <p:nvPr/>
        </p:nvCxnSpPr>
        <p:spPr>
          <a:xfrm rot="10800000" flipH="1">
            <a:off x="4307748" y="1644551"/>
            <a:ext cx="141903" cy="2013263"/>
          </a:xfrm>
          <a:prstGeom prst="bentConnector4">
            <a:avLst>
              <a:gd name="adj1" fmla="val -161096"/>
              <a:gd name="adj2" fmla="val 55365"/>
            </a:avLst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102102" y="941315"/>
            <a:ext cx="42755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Store instruction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Write content to cache block only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Set dirty bit of cache block to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Update age bits</a:t>
            </a:r>
          </a:p>
        </p:txBody>
      </p:sp>
    </p:spTree>
    <p:extLst>
      <p:ext uri="{BB962C8B-B14F-4D97-AF65-F5344CB8AC3E}">
        <p14:creationId xmlns:p14="http://schemas.microsoft.com/office/powerpoint/2010/main" val="1175668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Memory Hierarchy </a:t>
            </a:r>
            <a:r>
              <a:rPr lang="en-US" sz="3200" dirty="0" smtClean="0"/>
              <a:t>–WriteBack Policy</a:t>
            </a:r>
            <a:endParaRPr lang="en-US" sz="3200" dirty="0"/>
          </a:p>
        </p:txBody>
      </p:sp>
      <p:sp>
        <p:nvSpPr>
          <p:cNvPr id="5" name="Shape 1944"/>
          <p:cNvSpPr/>
          <p:nvPr/>
        </p:nvSpPr>
        <p:spPr>
          <a:xfrm>
            <a:off x="681475" y="152690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Shape 1944"/>
          <p:cNvSpPr/>
          <p:nvPr/>
        </p:nvSpPr>
        <p:spPr>
          <a:xfrm>
            <a:off x="682818" y="185184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0xABCD4847393EDF09CBDEF9894</a:t>
            </a:r>
          </a:p>
        </p:txBody>
      </p:sp>
      <p:sp>
        <p:nvSpPr>
          <p:cNvPr id="7" name="Shape 1944"/>
          <p:cNvSpPr/>
          <p:nvPr/>
        </p:nvSpPr>
        <p:spPr>
          <a:xfrm>
            <a:off x="682981" y="217387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Shape 1944"/>
          <p:cNvSpPr/>
          <p:nvPr/>
        </p:nvSpPr>
        <p:spPr>
          <a:xfrm>
            <a:off x="684324" y="2498818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0xAAAAAAAAAABBBBEEEE000058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Shape 1944"/>
          <p:cNvSpPr/>
          <p:nvPr/>
        </p:nvSpPr>
        <p:spPr>
          <a:xfrm>
            <a:off x="682981" y="281933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" name="Shape 1944"/>
          <p:cNvSpPr/>
          <p:nvPr/>
        </p:nvSpPr>
        <p:spPr>
          <a:xfrm>
            <a:off x="684324" y="314427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0x12345678901243567890124587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Shape 1944"/>
          <p:cNvSpPr/>
          <p:nvPr/>
        </p:nvSpPr>
        <p:spPr>
          <a:xfrm>
            <a:off x="684487" y="34663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0x1110000EEDDDAACCCD0000000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" name="Shape 1944"/>
          <p:cNvSpPr/>
          <p:nvPr/>
        </p:nvSpPr>
        <p:spPr>
          <a:xfrm>
            <a:off x="685830" y="379124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" name="Shape 1944"/>
          <p:cNvSpPr/>
          <p:nvPr/>
        </p:nvSpPr>
        <p:spPr>
          <a:xfrm>
            <a:off x="680997" y="410529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0x489CDFE000215569843EA10987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" name="Shape 1944"/>
          <p:cNvSpPr/>
          <p:nvPr/>
        </p:nvSpPr>
        <p:spPr>
          <a:xfrm>
            <a:off x="682340" y="443023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Shape 1944"/>
          <p:cNvSpPr/>
          <p:nvPr/>
        </p:nvSpPr>
        <p:spPr>
          <a:xfrm>
            <a:off x="682503" y="475226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0xABC34930897ED1093738370000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hape 1944"/>
          <p:cNvSpPr/>
          <p:nvPr/>
        </p:nvSpPr>
        <p:spPr>
          <a:xfrm>
            <a:off x="683846" y="5077208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" name="Shape 1944"/>
          <p:cNvSpPr/>
          <p:nvPr/>
        </p:nvSpPr>
        <p:spPr>
          <a:xfrm>
            <a:off x="682503" y="539772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Shape 1944"/>
          <p:cNvSpPr/>
          <p:nvPr/>
        </p:nvSpPr>
        <p:spPr>
          <a:xfrm>
            <a:off x="683846" y="572266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44"/>
          <p:cNvSpPr/>
          <p:nvPr/>
        </p:nvSpPr>
        <p:spPr>
          <a:xfrm>
            <a:off x="684009" y="604469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1944"/>
          <p:cNvSpPr/>
          <p:nvPr/>
        </p:nvSpPr>
        <p:spPr>
          <a:xfrm>
            <a:off x="685352" y="636963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" name="Shape 1944"/>
          <p:cNvSpPr/>
          <p:nvPr/>
        </p:nvSpPr>
        <p:spPr>
          <a:xfrm>
            <a:off x="4561741" y="247886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0x489CDFE000215569843EA10987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" name="Shape 1944"/>
          <p:cNvSpPr/>
          <p:nvPr/>
        </p:nvSpPr>
        <p:spPr>
          <a:xfrm>
            <a:off x="4563084" y="28038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0xABC34930897ED1093738370000</a:t>
            </a:r>
          </a:p>
        </p:txBody>
      </p:sp>
      <p:sp>
        <p:nvSpPr>
          <p:cNvPr id="23" name="Shape 1944"/>
          <p:cNvSpPr/>
          <p:nvPr/>
        </p:nvSpPr>
        <p:spPr>
          <a:xfrm>
            <a:off x="4563247" y="312583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0xABCD4847393EDF09CBDEF9894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" name="Shape 1944"/>
          <p:cNvSpPr/>
          <p:nvPr/>
        </p:nvSpPr>
        <p:spPr>
          <a:xfrm>
            <a:off x="4564590" y="345077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0x12345678901243567890AAAAA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44300" y="1127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DRAM Blocks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206966" y="2091568"/>
            <a:ext cx="146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70739" y="1512595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73265" y="1806987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20866" y="6337464"/>
            <a:ext cx="45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0" name="Shape 1944"/>
          <p:cNvSpPr/>
          <p:nvPr/>
        </p:nvSpPr>
        <p:spPr>
          <a:xfrm>
            <a:off x="7609064" y="2490815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100011100000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569079" y="2074174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Block Age bits</a:t>
            </a:r>
            <a:endParaRPr lang="en-US" dirty="0"/>
          </a:p>
        </p:txBody>
      </p:sp>
      <p:sp>
        <p:nvSpPr>
          <p:cNvPr id="32" name="Shape 1944"/>
          <p:cNvSpPr/>
          <p:nvPr/>
        </p:nvSpPr>
        <p:spPr>
          <a:xfrm>
            <a:off x="7607740" y="2814163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000000000001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33" name="Shape 1944"/>
          <p:cNvSpPr/>
          <p:nvPr/>
        </p:nvSpPr>
        <p:spPr>
          <a:xfrm>
            <a:off x="7608405" y="3135509"/>
            <a:ext cx="1383337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111011100001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34" name="Shape 1944"/>
          <p:cNvSpPr/>
          <p:nvPr/>
        </p:nvSpPr>
        <p:spPr>
          <a:xfrm>
            <a:off x="7607081" y="3446447"/>
            <a:ext cx="1383337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100011100001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944583" y="4095034"/>
            <a:ext cx="49258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WriteBack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Dirty bit: bit to indicate if block has been modified by store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If dirty bit set on block to be evicted, first write it to DRAM, then evict it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1" name="Shape 1944"/>
          <p:cNvSpPr/>
          <p:nvPr/>
        </p:nvSpPr>
        <p:spPr>
          <a:xfrm>
            <a:off x="9164401" y="2480779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42" name="Shape 1944"/>
          <p:cNvSpPr/>
          <p:nvPr/>
        </p:nvSpPr>
        <p:spPr>
          <a:xfrm>
            <a:off x="9163077" y="2804127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43" name="Shape 1944"/>
          <p:cNvSpPr/>
          <p:nvPr/>
        </p:nvSpPr>
        <p:spPr>
          <a:xfrm>
            <a:off x="9163742" y="3125473"/>
            <a:ext cx="32141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44" name="Shape 1944"/>
          <p:cNvSpPr/>
          <p:nvPr/>
        </p:nvSpPr>
        <p:spPr>
          <a:xfrm>
            <a:off x="9162418" y="3436411"/>
            <a:ext cx="32141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1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050576" y="2069060"/>
            <a:ext cx="691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Dirty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644314" y="2686126"/>
            <a:ext cx="257126" cy="38370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27408" y="2388589"/>
            <a:ext cx="323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80206" y="974011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LRU replacement with WriteBack</a:t>
            </a:r>
          </a:p>
        </p:txBody>
      </p:sp>
    </p:spTree>
    <p:extLst>
      <p:ext uri="{BB962C8B-B14F-4D97-AF65-F5344CB8AC3E}">
        <p14:creationId xmlns:p14="http://schemas.microsoft.com/office/powerpoint/2010/main" val="3315661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Memory Hierarchy </a:t>
            </a:r>
            <a:r>
              <a:rPr lang="en-US" sz="3200" dirty="0" smtClean="0"/>
              <a:t>–WriteBack Policy</a:t>
            </a:r>
            <a:endParaRPr lang="en-US" sz="3200" dirty="0"/>
          </a:p>
        </p:txBody>
      </p:sp>
      <p:sp>
        <p:nvSpPr>
          <p:cNvPr id="5" name="Shape 1944"/>
          <p:cNvSpPr/>
          <p:nvPr/>
        </p:nvSpPr>
        <p:spPr>
          <a:xfrm>
            <a:off x="681475" y="152690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Shape 1944"/>
          <p:cNvSpPr/>
          <p:nvPr/>
        </p:nvSpPr>
        <p:spPr>
          <a:xfrm>
            <a:off x="682818" y="185184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0xABCD4847393EDF09CBDEF9894</a:t>
            </a:r>
          </a:p>
        </p:txBody>
      </p:sp>
      <p:sp>
        <p:nvSpPr>
          <p:cNvPr id="7" name="Shape 1944"/>
          <p:cNvSpPr/>
          <p:nvPr/>
        </p:nvSpPr>
        <p:spPr>
          <a:xfrm>
            <a:off x="682981" y="217387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Shape 1944"/>
          <p:cNvSpPr/>
          <p:nvPr/>
        </p:nvSpPr>
        <p:spPr>
          <a:xfrm>
            <a:off x="684324" y="2498818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0xAAAAAAAAAABBBBEEEE000058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Shape 1944"/>
          <p:cNvSpPr/>
          <p:nvPr/>
        </p:nvSpPr>
        <p:spPr>
          <a:xfrm>
            <a:off x="682981" y="281933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" name="Shape 1944"/>
          <p:cNvSpPr/>
          <p:nvPr/>
        </p:nvSpPr>
        <p:spPr>
          <a:xfrm>
            <a:off x="684324" y="314427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0x12345678901243567890124587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Shape 1944"/>
          <p:cNvSpPr/>
          <p:nvPr/>
        </p:nvSpPr>
        <p:spPr>
          <a:xfrm>
            <a:off x="684487" y="34663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0x1110000EEDDDAACCCD0000000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" name="Shape 1944"/>
          <p:cNvSpPr/>
          <p:nvPr/>
        </p:nvSpPr>
        <p:spPr>
          <a:xfrm>
            <a:off x="685830" y="379124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" name="Shape 1944"/>
          <p:cNvSpPr/>
          <p:nvPr/>
        </p:nvSpPr>
        <p:spPr>
          <a:xfrm>
            <a:off x="680997" y="410529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0x489CDFE000215569843EA10987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" name="Shape 1944"/>
          <p:cNvSpPr/>
          <p:nvPr/>
        </p:nvSpPr>
        <p:spPr>
          <a:xfrm>
            <a:off x="682340" y="443023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Shape 1944"/>
          <p:cNvSpPr/>
          <p:nvPr/>
        </p:nvSpPr>
        <p:spPr>
          <a:xfrm>
            <a:off x="682503" y="475226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0xABC34930897ED1093738370000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hape 1944"/>
          <p:cNvSpPr/>
          <p:nvPr/>
        </p:nvSpPr>
        <p:spPr>
          <a:xfrm>
            <a:off x="683846" y="5077208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" name="Shape 1944"/>
          <p:cNvSpPr/>
          <p:nvPr/>
        </p:nvSpPr>
        <p:spPr>
          <a:xfrm>
            <a:off x="682503" y="539772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Shape 1944"/>
          <p:cNvSpPr/>
          <p:nvPr/>
        </p:nvSpPr>
        <p:spPr>
          <a:xfrm>
            <a:off x="683846" y="572266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44"/>
          <p:cNvSpPr/>
          <p:nvPr/>
        </p:nvSpPr>
        <p:spPr>
          <a:xfrm>
            <a:off x="684009" y="604469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1944"/>
          <p:cNvSpPr/>
          <p:nvPr/>
        </p:nvSpPr>
        <p:spPr>
          <a:xfrm>
            <a:off x="685352" y="636963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" name="Shape 1944"/>
          <p:cNvSpPr/>
          <p:nvPr/>
        </p:nvSpPr>
        <p:spPr>
          <a:xfrm>
            <a:off x="4561741" y="247886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0x489CDFE000215569843EA10987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" name="Shape 1944"/>
          <p:cNvSpPr/>
          <p:nvPr/>
        </p:nvSpPr>
        <p:spPr>
          <a:xfrm>
            <a:off x="4563084" y="28038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0xABC34930897ED1093738370000</a:t>
            </a:r>
          </a:p>
        </p:txBody>
      </p:sp>
      <p:sp>
        <p:nvSpPr>
          <p:cNvPr id="23" name="Shape 1944"/>
          <p:cNvSpPr/>
          <p:nvPr/>
        </p:nvSpPr>
        <p:spPr>
          <a:xfrm>
            <a:off x="4563247" y="312583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0xABCD4847393EDF09CBDEF9894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" name="Shape 1944"/>
          <p:cNvSpPr/>
          <p:nvPr/>
        </p:nvSpPr>
        <p:spPr>
          <a:xfrm>
            <a:off x="4564590" y="3450779"/>
            <a:ext cx="2975741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0x12345678901243567890AAAAA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44300" y="1127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DRAM Blocks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206966" y="2091568"/>
            <a:ext cx="146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70739" y="1512595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73265" y="1806987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20866" y="6337464"/>
            <a:ext cx="45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0" name="Shape 1944"/>
          <p:cNvSpPr/>
          <p:nvPr/>
        </p:nvSpPr>
        <p:spPr>
          <a:xfrm>
            <a:off x="7609064" y="2490815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100011100000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69079" y="2074174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Block Age bits</a:t>
            </a:r>
            <a:endParaRPr lang="en-US" dirty="0"/>
          </a:p>
        </p:txBody>
      </p:sp>
      <p:sp>
        <p:nvSpPr>
          <p:cNvPr id="32" name="Shape 1944"/>
          <p:cNvSpPr/>
          <p:nvPr/>
        </p:nvSpPr>
        <p:spPr>
          <a:xfrm>
            <a:off x="7607740" y="2814163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000000000001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33" name="Shape 1944"/>
          <p:cNvSpPr/>
          <p:nvPr/>
        </p:nvSpPr>
        <p:spPr>
          <a:xfrm>
            <a:off x="7608405" y="3135509"/>
            <a:ext cx="1383337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111011100001</a:t>
            </a:r>
          </a:p>
        </p:txBody>
      </p:sp>
      <p:sp>
        <p:nvSpPr>
          <p:cNvPr id="34" name="Shape 1944"/>
          <p:cNvSpPr/>
          <p:nvPr/>
        </p:nvSpPr>
        <p:spPr>
          <a:xfrm>
            <a:off x="7607081" y="3446447"/>
            <a:ext cx="1383337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100011100001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944583" y="4095034"/>
            <a:ext cx="49258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WriteBack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Dirty bit: bit to indicate if block has been modified by store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If dirty bit set on block to be evicted, first write it to DRAM, then evict it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1" name="Shape 1944"/>
          <p:cNvSpPr/>
          <p:nvPr/>
        </p:nvSpPr>
        <p:spPr>
          <a:xfrm>
            <a:off x="9164401" y="2480779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42" name="Shape 1944"/>
          <p:cNvSpPr/>
          <p:nvPr/>
        </p:nvSpPr>
        <p:spPr>
          <a:xfrm>
            <a:off x="9163077" y="2804127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43" name="Shape 1944"/>
          <p:cNvSpPr/>
          <p:nvPr/>
        </p:nvSpPr>
        <p:spPr>
          <a:xfrm>
            <a:off x="9163742" y="3125473"/>
            <a:ext cx="32141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44" name="Shape 1944"/>
          <p:cNvSpPr/>
          <p:nvPr/>
        </p:nvSpPr>
        <p:spPr>
          <a:xfrm>
            <a:off x="9162418" y="3436411"/>
            <a:ext cx="321411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1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050576" y="2069060"/>
            <a:ext cx="691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Dirty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644314" y="2686126"/>
            <a:ext cx="257126" cy="38370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27408" y="2388589"/>
            <a:ext cx="323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07749" y="3441798"/>
            <a:ext cx="5605746" cy="43203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/>
          <p:nvPr/>
        </p:nvCxnSpPr>
        <p:spPr>
          <a:xfrm rot="10800000" flipH="1">
            <a:off x="4307748" y="1644551"/>
            <a:ext cx="141903" cy="2013263"/>
          </a:xfrm>
          <a:prstGeom prst="bentConnector4">
            <a:avLst>
              <a:gd name="adj1" fmla="val -161096"/>
              <a:gd name="adj2" fmla="val 55365"/>
            </a:avLst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080206" y="974011"/>
            <a:ext cx="6032421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LRU replacement with WriteBack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Get block with oldest age bit in 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If block is dirty, write it to DRAM and clear dirty bit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55358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Memory Hierarchy </a:t>
            </a:r>
            <a:r>
              <a:rPr lang="en-US" sz="3200" dirty="0" smtClean="0"/>
              <a:t>–WriteBack Policy</a:t>
            </a:r>
            <a:endParaRPr lang="en-US" sz="3200" dirty="0"/>
          </a:p>
        </p:txBody>
      </p:sp>
      <p:sp>
        <p:nvSpPr>
          <p:cNvPr id="5" name="Shape 1944"/>
          <p:cNvSpPr/>
          <p:nvPr/>
        </p:nvSpPr>
        <p:spPr>
          <a:xfrm>
            <a:off x="681475" y="152690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Shape 1944"/>
          <p:cNvSpPr/>
          <p:nvPr/>
        </p:nvSpPr>
        <p:spPr>
          <a:xfrm>
            <a:off x="682818" y="185184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0xABCD4847393EDF09CBDEF9894</a:t>
            </a:r>
          </a:p>
        </p:txBody>
      </p:sp>
      <p:sp>
        <p:nvSpPr>
          <p:cNvPr id="7" name="Shape 1944"/>
          <p:cNvSpPr/>
          <p:nvPr/>
        </p:nvSpPr>
        <p:spPr>
          <a:xfrm>
            <a:off x="682981" y="217387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Shape 1944"/>
          <p:cNvSpPr/>
          <p:nvPr/>
        </p:nvSpPr>
        <p:spPr>
          <a:xfrm>
            <a:off x="684324" y="2498818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0xAAAAAAAAAABBBBEEEE000058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Shape 1944"/>
          <p:cNvSpPr/>
          <p:nvPr/>
        </p:nvSpPr>
        <p:spPr>
          <a:xfrm>
            <a:off x="682981" y="281933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" name="Shape 1944"/>
          <p:cNvSpPr/>
          <p:nvPr/>
        </p:nvSpPr>
        <p:spPr>
          <a:xfrm>
            <a:off x="684324" y="3144277"/>
            <a:ext cx="2975741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400" dirty="0" smtClean="0">
                <a:ea typeface="Cambria"/>
                <a:cs typeface="Cambria"/>
                <a:sym typeface="Cambria"/>
              </a:rPr>
              <a:t>0x12345678901243567890AAAAA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1" name="Shape 1944"/>
          <p:cNvSpPr/>
          <p:nvPr/>
        </p:nvSpPr>
        <p:spPr>
          <a:xfrm>
            <a:off x="684487" y="34663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0x1110000EEDDDAACCCD0000000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" name="Shape 1944"/>
          <p:cNvSpPr/>
          <p:nvPr/>
        </p:nvSpPr>
        <p:spPr>
          <a:xfrm>
            <a:off x="685830" y="379124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" name="Shape 1944"/>
          <p:cNvSpPr/>
          <p:nvPr/>
        </p:nvSpPr>
        <p:spPr>
          <a:xfrm>
            <a:off x="680997" y="410529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0x489CDFE000215569843EA10987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" name="Shape 1944"/>
          <p:cNvSpPr/>
          <p:nvPr/>
        </p:nvSpPr>
        <p:spPr>
          <a:xfrm>
            <a:off x="682340" y="443023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Shape 1944"/>
          <p:cNvSpPr/>
          <p:nvPr/>
        </p:nvSpPr>
        <p:spPr>
          <a:xfrm>
            <a:off x="682503" y="475226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0xABC34930897ED1093738370000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hape 1944"/>
          <p:cNvSpPr/>
          <p:nvPr/>
        </p:nvSpPr>
        <p:spPr>
          <a:xfrm>
            <a:off x="683846" y="5077208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" name="Shape 1944"/>
          <p:cNvSpPr/>
          <p:nvPr/>
        </p:nvSpPr>
        <p:spPr>
          <a:xfrm>
            <a:off x="682503" y="539772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Shape 1944"/>
          <p:cNvSpPr/>
          <p:nvPr/>
        </p:nvSpPr>
        <p:spPr>
          <a:xfrm>
            <a:off x="683846" y="572266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44"/>
          <p:cNvSpPr/>
          <p:nvPr/>
        </p:nvSpPr>
        <p:spPr>
          <a:xfrm>
            <a:off x="684009" y="604469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1944"/>
          <p:cNvSpPr/>
          <p:nvPr/>
        </p:nvSpPr>
        <p:spPr>
          <a:xfrm>
            <a:off x="685352" y="636963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" name="Shape 1944"/>
          <p:cNvSpPr/>
          <p:nvPr/>
        </p:nvSpPr>
        <p:spPr>
          <a:xfrm>
            <a:off x="4561741" y="247886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0x489CDFE000215569843EA10987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" name="Shape 1944"/>
          <p:cNvSpPr/>
          <p:nvPr/>
        </p:nvSpPr>
        <p:spPr>
          <a:xfrm>
            <a:off x="4563084" y="28038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0xABC34930897ED1093738370000</a:t>
            </a:r>
          </a:p>
        </p:txBody>
      </p:sp>
      <p:sp>
        <p:nvSpPr>
          <p:cNvPr id="23" name="Shape 1944"/>
          <p:cNvSpPr/>
          <p:nvPr/>
        </p:nvSpPr>
        <p:spPr>
          <a:xfrm>
            <a:off x="4563247" y="312583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0xABCD4847393EDF09CBDEF9894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" name="Shape 1944"/>
          <p:cNvSpPr/>
          <p:nvPr/>
        </p:nvSpPr>
        <p:spPr>
          <a:xfrm>
            <a:off x="4564590" y="3450779"/>
            <a:ext cx="2975741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0x12345678901243567890AAAAA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44300" y="1127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DRAM Blocks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206966" y="2091568"/>
            <a:ext cx="146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70739" y="1512595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73265" y="1806987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20866" y="6337464"/>
            <a:ext cx="45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0" name="Shape 1944"/>
          <p:cNvSpPr/>
          <p:nvPr/>
        </p:nvSpPr>
        <p:spPr>
          <a:xfrm>
            <a:off x="7609064" y="2490815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100011100000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69079" y="2074174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Block Age bits</a:t>
            </a:r>
            <a:endParaRPr lang="en-US" dirty="0"/>
          </a:p>
        </p:txBody>
      </p:sp>
      <p:sp>
        <p:nvSpPr>
          <p:cNvPr id="32" name="Shape 1944"/>
          <p:cNvSpPr/>
          <p:nvPr/>
        </p:nvSpPr>
        <p:spPr>
          <a:xfrm>
            <a:off x="7607740" y="2814163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000000000001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33" name="Shape 1944"/>
          <p:cNvSpPr/>
          <p:nvPr/>
        </p:nvSpPr>
        <p:spPr>
          <a:xfrm>
            <a:off x="7608405" y="3135509"/>
            <a:ext cx="1383337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111011100001</a:t>
            </a:r>
          </a:p>
        </p:txBody>
      </p:sp>
      <p:sp>
        <p:nvSpPr>
          <p:cNvPr id="34" name="Shape 1944"/>
          <p:cNvSpPr/>
          <p:nvPr/>
        </p:nvSpPr>
        <p:spPr>
          <a:xfrm>
            <a:off x="7607081" y="3446447"/>
            <a:ext cx="1383337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110011100100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944583" y="4095034"/>
            <a:ext cx="49258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WriteBack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Dirty bit: bit to indicate if block has been modified by store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If dirty bit set on block to be evicted, first write it to DRAM, then evict it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1" name="Shape 1944"/>
          <p:cNvSpPr/>
          <p:nvPr/>
        </p:nvSpPr>
        <p:spPr>
          <a:xfrm>
            <a:off x="9164401" y="2480779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42" name="Shape 1944"/>
          <p:cNvSpPr/>
          <p:nvPr/>
        </p:nvSpPr>
        <p:spPr>
          <a:xfrm>
            <a:off x="9163077" y="2804127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43" name="Shape 1944"/>
          <p:cNvSpPr/>
          <p:nvPr/>
        </p:nvSpPr>
        <p:spPr>
          <a:xfrm>
            <a:off x="9163742" y="3125473"/>
            <a:ext cx="32141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44" name="Shape 1944"/>
          <p:cNvSpPr/>
          <p:nvPr/>
        </p:nvSpPr>
        <p:spPr>
          <a:xfrm>
            <a:off x="9162418" y="3436411"/>
            <a:ext cx="321411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050576" y="2069060"/>
            <a:ext cx="691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Dirty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080206" y="974011"/>
            <a:ext cx="6032421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LRU replacement with WriteBack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Get block with oldest age bit in 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block is dirty, write it to DRAM and clear dirty bit</a:t>
            </a:r>
          </a:p>
          <a:p>
            <a:pPr lvl="1"/>
            <a:endParaRPr 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424583" y="3076342"/>
            <a:ext cx="3403762" cy="43203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644314" y="2686126"/>
            <a:ext cx="257126" cy="38370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27408" y="2388589"/>
            <a:ext cx="323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/>
          <p:cNvCxnSpPr>
            <a:endCxn id="50" idx="6"/>
          </p:cNvCxnSpPr>
          <p:nvPr/>
        </p:nvCxnSpPr>
        <p:spPr>
          <a:xfrm flipH="1" flipV="1">
            <a:off x="3828345" y="3292357"/>
            <a:ext cx="717592" cy="29535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110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Memory Hierarchy </a:t>
            </a:r>
            <a:r>
              <a:rPr lang="en-US" sz="3200" dirty="0" smtClean="0"/>
              <a:t>–WriteBack Policy</a:t>
            </a:r>
            <a:endParaRPr lang="en-US" sz="3200" dirty="0"/>
          </a:p>
        </p:txBody>
      </p:sp>
      <p:sp>
        <p:nvSpPr>
          <p:cNvPr id="5" name="Shape 1944"/>
          <p:cNvSpPr/>
          <p:nvPr/>
        </p:nvSpPr>
        <p:spPr>
          <a:xfrm>
            <a:off x="681475" y="152690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Shape 1944"/>
          <p:cNvSpPr/>
          <p:nvPr/>
        </p:nvSpPr>
        <p:spPr>
          <a:xfrm>
            <a:off x="682818" y="185184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0xABCD4847393EDF09CBDEF9894</a:t>
            </a:r>
          </a:p>
        </p:txBody>
      </p:sp>
      <p:sp>
        <p:nvSpPr>
          <p:cNvPr id="7" name="Shape 1944"/>
          <p:cNvSpPr/>
          <p:nvPr/>
        </p:nvSpPr>
        <p:spPr>
          <a:xfrm>
            <a:off x="682981" y="217387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Shape 1944"/>
          <p:cNvSpPr/>
          <p:nvPr/>
        </p:nvSpPr>
        <p:spPr>
          <a:xfrm>
            <a:off x="684324" y="2498818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0xAAAAAAAAAABBBBEEEE000058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Shape 1944"/>
          <p:cNvSpPr/>
          <p:nvPr/>
        </p:nvSpPr>
        <p:spPr>
          <a:xfrm>
            <a:off x="682981" y="281933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" name="Shape 1944"/>
          <p:cNvSpPr/>
          <p:nvPr/>
        </p:nvSpPr>
        <p:spPr>
          <a:xfrm>
            <a:off x="684324" y="314427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400" dirty="0" smtClean="0">
                <a:ea typeface="Cambria"/>
                <a:cs typeface="Cambria"/>
                <a:sym typeface="Cambria"/>
              </a:rPr>
              <a:t>0x1234567890124356781254780A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1" name="Shape 1944"/>
          <p:cNvSpPr/>
          <p:nvPr/>
        </p:nvSpPr>
        <p:spPr>
          <a:xfrm>
            <a:off x="684487" y="34663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0x1110000EEDDDAACCCD0000000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" name="Shape 1944"/>
          <p:cNvSpPr/>
          <p:nvPr/>
        </p:nvSpPr>
        <p:spPr>
          <a:xfrm>
            <a:off x="685830" y="379124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" name="Shape 1944"/>
          <p:cNvSpPr/>
          <p:nvPr/>
        </p:nvSpPr>
        <p:spPr>
          <a:xfrm>
            <a:off x="680997" y="410529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0x489CDFE000215569843EA10987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" name="Shape 1944"/>
          <p:cNvSpPr/>
          <p:nvPr/>
        </p:nvSpPr>
        <p:spPr>
          <a:xfrm>
            <a:off x="682340" y="443023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Shape 1944"/>
          <p:cNvSpPr/>
          <p:nvPr/>
        </p:nvSpPr>
        <p:spPr>
          <a:xfrm>
            <a:off x="682503" y="475226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0xABC34930897ED1093738370000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hape 1944"/>
          <p:cNvSpPr/>
          <p:nvPr/>
        </p:nvSpPr>
        <p:spPr>
          <a:xfrm>
            <a:off x="683846" y="5077208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" name="Shape 1944"/>
          <p:cNvSpPr/>
          <p:nvPr/>
        </p:nvSpPr>
        <p:spPr>
          <a:xfrm>
            <a:off x="682503" y="539772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Shape 1944"/>
          <p:cNvSpPr/>
          <p:nvPr/>
        </p:nvSpPr>
        <p:spPr>
          <a:xfrm>
            <a:off x="683846" y="572266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44"/>
          <p:cNvSpPr/>
          <p:nvPr/>
        </p:nvSpPr>
        <p:spPr>
          <a:xfrm>
            <a:off x="684009" y="604469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1944"/>
          <p:cNvSpPr/>
          <p:nvPr/>
        </p:nvSpPr>
        <p:spPr>
          <a:xfrm>
            <a:off x="685352" y="636963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" name="Shape 1944"/>
          <p:cNvSpPr/>
          <p:nvPr/>
        </p:nvSpPr>
        <p:spPr>
          <a:xfrm>
            <a:off x="4561741" y="247886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0x489CDFE000215569843EA10987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" name="Shape 1944"/>
          <p:cNvSpPr/>
          <p:nvPr/>
        </p:nvSpPr>
        <p:spPr>
          <a:xfrm>
            <a:off x="4563084" y="28038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0xABC34930897ED1093738370000</a:t>
            </a:r>
          </a:p>
        </p:txBody>
      </p:sp>
      <p:sp>
        <p:nvSpPr>
          <p:cNvPr id="23" name="Shape 1944"/>
          <p:cNvSpPr/>
          <p:nvPr/>
        </p:nvSpPr>
        <p:spPr>
          <a:xfrm>
            <a:off x="4563247" y="312583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0xABCD4847393EDF09CBDEF9894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" name="Shape 1944"/>
          <p:cNvSpPr/>
          <p:nvPr/>
        </p:nvSpPr>
        <p:spPr>
          <a:xfrm>
            <a:off x="4564590" y="3450779"/>
            <a:ext cx="2975741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0xAAAAAAAAAABBBBEEEE000058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44300" y="1127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DRAM Blocks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206966" y="2091568"/>
            <a:ext cx="146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70739" y="1512595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73265" y="1806987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20866" y="6337464"/>
            <a:ext cx="45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0" name="Shape 1944"/>
          <p:cNvSpPr/>
          <p:nvPr/>
        </p:nvSpPr>
        <p:spPr>
          <a:xfrm>
            <a:off x="7609064" y="2490815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100011100000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69079" y="2074174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Block Age bits</a:t>
            </a:r>
            <a:endParaRPr lang="en-US" dirty="0"/>
          </a:p>
        </p:txBody>
      </p:sp>
      <p:sp>
        <p:nvSpPr>
          <p:cNvPr id="32" name="Shape 1944"/>
          <p:cNvSpPr/>
          <p:nvPr/>
        </p:nvSpPr>
        <p:spPr>
          <a:xfrm>
            <a:off x="7607740" y="2814163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000000000001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33" name="Shape 1944"/>
          <p:cNvSpPr/>
          <p:nvPr/>
        </p:nvSpPr>
        <p:spPr>
          <a:xfrm>
            <a:off x="7608405" y="3135509"/>
            <a:ext cx="1383337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111011100001</a:t>
            </a:r>
          </a:p>
        </p:txBody>
      </p:sp>
      <p:sp>
        <p:nvSpPr>
          <p:cNvPr id="34" name="Shape 1944"/>
          <p:cNvSpPr/>
          <p:nvPr/>
        </p:nvSpPr>
        <p:spPr>
          <a:xfrm>
            <a:off x="7607081" y="3446447"/>
            <a:ext cx="1383337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111011100101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944583" y="4095034"/>
            <a:ext cx="49258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WriteBack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Dirty bit: bit to indicate if block has been modified by store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If dirty bit set on block to be evicted, first write it to DRAM, then evict it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1" name="Shape 1944"/>
          <p:cNvSpPr/>
          <p:nvPr/>
        </p:nvSpPr>
        <p:spPr>
          <a:xfrm>
            <a:off x="9164401" y="2480779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42" name="Shape 1944"/>
          <p:cNvSpPr/>
          <p:nvPr/>
        </p:nvSpPr>
        <p:spPr>
          <a:xfrm>
            <a:off x="9163077" y="2804127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43" name="Shape 1944"/>
          <p:cNvSpPr/>
          <p:nvPr/>
        </p:nvSpPr>
        <p:spPr>
          <a:xfrm>
            <a:off x="9163742" y="3125473"/>
            <a:ext cx="32141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44" name="Shape 1944"/>
          <p:cNvSpPr/>
          <p:nvPr/>
        </p:nvSpPr>
        <p:spPr>
          <a:xfrm>
            <a:off x="9162418" y="3436411"/>
            <a:ext cx="321411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050576" y="2069060"/>
            <a:ext cx="691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Dirty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24" idx="1"/>
          </p:cNvCxnSpPr>
          <p:nvPr/>
        </p:nvCxnSpPr>
        <p:spPr>
          <a:xfrm>
            <a:off x="3644314" y="2686126"/>
            <a:ext cx="920276" cy="926526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080206" y="974011"/>
            <a:ext cx="60324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LRU replacement with WriteBack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Get block with oldest age bit in 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If block is dirty, write it to DRAM and clear dirty </a:t>
            </a:r>
            <a:r>
              <a:rPr lang="en-US" dirty="0" smtClean="0"/>
              <a:t>bit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Bring new DRAM content in and update age bits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4513610" y="3396116"/>
            <a:ext cx="3042575" cy="43203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44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Memory Hierarchy – Cache Addressing</a:t>
            </a:r>
          </a:p>
        </p:txBody>
      </p:sp>
      <p:sp>
        <p:nvSpPr>
          <p:cNvPr id="5" name="Shape 2760"/>
          <p:cNvSpPr/>
          <p:nvPr/>
        </p:nvSpPr>
        <p:spPr>
          <a:xfrm>
            <a:off x="2194440" y="2245387"/>
            <a:ext cx="2057721" cy="491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ea typeface="Cambria"/>
                <a:cs typeface="Cambria"/>
                <a:sym typeface="Cambria"/>
              </a:rPr>
              <a:t>Cache Tag</a:t>
            </a:r>
          </a:p>
        </p:txBody>
      </p:sp>
      <p:sp>
        <p:nvSpPr>
          <p:cNvPr id="6" name="Shape 2761"/>
          <p:cNvSpPr/>
          <p:nvPr/>
        </p:nvSpPr>
        <p:spPr>
          <a:xfrm>
            <a:off x="4252161" y="2245387"/>
            <a:ext cx="1586293" cy="491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ea typeface="Cambria"/>
                <a:cs typeface="Cambria"/>
                <a:sym typeface="Cambria"/>
              </a:rPr>
              <a:t>Cache </a:t>
            </a:r>
            <a:r>
              <a:rPr lang="en" sz="1800" dirty="0" smtClean="0">
                <a:ea typeface="Cambria"/>
                <a:cs typeface="Cambria"/>
                <a:sym typeface="Cambria"/>
              </a:rPr>
              <a:t>Set</a:t>
            </a:r>
            <a:r>
              <a:rPr lang="en-US" sz="1800" dirty="0" smtClean="0">
                <a:ea typeface="Cambria"/>
                <a:cs typeface="Cambria"/>
                <a:sym typeface="Cambria"/>
              </a:rPr>
              <a:t> #</a:t>
            </a:r>
            <a:r>
              <a:rPr lang="en" sz="1800" dirty="0" smtClean="0">
                <a:ea typeface="Cambria"/>
                <a:cs typeface="Cambria"/>
                <a:sym typeface="Cambria"/>
              </a:rPr>
              <a:t>/ </a:t>
            </a:r>
            <a:r>
              <a:rPr lang="en-US" sz="1800" dirty="0" smtClean="0">
                <a:ea typeface="Cambria"/>
                <a:cs typeface="Cambria"/>
                <a:sym typeface="Cambria"/>
              </a:rPr>
              <a:t>Cache </a:t>
            </a:r>
            <a:r>
              <a:rPr lang="en" sz="1800" dirty="0" smtClean="0">
                <a:ea typeface="Cambria"/>
                <a:cs typeface="Cambria"/>
                <a:sym typeface="Cambria"/>
              </a:rPr>
              <a:t>Block </a:t>
            </a:r>
            <a:r>
              <a:rPr lang="en-US" sz="1800" dirty="0" smtClean="0">
                <a:ea typeface="Cambria"/>
                <a:cs typeface="Cambria"/>
                <a:sym typeface="Cambria"/>
              </a:rPr>
              <a:t>#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sp>
        <p:nvSpPr>
          <p:cNvPr id="7" name="Shape 2762"/>
          <p:cNvSpPr/>
          <p:nvPr/>
        </p:nvSpPr>
        <p:spPr>
          <a:xfrm>
            <a:off x="5838453" y="2245387"/>
            <a:ext cx="1306867" cy="491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 smtClean="0">
                <a:ea typeface="Cambria"/>
                <a:cs typeface="Cambria"/>
                <a:sym typeface="Cambria"/>
              </a:rPr>
              <a:t>Cache block o</a:t>
            </a:r>
            <a:r>
              <a:rPr lang="en" sz="1800" dirty="0" smtClean="0">
                <a:ea typeface="Cambria"/>
                <a:cs typeface="Cambria"/>
                <a:sym typeface="Cambria"/>
              </a:rPr>
              <a:t>ffset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sp>
        <p:nvSpPr>
          <p:cNvPr id="9" name="Shape 2764"/>
          <p:cNvSpPr txBox="1"/>
          <p:nvPr/>
        </p:nvSpPr>
        <p:spPr>
          <a:xfrm>
            <a:off x="164464" y="2264900"/>
            <a:ext cx="1999111" cy="45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ea typeface="Cambria"/>
                <a:cs typeface="Cambria"/>
                <a:sym typeface="Cambria"/>
              </a:rPr>
              <a:t>Memory  Address</a:t>
            </a:r>
          </a:p>
        </p:txBody>
      </p:sp>
      <p:sp>
        <p:nvSpPr>
          <p:cNvPr id="10" name="Shape 2765"/>
          <p:cNvSpPr txBox="1"/>
          <p:nvPr/>
        </p:nvSpPr>
        <p:spPr>
          <a:xfrm>
            <a:off x="2220691" y="3040461"/>
            <a:ext cx="3641232" cy="374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ea typeface="Cambria"/>
                <a:cs typeface="Cambria"/>
                <a:sym typeface="Cambria"/>
              </a:rPr>
              <a:t>DRAM Block </a:t>
            </a:r>
            <a:r>
              <a:rPr lang="en-US" sz="1800" dirty="0" smtClean="0">
                <a:ea typeface="Cambria"/>
                <a:cs typeface="Cambria"/>
                <a:sym typeface="Cambria"/>
              </a:rPr>
              <a:t>#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sp>
        <p:nvSpPr>
          <p:cNvPr id="12" name="Shape 2768"/>
          <p:cNvSpPr txBox="1"/>
          <p:nvPr/>
        </p:nvSpPr>
        <p:spPr>
          <a:xfrm>
            <a:off x="2182712" y="1633455"/>
            <a:ext cx="4823949" cy="3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60000"/>
              </a:lnSpc>
              <a:spcBef>
                <a:spcPts val="0"/>
              </a:spcBef>
              <a:buNone/>
            </a:pPr>
            <a:r>
              <a:rPr lang="en" sz="1800" dirty="0">
                <a:ea typeface="Cambria"/>
                <a:cs typeface="Cambria"/>
                <a:sym typeface="Cambria"/>
              </a:rPr>
              <a:t>Address Size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177162" y="1930888"/>
            <a:ext cx="4962224" cy="21546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138341" y="1949686"/>
            <a:ext cx="2112" cy="30840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93538" y="1943348"/>
            <a:ext cx="2112" cy="30840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95649" y="3046572"/>
            <a:ext cx="3666274" cy="310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2198761" y="2730025"/>
            <a:ext cx="8971" cy="32512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5837212" y="2722598"/>
            <a:ext cx="8971" cy="32512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hape 2766"/>
          <p:cNvSpPr txBox="1"/>
          <p:nvPr/>
        </p:nvSpPr>
        <p:spPr>
          <a:xfrm>
            <a:off x="370374" y="3535950"/>
            <a:ext cx="7198825" cy="2854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ea typeface="Cambria"/>
                <a:cs typeface="Cambria"/>
                <a:sym typeface="Cambria"/>
              </a:rPr>
              <a:t>Number of bits for each component:</a:t>
            </a:r>
          </a:p>
          <a:p>
            <a:pPr marL="457200" lvl="0" indent="-228600" rtl="0">
              <a:spcBef>
                <a:spcPts val="0"/>
              </a:spcBef>
              <a:buFont typeface="Cambria"/>
              <a:buAutoNum type="arabicPeriod"/>
            </a:pPr>
            <a:r>
              <a:rPr lang="en" dirty="0">
                <a:ea typeface="Cambria"/>
                <a:cs typeface="Cambria"/>
                <a:sym typeface="Cambria"/>
              </a:rPr>
              <a:t>Address Size = Log</a:t>
            </a:r>
            <a:r>
              <a:rPr lang="en" baseline="-25000" dirty="0">
                <a:ea typeface="Cambria"/>
                <a:cs typeface="Cambria"/>
                <a:sym typeface="Cambria"/>
              </a:rPr>
              <a:t>2</a:t>
            </a:r>
            <a:r>
              <a:rPr lang="en" dirty="0">
                <a:ea typeface="Cambria"/>
                <a:cs typeface="Cambria"/>
                <a:sym typeface="Cambria"/>
              </a:rPr>
              <a:t>(DRAM Size)</a:t>
            </a:r>
          </a:p>
          <a:p>
            <a:pPr marL="457200" lvl="0" indent="-228600" rtl="0">
              <a:spcBef>
                <a:spcPts val="0"/>
              </a:spcBef>
              <a:buFont typeface="Cambria"/>
              <a:buAutoNum type="arabicPeriod"/>
            </a:pPr>
            <a:r>
              <a:rPr lang="en" dirty="0">
                <a:ea typeface="Cambria"/>
                <a:cs typeface="Cambria"/>
                <a:sym typeface="Cambria"/>
              </a:rPr>
              <a:t>DRAM Block </a:t>
            </a:r>
            <a:r>
              <a:rPr lang="en-US" dirty="0" smtClean="0">
                <a:ea typeface="Cambria"/>
                <a:cs typeface="Cambria"/>
                <a:sym typeface="Cambria"/>
              </a:rPr>
              <a:t># </a:t>
            </a:r>
            <a:r>
              <a:rPr lang="en" dirty="0" smtClean="0">
                <a:ea typeface="Cambria"/>
                <a:cs typeface="Cambria"/>
                <a:sym typeface="Cambria"/>
              </a:rPr>
              <a:t>= </a:t>
            </a:r>
            <a:r>
              <a:rPr lang="en" dirty="0">
                <a:ea typeface="Cambria"/>
                <a:cs typeface="Cambria"/>
                <a:sym typeface="Cambria"/>
              </a:rPr>
              <a:t>Log</a:t>
            </a:r>
            <a:r>
              <a:rPr lang="en" baseline="-25000" dirty="0">
                <a:ea typeface="Cambria"/>
                <a:cs typeface="Cambria"/>
                <a:sym typeface="Cambria"/>
              </a:rPr>
              <a:t>2</a:t>
            </a:r>
            <a:r>
              <a:rPr lang="en" dirty="0">
                <a:ea typeface="Cambria"/>
                <a:cs typeface="Cambria"/>
                <a:sym typeface="Cambria"/>
              </a:rPr>
              <a:t>(DRAM Size/Block Size)</a:t>
            </a:r>
          </a:p>
          <a:p>
            <a:pPr marL="457200" lvl="0" indent="-228600" rtl="0">
              <a:spcBef>
                <a:spcPts val="0"/>
              </a:spcBef>
              <a:buFont typeface="Cambria"/>
              <a:buAutoNum type="arabicPeriod"/>
            </a:pPr>
            <a:r>
              <a:rPr lang="en-US" dirty="0" smtClean="0">
                <a:ea typeface="Cambria"/>
                <a:cs typeface="Cambria"/>
                <a:sym typeface="Cambria"/>
              </a:rPr>
              <a:t>Cache block </a:t>
            </a:r>
            <a:r>
              <a:rPr lang="en" dirty="0" smtClean="0">
                <a:ea typeface="Cambria"/>
                <a:cs typeface="Cambria"/>
                <a:sym typeface="Cambria"/>
              </a:rPr>
              <a:t>Offset </a:t>
            </a:r>
            <a:r>
              <a:rPr lang="en" dirty="0">
                <a:ea typeface="Cambria"/>
                <a:cs typeface="Cambria"/>
                <a:sym typeface="Cambria"/>
              </a:rPr>
              <a:t>= Log</a:t>
            </a:r>
            <a:r>
              <a:rPr lang="en" baseline="-25000" dirty="0">
                <a:ea typeface="Cambria"/>
                <a:cs typeface="Cambria"/>
                <a:sym typeface="Cambria"/>
              </a:rPr>
              <a:t>2</a:t>
            </a:r>
            <a:r>
              <a:rPr lang="en" dirty="0">
                <a:ea typeface="Cambria"/>
                <a:cs typeface="Cambria"/>
                <a:sym typeface="Cambria"/>
              </a:rPr>
              <a:t>(Block Size)</a:t>
            </a:r>
          </a:p>
          <a:p>
            <a:pPr marL="457200" lvl="0" indent="-228600" rtl="0">
              <a:spcBef>
                <a:spcPts val="0"/>
              </a:spcBef>
              <a:buFont typeface="Cambria"/>
              <a:buAutoNum type="arabicPeriod"/>
            </a:pPr>
            <a:r>
              <a:rPr lang="en" dirty="0">
                <a:ea typeface="Cambria"/>
                <a:cs typeface="Cambria"/>
                <a:sym typeface="Cambria"/>
              </a:rPr>
              <a:t>Cache </a:t>
            </a:r>
            <a:r>
              <a:rPr lang="en-US" dirty="0" smtClean="0">
                <a:ea typeface="Cambria"/>
                <a:cs typeface="Cambria"/>
                <a:sym typeface="Cambria"/>
              </a:rPr>
              <a:t>s</a:t>
            </a:r>
            <a:r>
              <a:rPr lang="en" dirty="0" smtClean="0">
                <a:ea typeface="Cambria"/>
                <a:cs typeface="Cambria"/>
                <a:sym typeface="Cambria"/>
              </a:rPr>
              <a:t>et </a:t>
            </a:r>
            <a:r>
              <a:rPr lang="en-US" dirty="0" smtClean="0">
                <a:ea typeface="Cambria"/>
                <a:cs typeface="Cambria"/>
                <a:sym typeface="Cambria"/>
              </a:rPr>
              <a:t>#</a:t>
            </a:r>
            <a:r>
              <a:rPr lang="en" dirty="0" smtClean="0">
                <a:ea typeface="Cambria"/>
                <a:cs typeface="Cambria"/>
                <a:sym typeface="Cambria"/>
              </a:rPr>
              <a:t> </a:t>
            </a:r>
            <a:r>
              <a:rPr lang="en" dirty="0">
                <a:ea typeface="Cambria"/>
                <a:cs typeface="Cambria"/>
                <a:sym typeface="Cambria"/>
              </a:rPr>
              <a:t>= </a:t>
            </a:r>
            <a:r>
              <a:rPr lang="en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Log</a:t>
            </a:r>
            <a:r>
              <a:rPr lang="en" baseline="-250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2</a:t>
            </a:r>
            <a:r>
              <a:rPr lang="en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(Cache Size/ (Block Size * Associativity))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Cambria"/>
              <a:buAutoNum type="arabicPeriod"/>
            </a:pPr>
            <a:r>
              <a:rPr lang="en-US" dirty="0" smtClean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Cache block #</a:t>
            </a:r>
            <a:r>
              <a:rPr lang="en" dirty="0" smtClean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  </a:t>
            </a:r>
            <a:r>
              <a:rPr lang="en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= Log</a:t>
            </a:r>
            <a:r>
              <a:rPr lang="en" baseline="-250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2</a:t>
            </a:r>
            <a:r>
              <a:rPr lang="en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(Cache Size/ Block Size)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Cambria"/>
              <a:buAutoNum type="arabicPeriod"/>
            </a:pPr>
            <a:r>
              <a:rPr lang="en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Cache Tag = Address Size - (Offset + Cache Set/Block Index)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0452" y="1112372"/>
            <a:ext cx="6164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800"/>
              </a:spcBef>
            </a:pPr>
            <a:r>
              <a:rPr lang="en-US" sz="2800" dirty="0" smtClean="0"/>
              <a:t>Physical Memory Address Components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28537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Memory Hierarchy</a:t>
            </a:r>
            <a:endParaRPr lang="en-US" sz="3200" dirty="0"/>
          </a:p>
        </p:txBody>
      </p:sp>
      <p:sp>
        <p:nvSpPr>
          <p:cNvPr id="9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6"/>
            <a:ext cx="6041857" cy="257453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dirty="0" smtClean="0"/>
              <a:t>Main memory (DRAM)</a:t>
            </a:r>
          </a:p>
          <a:p>
            <a:pPr lvl="1">
              <a:spcBef>
                <a:spcPts val="800"/>
              </a:spcBef>
              <a:buFont typeface="Courier New"/>
              <a:buChar char="o"/>
            </a:pPr>
            <a:r>
              <a:rPr lang="en-US" dirty="0" smtClean="0"/>
              <a:t>Holds instructions and data for IF and MEM stages</a:t>
            </a:r>
          </a:p>
          <a:p>
            <a:pPr lvl="1">
              <a:spcBef>
                <a:spcPts val="800"/>
              </a:spcBef>
              <a:buFont typeface="Courier New"/>
              <a:buChar char="o"/>
            </a:pPr>
            <a:r>
              <a:rPr lang="en-US" dirty="0" smtClean="0"/>
              <a:t>So far, we assume 1-cycle access</a:t>
            </a:r>
          </a:p>
          <a:p>
            <a:pPr lvl="1">
              <a:spcBef>
                <a:spcPts val="800"/>
              </a:spcBef>
              <a:buFont typeface="Courier New"/>
              <a:buChar char="o"/>
            </a:pPr>
            <a:r>
              <a:rPr lang="en-US" b="1" dirty="0" smtClean="0"/>
              <a:t>In reality, DRAM is slow: &gt; 100 cycles</a:t>
            </a:r>
          </a:p>
          <a:p>
            <a:pPr lvl="1">
              <a:spcBef>
                <a:spcPts val="800"/>
              </a:spcBef>
              <a:buFont typeface="Courier New"/>
              <a:buChar char="o"/>
            </a:pPr>
            <a:endParaRPr lang="en-US" dirty="0" smtClean="0"/>
          </a:p>
          <a:p>
            <a:pPr lvl="1">
              <a:spcBef>
                <a:spcPts val="800"/>
              </a:spcBef>
              <a:buFont typeface="Courier New"/>
              <a:buChar char="o"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314990"/>
              </p:ext>
            </p:extLst>
          </p:nvPr>
        </p:nvGraphicFramePr>
        <p:xfrm>
          <a:off x="940182" y="3564147"/>
          <a:ext cx="6523720" cy="1879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4064"/>
                <a:gridCol w="796251"/>
                <a:gridCol w="736550"/>
                <a:gridCol w="701474"/>
                <a:gridCol w="946992"/>
                <a:gridCol w="8183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</a:tr>
              <a:tr h="395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C0    LD R9, 8(R8)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C4    LD R10, (16)</a:t>
                      </a:r>
                      <a:r>
                        <a:rPr lang="en" sz="1800" baseline="-250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C8    DOR R11, R9, 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CC    SD R11, O(R8)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293278" y="5833180"/>
            <a:ext cx="56477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The code would take ~ 707 cycles to complete when</a:t>
            </a:r>
          </a:p>
          <a:p>
            <a:r>
              <a:rPr lang="en-US" b="1" dirty="0" smtClean="0"/>
              <a:t>DRAM speed is considered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313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Memory Hierarchy – Cache Addressing</a:t>
            </a:r>
          </a:p>
        </p:txBody>
      </p:sp>
      <p:sp>
        <p:nvSpPr>
          <p:cNvPr id="5" name="Shape 2774"/>
          <p:cNvSpPr txBox="1">
            <a:spLocks/>
          </p:cNvSpPr>
          <p:nvPr/>
        </p:nvSpPr>
        <p:spPr>
          <a:xfrm>
            <a:off x="855736" y="3686179"/>
            <a:ext cx="8082603" cy="2937792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" sz="2400" dirty="0" smtClean="0">
                <a:solidFill>
                  <a:srgbClr val="000000"/>
                </a:solidFill>
              </a:rPr>
              <a:t>L1 Caches: 16-KB, 2-way associative, 16-B blocks</a:t>
            </a:r>
          </a:p>
          <a:p>
            <a:pPr>
              <a:spcBef>
                <a:spcPts val="800"/>
              </a:spcBef>
            </a:pPr>
            <a:r>
              <a:rPr lang="en" sz="2400" dirty="0" smtClean="0">
                <a:solidFill>
                  <a:srgbClr val="000000"/>
                </a:solidFill>
              </a:rPr>
              <a:t>DRAM: </a:t>
            </a:r>
            <a:r>
              <a:rPr lang="en-US" sz="2400" dirty="0" smtClean="0">
                <a:solidFill>
                  <a:srgbClr val="000000"/>
                </a:solidFill>
              </a:rPr>
              <a:t>16-MB,</a:t>
            </a:r>
            <a:r>
              <a:rPr lang="en" sz="2400" dirty="0" smtClean="0">
                <a:solidFill>
                  <a:srgbClr val="000000"/>
                </a:solidFill>
              </a:rPr>
              <a:t> 16-B blocks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b="1" dirty="0">
                <a:ea typeface="Cambria"/>
                <a:cs typeface="Cambria"/>
                <a:sym typeface="Cambria"/>
              </a:rPr>
              <a:t>Number of bits for each </a:t>
            </a:r>
            <a:r>
              <a:rPr lang="en" sz="1800" b="1" dirty="0" smtClean="0">
                <a:ea typeface="Cambria"/>
                <a:cs typeface="Cambria"/>
                <a:sym typeface="Cambria"/>
              </a:rPr>
              <a:t>component:</a:t>
            </a:r>
          </a:p>
          <a:p>
            <a:pPr marL="914400" indent="-342900">
              <a:spcBef>
                <a:spcPts val="800"/>
              </a:spcBef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" sz="1800" dirty="0" smtClean="0">
                <a:solidFill>
                  <a:srgbClr val="000000"/>
                </a:solidFill>
              </a:rPr>
              <a:t>Address Size = log</a:t>
            </a:r>
            <a:r>
              <a:rPr lang="en" sz="1800" baseline="-25000" dirty="0" smtClean="0">
                <a:solidFill>
                  <a:srgbClr val="000000"/>
                </a:solidFill>
              </a:rPr>
              <a:t>2</a:t>
            </a:r>
            <a:r>
              <a:rPr lang="en" sz="1800" dirty="0" smtClean="0">
                <a:solidFill>
                  <a:srgbClr val="000000"/>
                </a:solidFill>
              </a:rPr>
              <a:t>(2</a:t>
            </a:r>
            <a:r>
              <a:rPr lang="en-US" sz="1800" baseline="30000" dirty="0" smtClean="0">
                <a:solidFill>
                  <a:srgbClr val="000000"/>
                </a:solidFill>
              </a:rPr>
              <a:t>24</a:t>
            </a:r>
            <a:r>
              <a:rPr lang="en" sz="1800" dirty="0" smtClean="0">
                <a:solidFill>
                  <a:srgbClr val="000000"/>
                </a:solidFill>
              </a:rPr>
              <a:t>) = </a:t>
            </a:r>
            <a:r>
              <a:rPr lang="en-US" sz="1800" dirty="0" smtClean="0">
                <a:solidFill>
                  <a:srgbClr val="000000"/>
                </a:solidFill>
              </a:rPr>
              <a:t>24</a:t>
            </a:r>
            <a:r>
              <a:rPr lang="en" sz="1800" dirty="0" smtClean="0">
                <a:solidFill>
                  <a:srgbClr val="000000"/>
                </a:solidFill>
              </a:rPr>
              <a:t> bits</a:t>
            </a:r>
          </a:p>
          <a:p>
            <a:pPr marL="914400" indent="-342900">
              <a:spcBef>
                <a:spcPts val="800"/>
              </a:spcBef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" sz="1800" dirty="0" smtClean="0">
                <a:solidFill>
                  <a:srgbClr val="000000"/>
                </a:solidFill>
              </a:rPr>
              <a:t>DRAM Block </a:t>
            </a:r>
            <a:r>
              <a:rPr lang="en-US" sz="1800" dirty="0" smtClean="0">
                <a:solidFill>
                  <a:srgbClr val="000000"/>
                </a:solidFill>
              </a:rPr>
              <a:t>#</a:t>
            </a:r>
            <a:r>
              <a:rPr lang="en" sz="1800" dirty="0" smtClean="0">
                <a:solidFill>
                  <a:srgbClr val="000000"/>
                </a:solidFill>
              </a:rPr>
              <a:t>= log</a:t>
            </a:r>
            <a:r>
              <a:rPr lang="en" sz="1800" baseline="-25000" dirty="0" smtClean="0">
                <a:solidFill>
                  <a:srgbClr val="000000"/>
                </a:solidFill>
              </a:rPr>
              <a:t>2</a:t>
            </a:r>
            <a:r>
              <a:rPr lang="en" sz="1800" dirty="0" smtClean="0">
                <a:solidFill>
                  <a:srgbClr val="000000"/>
                </a:solidFill>
              </a:rPr>
              <a:t>(2</a:t>
            </a:r>
            <a:r>
              <a:rPr lang="en-US" sz="1800" baseline="30000" dirty="0" smtClean="0">
                <a:solidFill>
                  <a:srgbClr val="000000"/>
                </a:solidFill>
              </a:rPr>
              <a:t>24</a:t>
            </a:r>
            <a:r>
              <a:rPr lang="en" sz="1800" dirty="0" smtClean="0">
                <a:solidFill>
                  <a:srgbClr val="000000"/>
                </a:solidFill>
              </a:rPr>
              <a:t>/2</a:t>
            </a:r>
            <a:r>
              <a:rPr lang="en" sz="1800" baseline="30000" dirty="0" smtClean="0">
                <a:solidFill>
                  <a:srgbClr val="000000"/>
                </a:solidFill>
              </a:rPr>
              <a:t>4</a:t>
            </a:r>
            <a:r>
              <a:rPr lang="en" sz="1800" dirty="0" smtClean="0">
                <a:solidFill>
                  <a:srgbClr val="000000"/>
                </a:solidFill>
              </a:rPr>
              <a:t>) = </a:t>
            </a:r>
            <a:r>
              <a:rPr lang="en-US" sz="1800" dirty="0" smtClean="0">
                <a:solidFill>
                  <a:srgbClr val="000000"/>
                </a:solidFill>
              </a:rPr>
              <a:t>20</a:t>
            </a:r>
            <a:r>
              <a:rPr lang="en" sz="1800" dirty="0" smtClean="0">
                <a:solidFill>
                  <a:srgbClr val="000000"/>
                </a:solidFill>
              </a:rPr>
              <a:t> bits</a:t>
            </a:r>
          </a:p>
          <a:p>
            <a:pPr marL="914400" indent="-342900">
              <a:spcBef>
                <a:spcPts val="800"/>
              </a:spcBef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" sz="1800" dirty="0" smtClean="0">
                <a:solidFill>
                  <a:srgbClr val="000000"/>
                </a:solidFill>
              </a:rPr>
              <a:t>Cache Block Offset = log</a:t>
            </a:r>
            <a:r>
              <a:rPr lang="en" sz="1800" baseline="-25000" dirty="0" smtClean="0">
                <a:solidFill>
                  <a:srgbClr val="000000"/>
                </a:solidFill>
              </a:rPr>
              <a:t>2</a:t>
            </a:r>
            <a:r>
              <a:rPr lang="en" sz="1800" dirty="0" smtClean="0">
                <a:solidFill>
                  <a:srgbClr val="000000"/>
                </a:solidFill>
              </a:rPr>
              <a:t>(2</a:t>
            </a:r>
            <a:r>
              <a:rPr lang="en" sz="1800" baseline="30000" dirty="0" smtClean="0">
                <a:solidFill>
                  <a:srgbClr val="000000"/>
                </a:solidFill>
              </a:rPr>
              <a:t>4</a:t>
            </a:r>
            <a:r>
              <a:rPr lang="en" sz="1800" dirty="0" smtClean="0">
                <a:solidFill>
                  <a:srgbClr val="000000"/>
                </a:solidFill>
              </a:rPr>
              <a:t>) = 4 bits</a:t>
            </a:r>
          </a:p>
          <a:p>
            <a:pPr marL="914400" indent="-342900">
              <a:spcBef>
                <a:spcPts val="800"/>
              </a:spcBef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" sz="1800" dirty="0" smtClean="0">
                <a:solidFill>
                  <a:srgbClr val="000000"/>
                </a:solidFill>
              </a:rPr>
              <a:t>Cache Set </a:t>
            </a:r>
            <a:r>
              <a:rPr lang="en-US" sz="1800" dirty="0" smtClean="0">
                <a:solidFill>
                  <a:srgbClr val="000000"/>
                </a:solidFill>
              </a:rPr>
              <a:t>#</a:t>
            </a:r>
            <a:r>
              <a:rPr lang="en" sz="1800" dirty="0" smtClean="0">
                <a:solidFill>
                  <a:srgbClr val="000000"/>
                </a:solidFill>
              </a:rPr>
              <a:t>= </a:t>
            </a:r>
            <a:r>
              <a:rPr lang="en" sz="1800" dirty="0" smtClean="0"/>
              <a:t> log</a:t>
            </a:r>
            <a:r>
              <a:rPr lang="en" sz="1800" baseline="-25000" dirty="0" smtClean="0"/>
              <a:t>2</a:t>
            </a:r>
            <a:r>
              <a:rPr lang="en" sz="1800" dirty="0" smtClean="0"/>
              <a:t>(2</a:t>
            </a:r>
            <a:r>
              <a:rPr lang="en" sz="1800" baseline="30000" dirty="0" smtClean="0"/>
              <a:t>14</a:t>
            </a:r>
            <a:r>
              <a:rPr lang="en" sz="1800" dirty="0" smtClean="0"/>
              <a:t>/(2</a:t>
            </a:r>
            <a:r>
              <a:rPr lang="en" sz="1800" baseline="30000" dirty="0" smtClean="0"/>
              <a:t>1</a:t>
            </a:r>
            <a:r>
              <a:rPr lang="en" sz="1800" dirty="0" smtClean="0"/>
              <a:t>*2</a:t>
            </a:r>
            <a:r>
              <a:rPr lang="en" sz="1800" baseline="30000" dirty="0" smtClean="0"/>
              <a:t>4</a:t>
            </a:r>
            <a:r>
              <a:rPr lang="en" sz="1800" dirty="0" smtClean="0"/>
              <a:t>)) = 9 bits</a:t>
            </a:r>
          </a:p>
          <a:p>
            <a:pPr marL="914400" indent="-342900">
              <a:spcBef>
                <a:spcPts val="800"/>
              </a:spcBef>
              <a:buSzPct val="100000"/>
              <a:buFont typeface="Cambria"/>
              <a:buAutoNum type="arabicPeriod"/>
            </a:pPr>
            <a:r>
              <a:rPr lang="en" sz="1800" dirty="0" smtClean="0"/>
              <a:t>Cache Tag = </a:t>
            </a:r>
            <a:r>
              <a:rPr lang="en-US" sz="1800" dirty="0" smtClean="0"/>
              <a:t>24</a:t>
            </a:r>
            <a:r>
              <a:rPr lang="en" sz="1800" dirty="0" smtClean="0"/>
              <a:t>- (9+4) = </a:t>
            </a:r>
            <a:r>
              <a:rPr lang="en-US" sz="1800" dirty="0" smtClean="0"/>
              <a:t>11</a:t>
            </a:r>
            <a:r>
              <a:rPr lang="en" sz="1800" dirty="0" smtClean="0"/>
              <a:t> bits</a:t>
            </a:r>
            <a:endParaRPr lang="en" sz="1800" dirty="0"/>
          </a:p>
        </p:txBody>
      </p:sp>
      <p:sp>
        <p:nvSpPr>
          <p:cNvPr id="6" name="Shape 2760"/>
          <p:cNvSpPr/>
          <p:nvPr/>
        </p:nvSpPr>
        <p:spPr>
          <a:xfrm>
            <a:off x="2194440" y="2245387"/>
            <a:ext cx="2057721" cy="491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>
                <a:ea typeface="Cambria"/>
                <a:cs typeface="Cambria"/>
                <a:sym typeface="Cambria"/>
              </a:rPr>
              <a:t>11</a:t>
            </a:r>
            <a:r>
              <a:rPr lang="en-US" sz="1800" dirty="0" smtClean="0">
                <a:ea typeface="Cambria"/>
                <a:cs typeface="Cambria"/>
                <a:sym typeface="Cambria"/>
              </a:rPr>
              <a:t> bits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sp>
        <p:nvSpPr>
          <p:cNvPr id="7" name="Shape 2761"/>
          <p:cNvSpPr/>
          <p:nvPr/>
        </p:nvSpPr>
        <p:spPr>
          <a:xfrm>
            <a:off x="4252161" y="2245387"/>
            <a:ext cx="1586293" cy="491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 smtClean="0">
                <a:ea typeface="Cambria"/>
                <a:cs typeface="Cambria"/>
                <a:sym typeface="Cambria"/>
              </a:rPr>
              <a:t>9 bits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sp>
        <p:nvSpPr>
          <p:cNvPr id="8" name="Shape 2762"/>
          <p:cNvSpPr/>
          <p:nvPr/>
        </p:nvSpPr>
        <p:spPr>
          <a:xfrm>
            <a:off x="5838453" y="2245387"/>
            <a:ext cx="1306867" cy="491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 smtClean="0">
                <a:ea typeface="Cambria"/>
                <a:cs typeface="Cambria"/>
                <a:sym typeface="Cambria"/>
              </a:rPr>
              <a:t>4 bits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sp>
        <p:nvSpPr>
          <p:cNvPr id="9" name="Shape 2764"/>
          <p:cNvSpPr txBox="1"/>
          <p:nvPr/>
        </p:nvSpPr>
        <p:spPr>
          <a:xfrm>
            <a:off x="164464" y="2264900"/>
            <a:ext cx="1999111" cy="45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ea typeface="Cambria"/>
                <a:cs typeface="Cambria"/>
                <a:sym typeface="Cambria"/>
              </a:rPr>
              <a:t>Memory  Address</a:t>
            </a:r>
          </a:p>
        </p:txBody>
      </p:sp>
      <p:sp>
        <p:nvSpPr>
          <p:cNvPr id="10" name="Shape 2765"/>
          <p:cNvSpPr txBox="1"/>
          <p:nvPr/>
        </p:nvSpPr>
        <p:spPr>
          <a:xfrm>
            <a:off x="2220691" y="3040461"/>
            <a:ext cx="3641232" cy="374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 smtClean="0">
                <a:ea typeface="Cambria"/>
                <a:cs typeface="Cambria"/>
                <a:sym typeface="Cambria"/>
              </a:rPr>
              <a:t>20bits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sp>
        <p:nvSpPr>
          <p:cNvPr id="11" name="Shape 2768"/>
          <p:cNvSpPr txBox="1"/>
          <p:nvPr/>
        </p:nvSpPr>
        <p:spPr>
          <a:xfrm>
            <a:off x="2182712" y="1633455"/>
            <a:ext cx="4823949" cy="3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sz="1800" dirty="0" smtClean="0">
                <a:ea typeface="Cambria"/>
                <a:cs typeface="Cambria"/>
                <a:sym typeface="Cambria"/>
              </a:rPr>
              <a:t>24 bits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177162" y="1930888"/>
            <a:ext cx="4962224" cy="21546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38341" y="1949686"/>
            <a:ext cx="2112" cy="30840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95649" y="3046572"/>
            <a:ext cx="3666274" cy="310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93538" y="1943348"/>
            <a:ext cx="2112" cy="30840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2198761" y="2730025"/>
            <a:ext cx="8971" cy="32512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5837212" y="2722598"/>
            <a:ext cx="8971" cy="32512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092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Memory Hierarchy – Cache Addressing</a:t>
            </a:r>
          </a:p>
        </p:txBody>
      </p:sp>
      <p:sp>
        <p:nvSpPr>
          <p:cNvPr id="5" name="Shape 2774"/>
          <p:cNvSpPr txBox="1">
            <a:spLocks/>
          </p:cNvSpPr>
          <p:nvPr/>
        </p:nvSpPr>
        <p:spPr>
          <a:xfrm>
            <a:off x="844788" y="1397898"/>
            <a:ext cx="8082603" cy="2069450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80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What is the cache offset used for ?</a:t>
            </a:r>
          </a:p>
          <a:p>
            <a:pPr marL="457200" lvl="0" indent="-342900">
              <a:spcBef>
                <a:spcPts val="800"/>
              </a:spcBef>
              <a:buClr>
                <a:srgbClr val="000000"/>
              </a:buClr>
              <a:buSzPct val="100000"/>
              <a:buFont typeface="Cambria"/>
            </a:pPr>
            <a:r>
              <a:rPr lang="en" sz="1800" dirty="0">
                <a:solidFill>
                  <a:srgbClr val="000000"/>
                </a:solidFill>
              </a:rPr>
              <a:t>Remember MIPS64: instructions are 4 bytes, data are 8 bytes</a:t>
            </a:r>
          </a:p>
          <a:p>
            <a:pPr marL="457200" lvl="0" indent="-342900">
              <a:spcBef>
                <a:spcPts val="800"/>
              </a:spcBef>
              <a:buClr>
                <a:srgbClr val="000000"/>
              </a:buClr>
              <a:buSzPct val="100000"/>
              <a:buFont typeface="Cambria"/>
            </a:pPr>
            <a:r>
              <a:rPr lang="en" sz="1800" dirty="0">
                <a:solidFill>
                  <a:srgbClr val="000000"/>
                </a:solidFill>
              </a:rPr>
              <a:t>Therefore, each 16-B block has:</a:t>
            </a:r>
          </a:p>
          <a:p>
            <a:pPr marL="914400" lvl="1" indent="-342900">
              <a:spcBef>
                <a:spcPts val="800"/>
              </a:spcBef>
              <a:buClr>
                <a:srgbClr val="000000"/>
              </a:buClr>
              <a:buSzPct val="100000"/>
              <a:buFont typeface="Cambria"/>
            </a:pPr>
            <a:r>
              <a:rPr lang="en" dirty="0">
                <a:solidFill>
                  <a:srgbClr val="000000"/>
                </a:solidFill>
              </a:rPr>
              <a:t>16/4 = 4 instructions</a:t>
            </a:r>
          </a:p>
          <a:p>
            <a:pPr marL="914400" lvl="1">
              <a:spcBef>
                <a:spcPts val="800"/>
              </a:spcBef>
              <a:buClr>
                <a:srgbClr val="000000"/>
              </a:buClr>
              <a:buFont typeface="Cambria"/>
            </a:pPr>
            <a:r>
              <a:rPr lang="en" dirty="0">
                <a:solidFill>
                  <a:srgbClr val="000000"/>
                </a:solidFill>
              </a:rPr>
              <a:t>16/8 = 2 data</a:t>
            </a:r>
          </a:p>
        </p:txBody>
      </p:sp>
      <p:sp>
        <p:nvSpPr>
          <p:cNvPr id="14" name="Shape 2787"/>
          <p:cNvSpPr/>
          <p:nvPr/>
        </p:nvSpPr>
        <p:spPr>
          <a:xfrm>
            <a:off x="1584920" y="3712753"/>
            <a:ext cx="1444800" cy="414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0xF00A9458</a:t>
            </a:r>
          </a:p>
        </p:txBody>
      </p:sp>
      <p:sp>
        <p:nvSpPr>
          <p:cNvPr id="15" name="Shape 2788"/>
          <p:cNvSpPr/>
          <p:nvPr/>
        </p:nvSpPr>
        <p:spPr>
          <a:xfrm>
            <a:off x="3029720" y="3712753"/>
            <a:ext cx="1444800" cy="414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0x0A000A00</a:t>
            </a:r>
          </a:p>
        </p:txBody>
      </p:sp>
      <p:sp>
        <p:nvSpPr>
          <p:cNvPr id="16" name="Shape 2789"/>
          <p:cNvSpPr/>
          <p:nvPr/>
        </p:nvSpPr>
        <p:spPr>
          <a:xfrm>
            <a:off x="4474520" y="3712753"/>
            <a:ext cx="1444800" cy="414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0x360EF932</a:t>
            </a:r>
          </a:p>
        </p:txBody>
      </p:sp>
      <p:sp>
        <p:nvSpPr>
          <p:cNvPr id="17" name="Shape 2790"/>
          <p:cNvSpPr/>
          <p:nvPr/>
        </p:nvSpPr>
        <p:spPr>
          <a:xfrm>
            <a:off x="5919320" y="3712753"/>
            <a:ext cx="1444800" cy="414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ea typeface="Cambria"/>
                <a:cs typeface="Cambria"/>
                <a:sym typeface="Cambria"/>
              </a:rPr>
              <a:t>0xF0854032</a:t>
            </a:r>
          </a:p>
        </p:txBody>
      </p:sp>
      <p:sp>
        <p:nvSpPr>
          <p:cNvPr id="18" name="Shape 2791"/>
          <p:cNvSpPr txBox="1"/>
          <p:nvPr/>
        </p:nvSpPr>
        <p:spPr>
          <a:xfrm>
            <a:off x="545595" y="3712753"/>
            <a:ext cx="965100" cy="41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IL1 Cache</a:t>
            </a:r>
          </a:p>
        </p:txBody>
      </p:sp>
      <p:sp>
        <p:nvSpPr>
          <p:cNvPr id="19" name="Shape 2792"/>
          <p:cNvSpPr txBox="1"/>
          <p:nvPr/>
        </p:nvSpPr>
        <p:spPr>
          <a:xfrm>
            <a:off x="1183995" y="4127353"/>
            <a:ext cx="597000" cy="41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0xC0</a:t>
            </a:r>
          </a:p>
        </p:txBody>
      </p:sp>
      <p:sp>
        <p:nvSpPr>
          <p:cNvPr id="20" name="Shape 2793"/>
          <p:cNvSpPr txBox="1"/>
          <p:nvPr/>
        </p:nvSpPr>
        <p:spPr>
          <a:xfrm>
            <a:off x="2780895" y="4127353"/>
            <a:ext cx="597000" cy="41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ea typeface="Cambria"/>
                <a:cs typeface="Cambria"/>
                <a:sym typeface="Cambria"/>
              </a:rPr>
              <a:t>0xC4</a:t>
            </a:r>
          </a:p>
        </p:txBody>
      </p:sp>
      <p:sp>
        <p:nvSpPr>
          <p:cNvPr id="21" name="Shape 2794"/>
          <p:cNvSpPr txBox="1"/>
          <p:nvPr/>
        </p:nvSpPr>
        <p:spPr>
          <a:xfrm>
            <a:off x="4175295" y="4127353"/>
            <a:ext cx="597000" cy="41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ea typeface="Cambria"/>
                <a:cs typeface="Cambria"/>
                <a:sym typeface="Cambria"/>
              </a:rPr>
              <a:t>0xC8</a:t>
            </a:r>
          </a:p>
        </p:txBody>
      </p:sp>
      <p:sp>
        <p:nvSpPr>
          <p:cNvPr id="22" name="Shape 2795"/>
          <p:cNvSpPr txBox="1"/>
          <p:nvPr/>
        </p:nvSpPr>
        <p:spPr>
          <a:xfrm>
            <a:off x="5704695" y="4127353"/>
            <a:ext cx="597000" cy="41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ea typeface="Cambria"/>
                <a:cs typeface="Cambria"/>
                <a:sym typeface="Cambria"/>
              </a:rPr>
              <a:t>0xCC</a:t>
            </a:r>
          </a:p>
        </p:txBody>
      </p:sp>
      <p:sp>
        <p:nvSpPr>
          <p:cNvPr id="2" name="Rectangle 1"/>
          <p:cNvSpPr/>
          <p:nvPr/>
        </p:nvSpPr>
        <p:spPr>
          <a:xfrm>
            <a:off x="1168651" y="4585613"/>
            <a:ext cx="5359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>
              <a:spcBef>
                <a:spcPts val="800"/>
              </a:spcBef>
              <a:buClr>
                <a:srgbClr val="000000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Offset indicates which of the four instructions the address is requesting</a:t>
            </a:r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28" name="Shape 2810"/>
          <p:cNvSpPr/>
          <p:nvPr/>
        </p:nvSpPr>
        <p:spPr>
          <a:xfrm>
            <a:off x="1663405" y="5345023"/>
            <a:ext cx="2889600" cy="414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ea typeface="Cambria"/>
                <a:cs typeface="Cambria"/>
                <a:sym typeface="Cambria"/>
              </a:rPr>
              <a:t>0xEF34589AE0DC565AA</a:t>
            </a:r>
          </a:p>
        </p:txBody>
      </p:sp>
      <p:sp>
        <p:nvSpPr>
          <p:cNvPr id="29" name="Shape 2811"/>
          <p:cNvSpPr/>
          <p:nvPr/>
        </p:nvSpPr>
        <p:spPr>
          <a:xfrm>
            <a:off x="4553005" y="5345023"/>
            <a:ext cx="2889600" cy="414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ea typeface="Cambria"/>
                <a:cs typeface="Cambria"/>
                <a:sym typeface="Cambria"/>
              </a:rPr>
              <a:t>0xAA08954E4521AAFF</a:t>
            </a:r>
          </a:p>
        </p:txBody>
      </p:sp>
      <p:sp>
        <p:nvSpPr>
          <p:cNvPr id="30" name="Shape 2812"/>
          <p:cNvSpPr txBox="1"/>
          <p:nvPr/>
        </p:nvSpPr>
        <p:spPr>
          <a:xfrm>
            <a:off x="624080" y="5345023"/>
            <a:ext cx="1039200" cy="41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DL1 Cache</a:t>
            </a:r>
          </a:p>
        </p:txBody>
      </p:sp>
      <p:sp>
        <p:nvSpPr>
          <p:cNvPr id="31" name="Shape 2813"/>
          <p:cNvSpPr txBox="1"/>
          <p:nvPr/>
        </p:nvSpPr>
        <p:spPr>
          <a:xfrm>
            <a:off x="1031630" y="5759623"/>
            <a:ext cx="929100" cy="41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ea typeface="Cambria"/>
                <a:cs typeface="Cambria"/>
                <a:sym typeface="Cambria"/>
              </a:rPr>
              <a:t>0x80000</a:t>
            </a:r>
          </a:p>
        </p:txBody>
      </p:sp>
      <p:sp>
        <p:nvSpPr>
          <p:cNvPr id="32" name="Shape 2814"/>
          <p:cNvSpPr txBox="1"/>
          <p:nvPr/>
        </p:nvSpPr>
        <p:spPr>
          <a:xfrm>
            <a:off x="4253780" y="5759623"/>
            <a:ext cx="1039200" cy="41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sz="140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0x80008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506562" y="6143501"/>
            <a:ext cx="5359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>
              <a:spcBef>
                <a:spcPts val="800"/>
              </a:spcBef>
              <a:buClr>
                <a:srgbClr val="000000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Offset indicates which of the two data the address is requesting</a:t>
            </a:r>
            <a:endParaRPr lang="e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728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Memory Hierarchy – Cache Addressing</a:t>
            </a:r>
          </a:p>
        </p:txBody>
      </p:sp>
      <p:sp>
        <p:nvSpPr>
          <p:cNvPr id="5" name="Shape 2774"/>
          <p:cNvSpPr txBox="1">
            <a:spLocks/>
          </p:cNvSpPr>
          <p:nvPr/>
        </p:nvSpPr>
        <p:spPr>
          <a:xfrm>
            <a:off x="844788" y="1397898"/>
            <a:ext cx="8082603" cy="2069450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80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What is the cache </a:t>
            </a:r>
            <a:r>
              <a:rPr lang="en-US" sz="2400" dirty="0" smtClean="0">
                <a:solidFill>
                  <a:srgbClr val="000000"/>
                </a:solidFill>
              </a:rPr>
              <a:t>tag </a:t>
            </a:r>
            <a:r>
              <a:rPr lang="en" sz="2400" dirty="0" smtClean="0">
                <a:solidFill>
                  <a:srgbClr val="000000"/>
                </a:solidFill>
              </a:rPr>
              <a:t>used </a:t>
            </a:r>
            <a:r>
              <a:rPr lang="en" sz="2400" dirty="0">
                <a:solidFill>
                  <a:srgbClr val="000000"/>
                </a:solidFill>
              </a:rPr>
              <a:t>for </a:t>
            </a:r>
            <a:r>
              <a:rPr lang="en" sz="2400" dirty="0" smtClean="0">
                <a:solidFill>
                  <a:srgbClr val="000000"/>
                </a:solidFill>
              </a:rPr>
              <a:t>?</a:t>
            </a:r>
            <a:endParaRPr lang="en-US" sz="2400" dirty="0" smtClean="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</a:pPr>
            <a:r>
              <a:rPr lang="en-US" sz="2400" dirty="0" smtClean="0">
                <a:solidFill>
                  <a:srgbClr val="000000"/>
                </a:solidFill>
              </a:rPr>
              <a:t>Assume 16-MB DRAM. Cache: 16-KB, 2-way set associative. 16-byte blocks</a:t>
            </a:r>
            <a:endParaRPr lang="en" sz="24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3726" y="2631207"/>
            <a:ext cx="94435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ym typeface="Wingdings"/>
              </a:rPr>
              <a:t>Consider the addresses: </a:t>
            </a:r>
            <a:r>
              <a:rPr lang="en" sz="2400" b="1" dirty="0">
                <a:sym typeface="Wingdings"/>
              </a:rPr>
              <a:t>0x001C</a:t>
            </a:r>
            <a:r>
              <a:rPr lang="en" sz="2400" dirty="0">
                <a:sym typeface="Wingdings"/>
              </a:rPr>
              <a:t> </a:t>
            </a:r>
            <a:r>
              <a:rPr lang="en-US" sz="2400" dirty="0" smtClean="0">
                <a:sym typeface="Wingdings"/>
              </a:rPr>
              <a:t>and</a:t>
            </a:r>
            <a:r>
              <a:rPr lang="en-US" sz="2400" b="1" dirty="0" smtClean="0">
                <a:sym typeface="Wingdings"/>
              </a:rPr>
              <a:t> 0x004018</a:t>
            </a:r>
            <a:r>
              <a:rPr lang="en" sz="2400" b="1" dirty="0" smtClean="0">
                <a:sym typeface="Wingdings"/>
              </a:rPr>
              <a:t> </a:t>
            </a:r>
            <a:r>
              <a:rPr lang="en-US" sz="2400" dirty="0" smtClean="0">
                <a:sym typeface="Wingdings"/>
              </a:rPr>
              <a:t>used at memory stage</a:t>
            </a:r>
            <a:endParaRPr lang="en-US" sz="2400" b="1" dirty="0"/>
          </a:p>
        </p:txBody>
      </p:sp>
      <p:sp>
        <p:nvSpPr>
          <p:cNvPr id="23" name="Shape 2760"/>
          <p:cNvSpPr/>
          <p:nvPr/>
        </p:nvSpPr>
        <p:spPr>
          <a:xfrm>
            <a:off x="3258202" y="3691957"/>
            <a:ext cx="2057721" cy="491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 smtClean="0">
                <a:ea typeface="Cambria"/>
                <a:cs typeface="Cambria"/>
                <a:sym typeface="Cambria"/>
              </a:rPr>
              <a:t>00000000000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sp>
        <p:nvSpPr>
          <p:cNvPr id="24" name="Shape 2761"/>
          <p:cNvSpPr/>
          <p:nvPr/>
        </p:nvSpPr>
        <p:spPr>
          <a:xfrm>
            <a:off x="5315923" y="3691957"/>
            <a:ext cx="1586293" cy="491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>
                <a:ea typeface="Cambria"/>
                <a:cs typeface="Cambria"/>
                <a:sym typeface="Cambria"/>
              </a:rPr>
              <a:t>000000001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sp>
        <p:nvSpPr>
          <p:cNvPr id="25" name="Shape 2762"/>
          <p:cNvSpPr/>
          <p:nvPr/>
        </p:nvSpPr>
        <p:spPr>
          <a:xfrm>
            <a:off x="6902215" y="3691957"/>
            <a:ext cx="1306867" cy="491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>
                <a:ea typeface="Cambria"/>
                <a:cs typeface="Cambria"/>
                <a:sym typeface="Cambria"/>
              </a:rPr>
              <a:t>1100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3240924" y="3377458"/>
            <a:ext cx="2064960" cy="1468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95805" y="3396256"/>
            <a:ext cx="2112" cy="30840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59411" y="4493142"/>
            <a:ext cx="3666274" cy="310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57300" y="3389918"/>
            <a:ext cx="2112" cy="30840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3262523" y="4176595"/>
            <a:ext cx="8971" cy="32512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6900974" y="4169168"/>
            <a:ext cx="8971" cy="32512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900481" y="3389201"/>
            <a:ext cx="2112" cy="30840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295520" y="3387487"/>
            <a:ext cx="1616411" cy="1604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502564" y="3009471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Tag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392000" y="3019501"/>
            <a:ext cx="1318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Set #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160466" y="4504491"/>
            <a:ext cx="2227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DRAM Block #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69478" y="3835565"/>
            <a:ext cx="17208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b="1" dirty="0">
                <a:sym typeface="Wingdings"/>
              </a:rPr>
              <a:t>0x001C</a:t>
            </a:r>
            <a:r>
              <a:rPr lang="en" sz="2400" dirty="0">
                <a:sym typeface="Wingdings"/>
              </a:rPr>
              <a:t> </a:t>
            </a:r>
            <a:endParaRPr lang="en-US" sz="2400" dirty="0"/>
          </a:p>
        </p:txBody>
      </p:sp>
      <p:sp>
        <p:nvSpPr>
          <p:cNvPr id="43" name="Shape 2760"/>
          <p:cNvSpPr/>
          <p:nvPr/>
        </p:nvSpPr>
        <p:spPr>
          <a:xfrm>
            <a:off x="3247254" y="5564187"/>
            <a:ext cx="2057721" cy="491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" dirty="0" smtClean="0">
                <a:sym typeface="Wingdings"/>
              </a:rPr>
              <a:t>000000000</a:t>
            </a:r>
            <a:r>
              <a:rPr lang="en-US" dirty="0">
                <a:sym typeface="Wingdings"/>
              </a:rPr>
              <a:t>1</a:t>
            </a:r>
            <a:r>
              <a:rPr lang="en" dirty="0">
                <a:sym typeface="Wingdings"/>
              </a:rPr>
              <a:t>0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sp>
        <p:nvSpPr>
          <p:cNvPr id="44" name="Shape 2761"/>
          <p:cNvSpPr/>
          <p:nvPr/>
        </p:nvSpPr>
        <p:spPr>
          <a:xfrm>
            <a:off x="5304975" y="5564187"/>
            <a:ext cx="1586293" cy="491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" dirty="0">
                <a:sym typeface="Wingdings"/>
              </a:rPr>
              <a:t>0</a:t>
            </a:r>
            <a:r>
              <a:rPr lang="en" dirty="0" smtClean="0">
                <a:sym typeface="Wingdings"/>
              </a:rPr>
              <a:t>00000001 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sp>
        <p:nvSpPr>
          <p:cNvPr id="45" name="Shape 2762"/>
          <p:cNvSpPr/>
          <p:nvPr/>
        </p:nvSpPr>
        <p:spPr>
          <a:xfrm>
            <a:off x="6891267" y="5564187"/>
            <a:ext cx="1306867" cy="491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ym typeface="Wingdings"/>
              </a:rPr>
              <a:t>1000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3229976" y="5249688"/>
            <a:ext cx="2064960" cy="1468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284857" y="5268486"/>
            <a:ext cx="2112" cy="30840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248463" y="6365372"/>
            <a:ext cx="3666274" cy="310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246352" y="5262148"/>
            <a:ext cx="2112" cy="30840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3251575" y="6048825"/>
            <a:ext cx="8971" cy="32512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6890026" y="6041398"/>
            <a:ext cx="8971" cy="32512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889533" y="5261431"/>
            <a:ext cx="2112" cy="30840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284572" y="5259717"/>
            <a:ext cx="1616411" cy="1604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491616" y="4881701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Tag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381052" y="4891731"/>
            <a:ext cx="1318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Set #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149518" y="6376721"/>
            <a:ext cx="2227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DRAM Block #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026281" y="5717862"/>
            <a:ext cx="17208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ym typeface="Wingdings"/>
              </a:rPr>
              <a:t>0x004018</a:t>
            </a:r>
            <a:r>
              <a:rPr lang="en" sz="2400" b="1" dirty="0">
                <a:sym typeface="Wingdings"/>
              </a:rPr>
              <a:t> </a:t>
            </a:r>
            <a:endParaRPr lang="en-US" sz="2400" dirty="0"/>
          </a:p>
        </p:txBody>
      </p:sp>
      <p:sp>
        <p:nvSpPr>
          <p:cNvPr id="58" name="Oval 57"/>
          <p:cNvSpPr/>
          <p:nvPr/>
        </p:nvSpPr>
        <p:spPr>
          <a:xfrm>
            <a:off x="3142085" y="3678522"/>
            <a:ext cx="2167710" cy="43203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228797" y="5593665"/>
            <a:ext cx="2037205" cy="43203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455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Memory Hierarchy – Cache </a:t>
            </a:r>
            <a:r>
              <a:rPr lang="en-US" sz="3200" dirty="0" smtClean="0"/>
              <a:t>Usage During Execution</a:t>
            </a:r>
            <a:endParaRPr lang="en-US" sz="3200" dirty="0"/>
          </a:p>
        </p:txBody>
      </p:sp>
      <p:sp>
        <p:nvSpPr>
          <p:cNvPr id="95" name="Shape 1944"/>
          <p:cNvSpPr/>
          <p:nvPr/>
        </p:nvSpPr>
        <p:spPr>
          <a:xfrm>
            <a:off x="681475" y="152690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" name="Shape 1944"/>
          <p:cNvSpPr/>
          <p:nvPr/>
        </p:nvSpPr>
        <p:spPr>
          <a:xfrm>
            <a:off x="682818" y="185184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0xABCD4847393EDF09CBDEF9894</a:t>
            </a:r>
          </a:p>
        </p:txBody>
      </p:sp>
      <p:sp>
        <p:nvSpPr>
          <p:cNvPr id="97" name="Shape 1944"/>
          <p:cNvSpPr/>
          <p:nvPr/>
        </p:nvSpPr>
        <p:spPr>
          <a:xfrm>
            <a:off x="682981" y="217387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" name="Shape 1944"/>
          <p:cNvSpPr/>
          <p:nvPr/>
        </p:nvSpPr>
        <p:spPr>
          <a:xfrm>
            <a:off x="684324" y="2498818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0xAAAAAAAAAABBBBEEEE000058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Shape 1944"/>
          <p:cNvSpPr/>
          <p:nvPr/>
        </p:nvSpPr>
        <p:spPr>
          <a:xfrm>
            <a:off x="682981" y="281933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" name="Shape 1944"/>
          <p:cNvSpPr/>
          <p:nvPr/>
        </p:nvSpPr>
        <p:spPr>
          <a:xfrm>
            <a:off x="684324" y="314427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0x12345678901243567890124587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1" name="Shape 1944"/>
          <p:cNvSpPr/>
          <p:nvPr/>
        </p:nvSpPr>
        <p:spPr>
          <a:xfrm>
            <a:off x="684487" y="34663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0x1110000EEDDDAACCCD0000000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Shape 1944"/>
          <p:cNvSpPr/>
          <p:nvPr/>
        </p:nvSpPr>
        <p:spPr>
          <a:xfrm>
            <a:off x="685830" y="379124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Shape 1944"/>
          <p:cNvSpPr/>
          <p:nvPr/>
        </p:nvSpPr>
        <p:spPr>
          <a:xfrm>
            <a:off x="680997" y="410529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0x489CDFE000215569843EA10987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4" name="Shape 1944"/>
          <p:cNvSpPr/>
          <p:nvPr/>
        </p:nvSpPr>
        <p:spPr>
          <a:xfrm>
            <a:off x="682340" y="443023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" name="Shape 1944"/>
          <p:cNvSpPr/>
          <p:nvPr/>
        </p:nvSpPr>
        <p:spPr>
          <a:xfrm>
            <a:off x="682503" y="475226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0xABC34930897ED1093738370000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6" name="Shape 1944"/>
          <p:cNvSpPr/>
          <p:nvPr/>
        </p:nvSpPr>
        <p:spPr>
          <a:xfrm>
            <a:off x="683846" y="5077208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" name="Shape 1944"/>
          <p:cNvSpPr/>
          <p:nvPr/>
        </p:nvSpPr>
        <p:spPr>
          <a:xfrm>
            <a:off x="682503" y="539772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8" name="Shape 1944"/>
          <p:cNvSpPr/>
          <p:nvPr/>
        </p:nvSpPr>
        <p:spPr>
          <a:xfrm>
            <a:off x="683846" y="572266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" name="Shape 1944"/>
          <p:cNvSpPr/>
          <p:nvPr/>
        </p:nvSpPr>
        <p:spPr>
          <a:xfrm>
            <a:off x="684009" y="604469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" name="Shape 1944"/>
          <p:cNvSpPr/>
          <p:nvPr/>
        </p:nvSpPr>
        <p:spPr>
          <a:xfrm>
            <a:off x="685352" y="636963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Shape 1944"/>
          <p:cNvSpPr/>
          <p:nvPr/>
        </p:nvSpPr>
        <p:spPr>
          <a:xfrm>
            <a:off x="4561741" y="247886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" name="Shape 1944"/>
          <p:cNvSpPr/>
          <p:nvPr/>
        </p:nvSpPr>
        <p:spPr>
          <a:xfrm>
            <a:off x="4563084" y="28038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13" name="Shape 1944"/>
          <p:cNvSpPr/>
          <p:nvPr/>
        </p:nvSpPr>
        <p:spPr>
          <a:xfrm>
            <a:off x="4563247" y="312583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" name="Shape 1944"/>
          <p:cNvSpPr/>
          <p:nvPr/>
        </p:nvSpPr>
        <p:spPr>
          <a:xfrm>
            <a:off x="4564590" y="345077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206966" y="2091568"/>
            <a:ext cx="146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370739" y="1512595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373265" y="1806987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220866" y="6337464"/>
            <a:ext cx="45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19" name="Shape 1944"/>
          <p:cNvSpPr/>
          <p:nvPr/>
        </p:nvSpPr>
        <p:spPr>
          <a:xfrm>
            <a:off x="7609064" y="2490815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569079" y="2074174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Block Age bits</a:t>
            </a:r>
            <a:endParaRPr lang="en-US" dirty="0"/>
          </a:p>
        </p:txBody>
      </p:sp>
      <p:sp>
        <p:nvSpPr>
          <p:cNvPr id="121" name="Shape 1944"/>
          <p:cNvSpPr/>
          <p:nvPr/>
        </p:nvSpPr>
        <p:spPr>
          <a:xfrm>
            <a:off x="7607740" y="2814163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000000000000</a:t>
            </a:r>
          </a:p>
        </p:txBody>
      </p:sp>
      <p:sp>
        <p:nvSpPr>
          <p:cNvPr id="122" name="Shape 1944"/>
          <p:cNvSpPr/>
          <p:nvPr/>
        </p:nvSpPr>
        <p:spPr>
          <a:xfrm>
            <a:off x="7608405" y="3135509"/>
            <a:ext cx="1383337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000000000000</a:t>
            </a:r>
          </a:p>
        </p:txBody>
      </p:sp>
      <p:sp>
        <p:nvSpPr>
          <p:cNvPr id="123" name="Shape 1944"/>
          <p:cNvSpPr/>
          <p:nvPr/>
        </p:nvSpPr>
        <p:spPr>
          <a:xfrm>
            <a:off x="7607081" y="3446447"/>
            <a:ext cx="1383337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400" dirty="0" smtClean="0">
                <a:ea typeface="Cambria"/>
                <a:cs typeface="Cambria"/>
                <a:sym typeface="Cambria"/>
              </a:rPr>
              <a:t>000000000000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5" name="Shape 1944"/>
          <p:cNvSpPr/>
          <p:nvPr/>
        </p:nvSpPr>
        <p:spPr>
          <a:xfrm>
            <a:off x="9164401" y="2480779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6" name="Shape 1944"/>
          <p:cNvSpPr/>
          <p:nvPr/>
        </p:nvSpPr>
        <p:spPr>
          <a:xfrm>
            <a:off x="9163077" y="2804127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</a:t>
            </a:r>
          </a:p>
        </p:txBody>
      </p:sp>
      <p:sp>
        <p:nvSpPr>
          <p:cNvPr id="127" name="Shape 1944"/>
          <p:cNvSpPr/>
          <p:nvPr/>
        </p:nvSpPr>
        <p:spPr>
          <a:xfrm>
            <a:off x="9163742" y="3125473"/>
            <a:ext cx="32141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8" name="Shape 1944"/>
          <p:cNvSpPr/>
          <p:nvPr/>
        </p:nvSpPr>
        <p:spPr>
          <a:xfrm>
            <a:off x="9162418" y="3436411"/>
            <a:ext cx="32141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050576" y="2069060"/>
            <a:ext cx="691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Dirty</a:t>
            </a:r>
            <a:endParaRPr lang="en-US" dirty="0"/>
          </a:p>
        </p:txBody>
      </p:sp>
      <p:sp>
        <p:nvSpPr>
          <p:cNvPr id="132" name="Shape 1944"/>
          <p:cNvSpPr/>
          <p:nvPr/>
        </p:nvSpPr>
        <p:spPr>
          <a:xfrm>
            <a:off x="9787194" y="2492080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33" name="Shape 1944"/>
          <p:cNvSpPr/>
          <p:nvPr/>
        </p:nvSpPr>
        <p:spPr>
          <a:xfrm>
            <a:off x="9785870" y="2815428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</a:t>
            </a:r>
          </a:p>
        </p:txBody>
      </p:sp>
      <p:sp>
        <p:nvSpPr>
          <p:cNvPr id="134" name="Shape 1944"/>
          <p:cNvSpPr/>
          <p:nvPr/>
        </p:nvSpPr>
        <p:spPr>
          <a:xfrm>
            <a:off x="9786535" y="3136774"/>
            <a:ext cx="32141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35" name="Shape 1944"/>
          <p:cNvSpPr/>
          <p:nvPr/>
        </p:nvSpPr>
        <p:spPr>
          <a:xfrm>
            <a:off x="9785211" y="3447712"/>
            <a:ext cx="32141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9649850" y="206860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Valid</a:t>
            </a:r>
            <a:endParaRPr lang="en-US" dirty="0"/>
          </a:p>
        </p:txBody>
      </p:sp>
      <p:sp>
        <p:nvSpPr>
          <p:cNvPr id="141" name="Shape 1944"/>
          <p:cNvSpPr/>
          <p:nvPr/>
        </p:nvSpPr>
        <p:spPr>
          <a:xfrm>
            <a:off x="10348626" y="2513874"/>
            <a:ext cx="130912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0308641" y="2097233"/>
            <a:ext cx="1223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tags</a:t>
            </a:r>
            <a:endParaRPr lang="en-US" dirty="0"/>
          </a:p>
        </p:txBody>
      </p:sp>
      <p:sp>
        <p:nvSpPr>
          <p:cNvPr id="143" name="Shape 1944"/>
          <p:cNvSpPr/>
          <p:nvPr/>
        </p:nvSpPr>
        <p:spPr>
          <a:xfrm>
            <a:off x="10347300" y="2837222"/>
            <a:ext cx="1310453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400" dirty="0" smtClean="0">
                <a:ea typeface="Cambria"/>
                <a:cs typeface="Cambria"/>
                <a:sym typeface="Cambria"/>
              </a:rPr>
              <a:t>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44" name="Shape 1944"/>
          <p:cNvSpPr/>
          <p:nvPr/>
        </p:nvSpPr>
        <p:spPr>
          <a:xfrm>
            <a:off x="10347968" y="3158568"/>
            <a:ext cx="1309786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400" dirty="0" smtClean="0">
                <a:ea typeface="Cambria"/>
                <a:cs typeface="Cambria"/>
                <a:sym typeface="Cambria"/>
              </a:rPr>
              <a:t>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45" name="Shape 1944"/>
          <p:cNvSpPr/>
          <p:nvPr/>
        </p:nvSpPr>
        <p:spPr>
          <a:xfrm>
            <a:off x="10346643" y="3469506"/>
            <a:ext cx="1302969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400" dirty="0" smtClean="0">
                <a:ea typeface="Cambria"/>
                <a:cs typeface="Cambria"/>
                <a:sym typeface="Cambria"/>
              </a:rPr>
              <a:t>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47" name="Shape 2760"/>
          <p:cNvSpPr/>
          <p:nvPr/>
        </p:nvSpPr>
        <p:spPr>
          <a:xfrm>
            <a:off x="4758082" y="4491213"/>
            <a:ext cx="2057721" cy="491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 smtClean="0">
                <a:ea typeface="Cambria"/>
                <a:cs typeface="Cambria"/>
                <a:sym typeface="Cambria"/>
              </a:rPr>
              <a:t>11 bits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sp>
        <p:nvSpPr>
          <p:cNvPr id="148" name="Shape 2761"/>
          <p:cNvSpPr/>
          <p:nvPr/>
        </p:nvSpPr>
        <p:spPr>
          <a:xfrm>
            <a:off x="6815803" y="4491213"/>
            <a:ext cx="1586293" cy="491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 smtClean="0">
                <a:ea typeface="Cambria"/>
                <a:cs typeface="Cambria"/>
                <a:sym typeface="Cambria"/>
              </a:rPr>
              <a:t>9 bits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sp>
        <p:nvSpPr>
          <p:cNvPr id="149" name="Shape 2762"/>
          <p:cNvSpPr/>
          <p:nvPr/>
        </p:nvSpPr>
        <p:spPr>
          <a:xfrm>
            <a:off x="8402095" y="4491213"/>
            <a:ext cx="1306867" cy="491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 smtClean="0">
                <a:ea typeface="Cambria"/>
                <a:cs typeface="Cambria"/>
                <a:sym typeface="Cambria"/>
              </a:rPr>
              <a:t>4 bits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sp>
        <p:nvSpPr>
          <p:cNvPr id="150" name="Shape 2765"/>
          <p:cNvSpPr txBox="1"/>
          <p:nvPr/>
        </p:nvSpPr>
        <p:spPr>
          <a:xfrm>
            <a:off x="4784333" y="5286287"/>
            <a:ext cx="3641232" cy="374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 smtClean="0">
                <a:ea typeface="Cambria"/>
                <a:cs typeface="Cambria"/>
                <a:sym typeface="Cambria"/>
              </a:rPr>
              <a:t>20 bits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sp>
        <p:nvSpPr>
          <p:cNvPr id="151" name="Shape 2768"/>
          <p:cNvSpPr txBox="1"/>
          <p:nvPr/>
        </p:nvSpPr>
        <p:spPr>
          <a:xfrm>
            <a:off x="4746354" y="3879281"/>
            <a:ext cx="4823949" cy="3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sz="1800" dirty="0" smtClean="0">
                <a:ea typeface="Cambria"/>
                <a:cs typeface="Cambria"/>
                <a:sym typeface="Cambria"/>
              </a:rPr>
              <a:t>24 bits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>
            <a:off x="4740804" y="4176714"/>
            <a:ext cx="4962224" cy="21546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9701983" y="4195512"/>
            <a:ext cx="2112" cy="30840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759291" y="5292398"/>
            <a:ext cx="3666274" cy="310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4757180" y="4189174"/>
            <a:ext cx="2112" cy="30840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 flipV="1">
            <a:off x="4762403" y="4975851"/>
            <a:ext cx="8971" cy="32512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 flipV="1">
            <a:off x="8400854" y="4968424"/>
            <a:ext cx="8971" cy="32512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570979" y="171439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DL1 cache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444300" y="1127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DRAM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858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Memory Hierarchy – Cache </a:t>
            </a:r>
            <a:r>
              <a:rPr lang="en-US" sz="3200" dirty="0" smtClean="0"/>
              <a:t>Usage During Execution</a:t>
            </a:r>
            <a:endParaRPr lang="en-US" sz="3200" dirty="0"/>
          </a:p>
        </p:txBody>
      </p:sp>
      <p:sp>
        <p:nvSpPr>
          <p:cNvPr id="95" name="Shape 1944"/>
          <p:cNvSpPr/>
          <p:nvPr/>
        </p:nvSpPr>
        <p:spPr>
          <a:xfrm>
            <a:off x="681475" y="152690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" name="Shape 1944"/>
          <p:cNvSpPr/>
          <p:nvPr/>
        </p:nvSpPr>
        <p:spPr>
          <a:xfrm>
            <a:off x="682818" y="185184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0xABCD4847393EDF09CBDEF9894</a:t>
            </a:r>
          </a:p>
        </p:txBody>
      </p:sp>
      <p:sp>
        <p:nvSpPr>
          <p:cNvPr id="97" name="Shape 1944"/>
          <p:cNvSpPr/>
          <p:nvPr/>
        </p:nvSpPr>
        <p:spPr>
          <a:xfrm>
            <a:off x="682981" y="217387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" name="Shape 1944"/>
          <p:cNvSpPr/>
          <p:nvPr/>
        </p:nvSpPr>
        <p:spPr>
          <a:xfrm>
            <a:off x="684324" y="2498818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0xAAAAAAAAAABBBBEEEE000058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Shape 1944"/>
          <p:cNvSpPr/>
          <p:nvPr/>
        </p:nvSpPr>
        <p:spPr>
          <a:xfrm>
            <a:off x="682981" y="281933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" name="Shape 1944"/>
          <p:cNvSpPr/>
          <p:nvPr/>
        </p:nvSpPr>
        <p:spPr>
          <a:xfrm>
            <a:off x="684324" y="314427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0x12345678901243567890124587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1" name="Shape 1944"/>
          <p:cNvSpPr/>
          <p:nvPr/>
        </p:nvSpPr>
        <p:spPr>
          <a:xfrm>
            <a:off x="684487" y="34663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0x1110000EEDDDAACCCD0000000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Shape 1944"/>
          <p:cNvSpPr/>
          <p:nvPr/>
        </p:nvSpPr>
        <p:spPr>
          <a:xfrm>
            <a:off x="685830" y="379124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Shape 1944"/>
          <p:cNvSpPr/>
          <p:nvPr/>
        </p:nvSpPr>
        <p:spPr>
          <a:xfrm>
            <a:off x="680997" y="410529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0x489CDFE000215569843EA10987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4" name="Shape 1944"/>
          <p:cNvSpPr/>
          <p:nvPr/>
        </p:nvSpPr>
        <p:spPr>
          <a:xfrm>
            <a:off x="682340" y="443023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" name="Shape 1944"/>
          <p:cNvSpPr/>
          <p:nvPr/>
        </p:nvSpPr>
        <p:spPr>
          <a:xfrm>
            <a:off x="682503" y="475226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0xABC34930897ED1093738370000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6" name="Shape 1944"/>
          <p:cNvSpPr/>
          <p:nvPr/>
        </p:nvSpPr>
        <p:spPr>
          <a:xfrm>
            <a:off x="683846" y="5077208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" name="Shape 1944"/>
          <p:cNvSpPr/>
          <p:nvPr/>
        </p:nvSpPr>
        <p:spPr>
          <a:xfrm>
            <a:off x="682503" y="539772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8" name="Shape 1944"/>
          <p:cNvSpPr/>
          <p:nvPr/>
        </p:nvSpPr>
        <p:spPr>
          <a:xfrm>
            <a:off x="683846" y="572266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" name="Shape 1944"/>
          <p:cNvSpPr/>
          <p:nvPr/>
        </p:nvSpPr>
        <p:spPr>
          <a:xfrm>
            <a:off x="684009" y="604469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" name="Shape 1944"/>
          <p:cNvSpPr/>
          <p:nvPr/>
        </p:nvSpPr>
        <p:spPr>
          <a:xfrm>
            <a:off x="685352" y="636963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Shape 1944"/>
          <p:cNvSpPr/>
          <p:nvPr/>
        </p:nvSpPr>
        <p:spPr>
          <a:xfrm>
            <a:off x="4561741" y="247886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" name="Shape 1944"/>
          <p:cNvSpPr/>
          <p:nvPr/>
        </p:nvSpPr>
        <p:spPr>
          <a:xfrm>
            <a:off x="4563084" y="28038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13" name="Shape 1944"/>
          <p:cNvSpPr/>
          <p:nvPr/>
        </p:nvSpPr>
        <p:spPr>
          <a:xfrm>
            <a:off x="4563247" y="312583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" name="Shape 1944"/>
          <p:cNvSpPr/>
          <p:nvPr/>
        </p:nvSpPr>
        <p:spPr>
          <a:xfrm>
            <a:off x="4564590" y="345077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206966" y="2091568"/>
            <a:ext cx="146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370739" y="1512595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373265" y="1806987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220866" y="6337464"/>
            <a:ext cx="45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19" name="Shape 1944"/>
          <p:cNvSpPr/>
          <p:nvPr/>
        </p:nvSpPr>
        <p:spPr>
          <a:xfrm>
            <a:off x="7609064" y="2490815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569079" y="2074174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Block Age bits</a:t>
            </a:r>
            <a:endParaRPr lang="en-US" dirty="0"/>
          </a:p>
        </p:txBody>
      </p:sp>
      <p:sp>
        <p:nvSpPr>
          <p:cNvPr id="121" name="Shape 1944"/>
          <p:cNvSpPr/>
          <p:nvPr/>
        </p:nvSpPr>
        <p:spPr>
          <a:xfrm>
            <a:off x="7607740" y="2814163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000000000000</a:t>
            </a:r>
          </a:p>
        </p:txBody>
      </p:sp>
      <p:sp>
        <p:nvSpPr>
          <p:cNvPr id="122" name="Shape 1944"/>
          <p:cNvSpPr/>
          <p:nvPr/>
        </p:nvSpPr>
        <p:spPr>
          <a:xfrm>
            <a:off x="7608405" y="3135509"/>
            <a:ext cx="1383337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000000000000</a:t>
            </a:r>
          </a:p>
        </p:txBody>
      </p:sp>
      <p:sp>
        <p:nvSpPr>
          <p:cNvPr id="123" name="Shape 1944"/>
          <p:cNvSpPr/>
          <p:nvPr/>
        </p:nvSpPr>
        <p:spPr>
          <a:xfrm>
            <a:off x="7607081" y="3446447"/>
            <a:ext cx="1383337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400" dirty="0" smtClean="0">
                <a:ea typeface="Cambria"/>
                <a:cs typeface="Cambria"/>
                <a:sym typeface="Cambria"/>
              </a:rPr>
              <a:t>000000000000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5" name="Shape 1944"/>
          <p:cNvSpPr/>
          <p:nvPr/>
        </p:nvSpPr>
        <p:spPr>
          <a:xfrm>
            <a:off x="9164401" y="2480779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6" name="Shape 1944"/>
          <p:cNvSpPr/>
          <p:nvPr/>
        </p:nvSpPr>
        <p:spPr>
          <a:xfrm>
            <a:off x="9163077" y="2804127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</a:t>
            </a:r>
          </a:p>
        </p:txBody>
      </p:sp>
      <p:sp>
        <p:nvSpPr>
          <p:cNvPr id="127" name="Shape 1944"/>
          <p:cNvSpPr/>
          <p:nvPr/>
        </p:nvSpPr>
        <p:spPr>
          <a:xfrm>
            <a:off x="9163742" y="3125473"/>
            <a:ext cx="32141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8" name="Shape 1944"/>
          <p:cNvSpPr/>
          <p:nvPr/>
        </p:nvSpPr>
        <p:spPr>
          <a:xfrm>
            <a:off x="9162418" y="3436411"/>
            <a:ext cx="32141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050576" y="2069060"/>
            <a:ext cx="691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Dirty</a:t>
            </a:r>
            <a:endParaRPr lang="en-US" dirty="0"/>
          </a:p>
        </p:txBody>
      </p:sp>
      <p:sp>
        <p:nvSpPr>
          <p:cNvPr id="132" name="Shape 1944"/>
          <p:cNvSpPr/>
          <p:nvPr/>
        </p:nvSpPr>
        <p:spPr>
          <a:xfrm>
            <a:off x="9787194" y="2492080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33" name="Shape 1944"/>
          <p:cNvSpPr/>
          <p:nvPr/>
        </p:nvSpPr>
        <p:spPr>
          <a:xfrm>
            <a:off x="9785870" y="2815428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</a:t>
            </a:r>
          </a:p>
        </p:txBody>
      </p:sp>
      <p:sp>
        <p:nvSpPr>
          <p:cNvPr id="134" name="Shape 1944"/>
          <p:cNvSpPr/>
          <p:nvPr/>
        </p:nvSpPr>
        <p:spPr>
          <a:xfrm>
            <a:off x="9786535" y="3136774"/>
            <a:ext cx="32141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35" name="Shape 1944"/>
          <p:cNvSpPr/>
          <p:nvPr/>
        </p:nvSpPr>
        <p:spPr>
          <a:xfrm>
            <a:off x="9785211" y="3447712"/>
            <a:ext cx="32141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9649850" y="206860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Valid</a:t>
            </a: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10308641" y="2097233"/>
            <a:ext cx="1223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tags</a:t>
            </a:r>
            <a:endParaRPr lang="en-US" dirty="0"/>
          </a:p>
        </p:txBody>
      </p:sp>
      <p:sp>
        <p:nvSpPr>
          <p:cNvPr id="147" name="Shape 2760"/>
          <p:cNvSpPr/>
          <p:nvPr/>
        </p:nvSpPr>
        <p:spPr>
          <a:xfrm>
            <a:off x="4758082" y="4491213"/>
            <a:ext cx="2057721" cy="491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 smtClean="0">
                <a:ea typeface="Cambria"/>
                <a:cs typeface="Cambria"/>
                <a:sym typeface="Cambria"/>
              </a:rPr>
              <a:t>11 bits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sp>
        <p:nvSpPr>
          <p:cNvPr id="148" name="Shape 2761"/>
          <p:cNvSpPr/>
          <p:nvPr/>
        </p:nvSpPr>
        <p:spPr>
          <a:xfrm>
            <a:off x="6815803" y="4491213"/>
            <a:ext cx="1586293" cy="491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 smtClean="0">
                <a:ea typeface="Cambria"/>
                <a:cs typeface="Cambria"/>
                <a:sym typeface="Cambria"/>
              </a:rPr>
              <a:t>9 bits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sp>
        <p:nvSpPr>
          <p:cNvPr id="149" name="Shape 2762"/>
          <p:cNvSpPr/>
          <p:nvPr/>
        </p:nvSpPr>
        <p:spPr>
          <a:xfrm>
            <a:off x="8402095" y="4491213"/>
            <a:ext cx="1306867" cy="491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 smtClean="0">
                <a:ea typeface="Cambria"/>
                <a:cs typeface="Cambria"/>
                <a:sym typeface="Cambria"/>
              </a:rPr>
              <a:t>4 bits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sp>
        <p:nvSpPr>
          <p:cNvPr id="150" name="Shape 2765"/>
          <p:cNvSpPr txBox="1"/>
          <p:nvPr/>
        </p:nvSpPr>
        <p:spPr>
          <a:xfrm>
            <a:off x="4784333" y="5286287"/>
            <a:ext cx="3641232" cy="374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 smtClean="0">
                <a:ea typeface="Cambria"/>
                <a:cs typeface="Cambria"/>
                <a:sym typeface="Cambria"/>
              </a:rPr>
              <a:t>20 bits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sp>
        <p:nvSpPr>
          <p:cNvPr id="151" name="Shape 2768"/>
          <p:cNvSpPr txBox="1"/>
          <p:nvPr/>
        </p:nvSpPr>
        <p:spPr>
          <a:xfrm>
            <a:off x="4746354" y="3879281"/>
            <a:ext cx="4823949" cy="3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sz="1800" dirty="0" smtClean="0">
                <a:ea typeface="Cambria"/>
                <a:cs typeface="Cambria"/>
                <a:sym typeface="Cambria"/>
              </a:rPr>
              <a:t>24 bits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>
            <a:off x="4740804" y="4176714"/>
            <a:ext cx="4962224" cy="21546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9701983" y="4195512"/>
            <a:ext cx="2112" cy="30840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759291" y="5292398"/>
            <a:ext cx="3666274" cy="310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4757180" y="4189174"/>
            <a:ext cx="2112" cy="30840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 flipV="1">
            <a:off x="4762403" y="4975851"/>
            <a:ext cx="8971" cy="32512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 flipV="1">
            <a:off x="8400854" y="4968424"/>
            <a:ext cx="8971" cy="32512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570979" y="171439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DL1 cache</a:t>
            </a:r>
            <a:endParaRPr lang="en-US" dirty="0"/>
          </a:p>
        </p:txBody>
      </p:sp>
      <p:sp>
        <p:nvSpPr>
          <p:cNvPr id="60" name="Content Placeholder 1"/>
          <p:cNvSpPr>
            <a:spLocks noGrp="1"/>
          </p:cNvSpPr>
          <p:nvPr>
            <p:ph sz="half" idx="1"/>
          </p:nvPr>
        </p:nvSpPr>
        <p:spPr>
          <a:xfrm>
            <a:off x="4342628" y="5670573"/>
            <a:ext cx="6876246" cy="1314705"/>
          </a:xfrm>
        </p:spPr>
        <p:txBody>
          <a:bodyPr>
            <a:normAutofit/>
          </a:bodyPr>
          <a:lstStyle/>
          <a:p>
            <a:pPr marL="114300" lvl="0" indent="0">
              <a:spcBef>
                <a:spcPts val="800"/>
              </a:spcBef>
              <a:buSzPct val="100000"/>
              <a:buNone/>
            </a:pPr>
            <a:r>
              <a:rPr lang="en" sz="1800" b="1" dirty="0" smtClean="0"/>
              <a:t>LD instruction: MEM Addr </a:t>
            </a:r>
            <a:r>
              <a:rPr lang="en" sz="1800" b="1" dirty="0" smtClean="0">
                <a:sym typeface="Wingdings"/>
              </a:rPr>
              <a:t>0x001C</a:t>
            </a:r>
            <a:r>
              <a:rPr lang="en" sz="1800" dirty="0" smtClean="0">
                <a:sym typeface="Wingdings"/>
              </a:rPr>
              <a:t>  16 bits.</a:t>
            </a:r>
          </a:p>
          <a:p>
            <a:pPr marL="114300" lvl="0" indent="0">
              <a:spcBef>
                <a:spcPts val="800"/>
              </a:spcBef>
              <a:buSzPct val="100000"/>
              <a:buNone/>
            </a:pPr>
            <a:r>
              <a:rPr lang="en" sz="1800" dirty="0" smtClean="0">
                <a:sym typeface="Wingdings"/>
              </a:rPr>
              <a:t>Address is 24 bits  0x00001C </a:t>
            </a:r>
            <a:endParaRPr lang="en" sz="1800" b="1" dirty="0" smtClean="0"/>
          </a:p>
          <a:p>
            <a:endParaRPr lang="en-US" sz="2400" b="1" dirty="0"/>
          </a:p>
        </p:txBody>
      </p:sp>
      <p:sp>
        <p:nvSpPr>
          <p:cNvPr id="63" name="Shape 1944"/>
          <p:cNvSpPr/>
          <p:nvPr/>
        </p:nvSpPr>
        <p:spPr>
          <a:xfrm>
            <a:off x="10348626" y="2513874"/>
            <a:ext cx="130912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64" name="Shape 1944"/>
          <p:cNvSpPr/>
          <p:nvPr/>
        </p:nvSpPr>
        <p:spPr>
          <a:xfrm>
            <a:off x="10347300" y="2837222"/>
            <a:ext cx="1310453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400" dirty="0" smtClean="0">
                <a:ea typeface="Cambria"/>
                <a:cs typeface="Cambria"/>
                <a:sym typeface="Cambria"/>
              </a:rPr>
              <a:t>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65" name="Shape 1944"/>
          <p:cNvSpPr/>
          <p:nvPr/>
        </p:nvSpPr>
        <p:spPr>
          <a:xfrm>
            <a:off x="10347968" y="3158568"/>
            <a:ext cx="1309786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400" dirty="0" smtClean="0">
                <a:ea typeface="Cambria"/>
                <a:cs typeface="Cambria"/>
                <a:sym typeface="Cambria"/>
              </a:rPr>
              <a:t>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66" name="Shape 1944"/>
          <p:cNvSpPr/>
          <p:nvPr/>
        </p:nvSpPr>
        <p:spPr>
          <a:xfrm>
            <a:off x="10346643" y="3469506"/>
            <a:ext cx="1302969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400" dirty="0" smtClean="0">
                <a:ea typeface="Cambria"/>
                <a:cs typeface="Cambria"/>
                <a:sym typeface="Cambria"/>
              </a:rPr>
              <a:t>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444300" y="1127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DRAM Blocks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516139" y="6361364"/>
            <a:ext cx="4677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0" indent="0">
              <a:spcBef>
                <a:spcPts val="800"/>
              </a:spcBef>
              <a:buSzPct val="100000"/>
              <a:buNone/>
            </a:pPr>
            <a:r>
              <a:rPr lang="en" dirty="0" smtClean="0">
                <a:sym typeface="Wingdings"/>
              </a:rPr>
              <a:t>0x00001C  :0000 0000 0000 0000 0001 1100</a:t>
            </a:r>
            <a:endParaRPr lang="en" b="1" dirty="0"/>
          </a:p>
        </p:txBody>
      </p:sp>
    </p:spTree>
    <p:extLst>
      <p:ext uri="{BB962C8B-B14F-4D97-AF65-F5344CB8AC3E}">
        <p14:creationId xmlns:p14="http://schemas.microsoft.com/office/powerpoint/2010/main" val="6550549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Memory Hierarchy – Cache </a:t>
            </a:r>
            <a:r>
              <a:rPr lang="en-US" sz="3200" dirty="0" smtClean="0"/>
              <a:t>Usage During Execution</a:t>
            </a:r>
            <a:endParaRPr lang="en-US" sz="3200" dirty="0"/>
          </a:p>
        </p:txBody>
      </p:sp>
      <p:sp>
        <p:nvSpPr>
          <p:cNvPr id="95" name="Shape 1944"/>
          <p:cNvSpPr/>
          <p:nvPr/>
        </p:nvSpPr>
        <p:spPr>
          <a:xfrm>
            <a:off x="681475" y="152690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" name="Shape 1944"/>
          <p:cNvSpPr/>
          <p:nvPr/>
        </p:nvSpPr>
        <p:spPr>
          <a:xfrm>
            <a:off x="682818" y="185184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0xABCD4847393EDF09CBDEF9894</a:t>
            </a:r>
          </a:p>
        </p:txBody>
      </p:sp>
      <p:sp>
        <p:nvSpPr>
          <p:cNvPr id="97" name="Shape 1944"/>
          <p:cNvSpPr/>
          <p:nvPr/>
        </p:nvSpPr>
        <p:spPr>
          <a:xfrm>
            <a:off x="682981" y="217387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" name="Shape 1944"/>
          <p:cNvSpPr/>
          <p:nvPr/>
        </p:nvSpPr>
        <p:spPr>
          <a:xfrm>
            <a:off x="684324" y="2498818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0xAAAAAAAAAABBBBEEEE000058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Shape 1944"/>
          <p:cNvSpPr/>
          <p:nvPr/>
        </p:nvSpPr>
        <p:spPr>
          <a:xfrm>
            <a:off x="682981" y="281933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" name="Shape 1944"/>
          <p:cNvSpPr/>
          <p:nvPr/>
        </p:nvSpPr>
        <p:spPr>
          <a:xfrm>
            <a:off x="684324" y="314427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0x12345678901243567890124587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1" name="Shape 1944"/>
          <p:cNvSpPr/>
          <p:nvPr/>
        </p:nvSpPr>
        <p:spPr>
          <a:xfrm>
            <a:off x="684487" y="34663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0x1110000EEDDDAACCCD0000000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Shape 1944"/>
          <p:cNvSpPr/>
          <p:nvPr/>
        </p:nvSpPr>
        <p:spPr>
          <a:xfrm>
            <a:off x="685830" y="379124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Shape 1944"/>
          <p:cNvSpPr/>
          <p:nvPr/>
        </p:nvSpPr>
        <p:spPr>
          <a:xfrm>
            <a:off x="680997" y="410529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0x489CDFE000215569843EA10987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4" name="Shape 1944"/>
          <p:cNvSpPr/>
          <p:nvPr/>
        </p:nvSpPr>
        <p:spPr>
          <a:xfrm>
            <a:off x="682340" y="443023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" name="Shape 1944"/>
          <p:cNvSpPr/>
          <p:nvPr/>
        </p:nvSpPr>
        <p:spPr>
          <a:xfrm>
            <a:off x="682503" y="475226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0xABC34930897ED1093738370000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6" name="Shape 1944"/>
          <p:cNvSpPr/>
          <p:nvPr/>
        </p:nvSpPr>
        <p:spPr>
          <a:xfrm>
            <a:off x="683846" y="5077208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" name="Shape 1944"/>
          <p:cNvSpPr/>
          <p:nvPr/>
        </p:nvSpPr>
        <p:spPr>
          <a:xfrm>
            <a:off x="682503" y="539772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8" name="Shape 1944"/>
          <p:cNvSpPr/>
          <p:nvPr/>
        </p:nvSpPr>
        <p:spPr>
          <a:xfrm>
            <a:off x="683846" y="572266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" name="Shape 1944"/>
          <p:cNvSpPr/>
          <p:nvPr/>
        </p:nvSpPr>
        <p:spPr>
          <a:xfrm>
            <a:off x="684009" y="604469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" name="Shape 1944"/>
          <p:cNvSpPr/>
          <p:nvPr/>
        </p:nvSpPr>
        <p:spPr>
          <a:xfrm>
            <a:off x="685352" y="636963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Shape 1944"/>
          <p:cNvSpPr/>
          <p:nvPr/>
        </p:nvSpPr>
        <p:spPr>
          <a:xfrm>
            <a:off x="4561741" y="247886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" name="Shape 1944"/>
          <p:cNvSpPr/>
          <p:nvPr/>
        </p:nvSpPr>
        <p:spPr>
          <a:xfrm>
            <a:off x="4563084" y="28038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13" name="Shape 1944"/>
          <p:cNvSpPr/>
          <p:nvPr/>
        </p:nvSpPr>
        <p:spPr>
          <a:xfrm>
            <a:off x="4563247" y="312583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" name="Shape 1944"/>
          <p:cNvSpPr/>
          <p:nvPr/>
        </p:nvSpPr>
        <p:spPr>
          <a:xfrm>
            <a:off x="4564590" y="345077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206966" y="2091568"/>
            <a:ext cx="146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370739" y="1512595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373265" y="1806987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220866" y="6337464"/>
            <a:ext cx="45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19" name="Shape 1944"/>
          <p:cNvSpPr/>
          <p:nvPr/>
        </p:nvSpPr>
        <p:spPr>
          <a:xfrm>
            <a:off x="7609064" y="2490815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569079" y="2074174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Block Age bits</a:t>
            </a:r>
            <a:endParaRPr lang="en-US" dirty="0"/>
          </a:p>
        </p:txBody>
      </p:sp>
      <p:sp>
        <p:nvSpPr>
          <p:cNvPr id="121" name="Shape 1944"/>
          <p:cNvSpPr/>
          <p:nvPr/>
        </p:nvSpPr>
        <p:spPr>
          <a:xfrm>
            <a:off x="7607740" y="2814163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000000000000</a:t>
            </a:r>
          </a:p>
        </p:txBody>
      </p:sp>
      <p:sp>
        <p:nvSpPr>
          <p:cNvPr id="122" name="Shape 1944"/>
          <p:cNvSpPr/>
          <p:nvPr/>
        </p:nvSpPr>
        <p:spPr>
          <a:xfrm>
            <a:off x="7608405" y="3135509"/>
            <a:ext cx="1383337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000000000000</a:t>
            </a:r>
          </a:p>
        </p:txBody>
      </p:sp>
      <p:sp>
        <p:nvSpPr>
          <p:cNvPr id="123" name="Shape 1944"/>
          <p:cNvSpPr/>
          <p:nvPr/>
        </p:nvSpPr>
        <p:spPr>
          <a:xfrm>
            <a:off x="7607081" y="3446447"/>
            <a:ext cx="1383337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400" dirty="0" smtClean="0">
                <a:ea typeface="Cambria"/>
                <a:cs typeface="Cambria"/>
                <a:sym typeface="Cambria"/>
              </a:rPr>
              <a:t>000000000000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5" name="Shape 1944"/>
          <p:cNvSpPr/>
          <p:nvPr/>
        </p:nvSpPr>
        <p:spPr>
          <a:xfrm>
            <a:off x="9164401" y="2480779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6" name="Shape 1944"/>
          <p:cNvSpPr/>
          <p:nvPr/>
        </p:nvSpPr>
        <p:spPr>
          <a:xfrm>
            <a:off x="9163077" y="2804127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</a:t>
            </a:r>
          </a:p>
        </p:txBody>
      </p:sp>
      <p:sp>
        <p:nvSpPr>
          <p:cNvPr id="127" name="Shape 1944"/>
          <p:cNvSpPr/>
          <p:nvPr/>
        </p:nvSpPr>
        <p:spPr>
          <a:xfrm>
            <a:off x="9163742" y="3125473"/>
            <a:ext cx="32141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8" name="Shape 1944"/>
          <p:cNvSpPr/>
          <p:nvPr/>
        </p:nvSpPr>
        <p:spPr>
          <a:xfrm>
            <a:off x="9162418" y="3436411"/>
            <a:ext cx="32141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050576" y="2069060"/>
            <a:ext cx="691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Dirty</a:t>
            </a:r>
            <a:endParaRPr lang="en-US" dirty="0"/>
          </a:p>
        </p:txBody>
      </p:sp>
      <p:sp>
        <p:nvSpPr>
          <p:cNvPr id="132" name="Shape 1944"/>
          <p:cNvSpPr/>
          <p:nvPr/>
        </p:nvSpPr>
        <p:spPr>
          <a:xfrm>
            <a:off x="9787194" y="2492080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33" name="Shape 1944"/>
          <p:cNvSpPr/>
          <p:nvPr/>
        </p:nvSpPr>
        <p:spPr>
          <a:xfrm>
            <a:off x="9785870" y="2815428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</a:t>
            </a:r>
          </a:p>
        </p:txBody>
      </p:sp>
      <p:sp>
        <p:nvSpPr>
          <p:cNvPr id="134" name="Shape 1944"/>
          <p:cNvSpPr/>
          <p:nvPr/>
        </p:nvSpPr>
        <p:spPr>
          <a:xfrm>
            <a:off x="9786535" y="3136774"/>
            <a:ext cx="32141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35" name="Shape 1944"/>
          <p:cNvSpPr/>
          <p:nvPr/>
        </p:nvSpPr>
        <p:spPr>
          <a:xfrm>
            <a:off x="9785211" y="3447712"/>
            <a:ext cx="32141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9649850" y="206860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Valid</a:t>
            </a: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10308641" y="2097233"/>
            <a:ext cx="1223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tags</a:t>
            </a:r>
            <a:endParaRPr lang="en-US" dirty="0"/>
          </a:p>
        </p:txBody>
      </p:sp>
      <p:sp>
        <p:nvSpPr>
          <p:cNvPr id="147" name="Shape 2760"/>
          <p:cNvSpPr/>
          <p:nvPr/>
        </p:nvSpPr>
        <p:spPr>
          <a:xfrm>
            <a:off x="4758082" y="4491213"/>
            <a:ext cx="2057721" cy="491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 smtClean="0">
                <a:ea typeface="Cambria"/>
                <a:cs typeface="Cambria"/>
                <a:sym typeface="Cambria"/>
              </a:rPr>
              <a:t>00000000000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sp>
        <p:nvSpPr>
          <p:cNvPr id="148" name="Shape 2761"/>
          <p:cNvSpPr/>
          <p:nvPr/>
        </p:nvSpPr>
        <p:spPr>
          <a:xfrm>
            <a:off x="6815803" y="4491213"/>
            <a:ext cx="1586293" cy="491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>
                <a:ea typeface="Cambria"/>
                <a:cs typeface="Cambria"/>
                <a:sym typeface="Cambria"/>
              </a:rPr>
              <a:t>000000001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sp>
        <p:nvSpPr>
          <p:cNvPr id="149" name="Shape 2762"/>
          <p:cNvSpPr/>
          <p:nvPr/>
        </p:nvSpPr>
        <p:spPr>
          <a:xfrm>
            <a:off x="8402095" y="4491213"/>
            <a:ext cx="1306867" cy="491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>
                <a:ea typeface="Cambria"/>
                <a:cs typeface="Cambria"/>
                <a:sym typeface="Cambria"/>
              </a:rPr>
              <a:t>1100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>
            <a:off x="4740804" y="4176714"/>
            <a:ext cx="2064960" cy="1468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6795685" y="4195512"/>
            <a:ext cx="2112" cy="30840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759291" y="5292398"/>
            <a:ext cx="3666274" cy="310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4757180" y="4189174"/>
            <a:ext cx="2112" cy="30840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 flipV="1">
            <a:off x="4762403" y="4975851"/>
            <a:ext cx="8971" cy="32512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 flipV="1">
            <a:off x="8400854" y="4968424"/>
            <a:ext cx="8971" cy="32512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570979" y="171439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DL1 cache</a:t>
            </a:r>
            <a:endParaRPr lang="en-US" dirty="0"/>
          </a:p>
        </p:txBody>
      </p:sp>
      <p:sp>
        <p:nvSpPr>
          <p:cNvPr id="63" name="Shape 1944"/>
          <p:cNvSpPr/>
          <p:nvPr/>
        </p:nvSpPr>
        <p:spPr>
          <a:xfrm>
            <a:off x="10348626" y="2513874"/>
            <a:ext cx="130912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64" name="Shape 1944"/>
          <p:cNvSpPr/>
          <p:nvPr/>
        </p:nvSpPr>
        <p:spPr>
          <a:xfrm>
            <a:off x="10347300" y="2837222"/>
            <a:ext cx="1310453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400" dirty="0" smtClean="0">
                <a:ea typeface="Cambria"/>
                <a:cs typeface="Cambria"/>
                <a:sym typeface="Cambria"/>
              </a:rPr>
              <a:t>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65" name="Shape 1944"/>
          <p:cNvSpPr/>
          <p:nvPr/>
        </p:nvSpPr>
        <p:spPr>
          <a:xfrm>
            <a:off x="10347968" y="3158568"/>
            <a:ext cx="1309786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400" dirty="0" smtClean="0">
                <a:ea typeface="Cambria"/>
                <a:cs typeface="Cambria"/>
                <a:sym typeface="Cambria"/>
              </a:rPr>
              <a:t>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66" name="Shape 1944"/>
          <p:cNvSpPr/>
          <p:nvPr/>
        </p:nvSpPr>
        <p:spPr>
          <a:xfrm>
            <a:off x="10346643" y="3469506"/>
            <a:ext cx="1302969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400" dirty="0" smtClean="0">
                <a:ea typeface="Cambria"/>
                <a:cs typeface="Cambria"/>
                <a:sym typeface="Cambria"/>
              </a:rPr>
              <a:t>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8400361" y="4188457"/>
            <a:ext cx="2112" cy="30840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795400" y="4186743"/>
            <a:ext cx="1616411" cy="1604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002444" y="3808727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Tag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891880" y="3818757"/>
            <a:ext cx="1318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Set #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660346" y="5303747"/>
            <a:ext cx="2227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DRAM Block #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1444300" y="1127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DRAM Blocks</a:t>
            </a:r>
            <a:endParaRPr lang="en-US" dirty="0"/>
          </a:p>
        </p:txBody>
      </p:sp>
      <p:sp>
        <p:nvSpPr>
          <p:cNvPr id="67" name="Content Placeholder 1"/>
          <p:cNvSpPr>
            <a:spLocks noGrp="1"/>
          </p:cNvSpPr>
          <p:nvPr>
            <p:ph sz="half" idx="1"/>
          </p:nvPr>
        </p:nvSpPr>
        <p:spPr>
          <a:xfrm>
            <a:off x="4342628" y="5670574"/>
            <a:ext cx="6876246" cy="831740"/>
          </a:xfrm>
        </p:spPr>
        <p:txBody>
          <a:bodyPr>
            <a:normAutofit/>
          </a:bodyPr>
          <a:lstStyle/>
          <a:p>
            <a:pPr marL="114300" lvl="0" indent="0">
              <a:spcBef>
                <a:spcPts val="800"/>
              </a:spcBef>
              <a:buSzPct val="100000"/>
              <a:buNone/>
            </a:pPr>
            <a:r>
              <a:rPr lang="en" sz="1800" b="1" dirty="0" smtClean="0"/>
              <a:t>LD instruction: MEM Addr </a:t>
            </a:r>
            <a:r>
              <a:rPr lang="en" sz="1800" b="1" dirty="0" smtClean="0">
                <a:sym typeface="Wingdings"/>
              </a:rPr>
              <a:t>0x001C</a:t>
            </a:r>
            <a:r>
              <a:rPr lang="en" sz="1800" dirty="0" smtClean="0">
                <a:sym typeface="Wingdings"/>
              </a:rPr>
              <a:t>  16 bits.</a:t>
            </a:r>
          </a:p>
          <a:p>
            <a:pPr marL="114300" lvl="0" indent="0">
              <a:spcBef>
                <a:spcPts val="800"/>
              </a:spcBef>
              <a:buSzPct val="100000"/>
              <a:buNone/>
            </a:pPr>
            <a:r>
              <a:rPr lang="en" sz="1800" dirty="0" smtClean="0">
                <a:sym typeface="Wingdings"/>
              </a:rPr>
              <a:t>Address is 24 bits  0x00001C </a:t>
            </a:r>
            <a:endParaRPr lang="en" sz="1800" b="1" dirty="0" smtClean="0"/>
          </a:p>
          <a:p>
            <a:endParaRPr lang="en-US" sz="2400" b="1" dirty="0"/>
          </a:p>
        </p:txBody>
      </p:sp>
      <p:sp>
        <p:nvSpPr>
          <p:cNvPr id="68" name="Rectangle 67"/>
          <p:cNvSpPr/>
          <p:nvPr/>
        </p:nvSpPr>
        <p:spPr>
          <a:xfrm>
            <a:off x="4516139" y="6361364"/>
            <a:ext cx="4677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0" indent="0">
              <a:spcBef>
                <a:spcPts val="800"/>
              </a:spcBef>
              <a:buSzPct val="100000"/>
              <a:buNone/>
            </a:pPr>
            <a:r>
              <a:rPr lang="en" dirty="0" smtClean="0">
                <a:sym typeface="Wingdings"/>
              </a:rPr>
              <a:t>0x00001C  :0000 0000 0000 0000 0001 1100</a:t>
            </a:r>
            <a:endParaRPr lang="en" b="1" dirty="0"/>
          </a:p>
        </p:txBody>
      </p:sp>
    </p:spTree>
    <p:extLst>
      <p:ext uri="{BB962C8B-B14F-4D97-AF65-F5344CB8AC3E}">
        <p14:creationId xmlns:p14="http://schemas.microsoft.com/office/powerpoint/2010/main" val="20203648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Memory Hierarchy – Cache </a:t>
            </a:r>
            <a:r>
              <a:rPr lang="en-US" sz="3200" dirty="0" smtClean="0"/>
              <a:t>Usage During Execution</a:t>
            </a:r>
            <a:endParaRPr lang="en-US" sz="3200" dirty="0"/>
          </a:p>
        </p:txBody>
      </p:sp>
      <p:sp>
        <p:nvSpPr>
          <p:cNvPr id="95" name="Shape 1944"/>
          <p:cNvSpPr/>
          <p:nvPr/>
        </p:nvSpPr>
        <p:spPr>
          <a:xfrm>
            <a:off x="681475" y="152690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" name="Shape 1944"/>
          <p:cNvSpPr/>
          <p:nvPr/>
        </p:nvSpPr>
        <p:spPr>
          <a:xfrm>
            <a:off x="682818" y="185184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0xABCD4847393EDF09CBDEF9894</a:t>
            </a:r>
          </a:p>
        </p:txBody>
      </p:sp>
      <p:sp>
        <p:nvSpPr>
          <p:cNvPr id="97" name="Shape 1944"/>
          <p:cNvSpPr/>
          <p:nvPr/>
        </p:nvSpPr>
        <p:spPr>
          <a:xfrm>
            <a:off x="682981" y="217387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" name="Shape 1944"/>
          <p:cNvSpPr/>
          <p:nvPr/>
        </p:nvSpPr>
        <p:spPr>
          <a:xfrm>
            <a:off x="684324" y="2498818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0xAAAAAAAAAABBBBEEEE000058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Shape 1944"/>
          <p:cNvSpPr/>
          <p:nvPr/>
        </p:nvSpPr>
        <p:spPr>
          <a:xfrm>
            <a:off x="682981" y="281933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" name="Shape 1944"/>
          <p:cNvSpPr/>
          <p:nvPr/>
        </p:nvSpPr>
        <p:spPr>
          <a:xfrm>
            <a:off x="684324" y="314427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0x12345678901243567890124587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1" name="Shape 1944"/>
          <p:cNvSpPr/>
          <p:nvPr/>
        </p:nvSpPr>
        <p:spPr>
          <a:xfrm>
            <a:off x="684487" y="34663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0x1110000EEDDDAACCCD0000000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Shape 1944"/>
          <p:cNvSpPr/>
          <p:nvPr/>
        </p:nvSpPr>
        <p:spPr>
          <a:xfrm>
            <a:off x="685830" y="379124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Shape 1944"/>
          <p:cNvSpPr/>
          <p:nvPr/>
        </p:nvSpPr>
        <p:spPr>
          <a:xfrm>
            <a:off x="680997" y="410529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0x489CDFE000215569843EA10987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4" name="Shape 1944"/>
          <p:cNvSpPr/>
          <p:nvPr/>
        </p:nvSpPr>
        <p:spPr>
          <a:xfrm>
            <a:off x="682340" y="443023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" name="Shape 1944"/>
          <p:cNvSpPr/>
          <p:nvPr/>
        </p:nvSpPr>
        <p:spPr>
          <a:xfrm>
            <a:off x="682503" y="475226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0xABC34930897ED1093738370000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6" name="Shape 1944"/>
          <p:cNvSpPr/>
          <p:nvPr/>
        </p:nvSpPr>
        <p:spPr>
          <a:xfrm>
            <a:off x="683846" y="5077208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" name="Shape 1944"/>
          <p:cNvSpPr/>
          <p:nvPr/>
        </p:nvSpPr>
        <p:spPr>
          <a:xfrm>
            <a:off x="682503" y="539772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8" name="Shape 1944"/>
          <p:cNvSpPr/>
          <p:nvPr/>
        </p:nvSpPr>
        <p:spPr>
          <a:xfrm>
            <a:off x="683846" y="572266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" name="Shape 1944"/>
          <p:cNvSpPr/>
          <p:nvPr/>
        </p:nvSpPr>
        <p:spPr>
          <a:xfrm>
            <a:off x="684009" y="604469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" name="Shape 1944"/>
          <p:cNvSpPr/>
          <p:nvPr/>
        </p:nvSpPr>
        <p:spPr>
          <a:xfrm>
            <a:off x="685352" y="636963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Shape 1944"/>
          <p:cNvSpPr/>
          <p:nvPr/>
        </p:nvSpPr>
        <p:spPr>
          <a:xfrm>
            <a:off x="4561741" y="247886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" name="Shape 1944"/>
          <p:cNvSpPr/>
          <p:nvPr/>
        </p:nvSpPr>
        <p:spPr>
          <a:xfrm>
            <a:off x="4563084" y="28038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13" name="Shape 1944"/>
          <p:cNvSpPr/>
          <p:nvPr/>
        </p:nvSpPr>
        <p:spPr>
          <a:xfrm>
            <a:off x="4563247" y="3125837"/>
            <a:ext cx="2975741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" name="Shape 1944"/>
          <p:cNvSpPr/>
          <p:nvPr/>
        </p:nvSpPr>
        <p:spPr>
          <a:xfrm>
            <a:off x="4564590" y="3450779"/>
            <a:ext cx="2975741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206966" y="2091568"/>
            <a:ext cx="146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370739" y="1512595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373265" y="1806987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220866" y="6337464"/>
            <a:ext cx="45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19" name="Shape 1944"/>
          <p:cNvSpPr/>
          <p:nvPr/>
        </p:nvSpPr>
        <p:spPr>
          <a:xfrm>
            <a:off x="7609064" y="2490815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569079" y="2074174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Block Age bits</a:t>
            </a:r>
            <a:endParaRPr lang="en-US" dirty="0"/>
          </a:p>
        </p:txBody>
      </p:sp>
      <p:sp>
        <p:nvSpPr>
          <p:cNvPr id="121" name="Shape 1944"/>
          <p:cNvSpPr/>
          <p:nvPr/>
        </p:nvSpPr>
        <p:spPr>
          <a:xfrm>
            <a:off x="7607740" y="2814163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000000000000</a:t>
            </a:r>
          </a:p>
        </p:txBody>
      </p:sp>
      <p:sp>
        <p:nvSpPr>
          <p:cNvPr id="122" name="Shape 1944"/>
          <p:cNvSpPr/>
          <p:nvPr/>
        </p:nvSpPr>
        <p:spPr>
          <a:xfrm>
            <a:off x="7608405" y="3135509"/>
            <a:ext cx="1383337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000000000000</a:t>
            </a:r>
          </a:p>
        </p:txBody>
      </p:sp>
      <p:sp>
        <p:nvSpPr>
          <p:cNvPr id="123" name="Shape 1944"/>
          <p:cNvSpPr/>
          <p:nvPr/>
        </p:nvSpPr>
        <p:spPr>
          <a:xfrm>
            <a:off x="7607081" y="3446447"/>
            <a:ext cx="1383337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400" dirty="0" smtClean="0">
                <a:ea typeface="Cambria"/>
                <a:cs typeface="Cambria"/>
                <a:sym typeface="Cambria"/>
              </a:rPr>
              <a:t>000000000000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5" name="Shape 1944"/>
          <p:cNvSpPr/>
          <p:nvPr/>
        </p:nvSpPr>
        <p:spPr>
          <a:xfrm>
            <a:off x="9164401" y="2480779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6" name="Shape 1944"/>
          <p:cNvSpPr/>
          <p:nvPr/>
        </p:nvSpPr>
        <p:spPr>
          <a:xfrm>
            <a:off x="9163077" y="2804127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</a:t>
            </a:r>
          </a:p>
        </p:txBody>
      </p:sp>
      <p:sp>
        <p:nvSpPr>
          <p:cNvPr id="127" name="Shape 1944"/>
          <p:cNvSpPr/>
          <p:nvPr/>
        </p:nvSpPr>
        <p:spPr>
          <a:xfrm>
            <a:off x="9163742" y="3125473"/>
            <a:ext cx="321411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8" name="Shape 1944"/>
          <p:cNvSpPr/>
          <p:nvPr/>
        </p:nvSpPr>
        <p:spPr>
          <a:xfrm>
            <a:off x="9162418" y="3436411"/>
            <a:ext cx="321411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050576" y="2069060"/>
            <a:ext cx="691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Dirty</a:t>
            </a:r>
            <a:endParaRPr lang="en-US" dirty="0"/>
          </a:p>
        </p:txBody>
      </p:sp>
      <p:sp>
        <p:nvSpPr>
          <p:cNvPr id="132" name="Shape 1944"/>
          <p:cNvSpPr/>
          <p:nvPr/>
        </p:nvSpPr>
        <p:spPr>
          <a:xfrm>
            <a:off x="9787194" y="2492080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33" name="Shape 1944"/>
          <p:cNvSpPr/>
          <p:nvPr/>
        </p:nvSpPr>
        <p:spPr>
          <a:xfrm>
            <a:off x="9785870" y="2815428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</a:t>
            </a:r>
          </a:p>
        </p:txBody>
      </p:sp>
      <p:sp>
        <p:nvSpPr>
          <p:cNvPr id="134" name="Shape 1944"/>
          <p:cNvSpPr/>
          <p:nvPr/>
        </p:nvSpPr>
        <p:spPr>
          <a:xfrm>
            <a:off x="9786535" y="3136774"/>
            <a:ext cx="321411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35" name="Shape 1944"/>
          <p:cNvSpPr/>
          <p:nvPr/>
        </p:nvSpPr>
        <p:spPr>
          <a:xfrm>
            <a:off x="9785211" y="3447712"/>
            <a:ext cx="321411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9649850" y="206860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Valid</a:t>
            </a: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10308641" y="2097233"/>
            <a:ext cx="1223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tags</a:t>
            </a:r>
            <a:endParaRPr lang="en-US" dirty="0"/>
          </a:p>
        </p:txBody>
      </p:sp>
      <p:sp>
        <p:nvSpPr>
          <p:cNvPr id="147" name="Shape 2760"/>
          <p:cNvSpPr/>
          <p:nvPr/>
        </p:nvSpPr>
        <p:spPr>
          <a:xfrm>
            <a:off x="4758082" y="4491213"/>
            <a:ext cx="2057721" cy="491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 smtClean="0">
                <a:ea typeface="Cambria"/>
                <a:cs typeface="Cambria"/>
                <a:sym typeface="Cambria"/>
              </a:rPr>
              <a:t>00000000000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sp>
        <p:nvSpPr>
          <p:cNvPr id="148" name="Shape 2761"/>
          <p:cNvSpPr/>
          <p:nvPr/>
        </p:nvSpPr>
        <p:spPr>
          <a:xfrm>
            <a:off x="6815803" y="4491213"/>
            <a:ext cx="1586293" cy="491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>
                <a:ea typeface="Cambria"/>
                <a:cs typeface="Cambria"/>
                <a:sym typeface="Cambria"/>
              </a:rPr>
              <a:t>000000001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sp>
        <p:nvSpPr>
          <p:cNvPr id="149" name="Shape 2762"/>
          <p:cNvSpPr/>
          <p:nvPr/>
        </p:nvSpPr>
        <p:spPr>
          <a:xfrm>
            <a:off x="8402095" y="4491213"/>
            <a:ext cx="1306867" cy="491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>
                <a:ea typeface="Cambria"/>
                <a:cs typeface="Cambria"/>
                <a:sym typeface="Cambria"/>
              </a:rPr>
              <a:t>1100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>
            <a:off x="4740804" y="4176714"/>
            <a:ext cx="2064960" cy="1468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6795685" y="4195512"/>
            <a:ext cx="2112" cy="30840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759291" y="5292398"/>
            <a:ext cx="3666274" cy="310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4757180" y="4189174"/>
            <a:ext cx="2112" cy="30840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 flipV="1">
            <a:off x="4762403" y="4975851"/>
            <a:ext cx="8971" cy="32512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 flipV="1">
            <a:off x="8400854" y="4968424"/>
            <a:ext cx="8971" cy="32512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Shape 1944"/>
          <p:cNvSpPr/>
          <p:nvPr/>
        </p:nvSpPr>
        <p:spPr>
          <a:xfrm>
            <a:off x="10348626" y="2513874"/>
            <a:ext cx="130912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64" name="Shape 1944"/>
          <p:cNvSpPr/>
          <p:nvPr/>
        </p:nvSpPr>
        <p:spPr>
          <a:xfrm>
            <a:off x="10347300" y="2837222"/>
            <a:ext cx="1310453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400" dirty="0" smtClean="0">
                <a:ea typeface="Cambria"/>
                <a:cs typeface="Cambria"/>
                <a:sym typeface="Cambria"/>
              </a:rPr>
              <a:t>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65" name="Shape 1944"/>
          <p:cNvSpPr/>
          <p:nvPr/>
        </p:nvSpPr>
        <p:spPr>
          <a:xfrm>
            <a:off x="10347968" y="3158568"/>
            <a:ext cx="1309786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400" dirty="0" smtClean="0">
                <a:ea typeface="Cambria"/>
                <a:cs typeface="Cambria"/>
                <a:sym typeface="Cambria"/>
              </a:rPr>
              <a:t>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66" name="Shape 1944"/>
          <p:cNvSpPr/>
          <p:nvPr/>
        </p:nvSpPr>
        <p:spPr>
          <a:xfrm>
            <a:off x="10346643" y="3469506"/>
            <a:ext cx="1302969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400" dirty="0" smtClean="0">
                <a:ea typeface="Cambria"/>
                <a:cs typeface="Cambria"/>
                <a:sym typeface="Cambria"/>
              </a:rPr>
              <a:t>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8400361" y="4188457"/>
            <a:ext cx="2112" cy="30840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795400" y="4186743"/>
            <a:ext cx="1616411" cy="1604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002444" y="3808727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Tag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891880" y="3818757"/>
            <a:ext cx="1318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Set #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660346" y="5303747"/>
            <a:ext cx="2227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DRAM Block #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729460" y="3075406"/>
            <a:ext cx="461807" cy="713747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527564" y="1021571"/>
            <a:ext cx="70701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28600">
              <a:buFont typeface="Cambria"/>
              <a:buAutoNum type="arabicPeriod"/>
            </a:pPr>
            <a:r>
              <a:rPr lang="en" sz="1400" dirty="0">
                <a:ea typeface="Cambria"/>
                <a:cs typeface="Cambria"/>
                <a:sym typeface="Cambria"/>
              </a:rPr>
              <a:t>Break addre</a:t>
            </a:r>
            <a:r>
              <a:rPr lang="en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ss into components (tag, offset, </a:t>
            </a:r>
            <a:r>
              <a:rPr lang="en-US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 set #, DRAM block #</a:t>
            </a:r>
            <a:r>
              <a:rPr lang="en" sz="1400" dirty="0" smtClean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)</a:t>
            </a:r>
            <a:endParaRPr lang="en-US" sz="1400" dirty="0" smtClean="0">
              <a:solidFill>
                <a:schemeClr val="dk1"/>
              </a:solidFill>
              <a:ea typeface="Cambria"/>
              <a:cs typeface="Cambria"/>
              <a:sym typeface="Cambria"/>
            </a:endParaRPr>
          </a:p>
          <a:p>
            <a:pPr marL="457200" indent="-228600">
              <a:buFont typeface="Cambria"/>
              <a:buAutoNum type="arabicPeriod"/>
            </a:pPr>
            <a:r>
              <a:rPr lang="en-US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Go to cache set</a:t>
            </a:r>
            <a:r>
              <a:rPr lang="en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 </a:t>
            </a:r>
            <a:r>
              <a:rPr lang="en-US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#</a:t>
            </a:r>
            <a:r>
              <a:rPr lang="en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 to find </a:t>
            </a:r>
            <a:r>
              <a:rPr lang="en-US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which set data </a:t>
            </a:r>
            <a:r>
              <a:rPr lang="en-US" sz="1400" b="1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should</a:t>
            </a:r>
            <a:r>
              <a:rPr lang="en-US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 be </a:t>
            </a:r>
            <a:r>
              <a:rPr lang="en-US" sz="1400" dirty="0" smtClean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in</a:t>
            </a:r>
          </a:p>
          <a:p>
            <a:pPr marL="457200" lvl="0" indent="-228600">
              <a:buFont typeface="Cambria"/>
              <a:buAutoNum type="arabicPeriod"/>
            </a:pPr>
            <a:r>
              <a:rPr lang="en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For each </a:t>
            </a:r>
            <a:r>
              <a:rPr lang="en-US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valid  block in said </a:t>
            </a:r>
            <a:r>
              <a:rPr lang="en-US" sz="1400" dirty="0" smtClean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set </a:t>
            </a:r>
            <a:r>
              <a:rPr lang="en-US" sz="1400" dirty="0" smtClean="0">
                <a:solidFill>
                  <a:schemeClr val="dk1"/>
                </a:solidFill>
                <a:ea typeface="Cambria"/>
                <a:cs typeface="Cambria"/>
                <a:sym typeface="Wingdings"/>
              </a:rPr>
              <a:t> </a:t>
            </a:r>
            <a:r>
              <a:rPr lang="en-US" sz="1400" b="1" dirty="0" smtClean="0">
                <a:solidFill>
                  <a:schemeClr val="dk1"/>
                </a:solidFill>
                <a:ea typeface="Cambria"/>
                <a:cs typeface="Cambria"/>
                <a:sym typeface="Wingdings"/>
              </a:rPr>
              <a:t>NO VALID BLOCKS IN SET 1  CACHE MISS</a:t>
            </a:r>
            <a:endParaRPr lang="en" sz="1400" b="1" dirty="0">
              <a:solidFill>
                <a:schemeClr val="dk1"/>
              </a:solidFill>
              <a:ea typeface="Cambria"/>
              <a:cs typeface="Cambria"/>
              <a:sym typeface="Cambria"/>
            </a:endParaRPr>
          </a:p>
          <a:p>
            <a:pPr marL="457200" indent="-228600">
              <a:buFont typeface="Cambria"/>
              <a:buAutoNum type="arabicPeriod"/>
            </a:pPr>
            <a:endParaRPr lang="en" sz="1400" dirty="0">
              <a:solidFill>
                <a:schemeClr val="dk1"/>
              </a:solidFill>
              <a:ea typeface="Cambria"/>
              <a:cs typeface="Cambria"/>
              <a:sym typeface="Cambria"/>
            </a:endParaRPr>
          </a:p>
          <a:p>
            <a:pPr marL="457200" lvl="0" indent="-228600">
              <a:buFont typeface="Cambria"/>
              <a:buAutoNum type="arabicPeriod"/>
            </a:pPr>
            <a:endParaRPr lang="en-US" sz="1400" dirty="0" smtClean="0">
              <a:solidFill>
                <a:schemeClr val="dk1"/>
              </a:solidFill>
              <a:ea typeface="Cambria"/>
              <a:cs typeface="Cambria"/>
              <a:sym typeface="Cambria"/>
            </a:endParaRPr>
          </a:p>
          <a:p>
            <a:pPr marL="457200" lvl="0" indent="-228600">
              <a:buFont typeface="Cambria"/>
              <a:buAutoNum type="arabicPeriod"/>
            </a:pPr>
            <a:endParaRPr lang="en" sz="1400" dirty="0">
              <a:solidFill>
                <a:schemeClr val="dk1"/>
              </a:solidFill>
              <a:ea typeface="Cambria"/>
              <a:cs typeface="Cambria"/>
              <a:sym typeface="Cambria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444300" y="1127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DRAM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10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Memory Hierarchy – Cache </a:t>
            </a:r>
            <a:r>
              <a:rPr lang="en-US" sz="3200" dirty="0" smtClean="0"/>
              <a:t>Usage During Execution</a:t>
            </a:r>
            <a:endParaRPr lang="en-US" sz="3200" dirty="0"/>
          </a:p>
        </p:txBody>
      </p:sp>
      <p:sp>
        <p:nvSpPr>
          <p:cNvPr id="95" name="Shape 1944"/>
          <p:cNvSpPr/>
          <p:nvPr/>
        </p:nvSpPr>
        <p:spPr>
          <a:xfrm>
            <a:off x="681475" y="152690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" name="Shape 1944"/>
          <p:cNvSpPr/>
          <p:nvPr/>
        </p:nvSpPr>
        <p:spPr>
          <a:xfrm>
            <a:off x="682818" y="1851846"/>
            <a:ext cx="2975741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0xABCD4847393EDF09CBDEF9894</a:t>
            </a:r>
          </a:p>
        </p:txBody>
      </p:sp>
      <p:sp>
        <p:nvSpPr>
          <p:cNvPr id="97" name="Shape 1944"/>
          <p:cNvSpPr/>
          <p:nvPr/>
        </p:nvSpPr>
        <p:spPr>
          <a:xfrm>
            <a:off x="682981" y="217387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" name="Shape 1944"/>
          <p:cNvSpPr/>
          <p:nvPr/>
        </p:nvSpPr>
        <p:spPr>
          <a:xfrm>
            <a:off x="684324" y="2498818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0xAAAAAAAAAABBBBEEEE000058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Shape 1944"/>
          <p:cNvSpPr/>
          <p:nvPr/>
        </p:nvSpPr>
        <p:spPr>
          <a:xfrm>
            <a:off x="682981" y="281933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" name="Shape 1944"/>
          <p:cNvSpPr/>
          <p:nvPr/>
        </p:nvSpPr>
        <p:spPr>
          <a:xfrm>
            <a:off x="684324" y="314427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0x12345678901243567890124587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1" name="Shape 1944"/>
          <p:cNvSpPr/>
          <p:nvPr/>
        </p:nvSpPr>
        <p:spPr>
          <a:xfrm>
            <a:off x="684487" y="34663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0x1110000EEDDDAACCCD0000000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Shape 1944"/>
          <p:cNvSpPr/>
          <p:nvPr/>
        </p:nvSpPr>
        <p:spPr>
          <a:xfrm>
            <a:off x="685830" y="379124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Shape 1944"/>
          <p:cNvSpPr/>
          <p:nvPr/>
        </p:nvSpPr>
        <p:spPr>
          <a:xfrm>
            <a:off x="680997" y="410529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0x489CDFE000215569843EA10987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4" name="Shape 1944"/>
          <p:cNvSpPr/>
          <p:nvPr/>
        </p:nvSpPr>
        <p:spPr>
          <a:xfrm>
            <a:off x="682340" y="443023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" name="Shape 1944"/>
          <p:cNvSpPr/>
          <p:nvPr/>
        </p:nvSpPr>
        <p:spPr>
          <a:xfrm>
            <a:off x="682503" y="475226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0xABC34930897ED1093738370000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6" name="Shape 1944"/>
          <p:cNvSpPr/>
          <p:nvPr/>
        </p:nvSpPr>
        <p:spPr>
          <a:xfrm>
            <a:off x="683846" y="5077208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" name="Shape 1944"/>
          <p:cNvSpPr/>
          <p:nvPr/>
        </p:nvSpPr>
        <p:spPr>
          <a:xfrm>
            <a:off x="682503" y="539772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8" name="Shape 1944"/>
          <p:cNvSpPr/>
          <p:nvPr/>
        </p:nvSpPr>
        <p:spPr>
          <a:xfrm>
            <a:off x="683846" y="572266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" name="Shape 1944"/>
          <p:cNvSpPr/>
          <p:nvPr/>
        </p:nvSpPr>
        <p:spPr>
          <a:xfrm>
            <a:off x="684009" y="604469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" name="Shape 1944"/>
          <p:cNvSpPr/>
          <p:nvPr/>
        </p:nvSpPr>
        <p:spPr>
          <a:xfrm>
            <a:off x="685352" y="636963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Shape 1944"/>
          <p:cNvSpPr/>
          <p:nvPr/>
        </p:nvSpPr>
        <p:spPr>
          <a:xfrm>
            <a:off x="4561741" y="247886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" name="Shape 1944"/>
          <p:cNvSpPr/>
          <p:nvPr/>
        </p:nvSpPr>
        <p:spPr>
          <a:xfrm>
            <a:off x="4563084" y="28038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13" name="Shape 1944"/>
          <p:cNvSpPr/>
          <p:nvPr/>
        </p:nvSpPr>
        <p:spPr>
          <a:xfrm>
            <a:off x="4563247" y="3125837"/>
            <a:ext cx="2975741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" name="Shape 1944"/>
          <p:cNvSpPr/>
          <p:nvPr/>
        </p:nvSpPr>
        <p:spPr>
          <a:xfrm>
            <a:off x="4564590" y="3450779"/>
            <a:ext cx="2975741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206966" y="2091568"/>
            <a:ext cx="146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370739" y="1512595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373265" y="1806987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220866" y="6337464"/>
            <a:ext cx="45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19" name="Shape 1944"/>
          <p:cNvSpPr/>
          <p:nvPr/>
        </p:nvSpPr>
        <p:spPr>
          <a:xfrm>
            <a:off x="7609064" y="2490815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569079" y="2074174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Block Age bits</a:t>
            </a:r>
            <a:endParaRPr lang="en-US" dirty="0"/>
          </a:p>
        </p:txBody>
      </p:sp>
      <p:sp>
        <p:nvSpPr>
          <p:cNvPr id="121" name="Shape 1944"/>
          <p:cNvSpPr/>
          <p:nvPr/>
        </p:nvSpPr>
        <p:spPr>
          <a:xfrm>
            <a:off x="7607740" y="2814163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000000000000</a:t>
            </a:r>
          </a:p>
        </p:txBody>
      </p:sp>
      <p:sp>
        <p:nvSpPr>
          <p:cNvPr id="122" name="Shape 1944"/>
          <p:cNvSpPr/>
          <p:nvPr/>
        </p:nvSpPr>
        <p:spPr>
          <a:xfrm>
            <a:off x="7608405" y="3135509"/>
            <a:ext cx="1383337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000000000000</a:t>
            </a:r>
          </a:p>
        </p:txBody>
      </p:sp>
      <p:sp>
        <p:nvSpPr>
          <p:cNvPr id="123" name="Shape 1944"/>
          <p:cNvSpPr/>
          <p:nvPr/>
        </p:nvSpPr>
        <p:spPr>
          <a:xfrm>
            <a:off x="7607081" y="3446447"/>
            <a:ext cx="1383337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400" dirty="0" smtClean="0">
                <a:ea typeface="Cambria"/>
                <a:cs typeface="Cambria"/>
                <a:sym typeface="Cambria"/>
              </a:rPr>
              <a:t>000000000000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5" name="Shape 1944"/>
          <p:cNvSpPr/>
          <p:nvPr/>
        </p:nvSpPr>
        <p:spPr>
          <a:xfrm>
            <a:off x="9164401" y="2480779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6" name="Shape 1944"/>
          <p:cNvSpPr/>
          <p:nvPr/>
        </p:nvSpPr>
        <p:spPr>
          <a:xfrm>
            <a:off x="9163077" y="2804127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</a:t>
            </a:r>
          </a:p>
        </p:txBody>
      </p:sp>
      <p:sp>
        <p:nvSpPr>
          <p:cNvPr id="127" name="Shape 1944"/>
          <p:cNvSpPr/>
          <p:nvPr/>
        </p:nvSpPr>
        <p:spPr>
          <a:xfrm>
            <a:off x="9163742" y="3125473"/>
            <a:ext cx="321411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8" name="Shape 1944"/>
          <p:cNvSpPr/>
          <p:nvPr/>
        </p:nvSpPr>
        <p:spPr>
          <a:xfrm>
            <a:off x="9162418" y="3436411"/>
            <a:ext cx="321411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050576" y="2069060"/>
            <a:ext cx="691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Dirty</a:t>
            </a:r>
            <a:endParaRPr lang="en-US" dirty="0"/>
          </a:p>
        </p:txBody>
      </p:sp>
      <p:sp>
        <p:nvSpPr>
          <p:cNvPr id="132" name="Shape 1944"/>
          <p:cNvSpPr/>
          <p:nvPr/>
        </p:nvSpPr>
        <p:spPr>
          <a:xfrm>
            <a:off x="9787194" y="2492080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33" name="Shape 1944"/>
          <p:cNvSpPr/>
          <p:nvPr/>
        </p:nvSpPr>
        <p:spPr>
          <a:xfrm>
            <a:off x="9785870" y="2815428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</a:t>
            </a:r>
          </a:p>
        </p:txBody>
      </p:sp>
      <p:sp>
        <p:nvSpPr>
          <p:cNvPr id="134" name="Shape 1944"/>
          <p:cNvSpPr/>
          <p:nvPr/>
        </p:nvSpPr>
        <p:spPr>
          <a:xfrm>
            <a:off x="9786535" y="3136774"/>
            <a:ext cx="321411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35" name="Shape 1944"/>
          <p:cNvSpPr/>
          <p:nvPr/>
        </p:nvSpPr>
        <p:spPr>
          <a:xfrm>
            <a:off x="9785211" y="3447712"/>
            <a:ext cx="321411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9649850" y="206860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Valid</a:t>
            </a: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10308641" y="2097233"/>
            <a:ext cx="1223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tags</a:t>
            </a:r>
            <a:endParaRPr lang="en-US" dirty="0"/>
          </a:p>
        </p:txBody>
      </p:sp>
      <p:sp>
        <p:nvSpPr>
          <p:cNvPr id="147" name="Shape 2760"/>
          <p:cNvSpPr/>
          <p:nvPr/>
        </p:nvSpPr>
        <p:spPr>
          <a:xfrm>
            <a:off x="4758082" y="4491213"/>
            <a:ext cx="2057721" cy="491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 smtClean="0">
                <a:ea typeface="Cambria"/>
                <a:cs typeface="Cambria"/>
                <a:sym typeface="Cambria"/>
              </a:rPr>
              <a:t>00000000000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sp>
        <p:nvSpPr>
          <p:cNvPr id="148" name="Shape 2761"/>
          <p:cNvSpPr/>
          <p:nvPr/>
        </p:nvSpPr>
        <p:spPr>
          <a:xfrm>
            <a:off x="6815803" y="4491213"/>
            <a:ext cx="1586293" cy="491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>
                <a:ea typeface="Cambria"/>
                <a:cs typeface="Cambria"/>
                <a:sym typeface="Cambria"/>
              </a:rPr>
              <a:t>000000001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sp>
        <p:nvSpPr>
          <p:cNvPr id="149" name="Shape 2762"/>
          <p:cNvSpPr/>
          <p:nvPr/>
        </p:nvSpPr>
        <p:spPr>
          <a:xfrm>
            <a:off x="8402095" y="4491213"/>
            <a:ext cx="1306867" cy="491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>
                <a:ea typeface="Cambria"/>
                <a:cs typeface="Cambria"/>
                <a:sym typeface="Cambria"/>
              </a:rPr>
              <a:t>1100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>
            <a:off x="4740804" y="4176714"/>
            <a:ext cx="2064960" cy="1468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6795685" y="4195512"/>
            <a:ext cx="2112" cy="30840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759291" y="5292398"/>
            <a:ext cx="3666274" cy="310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4757180" y="4189174"/>
            <a:ext cx="2112" cy="30840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 flipV="1">
            <a:off x="4762403" y="4975851"/>
            <a:ext cx="8971" cy="32512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 flipV="1">
            <a:off x="8400854" y="4968424"/>
            <a:ext cx="8971" cy="32512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Shape 1944"/>
          <p:cNvSpPr/>
          <p:nvPr/>
        </p:nvSpPr>
        <p:spPr>
          <a:xfrm>
            <a:off x="10348626" y="2513874"/>
            <a:ext cx="130912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64" name="Shape 1944"/>
          <p:cNvSpPr/>
          <p:nvPr/>
        </p:nvSpPr>
        <p:spPr>
          <a:xfrm>
            <a:off x="10347300" y="2837222"/>
            <a:ext cx="1310453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400" dirty="0" smtClean="0">
                <a:ea typeface="Cambria"/>
                <a:cs typeface="Cambria"/>
                <a:sym typeface="Cambria"/>
              </a:rPr>
              <a:t>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65" name="Shape 1944"/>
          <p:cNvSpPr/>
          <p:nvPr/>
        </p:nvSpPr>
        <p:spPr>
          <a:xfrm>
            <a:off x="10347968" y="3158568"/>
            <a:ext cx="1309786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400" dirty="0" smtClean="0">
                <a:ea typeface="Cambria"/>
                <a:cs typeface="Cambria"/>
                <a:sym typeface="Cambria"/>
              </a:rPr>
              <a:t>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66" name="Shape 1944"/>
          <p:cNvSpPr/>
          <p:nvPr/>
        </p:nvSpPr>
        <p:spPr>
          <a:xfrm>
            <a:off x="10346643" y="3469506"/>
            <a:ext cx="1302969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400" dirty="0" smtClean="0">
                <a:ea typeface="Cambria"/>
                <a:cs typeface="Cambria"/>
                <a:sym typeface="Cambria"/>
              </a:rPr>
              <a:t>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8400361" y="4188457"/>
            <a:ext cx="2112" cy="30840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795400" y="4186743"/>
            <a:ext cx="1616411" cy="1604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002444" y="3808727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Tag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891880" y="3818757"/>
            <a:ext cx="1318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Set #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660346" y="5303747"/>
            <a:ext cx="2227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DRAM Block #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527564" y="1021571"/>
            <a:ext cx="707012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28600">
              <a:buFont typeface="Cambria"/>
              <a:buAutoNum type="arabicPeriod"/>
            </a:pPr>
            <a:r>
              <a:rPr lang="en" sz="1400" dirty="0">
                <a:ea typeface="Cambria"/>
                <a:cs typeface="Cambria"/>
                <a:sym typeface="Cambria"/>
              </a:rPr>
              <a:t>Break addre</a:t>
            </a:r>
            <a:r>
              <a:rPr lang="en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ss into components (tag, offset, </a:t>
            </a:r>
            <a:r>
              <a:rPr lang="en-US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 set #, DRAM block #</a:t>
            </a:r>
            <a:r>
              <a:rPr lang="en" sz="1400" dirty="0" smtClean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)</a:t>
            </a:r>
            <a:endParaRPr lang="en-US" sz="1400" dirty="0" smtClean="0">
              <a:solidFill>
                <a:schemeClr val="dk1"/>
              </a:solidFill>
              <a:ea typeface="Cambria"/>
              <a:cs typeface="Cambria"/>
              <a:sym typeface="Cambria"/>
            </a:endParaRPr>
          </a:p>
          <a:p>
            <a:pPr marL="457200" indent="-228600">
              <a:buFont typeface="Cambria"/>
              <a:buAutoNum type="arabicPeriod"/>
            </a:pPr>
            <a:r>
              <a:rPr lang="en-US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Go to cache set</a:t>
            </a:r>
            <a:r>
              <a:rPr lang="en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 </a:t>
            </a:r>
            <a:r>
              <a:rPr lang="en-US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#</a:t>
            </a:r>
            <a:r>
              <a:rPr lang="en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 to find </a:t>
            </a:r>
            <a:r>
              <a:rPr lang="en-US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which set data </a:t>
            </a:r>
            <a:r>
              <a:rPr lang="en-US" sz="1400" b="1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should</a:t>
            </a:r>
            <a:r>
              <a:rPr lang="en-US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 be </a:t>
            </a:r>
            <a:r>
              <a:rPr lang="en-US" sz="1400" dirty="0" smtClean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in</a:t>
            </a:r>
          </a:p>
          <a:p>
            <a:pPr marL="457200" lvl="0" indent="-228600">
              <a:buFont typeface="Cambria"/>
              <a:buAutoNum type="arabicPeriod"/>
            </a:pPr>
            <a:r>
              <a:rPr lang="en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For each </a:t>
            </a:r>
            <a:r>
              <a:rPr lang="en-US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valid  block in said </a:t>
            </a:r>
            <a:r>
              <a:rPr lang="en-US" sz="1400" dirty="0" smtClean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set </a:t>
            </a:r>
            <a:r>
              <a:rPr lang="en-US" sz="1400" dirty="0" smtClean="0">
                <a:solidFill>
                  <a:schemeClr val="dk1"/>
                </a:solidFill>
                <a:ea typeface="Cambria"/>
                <a:cs typeface="Cambria"/>
                <a:sym typeface="Wingdings"/>
              </a:rPr>
              <a:t> </a:t>
            </a:r>
            <a:r>
              <a:rPr lang="en-US" sz="1400" b="1" dirty="0" smtClean="0">
                <a:solidFill>
                  <a:schemeClr val="dk1"/>
                </a:solidFill>
                <a:ea typeface="Cambria"/>
                <a:cs typeface="Cambria"/>
                <a:sym typeface="Wingdings"/>
              </a:rPr>
              <a:t>NO VALID BLOCKS IN SET 1  CACHE MISS</a:t>
            </a:r>
          </a:p>
          <a:p>
            <a:pPr marL="457200" indent="-228600">
              <a:buFont typeface="Cambria"/>
              <a:buAutoNum type="arabicPeriod"/>
            </a:pPr>
            <a:r>
              <a:rPr lang="en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Handle cache miss using replacement</a:t>
            </a:r>
            <a:r>
              <a:rPr lang="en-US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 and write</a:t>
            </a:r>
            <a:r>
              <a:rPr lang="en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 policy </a:t>
            </a:r>
          </a:p>
          <a:p>
            <a:pPr marL="457200" lvl="0" indent="-228600">
              <a:buFont typeface="Cambria"/>
              <a:buAutoNum type="arabicPeriod"/>
            </a:pPr>
            <a:endParaRPr lang="en" sz="1400" b="1" dirty="0">
              <a:solidFill>
                <a:schemeClr val="dk1"/>
              </a:solidFill>
              <a:ea typeface="Cambria"/>
              <a:cs typeface="Cambria"/>
              <a:sym typeface="Cambria"/>
            </a:endParaRPr>
          </a:p>
          <a:p>
            <a:pPr marL="457200" indent="-228600">
              <a:buFont typeface="Cambria"/>
              <a:buAutoNum type="arabicPeriod"/>
            </a:pPr>
            <a:endParaRPr lang="en" sz="1400" dirty="0">
              <a:solidFill>
                <a:schemeClr val="dk1"/>
              </a:solidFill>
              <a:ea typeface="Cambria"/>
              <a:cs typeface="Cambria"/>
              <a:sym typeface="Cambria"/>
            </a:endParaRPr>
          </a:p>
          <a:p>
            <a:pPr marL="457200" lvl="0" indent="-228600">
              <a:buFont typeface="Cambria"/>
              <a:buAutoNum type="arabicPeriod"/>
            </a:pPr>
            <a:endParaRPr lang="en-US" sz="1400" dirty="0" smtClean="0">
              <a:solidFill>
                <a:schemeClr val="dk1"/>
              </a:solidFill>
              <a:ea typeface="Cambria"/>
              <a:cs typeface="Cambria"/>
              <a:sym typeface="Cambria"/>
            </a:endParaRPr>
          </a:p>
          <a:p>
            <a:pPr marL="457200" lvl="0" indent="-228600">
              <a:buFont typeface="Cambria"/>
              <a:buAutoNum type="arabicPeriod"/>
            </a:pPr>
            <a:endParaRPr lang="en" sz="1400" dirty="0">
              <a:solidFill>
                <a:schemeClr val="dk1"/>
              </a:solidFill>
              <a:ea typeface="Cambria"/>
              <a:cs typeface="Cambria"/>
              <a:sym typeface="Cambria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4702048" y="4355951"/>
            <a:ext cx="3736448" cy="713747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149" idx="1"/>
          </p:cNvCxnSpPr>
          <p:nvPr/>
        </p:nvCxnSpPr>
        <p:spPr>
          <a:xfrm>
            <a:off x="8402095" y="4736763"/>
            <a:ext cx="1190922" cy="77377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9160856" y="5498132"/>
            <a:ext cx="2227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DRAM Block 1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642534" y="1981697"/>
            <a:ext cx="713157" cy="138760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44300" y="1127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DRAM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262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Memory Hierarchy – Cache </a:t>
            </a:r>
            <a:r>
              <a:rPr lang="en-US" sz="3200" dirty="0" smtClean="0"/>
              <a:t>Usage During Execution</a:t>
            </a:r>
            <a:endParaRPr lang="en-US" sz="3200" dirty="0"/>
          </a:p>
        </p:txBody>
      </p:sp>
      <p:sp>
        <p:nvSpPr>
          <p:cNvPr id="95" name="Shape 1944"/>
          <p:cNvSpPr/>
          <p:nvPr/>
        </p:nvSpPr>
        <p:spPr>
          <a:xfrm>
            <a:off x="681475" y="152690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" name="Shape 1944"/>
          <p:cNvSpPr/>
          <p:nvPr/>
        </p:nvSpPr>
        <p:spPr>
          <a:xfrm>
            <a:off x="682818" y="185184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0xABCD4847393EDF09CBDEF9894</a:t>
            </a:r>
          </a:p>
        </p:txBody>
      </p:sp>
      <p:sp>
        <p:nvSpPr>
          <p:cNvPr id="97" name="Shape 1944"/>
          <p:cNvSpPr/>
          <p:nvPr/>
        </p:nvSpPr>
        <p:spPr>
          <a:xfrm>
            <a:off x="682981" y="217387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" name="Shape 1944"/>
          <p:cNvSpPr/>
          <p:nvPr/>
        </p:nvSpPr>
        <p:spPr>
          <a:xfrm>
            <a:off x="684324" y="2498818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0xAAAAAAAAAABBBBEEEE000058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Shape 1944"/>
          <p:cNvSpPr/>
          <p:nvPr/>
        </p:nvSpPr>
        <p:spPr>
          <a:xfrm>
            <a:off x="682981" y="281933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" name="Shape 1944"/>
          <p:cNvSpPr/>
          <p:nvPr/>
        </p:nvSpPr>
        <p:spPr>
          <a:xfrm>
            <a:off x="684324" y="314427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0x12345678901243567890124587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1" name="Shape 1944"/>
          <p:cNvSpPr/>
          <p:nvPr/>
        </p:nvSpPr>
        <p:spPr>
          <a:xfrm>
            <a:off x="684487" y="34663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0x1110000EEDDDAACCCD0000000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Shape 1944"/>
          <p:cNvSpPr/>
          <p:nvPr/>
        </p:nvSpPr>
        <p:spPr>
          <a:xfrm>
            <a:off x="685830" y="379124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Shape 1944"/>
          <p:cNvSpPr/>
          <p:nvPr/>
        </p:nvSpPr>
        <p:spPr>
          <a:xfrm>
            <a:off x="680997" y="410529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0x489CDFE000215569843EA10987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4" name="Shape 1944"/>
          <p:cNvSpPr/>
          <p:nvPr/>
        </p:nvSpPr>
        <p:spPr>
          <a:xfrm>
            <a:off x="682340" y="443023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" name="Shape 1944"/>
          <p:cNvSpPr/>
          <p:nvPr/>
        </p:nvSpPr>
        <p:spPr>
          <a:xfrm>
            <a:off x="682503" y="475226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0xABC34930897ED1093738370000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6" name="Shape 1944"/>
          <p:cNvSpPr/>
          <p:nvPr/>
        </p:nvSpPr>
        <p:spPr>
          <a:xfrm>
            <a:off x="683846" y="5077208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" name="Shape 1944"/>
          <p:cNvSpPr/>
          <p:nvPr/>
        </p:nvSpPr>
        <p:spPr>
          <a:xfrm>
            <a:off x="682503" y="539772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8" name="Shape 1944"/>
          <p:cNvSpPr/>
          <p:nvPr/>
        </p:nvSpPr>
        <p:spPr>
          <a:xfrm>
            <a:off x="683846" y="572266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" name="Shape 1944"/>
          <p:cNvSpPr/>
          <p:nvPr/>
        </p:nvSpPr>
        <p:spPr>
          <a:xfrm>
            <a:off x="684009" y="604469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" name="Shape 1944"/>
          <p:cNvSpPr/>
          <p:nvPr/>
        </p:nvSpPr>
        <p:spPr>
          <a:xfrm>
            <a:off x="685352" y="636963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Shape 1944"/>
          <p:cNvSpPr/>
          <p:nvPr/>
        </p:nvSpPr>
        <p:spPr>
          <a:xfrm>
            <a:off x="4561741" y="247886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" name="Shape 1944"/>
          <p:cNvSpPr/>
          <p:nvPr/>
        </p:nvSpPr>
        <p:spPr>
          <a:xfrm>
            <a:off x="4563084" y="28038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13" name="Shape 1944"/>
          <p:cNvSpPr/>
          <p:nvPr/>
        </p:nvSpPr>
        <p:spPr>
          <a:xfrm>
            <a:off x="4563247" y="3125837"/>
            <a:ext cx="2975741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0xABCD4847393EDF09CBDEF9894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" name="Shape 1944"/>
          <p:cNvSpPr/>
          <p:nvPr/>
        </p:nvSpPr>
        <p:spPr>
          <a:xfrm>
            <a:off x="4564590" y="345077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206966" y="2091568"/>
            <a:ext cx="146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370739" y="1512595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373265" y="1806987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220866" y="6337464"/>
            <a:ext cx="45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19" name="Shape 1944"/>
          <p:cNvSpPr/>
          <p:nvPr/>
        </p:nvSpPr>
        <p:spPr>
          <a:xfrm>
            <a:off x="7609064" y="2490815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569079" y="2074174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Block Age bits</a:t>
            </a:r>
            <a:endParaRPr lang="en-US" dirty="0"/>
          </a:p>
        </p:txBody>
      </p:sp>
      <p:sp>
        <p:nvSpPr>
          <p:cNvPr id="121" name="Shape 1944"/>
          <p:cNvSpPr/>
          <p:nvPr/>
        </p:nvSpPr>
        <p:spPr>
          <a:xfrm>
            <a:off x="7607740" y="2814163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000000000000</a:t>
            </a:r>
          </a:p>
        </p:txBody>
      </p:sp>
      <p:sp>
        <p:nvSpPr>
          <p:cNvPr id="122" name="Shape 1944"/>
          <p:cNvSpPr/>
          <p:nvPr/>
        </p:nvSpPr>
        <p:spPr>
          <a:xfrm>
            <a:off x="7608405" y="3135509"/>
            <a:ext cx="1383337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000000000001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3" name="Shape 1944"/>
          <p:cNvSpPr/>
          <p:nvPr/>
        </p:nvSpPr>
        <p:spPr>
          <a:xfrm>
            <a:off x="7607081" y="3446447"/>
            <a:ext cx="1383337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400" dirty="0" smtClean="0">
                <a:ea typeface="Cambria"/>
                <a:cs typeface="Cambria"/>
                <a:sym typeface="Cambria"/>
              </a:rPr>
              <a:t>000000000000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5" name="Shape 1944"/>
          <p:cNvSpPr/>
          <p:nvPr/>
        </p:nvSpPr>
        <p:spPr>
          <a:xfrm>
            <a:off x="9164401" y="2480779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6" name="Shape 1944"/>
          <p:cNvSpPr/>
          <p:nvPr/>
        </p:nvSpPr>
        <p:spPr>
          <a:xfrm>
            <a:off x="9163077" y="2804127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</a:t>
            </a:r>
          </a:p>
        </p:txBody>
      </p:sp>
      <p:sp>
        <p:nvSpPr>
          <p:cNvPr id="127" name="Shape 1944"/>
          <p:cNvSpPr/>
          <p:nvPr/>
        </p:nvSpPr>
        <p:spPr>
          <a:xfrm>
            <a:off x="9163742" y="3125473"/>
            <a:ext cx="321411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</a:t>
            </a:r>
          </a:p>
        </p:txBody>
      </p:sp>
      <p:sp>
        <p:nvSpPr>
          <p:cNvPr id="128" name="Shape 1944"/>
          <p:cNvSpPr/>
          <p:nvPr/>
        </p:nvSpPr>
        <p:spPr>
          <a:xfrm>
            <a:off x="9162418" y="3436411"/>
            <a:ext cx="32141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050576" y="2069060"/>
            <a:ext cx="691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Dirty</a:t>
            </a:r>
            <a:endParaRPr lang="en-US" dirty="0"/>
          </a:p>
        </p:txBody>
      </p:sp>
      <p:sp>
        <p:nvSpPr>
          <p:cNvPr id="132" name="Shape 1944"/>
          <p:cNvSpPr/>
          <p:nvPr/>
        </p:nvSpPr>
        <p:spPr>
          <a:xfrm>
            <a:off x="9787194" y="2492080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33" name="Shape 1944"/>
          <p:cNvSpPr/>
          <p:nvPr/>
        </p:nvSpPr>
        <p:spPr>
          <a:xfrm>
            <a:off x="9785870" y="2815428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</a:t>
            </a:r>
          </a:p>
        </p:txBody>
      </p:sp>
      <p:sp>
        <p:nvSpPr>
          <p:cNvPr id="134" name="Shape 1944"/>
          <p:cNvSpPr/>
          <p:nvPr/>
        </p:nvSpPr>
        <p:spPr>
          <a:xfrm>
            <a:off x="9786535" y="3136774"/>
            <a:ext cx="321411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1</a:t>
            </a:r>
          </a:p>
        </p:txBody>
      </p:sp>
      <p:sp>
        <p:nvSpPr>
          <p:cNvPr id="135" name="Shape 1944"/>
          <p:cNvSpPr/>
          <p:nvPr/>
        </p:nvSpPr>
        <p:spPr>
          <a:xfrm>
            <a:off x="9785211" y="3447712"/>
            <a:ext cx="32141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9649850" y="206860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Valid</a:t>
            </a: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10308641" y="2097233"/>
            <a:ext cx="1223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tags</a:t>
            </a:r>
            <a:endParaRPr lang="en-US" dirty="0"/>
          </a:p>
        </p:txBody>
      </p:sp>
      <p:sp>
        <p:nvSpPr>
          <p:cNvPr id="147" name="Shape 2760"/>
          <p:cNvSpPr/>
          <p:nvPr/>
        </p:nvSpPr>
        <p:spPr>
          <a:xfrm>
            <a:off x="4758082" y="4491213"/>
            <a:ext cx="2057721" cy="491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 smtClean="0">
                <a:ea typeface="Cambria"/>
                <a:cs typeface="Cambria"/>
                <a:sym typeface="Cambria"/>
              </a:rPr>
              <a:t>00000000000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sp>
        <p:nvSpPr>
          <p:cNvPr id="148" name="Shape 2761"/>
          <p:cNvSpPr/>
          <p:nvPr/>
        </p:nvSpPr>
        <p:spPr>
          <a:xfrm>
            <a:off x="6815803" y="4491213"/>
            <a:ext cx="1586293" cy="491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>
                <a:ea typeface="Cambria"/>
                <a:cs typeface="Cambria"/>
                <a:sym typeface="Cambria"/>
              </a:rPr>
              <a:t>000000001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sp>
        <p:nvSpPr>
          <p:cNvPr id="149" name="Shape 2762"/>
          <p:cNvSpPr/>
          <p:nvPr/>
        </p:nvSpPr>
        <p:spPr>
          <a:xfrm>
            <a:off x="8402095" y="4491213"/>
            <a:ext cx="1306867" cy="491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>
                <a:ea typeface="Cambria"/>
                <a:cs typeface="Cambria"/>
                <a:sym typeface="Cambria"/>
              </a:rPr>
              <a:t>1100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>
            <a:off x="4740804" y="4176714"/>
            <a:ext cx="2064960" cy="1468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6795685" y="4195512"/>
            <a:ext cx="2112" cy="30840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759291" y="5292398"/>
            <a:ext cx="3666274" cy="310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4757180" y="4189174"/>
            <a:ext cx="2112" cy="30840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 flipV="1">
            <a:off x="4762403" y="4975851"/>
            <a:ext cx="8971" cy="32512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 flipV="1">
            <a:off x="8400854" y="4968424"/>
            <a:ext cx="8971" cy="32512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Shape 1944"/>
          <p:cNvSpPr/>
          <p:nvPr/>
        </p:nvSpPr>
        <p:spPr>
          <a:xfrm>
            <a:off x="10348626" y="2513874"/>
            <a:ext cx="130912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64" name="Shape 1944"/>
          <p:cNvSpPr/>
          <p:nvPr/>
        </p:nvSpPr>
        <p:spPr>
          <a:xfrm>
            <a:off x="10347300" y="2837222"/>
            <a:ext cx="1310453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400" dirty="0" smtClean="0">
                <a:ea typeface="Cambria"/>
                <a:cs typeface="Cambria"/>
                <a:sym typeface="Cambria"/>
              </a:rPr>
              <a:t>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65" name="Shape 1944"/>
          <p:cNvSpPr/>
          <p:nvPr/>
        </p:nvSpPr>
        <p:spPr>
          <a:xfrm>
            <a:off x="10347968" y="3158568"/>
            <a:ext cx="1309786" cy="32374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400" dirty="0" smtClean="0">
                <a:ea typeface="Cambria"/>
                <a:cs typeface="Cambria"/>
                <a:sym typeface="Cambria"/>
              </a:rPr>
              <a:t>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66" name="Shape 1944"/>
          <p:cNvSpPr/>
          <p:nvPr/>
        </p:nvSpPr>
        <p:spPr>
          <a:xfrm>
            <a:off x="10346643" y="3469506"/>
            <a:ext cx="1302969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400" dirty="0" smtClean="0">
                <a:ea typeface="Cambria"/>
                <a:cs typeface="Cambria"/>
                <a:sym typeface="Cambria"/>
              </a:rPr>
              <a:t>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8400361" y="4188457"/>
            <a:ext cx="2112" cy="30840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795400" y="4186743"/>
            <a:ext cx="1616411" cy="1604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002444" y="3808727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Tag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891880" y="3818757"/>
            <a:ext cx="1318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Set #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660346" y="5303747"/>
            <a:ext cx="2227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DRAM Block #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527564" y="1021571"/>
            <a:ext cx="707012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28600">
              <a:buFont typeface="Cambria"/>
              <a:buAutoNum type="arabicPeriod"/>
            </a:pPr>
            <a:r>
              <a:rPr lang="en" sz="1400" dirty="0">
                <a:ea typeface="Cambria"/>
                <a:cs typeface="Cambria"/>
                <a:sym typeface="Cambria"/>
              </a:rPr>
              <a:t>Break addre</a:t>
            </a:r>
            <a:r>
              <a:rPr lang="en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ss into components (tag, offset, </a:t>
            </a:r>
            <a:r>
              <a:rPr lang="en-US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 set #, DRAM block #</a:t>
            </a:r>
            <a:r>
              <a:rPr lang="en" sz="1400" dirty="0" smtClean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)</a:t>
            </a:r>
            <a:endParaRPr lang="en-US" sz="1400" dirty="0" smtClean="0">
              <a:solidFill>
                <a:schemeClr val="dk1"/>
              </a:solidFill>
              <a:ea typeface="Cambria"/>
              <a:cs typeface="Cambria"/>
              <a:sym typeface="Cambria"/>
            </a:endParaRPr>
          </a:p>
          <a:p>
            <a:pPr marL="457200" indent="-228600">
              <a:buFont typeface="Cambria"/>
              <a:buAutoNum type="arabicPeriod"/>
            </a:pPr>
            <a:r>
              <a:rPr lang="en-US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Go to cache set</a:t>
            </a:r>
            <a:r>
              <a:rPr lang="en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 </a:t>
            </a:r>
            <a:r>
              <a:rPr lang="en-US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#</a:t>
            </a:r>
            <a:r>
              <a:rPr lang="en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 to find </a:t>
            </a:r>
            <a:r>
              <a:rPr lang="en-US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which set data </a:t>
            </a:r>
            <a:r>
              <a:rPr lang="en-US" sz="1400" b="1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should</a:t>
            </a:r>
            <a:r>
              <a:rPr lang="en-US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 be </a:t>
            </a:r>
            <a:r>
              <a:rPr lang="en-US" sz="1400" dirty="0" smtClean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in</a:t>
            </a:r>
          </a:p>
          <a:p>
            <a:pPr marL="457200" lvl="0" indent="-228600">
              <a:buFont typeface="Cambria"/>
              <a:buAutoNum type="arabicPeriod"/>
            </a:pPr>
            <a:r>
              <a:rPr lang="en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For each </a:t>
            </a:r>
            <a:r>
              <a:rPr lang="en-US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valid  block in said </a:t>
            </a:r>
            <a:r>
              <a:rPr lang="en-US" sz="1400" dirty="0" smtClean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set </a:t>
            </a:r>
            <a:r>
              <a:rPr lang="en-US" sz="1400" dirty="0" smtClean="0">
                <a:solidFill>
                  <a:schemeClr val="dk1"/>
                </a:solidFill>
                <a:ea typeface="Cambria"/>
                <a:cs typeface="Cambria"/>
                <a:sym typeface="Wingdings"/>
              </a:rPr>
              <a:t> </a:t>
            </a:r>
            <a:r>
              <a:rPr lang="en-US" sz="1400" b="1" dirty="0" smtClean="0">
                <a:solidFill>
                  <a:schemeClr val="dk1"/>
                </a:solidFill>
                <a:ea typeface="Cambria"/>
                <a:cs typeface="Cambria"/>
                <a:sym typeface="Wingdings"/>
              </a:rPr>
              <a:t>NO VALID BLOCKS IN SET 1  CACHE MISS</a:t>
            </a:r>
          </a:p>
          <a:p>
            <a:pPr marL="457200" indent="-228600">
              <a:buFont typeface="Cambria"/>
              <a:buAutoNum type="arabicPeriod"/>
            </a:pPr>
            <a:r>
              <a:rPr lang="en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Handle cache miss using replacement</a:t>
            </a:r>
            <a:r>
              <a:rPr lang="en-US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 and write</a:t>
            </a:r>
            <a:r>
              <a:rPr lang="en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 policy </a:t>
            </a:r>
          </a:p>
          <a:p>
            <a:pPr marL="457200" lvl="0" indent="-228600">
              <a:buFont typeface="Cambria"/>
              <a:buAutoNum type="arabicPeriod"/>
            </a:pPr>
            <a:endParaRPr lang="en" sz="1400" b="1" dirty="0">
              <a:solidFill>
                <a:schemeClr val="dk1"/>
              </a:solidFill>
              <a:ea typeface="Cambria"/>
              <a:cs typeface="Cambria"/>
              <a:sym typeface="Cambria"/>
            </a:endParaRPr>
          </a:p>
          <a:p>
            <a:pPr marL="457200" indent="-228600">
              <a:buFont typeface="Cambria"/>
              <a:buAutoNum type="arabicPeriod"/>
            </a:pPr>
            <a:endParaRPr lang="en" sz="1400" dirty="0">
              <a:solidFill>
                <a:schemeClr val="dk1"/>
              </a:solidFill>
              <a:ea typeface="Cambria"/>
              <a:cs typeface="Cambria"/>
              <a:sym typeface="Cambria"/>
            </a:endParaRPr>
          </a:p>
          <a:p>
            <a:pPr marL="457200" lvl="0" indent="-228600">
              <a:buFont typeface="Cambria"/>
              <a:buAutoNum type="arabicPeriod"/>
            </a:pPr>
            <a:endParaRPr lang="en-US" sz="1400" dirty="0" smtClean="0">
              <a:solidFill>
                <a:schemeClr val="dk1"/>
              </a:solidFill>
              <a:ea typeface="Cambria"/>
              <a:cs typeface="Cambria"/>
              <a:sym typeface="Cambria"/>
            </a:endParaRPr>
          </a:p>
          <a:p>
            <a:pPr marL="457200" lvl="0" indent="-228600">
              <a:buFont typeface="Cambria"/>
              <a:buAutoNum type="arabicPeriod"/>
            </a:pPr>
            <a:endParaRPr lang="en" sz="1400" dirty="0">
              <a:solidFill>
                <a:schemeClr val="dk1"/>
              </a:solidFill>
              <a:ea typeface="Cambria"/>
              <a:cs typeface="Cambria"/>
              <a:sym typeface="Cambria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4460649" y="3022926"/>
            <a:ext cx="3054232" cy="451339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endCxn id="67" idx="2"/>
          </p:cNvCxnSpPr>
          <p:nvPr/>
        </p:nvCxnSpPr>
        <p:spPr>
          <a:xfrm>
            <a:off x="3642534" y="1950208"/>
            <a:ext cx="818115" cy="129838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7577852" y="3080859"/>
            <a:ext cx="1490383" cy="451339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743747" y="3054369"/>
            <a:ext cx="408524" cy="451339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444300" y="1127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DRAM Blocks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10316341" y="3119180"/>
            <a:ext cx="1474687" cy="39535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30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Memory Hierarchy – Cache </a:t>
            </a:r>
            <a:r>
              <a:rPr lang="en-US" sz="3200" dirty="0" smtClean="0"/>
              <a:t>Usage During Execution</a:t>
            </a:r>
            <a:endParaRPr lang="en-US" sz="3200" dirty="0"/>
          </a:p>
        </p:txBody>
      </p:sp>
      <p:sp>
        <p:nvSpPr>
          <p:cNvPr id="111" name="Shape 1944"/>
          <p:cNvSpPr/>
          <p:nvPr/>
        </p:nvSpPr>
        <p:spPr>
          <a:xfrm>
            <a:off x="4561741" y="247886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0x1110000EEDDDAACCCD0000000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" name="Shape 1944"/>
          <p:cNvSpPr/>
          <p:nvPr/>
        </p:nvSpPr>
        <p:spPr>
          <a:xfrm>
            <a:off x="4563084" y="28038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13" name="Shape 1944"/>
          <p:cNvSpPr/>
          <p:nvPr/>
        </p:nvSpPr>
        <p:spPr>
          <a:xfrm>
            <a:off x="4563247" y="312583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0xABCD4847393EDF09CBD0A1101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" name="Shape 1944"/>
          <p:cNvSpPr/>
          <p:nvPr/>
        </p:nvSpPr>
        <p:spPr>
          <a:xfrm>
            <a:off x="4564590" y="345077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0xFFF3333595D156777411000225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206966" y="2091568"/>
            <a:ext cx="146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sp>
        <p:nvSpPr>
          <p:cNvPr id="119" name="Shape 1944"/>
          <p:cNvSpPr/>
          <p:nvPr/>
        </p:nvSpPr>
        <p:spPr>
          <a:xfrm>
            <a:off x="7609064" y="2490815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001100000000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569079" y="2074174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Block Age bits</a:t>
            </a:r>
            <a:endParaRPr lang="en-US" dirty="0"/>
          </a:p>
        </p:txBody>
      </p:sp>
      <p:sp>
        <p:nvSpPr>
          <p:cNvPr id="121" name="Shape 1944"/>
          <p:cNvSpPr/>
          <p:nvPr/>
        </p:nvSpPr>
        <p:spPr>
          <a:xfrm>
            <a:off x="7607740" y="2814163"/>
            <a:ext cx="138333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000000000000</a:t>
            </a:r>
          </a:p>
        </p:txBody>
      </p:sp>
      <p:sp>
        <p:nvSpPr>
          <p:cNvPr id="122" name="Shape 1944"/>
          <p:cNvSpPr/>
          <p:nvPr/>
        </p:nvSpPr>
        <p:spPr>
          <a:xfrm>
            <a:off x="7608405" y="3135509"/>
            <a:ext cx="1383337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00001001000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3" name="Shape 1944"/>
          <p:cNvSpPr/>
          <p:nvPr/>
        </p:nvSpPr>
        <p:spPr>
          <a:xfrm>
            <a:off x="7607081" y="3446447"/>
            <a:ext cx="1383337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400" dirty="0">
                <a:ea typeface="Cambria"/>
                <a:cs typeface="Cambria"/>
                <a:sym typeface="Cambria"/>
              </a:rPr>
              <a:t>111000000000</a:t>
            </a:r>
          </a:p>
        </p:txBody>
      </p:sp>
      <p:sp>
        <p:nvSpPr>
          <p:cNvPr id="125" name="Shape 1944"/>
          <p:cNvSpPr/>
          <p:nvPr/>
        </p:nvSpPr>
        <p:spPr>
          <a:xfrm>
            <a:off x="9164401" y="2480779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6" name="Shape 1944"/>
          <p:cNvSpPr/>
          <p:nvPr/>
        </p:nvSpPr>
        <p:spPr>
          <a:xfrm>
            <a:off x="9163077" y="2804127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</a:t>
            </a:r>
          </a:p>
        </p:txBody>
      </p:sp>
      <p:sp>
        <p:nvSpPr>
          <p:cNvPr id="127" name="Shape 1944"/>
          <p:cNvSpPr/>
          <p:nvPr/>
        </p:nvSpPr>
        <p:spPr>
          <a:xfrm>
            <a:off x="9163742" y="3125473"/>
            <a:ext cx="32141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1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8" name="Shape 1944"/>
          <p:cNvSpPr/>
          <p:nvPr/>
        </p:nvSpPr>
        <p:spPr>
          <a:xfrm>
            <a:off x="9162418" y="3436411"/>
            <a:ext cx="32141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050576" y="2069060"/>
            <a:ext cx="691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Dirty</a:t>
            </a:r>
            <a:endParaRPr lang="en-US" dirty="0"/>
          </a:p>
        </p:txBody>
      </p:sp>
      <p:sp>
        <p:nvSpPr>
          <p:cNvPr id="132" name="Shape 1944"/>
          <p:cNvSpPr/>
          <p:nvPr/>
        </p:nvSpPr>
        <p:spPr>
          <a:xfrm>
            <a:off x="9787194" y="2492080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1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33" name="Shape 1944"/>
          <p:cNvSpPr/>
          <p:nvPr/>
        </p:nvSpPr>
        <p:spPr>
          <a:xfrm>
            <a:off x="9785870" y="2815428"/>
            <a:ext cx="32141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</a:t>
            </a:r>
          </a:p>
        </p:txBody>
      </p:sp>
      <p:sp>
        <p:nvSpPr>
          <p:cNvPr id="134" name="Shape 1944"/>
          <p:cNvSpPr/>
          <p:nvPr/>
        </p:nvSpPr>
        <p:spPr>
          <a:xfrm>
            <a:off x="9786535" y="3136774"/>
            <a:ext cx="32141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1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35" name="Shape 1944"/>
          <p:cNvSpPr/>
          <p:nvPr/>
        </p:nvSpPr>
        <p:spPr>
          <a:xfrm>
            <a:off x="9785211" y="3447712"/>
            <a:ext cx="32141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1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9649850" y="206860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Valid</a:t>
            </a: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10308641" y="2097233"/>
            <a:ext cx="1223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tags</a:t>
            </a:r>
            <a:endParaRPr lang="en-US" dirty="0"/>
          </a:p>
        </p:txBody>
      </p:sp>
      <p:sp>
        <p:nvSpPr>
          <p:cNvPr id="147" name="Shape 2760"/>
          <p:cNvSpPr/>
          <p:nvPr/>
        </p:nvSpPr>
        <p:spPr>
          <a:xfrm>
            <a:off x="4758082" y="4491213"/>
            <a:ext cx="2057721" cy="491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" dirty="0" smtClean="0">
                <a:sym typeface="Wingdings"/>
              </a:rPr>
              <a:t>000000000</a:t>
            </a:r>
            <a:r>
              <a:rPr lang="en-US" dirty="0" smtClean="0">
                <a:sym typeface="Wingdings"/>
              </a:rPr>
              <a:t>0</a:t>
            </a:r>
            <a:r>
              <a:rPr lang="en" dirty="0" smtClean="0">
                <a:sym typeface="Wingdings"/>
              </a:rPr>
              <a:t>0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sp>
        <p:nvSpPr>
          <p:cNvPr id="148" name="Shape 2761"/>
          <p:cNvSpPr/>
          <p:nvPr/>
        </p:nvSpPr>
        <p:spPr>
          <a:xfrm>
            <a:off x="6815803" y="4491213"/>
            <a:ext cx="1586293" cy="491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" dirty="0">
                <a:sym typeface="Wingdings"/>
              </a:rPr>
              <a:t>0</a:t>
            </a:r>
            <a:r>
              <a:rPr lang="en" dirty="0" smtClean="0">
                <a:sym typeface="Wingdings"/>
              </a:rPr>
              <a:t>00000001 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sp>
        <p:nvSpPr>
          <p:cNvPr id="149" name="Shape 2762"/>
          <p:cNvSpPr/>
          <p:nvPr/>
        </p:nvSpPr>
        <p:spPr>
          <a:xfrm>
            <a:off x="8402095" y="4491213"/>
            <a:ext cx="1306867" cy="491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dirty="0" smtClean="0">
                <a:sym typeface="Wingdings"/>
              </a:rPr>
              <a:t>0100</a:t>
            </a:r>
            <a:endParaRPr lang="en" sz="1800" dirty="0">
              <a:ea typeface="Cambria"/>
              <a:cs typeface="Cambria"/>
              <a:sym typeface="Cambria"/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>
            <a:off x="4740804" y="4176714"/>
            <a:ext cx="2064960" cy="1468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6795685" y="4195512"/>
            <a:ext cx="2112" cy="30840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759291" y="5292398"/>
            <a:ext cx="3666274" cy="310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4757180" y="4189174"/>
            <a:ext cx="2112" cy="30840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 flipV="1">
            <a:off x="4762403" y="4975851"/>
            <a:ext cx="8971" cy="32512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 flipV="1">
            <a:off x="8400854" y="4968424"/>
            <a:ext cx="8971" cy="32512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Shape 1944"/>
          <p:cNvSpPr/>
          <p:nvPr/>
        </p:nvSpPr>
        <p:spPr>
          <a:xfrm>
            <a:off x="10348626" y="2513874"/>
            <a:ext cx="1309127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00000011000</a:t>
            </a:r>
          </a:p>
        </p:txBody>
      </p:sp>
      <p:sp>
        <p:nvSpPr>
          <p:cNvPr id="64" name="Shape 1944"/>
          <p:cNvSpPr/>
          <p:nvPr/>
        </p:nvSpPr>
        <p:spPr>
          <a:xfrm>
            <a:off x="10347300" y="2837222"/>
            <a:ext cx="1310453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400" dirty="0" smtClean="0">
                <a:ea typeface="Cambria"/>
                <a:cs typeface="Cambria"/>
                <a:sym typeface="Cambria"/>
              </a:rPr>
              <a:t>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65" name="Shape 1944"/>
          <p:cNvSpPr/>
          <p:nvPr/>
        </p:nvSpPr>
        <p:spPr>
          <a:xfrm>
            <a:off x="10347968" y="3158568"/>
            <a:ext cx="1309786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400" dirty="0" smtClean="0">
                <a:ea typeface="Cambria"/>
                <a:cs typeface="Cambria"/>
                <a:sym typeface="Cambria"/>
              </a:rPr>
              <a:t>00000000000</a:t>
            </a:r>
            <a:endParaRPr lang="en-US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66" name="Shape 1944"/>
          <p:cNvSpPr/>
          <p:nvPr/>
        </p:nvSpPr>
        <p:spPr>
          <a:xfrm>
            <a:off x="10346643" y="3469506"/>
            <a:ext cx="1302969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400" dirty="0">
                <a:ea typeface="Cambria"/>
                <a:cs typeface="Cambria"/>
                <a:sym typeface="Cambria"/>
              </a:rPr>
              <a:t>11000000110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8400361" y="4188457"/>
            <a:ext cx="2112" cy="30840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795400" y="4186743"/>
            <a:ext cx="1616411" cy="1604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002444" y="3808727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Tag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891880" y="3818757"/>
            <a:ext cx="1318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Set #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660346" y="5303747"/>
            <a:ext cx="2227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DRAM Block #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4523836" y="6384576"/>
            <a:ext cx="4675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0" indent="0">
              <a:spcBef>
                <a:spcPts val="800"/>
              </a:spcBef>
              <a:buSzPct val="100000"/>
              <a:buNone/>
            </a:pPr>
            <a:r>
              <a:rPr lang="en-US" dirty="0" smtClean="0">
                <a:sym typeface="Wingdings"/>
              </a:rPr>
              <a:t>0x000014</a:t>
            </a:r>
            <a:r>
              <a:rPr lang="en" dirty="0" smtClean="0">
                <a:sym typeface="Wingdings"/>
              </a:rPr>
              <a:t>  :0000 </a:t>
            </a:r>
            <a:r>
              <a:rPr lang="en" dirty="0">
                <a:sym typeface="Wingdings"/>
              </a:rPr>
              <a:t>0000 </a:t>
            </a:r>
            <a:r>
              <a:rPr lang="en" dirty="0" smtClean="0">
                <a:sym typeface="Wingdings"/>
              </a:rPr>
              <a:t>0</a:t>
            </a:r>
            <a:r>
              <a:rPr lang="en-US" dirty="0" smtClean="0">
                <a:sym typeface="Wingdings"/>
              </a:rPr>
              <a:t>0</a:t>
            </a:r>
            <a:r>
              <a:rPr lang="en" dirty="0" smtClean="0">
                <a:sym typeface="Wingdings"/>
              </a:rPr>
              <a:t>00 </a:t>
            </a:r>
            <a:r>
              <a:rPr lang="en" dirty="0">
                <a:sym typeface="Wingdings"/>
              </a:rPr>
              <a:t>0000 0001 </a:t>
            </a:r>
            <a:r>
              <a:rPr lang="en-US" dirty="0" smtClean="0">
                <a:sym typeface="Wingdings"/>
              </a:rPr>
              <a:t>0100</a:t>
            </a:r>
            <a:endParaRPr lang="en" b="1" dirty="0"/>
          </a:p>
        </p:txBody>
      </p:sp>
      <p:sp>
        <p:nvSpPr>
          <p:cNvPr id="74" name="Content Placeholder 1"/>
          <p:cNvSpPr>
            <a:spLocks noGrp="1"/>
          </p:cNvSpPr>
          <p:nvPr>
            <p:ph sz="half" idx="1"/>
          </p:nvPr>
        </p:nvSpPr>
        <p:spPr>
          <a:xfrm>
            <a:off x="4342628" y="5670574"/>
            <a:ext cx="6876246" cy="831740"/>
          </a:xfrm>
        </p:spPr>
        <p:txBody>
          <a:bodyPr>
            <a:normAutofit/>
          </a:bodyPr>
          <a:lstStyle/>
          <a:p>
            <a:pPr marL="114300" lvl="0" indent="0">
              <a:spcBef>
                <a:spcPts val="800"/>
              </a:spcBef>
              <a:buSzPct val="100000"/>
              <a:buNone/>
            </a:pPr>
            <a:r>
              <a:rPr lang="en" sz="1800" b="1" dirty="0" smtClean="0"/>
              <a:t>LD instruction: MEM Addr </a:t>
            </a:r>
            <a:r>
              <a:rPr lang="en" sz="1800" b="1" dirty="0" smtClean="0">
                <a:sym typeface="Wingdings"/>
              </a:rPr>
              <a:t>0x</a:t>
            </a:r>
            <a:r>
              <a:rPr lang="en-US" sz="1800" b="1" dirty="0" smtClean="0">
                <a:sym typeface="Wingdings"/>
              </a:rPr>
              <a:t>0014  </a:t>
            </a:r>
            <a:r>
              <a:rPr lang="en-US" sz="1800" dirty="0" smtClean="0">
                <a:sym typeface="Wingdings"/>
              </a:rPr>
              <a:t>16 bits</a:t>
            </a:r>
          </a:p>
          <a:p>
            <a:pPr marL="114300" lvl="0" indent="0">
              <a:spcBef>
                <a:spcPts val="800"/>
              </a:spcBef>
              <a:buSzPct val="100000"/>
              <a:buNone/>
            </a:pPr>
            <a:r>
              <a:rPr lang="en-US" sz="1800" dirty="0" smtClean="0">
                <a:sym typeface="Wingdings"/>
              </a:rPr>
              <a:t>Address is 24 bits  0x000014</a:t>
            </a:r>
            <a:r>
              <a:rPr lang="en" sz="1800" dirty="0" smtClean="0">
                <a:sym typeface="Wingdings"/>
              </a:rPr>
              <a:t> </a:t>
            </a:r>
            <a:endParaRPr lang="en" sz="1800" b="1" dirty="0" smtClean="0"/>
          </a:p>
          <a:p>
            <a:endParaRPr lang="en-US" sz="2400" b="1" dirty="0"/>
          </a:p>
        </p:txBody>
      </p:sp>
      <p:sp>
        <p:nvSpPr>
          <p:cNvPr id="76" name="Shape 1944"/>
          <p:cNvSpPr/>
          <p:nvPr/>
        </p:nvSpPr>
        <p:spPr>
          <a:xfrm>
            <a:off x="681475" y="152690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" name="Shape 1944"/>
          <p:cNvSpPr/>
          <p:nvPr/>
        </p:nvSpPr>
        <p:spPr>
          <a:xfrm>
            <a:off x="682818" y="185184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0xABCD4847393EDF09CBDEF9894</a:t>
            </a:r>
          </a:p>
        </p:txBody>
      </p:sp>
      <p:sp>
        <p:nvSpPr>
          <p:cNvPr id="79" name="Shape 1944"/>
          <p:cNvSpPr/>
          <p:nvPr/>
        </p:nvSpPr>
        <p:spPr>
          <a:xfrm>
            <a:off x="682981" y="217387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" name="Shape 1944"/>
          <p:cNvSpPr/>
          <p:nvPr/>
        </p:nvSpPr>
        <p:spPr>
          <a:xfrm>
            <a:off x="684324" y="2498818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0xAAAAAAAAAABBBBEEEE000058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" name="Shape 1944"/>
          <p:cNvSpPr/>
          <p:nvPr/>
        </p:nvSpPr>
        <p:spPr>
          <a:xfrm>
            <a:off x="682981" y="281933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6" name="Shape 1944"/>
          <p:cNvSpPr/>
          <p:nvPr/>
        </p:nvSpPr>
        <p:spPr>
          <a:xfrm>
            <a:off x="684324" y="314427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0x12345678901243567890124587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7" name="Shape 1944"/>
          <p:cNvSpPr/>
          <p:nvPr/>
        </p:nvSpPr>
        <p:spPr>
          <a:xfrm>
            <a:off x="684487" y="346630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0x1110000EEDDDAACCCD0000000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" name="Shape 1944"/>
          <p:cNvSpPr/>
          <p:nvPr/>
        </p:nvSpPr>
        <p:spPr>
          <a:xfrm>
            <a:off x="685830" y="379124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" name="Shape 1944"/>
          <p:cNvSpPr/>
          <p:nvPr/>
        </p:nvSpPr>
        <p:spPr>
          <a:xfrm>
            <a:off x="680997" y="4105294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0x489CDFE000215569843EA10987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" name="Shape 1944"/>
          <p:cNvSpPr/>
          <p:nvPr/>
        </p:nvSpPr>
        <p:spPr>
          <a:xfrm>
            <a:off x="682340" y="4430236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1" name="Shape 1944"/>
          <p:cNvSpPr/>
          <p:nvPr/>
        </p:nvSpPr>
        <p:spPr>
          <a:xfrm>
            <a:off x="682503" y="4752266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ea typeface="Cambria"/>
                <a:cs typeface="Cambria"/>
                <a:sym typeface="Cambria"/>
              </a:rPr>
              <a:t>0xABC34930897ED1093738370000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" name="Shape 1944"/>
          <p:cNvSpPr/>
          <p:nvPr/>
        </p:nvSpPr>
        <p:spPr>
          <a:xfrm>
            <a:off x="683846" y="5077208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3" name="Shape 1944"/>
          <p:cNvSpPr/>
          <p:nvPr/>
        </p:nvSpPr>
        <p:spPr>
          <a:xfrm>
            <a:off x="682503" y="5397725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4" name="Shape 1944"/>
          <p:cNvSpPr/>
          <p:nvPr/>
        </p:nvSpPr>
        <p:spPr>
          <a:xfrm>
            <a:off x="683846" y="5722667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4" name="Shape 1944"/>
          <p:cNvSpPr/>
          <p:nvPr/>
        </p:nvSpPr>
        <p:spPr>
          <a:xfrm>
            <a:off x="684009" y="6044697"/>
            <a:ext cx="2975741" cy="323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" name="Shape 1944"/>
          <p:cNvSpPr/>
          <p:nvPr/>
        </p:nvSpPr>
        <p:spPr>
          <a:xfrm>
            <a:off x="685352" y="6369639"/>
            <a:ext cx="2975741" cy="323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70739" y="1512595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373265" y="1806987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220866" y="6337464"/>
            <a:ext cx="45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1444300" y="1127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DRAM Blocks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4527564" y="1021571"/>
            <a:ext cx="70701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28600">
              <a:buFont typeface="Cambria"/>
              <a:buAutoNum type="arabicPeriod"/>
            </a:pPr>
            <a:r>
              <a:rPr lang="en" sz="1400" dirty="0">
                <a:ea typeface="Cambria"/>
                <a:cs typeface="Cambria"/>
                <a:sym typeface="Cambria"/>
              </a:rPr>
              <a:t>Break addre</a:t>
            </a:r>
            <a:r>
              <a:rPr lang="en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ss into components (tag, offset, </a:t>
            </a:r>
            <a:r>
              <a:rPr lang="en-US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 set #, DRAM block #</a:t>
            </a:r>
            <a:r>
              <a:rPr lang="en" sz="1400" dirty="0" smtClean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)</a:t>
            </a:r>
            <a:endParaRPr lang="en-US" sz="1400" dirty="0" smtClean="0">
              <a:solidFill>
                <a:schemeClr val="dk1"/>
              </a:solidFill>
              <a:ea typeface="Cambria"/>
              <a:cs typeface="Cambria"/>
              <a:sym typeface="Cambria"/>
            </a:endParaRPr>
          </a:p>
          <a:p>
            <a:pPr marL="457200" indent="-228600">
              <a:buFont typeface="Cambria"/>
              <a:buAutoNum type="arabicPeriod"/>
            </a:pPr>
            <a:r>
              <a:rPr lang="en-US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Go to cache set</a:t>
            </a:r>
            <a:r>
              <a:rPr lang="en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 </a:t>
            </a:r>
            <a:r>
              <a:rPr lang="en-US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#</a:t>
            </a:r>
            <a:r>
              <a:rPr lang="en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 to find </a:t>
            </a:r>
            <a:r>
              <a:rPr lang="en-US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which set data </a:t>
            </a:r>
            <a:r>
              <a:rPr lang="en-US" sz="1400" b="1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should</a:t>
            </a:r>
            <a:r>
              <a:rPr lang="en-US" sz="14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 be </a:t>
            </a:r>
            <a:r>
              <a:rPr lang="en-US" sz="1400" dirty="0" smtClean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in</a:t>
            </a:r>
          </a:p>
          <a:p>
            <a:pPr marL="1028700" lvl="1" indent="-342900">
              <a:buFont typeface="+mj-lt"/>
              <a:buAutoNum type="alphaLcPeriod"/>
            </a:pPr>
            <a:r>
              <a:rPr lang="en-US" sz="1400" dirty="0" smtClean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For cache block  0 in se t1, check valid bit is set</a:t>
            </a:r>
          </a:p>
          <a:p>
            <a:pPr marL="1543050" lvl="2" indent="-400050">
              <a:buFont typeface="+mj-lt"/>
              <a:buAutoNum type="romanLcPeriod"/>
            </a:pPr>
            <a:r>
              <a:rPr lang="en-US" sz="1400" dirty="0" smtClean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Compare tags: match </a:t>
            </a:r>
            <a:r>
              <a:rPr lang="en-US" sz="1400" dirty="0" smtClean="0">
                <a:solidFill>
                  <a:schemeClr val="dk1"/>
                </a:solidFill>
                <a:ea typeface="Cambria"/>
                <a:cs typeface="Cambria"/>
                <a:sym typeface="Wingdings"/>
              </a:rPr>
              <a:t>  </a:t>
            </a:r>
            <a:r>
              <a:rPr lang="en-US" sz="1400" b="1" dirty="0" smtClean="0">
                <a:solidFill>
                  <a:schemeClr val="dk1"/>
                </a:solidFill>
                <a:ea typeface="Cambria"/>
                <a:cs typeface="Cambria"/>
                <a:sym typeface="Wingdings"/>
              </a:rPr>
              <a:t>CACHE HIT</a:t>
            </a:r>
            <a:endParaRPr lang="en-US" sz="1400" b="1" dirty="0">
              <a:solidFill>
                <a:schemeClr val="dk1"/>
              </a:solidFill>
              <a:ea typeface="Cambria"/>
              <a:cs typeface="Cambria"/>
              <a:sym typeface="Wingdings"/>
            </a:endParaRPr>
          </a:p>
          <a:p>
            <a:pPr marL="2000250" lvl="3" indent="-400050">
              <a:buFont typeface="Arial"/>
              <a:buChar char="•"/>
            </a:pPr>
            <a:r>
              <a:rPr lang="en-US" sz="1400" dirty="0" smtClean="0">
                <a:solidFill>
                  <a:schemeClr val="dk1"/>
                </a:solidFill>
                <a:ea typeface="Cambria"/>
                <a:cs typeface="Cambria"/>
                <a:sym typeface="Wingdings"/>
              </a:rPr>
              <a:t>data found: end search </a:t>
            </a:r>
            <a:endParaRPr lang="en-US" sz="1400" dirty="0" smtClean="0">
              <a:solidFill>
                <a:schemeClr val="dk1"/>
              </a:solidFill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60651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Memory Hierarchy -Caches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079157"/>
            <a:ext cx="5181600" cy="5097806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680308" y="195384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6"/>
            <a:ext cx="6041857" cy="313022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dirty="0" smtClean="0"/>
              <a:t>Cache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Memory put between DRAM and CPU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Holds recent instructions and data</a:t>
            </a:r>
          </a:p>
          <a:p>
            <a:pPr lvl="2">
              <a:spcBef>
                <a:spcPts val="800"/>
              </a:spcBef>
              <a:buFont typeface="Courier New"/>
              <a:buChar char="o"/>
            </a:pPr>
            <a:r>
              <a:rPr lang="en-US" dirty="0" smtClean="0"/>
              <a:t>Principle of  temporal locality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Implemented as static RAM (SRAM)</a:t>
            </a:r>
          </a:p>
          <a:p>
            <a:pPr lvl="2">
              <a:spcBef>
                <a:spcPts val="800"/>
              </a:spcBef>
              <a:buFont typeface="Courier New"/>
              <a:buChar char="o"/>
            </a:pPr>
            <a:r>
              <a:rPr lang="en-US" dirty="0" smtClean="0"/>
              <a:t>No need to refresh (unlike DRAM) </a:t>
            </a:r>
            <a:r>
              <a:rPr lang="en-US" dirty="0" smtClean="0">
                <a:sym typeface="Wingdings"/>
              </a:rPr>
              <a:t> faster</a:t>
            </a:r>
            <a:endParaRPr lang="en-US" dirty="0" smtClean="0"/>
          </a:p>
          <a:p>
            <a:pPr lvl="1">
              <a:spcBef>
                <a:spcPts val="800"/>
              </a:spcBef>
            </a:pPr>
            <a:r>
              <a:rPr lang="en-US" dirty="0" smtClean="0"/>
              <a:t>Smaller than DRAM (4KB – 1MB)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Faster than DRAM (~ 1-12 cycles)</a:t>
            </a:r>
          </a:p>
          <a:p>
            <a:pPr marL="457200" lvl="1" indent="0">
              <a:spcBef>
                <a:spcPts val="800"/>
              </a:spcBef>
              <a:buNone/>
            </a:pPr>
            <a:endParaRPr lang="en-US" dirty="0" smtClean="0"/>
          </a:p>
          <a:p>
            <a:pPr lvl="1">
              <a:spcBef>
                <a:spcPts val="800"/>
              </a:spcBef>
              <a:buFont typeface="Courier New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2321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Topics Covered</a:t>
            </a:r>
            <a:endParaRPr lang="en-US" sz="3200" dirty="0"/>
          </a:p>
        </p:txBody>
      </p:sp>
      <p:sp>
        <p:nvSpPr>
          <p:cNvPr id="7" name="Shape 2774"/>
          <p:cNvSpPr txBox="1">
            <a:spLocks/>
          </p:cNvSpPr>
          <p:nvPr/>
        </p:nvSpPr>
        <p:spPr>
          <a:xfrm>
            <a:off x="844788" y="1397897"/>
            <a:ext cx="8082603" cy="4601997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dirty="0" smtClean="0">
                <a:solidFill>
                  <a:srgbClr val="000000"/>
                </a:solidFill>
              </a:rPr>
              <a:t>Memory Hierarchy</a:t>
            </a:r>
          </a:p>
          <a:p>
            <a:pPr lvl="1">
              <a:spcBef>
                <a:spcPts val="800"/>
              </a:spcBef>
              <a:buFont typeface="Courier New"/>
              <a:buChar char="o"/>
            </a:pPr>
            <a:r>
              <a:rPr lang="en-US" dirty="0" smtClean="0">
                <a:solidFill>
                  <a:srgbClr val="000000"/>
                </a:solidFill>
              </a:rPr>
              <a:t>Main memory is SLOOOOW!!</a:t>
            </a:r>
          </a:p>
          <a:p>
            <a:pPr lvl="1">
              <a:spcBef>
                <a:spcPts val="800"/>
              </a:spcBef>
              <a:buFont typeface="Courier New"/>
              <a:buChar char="o"/>
            </a:pPr>
            <a:r>
              <a:rPr lang="en-US" dirty="0" smtClean="0">
                <a:solidFill>
                  <a:srgbClr val="000000"/>
                </a:solidFill>
              </a:rPr>
              <a:t>Caches are fundamental to speed CPU memory access</a:t>
            </a:r>
          </a:p>
          <a:p>
            <a:pPr lvl="1">
              <a:spcBef>
                <a:spcPts val="800"/>
              </a:spcBef>
              <a:buFont typeface="Courier New"/>
              <a:buChar char="o"/>
            </a:pPr>
            <a:r>
              <a:rPr lang="en-US" dirty="0" smtClean="0">
                <a:solidFill>
                  <a:srgbClr val="000000"/>
                </a:solidFill>
              </a:rPr>
              <a:t>Several tradeoffs to consider in cache design (mapping, replacement policy, write policy)</a:t>
            </a:r>
          </a:p>
          <a:p>
            <a:pPr>
              <a:spcBef>
                <a:spcPts val="800"/>
              </a:spcBef>
              <a:buFont typeface="Courier New"/>
              <a:buChar char="o"/>
            </a:pPr>
            <a:endParaRPr lang="e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32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Memory Hierarchy -Caches</a:t>
            </a:r>
            <a:endParaRPr lang="en-US" sz="3200" dirty="0"/>
          </a:p>
        </p:txBody>
      </p:sp>
      <p:sp>
        <p:nvSpPr>
          <p:cNvPr id="3" name="Isosceles Triangle 2"/>
          <p:cNvSpPr/>
          <p:nvPr/>
        </p:nvSpPr>
        <p:spPr>
          <a:xfrm>
            <a:off x="296500" y="1248154"/>
            <a:ext cx="4992302" cy="4850280"/>
          </a:xfrm>
          <a:prstGeom prst="triangle">
            <a:avLst>
              <a:gd name="adj" fmla="val 49561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14367" y="5243513"/>
            <a:ext cx="4138355" cy="2189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163710" y="4344020"/>
            <a:ext cx="3228450" cy="1780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56286" y="3406375"/>
            <a:ext cx="2243298" cy="17803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19189" y="2498404"/>
            <a:ext cx="1317492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01897" y="5413094"/>
            <a:ext cx="267365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Hard Disk</a:t>
            </a:r>
          </a:p>
          <a:p>
            <a:pPr algn="ctr"/>
            <a:r>
              <a:rPr lang="en-US" sz="1600" dirty="0" smtClean="0"/>
              <a:t>1 TB; 10</a:t>
            </a:r>
            <a:r>
              <a:rPr lang="en-US" sz="1600" baseline="30000" dirty="0" smtClean="0"/>
              <a:t>6</a:t>
            </a:r>
            <a:r>
              <a:rPr lang="en-US" sz="1600" dirty="0" smtClean="0"/>
              <a:t> cycles</a:t>
            </a:r>
            <a:endParaRPr lang="en-US" sz="1600" baseline="30000" dirty="0"/>
          </a:p>
        </p:txBody>
      </p:sp>
      <p:sp>
        <p:nvSpPr>
          <p:cNvPr id="32" name="TextBox 31"/>
          <p:cNvSpPr txBox="1"/>
          <p:nvPr/>
        </p:nvSpPr>
        <p:spPr>
          <a:xfrm>
            <a:off x="1450730" y="4529874"/>
            <a:ext cx="267365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DRAM</a:t>
            </a:r>
          </a:p>
          <a:p>
            <a:pPr algn="ctr"/>
            <a:r>
              <a:rPr lang="en-US" sz="1600" dirty="0" smtClean="0"/>
              <a:t>   8 GB; 10</a:t>
            </a:r>
            <a:r>
              <a:rPr lang="en-US" sz="1600" baseline="30000" dirty="0" smtClean="0"/>
              <a:t>3</a:t>
            </a:r>
            <a:r>
              <a:rPr lang="en-US" sz="1600" dirty="0" smtClean="0"/>
              <a:t> cycles</a:t>
            </a:r>
            <a:endParaRPr lang="en-US" sz="16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1538932" y="3553130"/>
            <a:ext cx="26037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L2 Cache</a:t>
            </a:r>
          </a:p>
          <a:p>
            <a:pPr algn="ctr"/>
            <a:r>
              <a:rPr lang="en-US" sz="1600" dirty="0" smtClean="0"/>
              <a:t>32KB-1MB;  ~12 cycles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603749" y="2511061"/>
            <a:ext cx="2484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L1 Cache</a:t>
            </a:r>
          </a:p>
          <a:p>
            <a:pPr algn="ctr"/>
            <a:r>
              <a:rPr lang="en-US" sz="1600" dirty="0" smtClean="0"/>
              <a:t>2KB-32KB; </a:t>
            </a:r>
          </a:p>
          <a:p>
            <a:pPr algn="ctr"/>
            <a:r>
              <a:rPr lang="en-US" sz="1600" dirty="0" smtClean="0"/>
              <a:t>1-4 cycles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267556" y="1681378"/>
            <a:ext cx="107417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GPR</a:t>
            </a:r>
          </a:p>
          <a:p>
            <a:pPr algn="ctr"/>
            <a:r>
              <a:rPr lang="en-US" sz="1600" dirty="0" smtClean="0"/>
              <a:t>1 cycle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4276381" y="2350080"/>
            <a:ext cx="39221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Cache Levels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L1: On chip and closest to CPU 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 dirty="0" smtClean="0"/>
              <a:t>Instruction L1 (IL1)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 dirty="0" smtClean="0"/>
              <a:t>Data L1 (DL1)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L2: </a:t>
            </a:r>
            <a:r>
              <a:rPr lang="en-US" dirty="0" smtClean="0">
                <a:sym typeface="Wingdings"/>
              </a:rPr>
              <a:t>both instruction and data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 dirty="0" smtClean="0"/>
              <a:t>Bigger and slower than L1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L3: found in some processors</a:t>
            </a:r>
          </a:p>
        </p:txBody>
      </p:sp>
    </p:spTree>
    <p:extLst>
      <p:ext uri="{BB962C8B-B14F-4D97-AF65-F5344CB8AC3E}">
        <p14:creationId xmlns:p14="http://schemas.microsoft.com/office/powerpoint/2010/main" val="297235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Memory Hierarchy – DRAM and Cache Blocks</a:t>
            </a:r>
            <a:endParaRPr lang="en-US" sz="3200" dirty="0"/>
          </a:p>
        </p:txBody>
      </p:sp>
      <p:sp>
        <p:nvSpPr>
          <p:cNvPr id="5" name="Shape 1944"/>
          <p:cNvSpPr/>
          <p:nvPr/>
        </p:nvSpPr>
        <p:spPr>
          <a:xfrm>
            <a:off x="681475" y="1526904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hape 1944"/>
          <p:cNvSpPr/>
          <p:nvPr/>
        </p:nvSpPr>
        <p:spPr>
          <a:xfrm>
            <a:off x="682818" y="185184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" name="Shape 1944"/>
          <p:cNvSpPr/>
          <p:nvPr/>
        </p:nvSpPr>
        <p:spPr>
          <a:xfrm>
            <a:off x="682981" y="217387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Shape 1944"/>
          <p:cNvSpPr/>
          <p:nvPr/>
        </p:nvSpPr>
        <p:spPr>
          <a:xfrm>
            <a:off x="684324" y="2498818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44"/>
          <p:cNvSpPr/>
          <p:nvPr/>
        </p:nvSpPr>
        <p:spPr>
          <a:xfrm>
            <a:off x="682981" y="2819335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1944"/>
          <p:cNvSpPr/>
          <p:nvPr/>
        </p:nvSpPr>
        <p:spPr>
          <a:xfrm>
            <a:off x="684324" y="314427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" name="Shape 1944"/>
          <p:cNvSpPr/>
          <p:nvPr/>
        </p:nvSpPr>
        <p:spPr>
          <a:xfrm>
            <a:off x="684487" y="346630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" name="Shape 1944"/>
          <p:cNvSpPr/>
          <p:nvPr/>
        </p:nvSpPr>
        <p:spPr>
          <a:xfrm>
            <a:off x="685830" y="3791249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Shape 1944"/>
          <p:cNvSpPr/>
          <p:nvPr/>
        </p:nvSpPr>
        <p:spPr>
          <a:xfrm>
            <a:off x="680997" y="4105294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" name="Shape 1944"/>
          <p:cNvSpPr/>
          <p:nvPr/>
        </p:nvSpPr>
        <p:spPr>
          <a:xfrm>
            <a:off x="682340" y="443023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" name="Shape 1944"/>
          <p:cNvSpPr/>
          <p:nvPr/>
        </p:nvSpPr>
        <p:spPr>
          <a:xfrm>
            <a:off x="682503" y="4752266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" name="Shape 1944"/>
          <p:cNvSpPr/>
          <p:nvPr/>
        </p:nvSpPr>
        <p:spPr>
          <a:xfrm>
            <a:off x="683846" y="5077208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" name="Shape 1944"/>
          <p:cNvSpPr/>
          <p:nvPr/>
        </p:nvSpPr>
        <p:spPr>
          <a:xfrm>
            <a:off x="682503" y="5397725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" name="Shape 1944"/>
          <p:cNvSpPr/>
          <p:nvPr/>
        </p:nvSpPr>
        <p:spPr>
          <a:xfrm>
            <a:off x="683846" y="572266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" name="Shape 1944"/>
          <p:cNvSpPr/>
          <p:nvPr/>
        </p:nvSpPr>
        <p:spPr>
          <a:xfrm>
            <a:off x="684009" y="604469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" name="Shape 1944"/>
          <p:cNvSpPr/>
          <p:nvPr/>
        </p:nvSpPr>
        <p:spPr>
          <a:xfrm>
            <a:off x="685352" y="6369639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" name="Shape 1944"/>
          <p:cNvSpPr/>
          <p:nvPr/>
        </p:nvSpPr>
        <p:spPr>
          <a:xfrm>
            <a:off x="4561741" y="2478865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" name="Shape 1944"/>
          <p:cNvSpPr/>
          <p:nvPr/>
        </p:nvSpPr>
        <p:spPr>
          <a:xfrm>
            <a:off x="4563084" y="280380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" name="Shape 1944"/>
          <p:cNvSpPr/>
          <p:nvPr/>
        </p:nvSpPr>
        <p:spPr>
          <a:xfrm>
            <a:off x="4563247" y="3125837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" name="Shape 1944"/>
          <p:cNvSpPr/>
          <p:nvPr/>
        </p:nvSpPr>
        <p:spPr>
          <a:xfrm>
            <a:off x="4564590" y="3450779"/>
            <a:ext cx="2975741" cy="3237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4300" y="1127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DRAM Blocks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206966" y="2091568"/>
            <a:ext cx="146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70739" y="1512595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3265" y="1806987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20866" y="6337464"/>
            <a:ext cx="45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526280" y="2461726"/>
            <a:ext cx="3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543043" y="2786731"/>
            <a:ext cx="311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547475" y="3419962"/>
            <a:ext cx="270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42759" y="4081723"/>
            <a:ext cx="6461732" cy="168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>
              <a:spcBef>
                <a:spcPts val="800"/>
              </a:spcBef>
              <a:buSzPct val="100000"/>
            </a:pPr>
            <a:r>
              <a:rPr lang="en-US" dirty="0" smtClean="0"/>
              <a:t>Locality Principles:</a:t>
            </a:r>
            <a:endParaRPr lang="en-US" dirty="0"/>
          </a:p>
          <a:p>
            <a:pPr marL="1371600" lvl="2" indent="-342900">
              <a:spcBef>
                <a:spcPts val="800"/>
              </a:spcBef>
              <a:buSzPct val="100000"/>
              <a:buFont typeface="Arial"/>
              <a:buChar char="•"/>
            </a:pPr>
            <a:r>
              <a:rPr lang="en-US" b="1" dirty="0"/>
              <a:t>Spatial Locality</a:t>
            </a:r>
            <a:r>
              <a:rPr lang="en-US" dirty="0"/>
              <a:t>: If instruction or data is accessed, the one near it is likely to be accessed</a:t>
            </a:r>
          </a:p>
          <a:p>
            <a:pPr marL="1371600" lvl="2" indent="-342900">
              <a:spcBef>
                <a:spcPts val="800"/>
              </a:spcBef>
              <a:buSzPct val="100000"/>
              <a:buFont typeface="Arial"/>
              <a:buChar char="•"/>
            </a:pPr>
            <a:r>
              <a:rPr lang="en-US" b="1" dirty="0"/>
              <a:t>Temporal Locality</a:t>
            </a:r>
            <a:r>
              <a:rPr lang="en-US" dirty="0"/>
              <a:t>: If instruction or data is recently accessed, it will be accessed soon again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7375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Memory Hierarchy – Locality Principles</a:t>
            </a:r>
            <a:endParaRPr lang="en-US" sz="3200" dirty="0"/>
          </a:p>
        </p:txBody>
      </p:sp>
      <p:sp>
        <p:nvSpPr>
          <p:cNvPr id="32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6"/>
            <a:ext cx="7460408" cy="4384252"/>
          </a:xfrm>
        </p:spPr>
        <p:txBody>
          <a:bodyPr>
            <a:norm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dirty="0" smtClean="0"/>
              <a:t>Temporal Locality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If data or instruction is recently used, it will be used again soon</a:t>
            </a:r>
          </a:p>
          <a:p>
            <a:pPr lvl="1">
              <a:spcBef>
                <a:spcPts val="800"/>
              </a:spcBef>
            </a:pPr>
            <a:endParaRPr lang="en-US" dirty="0"/>
          </a:p>
          <a:p>
            <a:pPr lvl="1">
              <a:spcBef>
                <a:spcPts val="800"/>
              </a:spcBef>
            </a:pPr>
            <a:endParaRPr lang="en-US" dirty="0" smtClean="0"/>
          </a:p>
          <a:p>
            <a:pPr lvl="1">
              <a:spcBef>
                <a:spcPts val="800"/>
              </a:spcBef>
            </a:pPr>
            <a:endParaRPr lang="en-US" dirty="0"/>
          </a:p>
          <a:p>
            <a:pPr lvl="1">
              <a:spcBef>
                <a:spcPts val="800"/>
              </a:spcBef>
            </a:pPr>
            <a:endParaRPr lang="en-US" dirty="0" smtClean="0"/>
          </a:p>
          <a:p>
            <a:pPr lvl="1">
              <a:spcBef>
                <a:spcPts val="800"/>
              </a:spcBef>
            </a:pPr>
            <a:endParaRPr lang="en-US" dirty="0"/>
          </a:p>
          <a:p>
            <a:pPr lvl="1">
              <a:spcBef>
                <a:spcPts val="800"/>
              </a:spcBef>
            </a:pPr>
            <a:r>
              <a:rPr lang="en-US" dirty="0" smtClean="0"/>
              <a:t>Keep instructions for loop in cache, near CPU so it be faster to access</a:t>
            </a:r>
            <a:endParaRPr lang="en-US" dirty="0"/>
          </a:p>
          <a:p>
            <a:pPr lvl="1">
              <a:spcBef>
                <a:spcPts val="800"/>
              </a:spcBef>
            </a:pPr>
            <a:endParaRPr lang="en-US" dirty="0" smtClean="0"/>
          </a:p>
        </p:txBody>
      </p:sp>
      <p:sp>
        <p:nvSpPr>
          <p:cNvPr id="34" name="Shape 431"/>
          <p:cNvSpPr txBox="1">
            <a:spLocks/>
          </p:cNvSpPr>
          <p:nvPr/>
        </p:nvSpPr>
        <p:spPr>
          <a:xfrm>
            <a:off x="1604423" y="2398491"/>
            <a:ext cx="6179626" cy="1762021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int</a:t>
            </a:r>
            <a:r>
              <a:rPr lang="en" sz="2400" dirty="0" smtClean="0"/>
              <a:t> mult(int x, int y) 			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dirty="0" smtClean="0"/>
              <a:t>{</a:t>
            </a:r>
            <a:r>
              <a:rPr lang="en-US" sz="2400" dirty="0" smtClean="0"/>
              <a:t>     </a:t>
            </a:r>
            <a:r>
              <a:rPr lang="en" sz="2400" b="1" dirty="0" smtClean="0"/>
              <a:t>int</a:t>
            </a:r>
            <a:r>
              <a:rPr lang="en" sz="2400" dirty="0" smtClean="0"/>
              <a:t> res = 0, i=y;</a:t>
            </a:r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do </a:t>
            </a:r>
            <a:r>
              <a:rPr lang="en" sz="2400" dirty="0" smtClean="0"/>
              <a:t>{res+=x;  i--; }</a:t>
            </a:r>
            <a:r>
              <a:rPr lang="en" sz="2400" b="1" dirty="0" smtClean="0"/>
              <a:t>while</a:t>
            </a:r>
            <a:r>
              <a:rPr lang="en" sz="2400" dirty="0" smtClean="0"/>
              <a:t>( i != 0</a:t>
            </a:r>
            <a:r>
              <a:rPr lang="en" sz="2400" dirty="0" smtClean="0">
                <a:solidFill>
                  <a:srgbClr val="0000FF"/>
                </a:solidFill>
              </a:rPr>
              <a:t>);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// code inside of loop will be used several times soon after first access</a:t>
            </a:r>
            <a:endParaRPr lang="en" sz="2000" dirty="0" smtClean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dirty="0" smtClean="0"/>
              <a:t>}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368543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Memory Hierarchy – Locality Principles</a:t>
            </a:r>
            <a:endParaRPr lang="en-US" sz="3200" dirty="0"/>
          </a:p>
        </p:txBody>
      </p:sp>
      <p:sp>
        <p:nvSpPr>
          <p:cNvPr id="32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6"/>
            <a:ext cx="8861756" cy="5128764"/>
          </a:xfrm>
        </p:spPr>
        <p:txBody>
          <a:bodyPr>
            <a:norm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dirty="0" smtClean="0"/>
              <a:t>Spatial Locality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If data or instruction is recently used, the data or instruction next to it will likely be needed soon</a:t>
            </a:r>
            <a:endParaRPr lang="en-US" dirty="0"/>
          </a:p>
          <a:p>
            <a:pPr lvl="1">
              <a:spcBef>
                <a:spcPts val="800"/>
              </a:spcBef>
            </a:pPr>
            <a:endParaRPr lang="en-US" dirty="0" smtClean="0"/>
          </a:p>
          <a:p>
            <a:pPr lvl="1">
              <a:spcBef>
                <a:spcPts val="800"/>
              </a:spcBef>
            </a:pPr>
            <a:endParaRPr lang="en-US" dirty="0"/>
          </a:p>
          <a:p>
            <a:pPr lvl="1">
              <a:spcBef>
                <a:spcPts val="800"/>
              </a:spcBef>
            </a:pPr>
            <a:endParaRPr lang="en-US" dirty="0" smtClean="0"/>
          </a:p>
          <a:p>
            <a:pPr lvl="1">
              <a:spcBef>
                <a:spcPts val="800"/>
              </a:spcBef>
            </a:pPr>
            <a:endParaRPr lang="en-US" dirty="0"/>
          </a:p>
          <a:p>
            <a:pPr lvl="1">
              <a:spcBef>
                <a:spcPts val="800"/>
              </a:spcBef>
            </a:pPr>
            <a:endParaRPr lang="en-US" dirty="0" smtClean="0"/>
          </a:p>
          <a:p>
            <a:pPr lvl="1">
              <a:spcBef>
                <a:spcPts val="800"/>
              </a:spcBef>
            </a:pPr>
            <a:endParaRPr lang="en-US" dirty="0"/>
          </a:p>
          <a:p>
            <a:pPr lvl="1">
              <a:spcBef>
                <a:spcPts val="800"/>
              </a:spcBef>
            </a:pPr>
            <a:endParaRPr lang="en-US" dirty="0" smtClean="0"/>
          </a:p>
          <a:p>
            <a:pPr lvl="1">
              <a:spcBef>
                <a:spcPts val="800"/>
              </a:spcBef>
            </a:pPr>
            <a:r>
              <a:rPr lang="en-US" dirty="0" smtClean="0"/>
              <a:t>Bring array elements at index 1, 2, 3 when bringing element at index 0</a:t>
            </a:r>
            <a:endParaRPr lang="en-US" dirty="0"/>
          </a:p>
          <a:p>
            <a:pPr lvl="1">
              <a:spcBef>
                <a:spcPts val="800"/>
              </a:spcBef>
            </a:pPr>
            <a:endParaRPr lang="en-US" dirty="0" smtClean="0"/>
          </a:p>
        </p:txBody>
      </p:sp>
      <p:sp>
        <p:nvSpPr>
          <p:cNvPr id="6" name="Shape 431"/>
          <p:cNvSpPr txBox="1">
            <a:spLocks/>
          </p:cNvSpPr>
          <p:nvPr/>
        </p:nvSpPr>
        <p:spPr>
          <a:xfrm>
            <a:off x="1604423" y="2398491"/>
            <a:ext cx="6179626" cy="2024789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int</a:t>
            </a:r>
            <a:r>
              <a:rPr lang="en" sz="2400" dirty="0" smtClean="0"/>
              <a:t> </a:t>
            </a:r>
            <a:r>
              <a:rPr lang="en-US" sz="2400" dirty="0" smtClean="0"/>
              <a:t>sum</a:t>
            </a:r>
            <a:r>
              <a:rPr lang="en" sz="2400" dirty="0" smtClean="0"/>
              <a:t>(i</a:t>
            </a:r>
            <a:r>
              <a:rPr lang="en-US" sz="2400" dirty="0" err="1" smtClean="0"/>
              <a:t>nt</a:t>
            </a:r>
            <a:r>
              <a:rPr lang="en-US" sz="2400" dirty="0" smtClean="0"/>
              <a:t> array[], int size</a:t>
            </a:r>
            <a:r>
              <a:rPr lang="en" sz="2400" dirty="0" smtClean="0"/>
              <a:t>) 		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dirty="0" smtClean="0"/>
              <a:t>{</a:t>
            </a:r>
            <a:r>
              <a:rPr lang="en-US" sz="2400" dirty="0" smtClean="0"/>
              <a:t>     </a:t>
            </a:r>
            <a:r>
              <a:rPr lang="en" sz="2400" b="1" dirty="0" smtClean="0"/>
              <a:t>int</a:t>
            </a:r>
            <a:r>
              <a:rPr lang="en" sz="2400" dirty="0" smtClean="0"/>
              <a:t> </a:t>
            </a:r>
            <a:r>
              <a:rPr lang="en-US" sz="2400" dirty="0" smtClean="0"/>
              <a:t>i</a:t>
            </a:r>
            <a:r>
              <a:rPr lang="en" sz="2400" dirty="0" smtClean="0"/>
              <a:t>s = 0,</a:t>
            </a:r>
            <a:r>
              <a:rPr lang="en-US" sz="2400" dirty="0" err="1" smtClean="0"/>
              <a:t>acc</a:t>
            </a:r>
            <a:r>
              <a:rPr lang="en" sz="2400" dirty="0" smtClean="0"/>
              <a:t>=</a:t>
            </a:r>
            <a:r>
              <a:rPr lang="en-US" sz="2400" dirty="0" smtClean="0"/>
              <a:t>0</a:t>
            </a:r>
            <a:r>
              <a:rPr lang="en" sz="2400" dirty="0" smtClean="0"/>
              <a:t>;</a:t>
            </a:r>
            <a:endParaRPr lang="en-US" sz="2400" dirty="0" smtClean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for (i = 0; I &lt; size; i++)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acc</a:t>
            </a:r>
            <a:r>
              <a:rPr lang="en-US" sz="2400" dirty="0" smtClean="0"/>
              <a:t>+=array[i] </a:t>
            </a:r>
            <a:r>
              <a:rPr lang="en-US" sz="1800" dirty="0" smtClean="0">
                <a:solidFill>
                  <a:srgbClr val="0000FF"/>
                </a:solidFill>
              </a:rPr>
              <a:t>// elements near each other in the array will be accessed around the same time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}</a:t>
            </a:r>
            <a:r>
              <a:rPr lang="en-US" sz="2400" dirty="0" smtClean="0"/>
              <a:t> </a:t>
            </a:r>
            <a:endParaRPr lang="en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488404"/>
              </p:ext>
            </p:extLst>
          </p:nvPr>
        </p:nvGraphicFramePr>
        <p:xfrm>
          <a:off x="1210897" y="4694049"/>
          <a:ext cx="63322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0331"/>
                <a:gridCol w="1576516"/>
                <a:gridCol w="1543673"/>
                <a:gridCol w="15217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0xEE0563AA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0xFFF0400E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0xAAAA3344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0xAAA88954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3360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andon Template">
      <a:majorFont>
        <a:latin typeface="Gotham Book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 [Read-Only]" id="{2513B2AD-A958-476A-A92D-52733C713B11}" vid="{14140014-3556-4B13-BBFF-011C2F0F4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Template.potx</Template>
  <TotalTime>3255</TotalTime>
  <Words>3050</Words>
  <Application>Microsoft Office PowerPoint</Application>
  <PresentationFormat>Widescreen</PresentationFormat>
  <Paragraphs>1080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Cambria</vt:lpstr>
      <vt:lpstr>Courier New</vt:lpstr>
      <vt:lpstr>Gotham Book</vt:lpstr>
      <vt:lpstr>Wingdings</vt:lpstr>
      <vt:lpstr>PowerPoint Template</vt:lpstr>
      <vt:lpstr>Computer Organization Part 2</vt:lpstr>
      <vt:lpstr>Outline</vt:lpstr>
      <vt:lpstr>Memory Hierarchy</vt:lpstr>
      <vt:lpstr>Memory Hierarchy</vt:lpstr>
      <vt:lpstr>Memory Hierarchy -Caches</vt:lpstr>
      <vt:lpstr>Memory Hierarchy -Caches</vt:lpstr>
      <vt:lpstr>Memory Hierarchy – DRAM and Cache Blocks</vt:lpstr>
      <vt:lpstr>Memory Hierarchy – Locality Principles</vt:lpstr>
      <vt:lpstr>Memory Hierarchy – Locality Principles</vt:lpstr>
      <vt:lpstr>Memory Hierarchy –Cache Configuration</vt:lpstr>
      <vt:lpstr>Memory Hierarchy -Caches</vt:lpstr>
      <vt:lpstr>Memory Hierarchy – Cache Associativity</vt:lpstr>
      <vt:lpstr>Memory Hierarchy – Cache Associativity: Direct Map</vt:lpstr>
      <vt:lpstr>Memory Hierarchy – Cache Associativity: Direct Map</vt:lpstr>
      <vt:lpstr>Memory Hierarchy – Cache Associativity: Direct Map</vt:lpstr>
      <vt:lpstr>Memory Hierarchy – Cache Associativity: Direct Map</vt:lpstr>
      <vt:lpstr>Memory Hierarchy – Cache Associativity: Fully Associative</vt:lpstr>
      <vt:lpstr>Memory Hierarchy – Cache Associativity: Fully Associative</vt:lpstr>
      <vt:lpstr>Memory Hierarchy – Cache Associativity</vt:lpstr>
      <vt:lpstr>Memory Hierarchy – Cache Associativity: Set Associative</vt:lpstr>
      <vt:lpstr>Memory Hierarchy – Cache Associativity: Set Associative</vt:lpstr>
      <vt:lpstr>Memory Hierarchy – Cache Associativity: Set Associative</vt:lpstr>
      <vt:lpstr>Memory Hierarchy – Cache Block Replacement Policy</vt:lpstr>
      <vt:lpstr>Memory Hierarchy – Cache Block Replacement Policy</vt:lpstr>
      <vt:lpstr>Memory Hierarchy – Cache Block Replacement Policy</vt:lpstr>
      <vt:lpstr>Memory Hierarchy – LRU Replacement Policy</vt:lpstr>
      <vt:lpstr>Memory Hierarchy – LRU Replacement Policy</vt:lpstr>
      <vt:lpstr>Memory Hierarchy – LRU Replacement Policy</vt:lpstr>
      <vt:lpstr>Memory Hierarchy – LRU Replacement Policy</vt:lpstr>
      <vt:lpstr>Memory Hierarchy – LRU Replacement Policy</vt:lpstr>
      <vt:lpstr>Memory Hierarchy – LRU Replacement Policy</vt:lpstr>
      <vt:lpstr>Memory Hierarchy – LRU Replacement Policy</vt:lpstr>
      <vt:lpstr>Memory Hierarchy – Cache Write Policy</vt:lpstr>
      <vt:lpstr>Memory Hierarchy –WriteBack Policy</vt:lpstr>
      <vt:lpstr>Memory Hierarchy –WriteBack Policy</vt:lpstr>
      <vt:lpstr>Memory Hierarchy –WriteBack Policy</vt:lpstr>
      <vt:lpstr>Memory Hierarchy –WriteBack Policy</vt:lpstr>
      <vt:lpstr>Memory Hierarchy –WriteBack Policy</vt:lpstr>
      <vt:lpstr>Memory Hierarchy – Cache Addressing</vt:lpstr>
      <vt:lpstr>Memory Hierarchy – Cache Addressing</vt:lpstr>
      <vt:lpstr>Memory Hierarchy – Cache Addressing</vt:lpstr>
      <vt:lpstr>Memory Hierarchy – Cache Addressing</vt:lpstr>
      <vt:lpstr>Memory Hierarchy – Cache Usage During Execution</vt:lpstr>
      <vt:lpstr>Memory Hierarchy – Cache Usage During Execution</vt:lpstr>
      <vt:lpstr>Memory Hierarchy – Cache Usage During Execution</vt:lpstr>
      <vt:lpstr>Memory Hierarchy – Cache Usage During Execution</vt:lpstr>
      <vt:lpstr>Memory Hierarchy – Cache Usage During Execution</vt:lpstr>
      <vt:lpstr>Memory Hierarchy – Cache Usage During Execution</vt:lpstr>
      <vt:lpstr>Memory Hierarchy – Cache Usage During Execution</vt:lpstr>
      <vt:lpstr>Topics Covered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Thermer</dc:creator>
  <cp:lastModifiedBy>Sara Thermer</cp:lastModifiedBy>
  <cp:revision>532</cp:revision>
  <dcterms:created xsi:type="dcterms:W3CDTF">2016-07-06T16:06:50Z</dcterms:created>
  <dcterms:modified xsi:type="dcterms:W3CDTF">2017-02-24T20:18:33Z</dcterms:modified>
</cp:coreProperties>
</file>