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57" r:id="rId3"/>
    <p:sldId id="272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7" autoAdjust="0"/>
  </p:normalViewPr>
  <p:slideViewPr>
    <p:cSldViewPr snapToGrid="0">
      <p:cViewPr varScale="1">
        <p:scale>
          <a:sx n="88" d="100"/>
          <a:sy n="8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88DF8-2109-4EBB-A86D-D23CFF8D432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00A06-6A3E-493B-8D2C-BB45250B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</a:t>
            </a:r>
            <a:r>
              <a:rPr lang="en-US" baseline="0" dirty="0"/>
              <a:t> from: http://mcom.cit.ie/staff/Computing/prothwell/bbsos/notes/os03a_files/image001.jpg</a:t>
            </a:r>
          </a:p>
          <a:p>
            <a:endParaRPr lang="en-US" baseline="0" dirty="0"/>
          </a:p>
          <a:p>
            <a:r>
              <a:rPr lang="en-US" baseline="0" dirty="0"/>
              <a:t>Would be cool if we could HIGHLIGHT the state as I talk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00A06-6A3E-493B-8D2C-BB45250BA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from: http://mcom.cit.ie/staff/Computing/prothwell/bbsos/diagrams/7statemodel.jpg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00A06-6A3E-493B-8D2C-BB45250BA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00A06-6A3E-493B-8D2C-BB45250BA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C647-76DA-4A06-A7EF-68F32C40BF9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2CAB-A894-4035-AE53-393014A3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Processes </a:t>
            </a:r>
          </a:p>
          <a:p>
            <a:r>
              <a:rPr lang="en-US" dirty="0"/>
              <a:t>Definition of Threads</a:t>
            </a:r>
          </a:p>
          <a:p>
            <a:r>
              <a:rPr lang="en-US" dirty="0"/>
              <a:t>OS resources for processes</a:t>
            </a:r>
          </a:p>
          <a:p>
            <a:r>
              <a:rPr lang="en-US" dirty="0"/>
              <a:t>Working with threads</a:t>
            </a:r>
          </a:p>
        </p:txBody>
      </p:sp>
    </p:spTree>
    <p:extLst>
      <p:ext uri="{BB962C8B-B14F-4D97-AF65-F5344CB8AC3E}">
        <p14:creationId xmlns:p14="http://schemas.microsoft.com/office/powerpoint/2010/main" val="104903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does a switch occur</a:t>
            </a:r>
          </a:p>
          <a:p>
            <a:pPr lvl="1"/>
            <a:r>
              <a:rPr lang="en-US" dirty="0"/>
              <a:t>Interrupt – A hardware signal indicating that the hardware need servicing</a:t>
            </a:r>
          </a:p>
          <a:p>
            <a:pPr lvl="1"/>
            <a:r>
              <a:rPr lang="en-US" dirty="0"/>
              <a:t>Trap – A condition which requires OS support</a:t>
            </a:r>
          </a:p>
          <a:p>
            <a:pPr lvl="1"/>
            <a:r>
              <a:rPr lang="en-US" dirty="0"/>
              <a:t>Blocking System call – A request from the process for OS support</a:t>
            </a:r>
          </a:p>
          <a:p>
            <a:r>
              <a:rPr lang="en-US" dirty="0"/>
              <a:t>Process Switching</a:t>
            </a:r>
          </a:p>
          <a:p>
            <a:pPr lvl="1"/>
            <a:r>
              <a:rPr lang="en-US" dirty="0"/>
              <a:t>Save the context into the PCB	</a:t>
            </a:r>
          </a:p>
          <a:p>
            <a:pPr lvl="1"/>
            <a:r>
              <a:rPr lang="en-US" dirty="0"/>
              <a:t>Update accounting</a:t>
            </a:r>
          </a:p>
          <a:p>
            <a:pPr lvl="1"/>
            <a:r>
              <a:rPr lang="en-US" dirty="0"/>
              <a:t>Move the PCB to the appropriate queue</a:t>
            </a:r>
          </a:p>
          <a:p>
            <a:pPr lvl="1"/>
            <a:r>
              <a:rPr lang="en-US" dirty="0"/>
              <a:t>Choose another process</a:t>
            </a:r>
          </a:p>
          <a:p>
            <a:pPr lvl="1"/>
            <a:r>
              <a:rPr lang="en-US" dirty="0"/>
              <a:t>Update memory management</a:t>
            </a:r>
          </a:p>
          <a:p>
            <a:pPr lvl="1"/>
            <a:r>
              <a:rPr lang="en-US" dirty="0"/>
              <a:t>Restore its context</a:t>
            </a:r>
          </a:p>
          <a:p>
            <a:pPr lvl="0"/>
            <a:r>
              <a:rPr lang="en-US" dirty="0"/>
              <a:t>Multiprocessing means these problems become more complex and happen more often.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Resource ownership and Execution are two different issues</a:t>
            </a:r>
          </a:p>
          <a:p>
            <a:pPr lvl="1"/>
            <a:r>
              <a:rPr lang="en-US" dirty="0"/>
              <a:t>Resource ownership now becomes the only concern of the process</a:t>
            </a:r>
          </a:p>
          <a:p>
            <a:pPr lvl="1"/>
            <a:r>
              <a:rPr lang="en-US" dirty="0"/>
              <a:t>Execution – scheduling and running PARTS, yes there will be many, of the process become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4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where in the multithreaded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Process – Process Control Block</a:t>
            </a:r>
          </a:p>
          <a:p>
            <a:pPr lvl="2"/>
            <a:r>
              <a:rPr lang="en-US" dirty="0"/>
              <a:t>Memory allocation</a:t>
            </a:r>
          </a:p>
          <a:p>
            <a:pPr lvl="2"/>
            <a:r>
              <a:rPr lang="en-US" dirty="0"/>
              <a:t>Files</a:t>
            </a:r>
          </a:p>
          <a:p>
            <a:pPr lvl="2"/>
            <a:r>
              <a:rPr lang="en-US" dirty="0"/>
              <a:t>Linkages</a:t>
            </a:r>
          </a:p>
          <a:p>
            <a:pPr lvl="1"/>
            <a:r>
              <a:rPr lang="en-US" dirty="0"/>
              <a:t>Thread – Thread Control Block</a:t>
            </a:r>
          </a:p>
          <a:p>
            <a:pPr lvl="2"/>
            <a:r>
              <a:rPr lang="en-US" dirty="0"/>
              <a:t>Context (processor registers)</a:t>
            </a:r>
          </a:p>
          <a:p>
            <a:pPr lvl="2"/>
            <a:r>
              <a:rPr lang="en-US" dirty="0"/>
              <a:t>Stack (incl. Local variables)</a:t>
            </a:r>
          </a:p>
          <a:p>
            <a:pPr lvl="2"/>
            <a:r>
              <a:rPr lang="en-US" dirty="0"/>
              <a:t>Access to all of the resources of the thread</a:t>
            </a:r>
          </a:p>
          <a:p>
            <a:r>
              <a:rPr lang="en-US" dirty="0"/>
              <a:t>Does a process exist if it has no threads? </a:t>
            </a:r>
          </a:p>
        </p:txBody>
      </p:sp>
    </p:spTree>
    <p:extLst>
      <p:ext uri="{BB962C8B-B14F-4D97-AF65-F5344CB8AC3E}">
        <p14:creationId xmlns:p14="http://schemas.microsoft.com/office/powerpoint/2010/main" val="233346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Foreground/Background</a:t>
            </a:r>
          </a:p>
          <a:p>
            <a:r>
              <a:rPr lang="en-US" dirty="0"/>
              <a:t>Asynchronous processing</a:t>
            </a:r>
          </a:p>
          <a:p>
            <a:r>
              <a:rPr lang="en-US" dirty="0"/>
              <a:t>Synchronous processing</a:t>
            </a:r>
          </a:p>
          <a:p>
            <a:r>
              <a:rPr lang="en-US" dirty="0"/>
              <a:t>Infrequent tasks</a:t>
            </a:r>
          </a:p>
          <a:p>
            <a:r>
              <a:rPr lang="en-US" dirty="0"/>
              <a:t>Speed reading</a:t>
            </a:r>
          </a:p>
          <a:p>
            <a:r>
              <a:rPr lang="en-US" dirty="0"/>
              <a:t>Modular program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server which does IO for 80% of the task</a:t>
            </a:r>
          </a:p>
          <a:p>
            <a:pPr lvl="1"/>
            <a:r>
              <a:rPr lang="en-US" dirty="0"/>
              <a:t>No threads, all asynchronous = 100tps</a:t>
            </a:r>
          </a:p>
          <a:p>
            <a:pPr lvl="1"/>
            <a:r>
              <a:rPr lang="en-US" dirty="0"/>
              <a:t>Threads, CPU synchronous with IO = 125tps</a:t>
            </a:r>
          </a:p>
          <a:p>
            <a:pPr lvl="1"/>
            <a:r>
              <a:rPr lang="en-US" dirty="0"/>
              <a:t>Caching, CPU bound = 400tps</a:t>
            </a:r>
          </a:p>
          <a:p>
            <a:pPr lvl="1"/>
            <a:r>
              <a:rPr lang="en-US" dirty="0"/>
              <a:t>SMP, IO bound = 500tps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states/Operation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Ready, Running and Blocked</a:t>
            </a:r>
          </a:p>
          <a:p>
            <a:pPr lvl="1"/>
            <a:r>
              <a:rPr lang="en-US" dirty="0"/>
              <a:t>threads don’t need New or Exit</a:t>
            </a:r>
          </a:p>
          <a:p>
            <a:pPr lvl="1"/>
            <a:r>
              <a:rPr lang="en-US" dirty="0"/>
              <a:t>Suspension is a process level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2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CONCURRENCY!!!!</a:t>
            </a:r>
          </a:p>
          <a:p>
            <a:r>
              <a:rPr lang="en-US" dirty="0"/>
              <a:t>Over use of threads leading to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Kernel-Level threads</a:t>
            </a:r>
          </a:p>
          <a:p>
            <a:pPr lvl="1"/>
            <a:r>
              <a:rPr lang="en-US" dirty="0"/>
              <a:t>Different from Kernel Threads (where the OS is threaded)</a:t>
            </a:r>
          </a:p>
          <a:p>
            <a:r>
              <a:rPr lang="en-US" dirty="0"/>
              <a:t>User Level Threads</a:t>
            </a:r>
          </a:p>
          <a:p>
            <a:pPr lvl="1"/>
            <a:r>
              <a:rPr lang="en-US" dirty="0"/>
              <a:t>Downsides of ULTs.</a:t>
            </a:r>
          </a:p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Light Weight Process</a:t>
            </a:r>
          </a:p>
          <a:p>
            <a:r>
              <a:rPr lang="en-US" dirty="0"/>
              <a:t>Thread Scheduling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running program in a system state</a:t>
            </a:r>
          </a:p>
          <a:p>
            <a:pPr lvl="1"/>
            <a:r>
              <a:rPr lang="en-US" dirty="0"/>
              <a:t>Includes: Code, data and Context</a:t>
            </a:r>
          </a:p>
          <a:p>
            <a:pPr lvl="1"/>
            <a:r>
              <a:rPr lang="en-US" dirty="0"/>
              <a:t>Code is all in sequential memory</a:t>
            </a:r>
          </a:p>
          <a:p>
            <a:pPr lvl="1"/>
            <a:r>
              <a:rPr lang="en-US" dirty="0"/>
              <a:t>Process is created by OS to keep track of</a:t>
            </a:r>
          </a:p>
          <a:p>
            <a:pPr lvl="2"/>
            <a:r>
              <a:rPr lang="en-US" dirty="0"/>
              <a:t>State of the running program</a:t>
            </a:r>
          </a:p>
          <a:p>
            <a:pPr lvl="2"/>
            <a:r>
              <a:rPr lang="en-US" dirty="0"/>
              <a:t>Resources assigned to the running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4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 (video combined with next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is a </a:t>
            </a:r>
            <a:r>
              <a:rPr lang="en-US" dirty="0"/>
              <a:t>condition that the process will spend a significant amount of time 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5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state process model</a:t>
            </a:r>
          </a:p>
        </p:txBody>
      </p:sp>
      <p:pic>
        <p:nvPicPr>
          <p:cNvPr id="1026" name="Picture 2" descr="image001.jpg (1140×530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44" y="1981994"/>
            <a:ext cx="875735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Suspension (video with this and next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process is completely removed from main memory</a:t>
            </a:r>
          </a:p>
          <a:p>
            <a:r>
              <a:rPr lang="en-US" dirty="0"/>
              <a:t>Process is stored on secondary storage for future return to the point we left off</a:t>
            </a:r>
          </a:p>
          <a:p>
            <a:r>
              <a:rPr lang="en-US" dirty="0"/>
              <a:t>Frees main memory for other processes</a:t>
            </a:r>
          </a:p>
          <a:p>
            <a:r>
              <a:rPr lang="en-US" dirty="0"/>
              <a:t>Controlled by medium-term scheduling algorithm</a:t>
            </a:r>
          </a:p>
          <a:p>
            <a:r>
              <a:rPr lang="en-US" dirty="0"/>
              <a:t>The process will NOT be aware of the suspension</a:t>
            </a:r>
          </a:p>
          <a:p>
            <a:r>
              <a:rPr lang="en-US" dirty="0"/>
              <a:t>Some reasons for suspension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Freeing main memory</a:t>
            </a:r>
          </a:p>
          <a:p>
            <a:pPr lvl="1"/>
            <a:r>
              <a:rPr lang="en-US" dirty="0"/>
              <a:t>Long term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7statemodel.jpg (811×503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12" y="1825625"/>
            <a:ext cx="70157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Image – The 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all the information the OS needs to run and control the process</a:t>
            </a:r>
          </a:p>
          <a:p>
            <a:r>
              <a:rPr lang="en-US" dirty="0"/>
              <a:t>Memory Tables</a:t>
            </a:r>
          </a:p>
          <a:p>
            <a:pPr lvl="1"/>
            <a:r>
              <a:rPr lang="en-US" dirty="0"/>
              <a:t>Useful for paging and segmentation (to be discussed in a later module)</a:t>
            </a:r>
          </a:p>
          <a:p>
            <a:r>
              <a:rPr lang="en-US" dirty="0"/>
              <a:t>IO Tables</a:t>
            </a:r>
          </a:p>
          <a:p>
            <a:pPr lvl="1"/>
            <a:r>
              <a:rPr lang="en-US" dirty="0"/>
              <a:t>Which devices the process has access to</a:t>
            </a:r>
          </a:p>
          <a:p>
            <a:r>
              <a:rPr lang="en-US" dirty="0"/>
              <a:t>File Tables</a:t>
            </a:r>
          </a:p>
          <a:p>
            <a:pPr lvl="1"/>
            <a:r>
              <a:rPr lang="en-US" dirty="0"/>
              <a:t>Which files the process has access to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The call stack including all active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a 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Numeric IDs </a:t>
            </a:r>
          </a:p>
          <a:p>
            <a:pPr lvl="1"/>
            <a:r>
              <a:rPr lang="en-US" dirty="0"/>
              <a:t>Process ID – A numeric value unique for this process (16-bits)</a:t>
            </a:r>
          </a:p>
          <a:p>
            <a:pPr lvl="1"/>
            <a:r>
              <a:rPr lang="en-US" dirty="0"/>
              <a:t>PPID – Parent process ID</a:t>
            </a:r>
          </a:p>
          <a:p>
            <a:pPr lvl="1"/>
            <a:r>
              <a:rPr lang="en-US" dirty="0"/>
              <a:t>UID – User ID, so we know permissions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Registers – only valid, when not in running state</a:t>
            </a:r>
          </a:p>
          <a:p>
            <a:r>
              <a:rPr lang="en-US" dirty="0"/>
              <a:t>Stack pointers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Linkages</a:t>
            </a:r>
          </a:p>
          <a:p>
            <a:r>
              <a:rPr lang="en-US" dirty="0"/>
              <a:t>IPC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Code can execute any part of the system</a:t>
            </a:r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Cannot directly access system hardware</a:t>
            </a:r>
          </a:p>
          <a:p>
            <a:pPr lvl="1"/>
            <a:r>
              <a:rPr lang="en-US" dirty="0"/>
              <a:t>Cannot run some CPU instructions</a:t>
            </a:r>
          </a:p>
          <a:p>
            <a:pPr lvl="1"/>
            <a:r>
              <a:rPr lang="en-US" dirty="0"/>
              <a:t>Cannot access any memory outside of its own</a:t>
            </a:r>
          </a:p>
          <a:p>
            <a:r>
              <a:rPr lang="en-US" dirty="0"/>
              <a:t>In most processors, the Program Status Word (PSW) tells the system which mode its in</a:t>
            </a:r>
          </a:p>
          <a:p>
            <a:r>
              <a:rPr lang="en-US" dirty="0"/>
              <a:t>Switching</a:t>
            </a:r>
          </a:p>
          <a:p>
            <a:pPr lvl="1"/>
            <a:r>
              <a:rPr lang="en-US" dirty="0"/>
              <a:t>Easy to go from Kernel to User</a:t>
            </a:r>
          </a:p>
          <a:p>
            <a:pPr lvl="1"/>
            <a:r>
              <a:rPr lang="en-US" dirty="0"/>
              <a:t>User to Kernel happens automatically upon certain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613</Words>
  <Application>Microsoft Office PowerPoint</Application>
  <PresentationFormat>Widescreen</PresentationFormat>
  <Paragraphs>121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 this module</vt:lpstr>
      <vt:lpstr>What is a process?</vt:lpstr>
      <vt:lpstr>State Definition (video combined with next slide)</vt:lpstr>
      <vt:lpstr>5 state process model</vt:lpstr>
      <vt:lpstr>Suspension (video with this and next slide)</vt:lpstr>
      <vt:lpstr>PowerPoint Presentation</vt:lpstr>
      <vt:lpstr>Process Image – The PCB</vt:lpstr>
      <vt:lpstr>Contents of a PCB</vt:lpstr>
      <vt:lpstr>Modes</vt:lpstr>
      <vt:lpstr>Process Switching</vt:lpstr>
      <vt:lpstr>Threads</vt:lpstr>
      <vt:lpstr>What is where in the multithreaded environment</vt:lpstr>
      <vt:lpstr>Reasons for multithreading</vt:lpstr>
      <vt:lpstr>Performance example</vt:lpstr>
      <vt:lpstr>Thread states/Operation</vt:lpstr>
      <vt:lpstr>What are the downsides</vt:lpstr>
      <vt:lpstr>Implementation of 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dkatz</dc:creator>
  <cp:lastModifiedBy>Laura Nicole Dicht</cp:lastModifiedBy>
  <cp:revision>33</cp:revision>
  <dcterms:created xsi:type="dcterms:W3CDTF">2016-03-16T18:08:03Z</dcterms:created>
  <dcterms:modified xsi:type="dcterms:W3CDTF">2016-07-25T19:48:32Z</dcterms:modified>
</cp:coreProperties>
</file>