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527" r:id="rId3"/>
    <p:sldId id="530" r:id="rId4"/>
    <p:sldId id="529" r:id="rId5"/>
    <p:sldId id="528" r:id="rId6"/>
    <p:sldId id="260" r:id="rId7"/>
    <p:sldId id="512" r:id="rId8"/>
    <p:sldId id="513" r:id="rId9"/>
    <p:sldId id="532" r:id="rId10"/>
    <p:sldId id="534" r:id="rId11"/>
    <p:sldId id="536" r:id="rId12"/>
    <p:sldId id="535" r:id="rId13"/>
    <p:sldId id="533" r:id="rId14"/>
    <p:sldId id="518" r:id="rId15"/>
    <p:sldId id="539" r:id="rId16"/>
    <p:sldId id="538" r:id="rId17"/>
    <p:sldId id="537" r:id="rId18"/>
    <p:sldId id="557" r:id="rId19"/>
    <p:sldId id="558" r:id="rId20"/>
    <p:sldId id="540" r:id="rId21"/>
    <p:sldId id="541" r:id="rId22"/>
    <p:sldId id="542" r:id="rId23"/>
    <p:sldId id="543" r:id="rId24"/>
    <p:sldId id="519" r:id="rId25"/>
    <p:sldId id="584" r:id="rId26"/>
    <p:sldId id="520" r:id="rId27"/>
    <p:sldId id="521" r:id="rId28"/>
    <p:sldId id="553" r:id="rId29"/>
    <p:sldId id="552" r:id="rId30"/>
    <p:sldId id="551" r:id="rId31"/>
    <p:sldId id="550" r:id="rId32"/>
    <p:sldId id="549" r:id="rId33"/>
    <p:sldId id="548" r:id="rId34"/>
    <p:sldId id="547" r:id="rId35"/>
    <p:sldId id="546" r:id="rId36"/>
    <p:sldId id="545" r:id="rId37"/>
    <p:sldId id="559" r:id="rId38"/>
    <p:sldId id="560" r:id="rId39"/>
    <p:sldId id="554" r:id="rId40"/>
    <p:sldId id="561" r:id="rId41"/>
    <p:sldId id="564" r:id="rId42"/>
    <p:sldId id="563" r:id="rId43"/>
    <p:sldId id="562" r:id="rId44"/>
    <p:sldId id="565" r:id="rId45"/>
    <p:sldId id="568" r:id="rId46"/>
    <p:sldId id="567" r:id="rId47"/>
    <p:sldId id="566" r:id="rId48"/>
    <p:sldId id="569" r:id="rId49"/>
    <p:sldId id="575" r:id="rId50"/>
    <p:sldId id="574" r:id="rId51"/>
    <p:sldId id="573" r:id="rId52"/>
    <p:sldId id="572" r:id="rId53"/>
    <p:sldId id="571" r:id="rId54"/>
    <p:sldId id="570" r:id="rId55"/>
    <p:sldId id="576" r:id="rId56"/>
    <p:sldId id="514" r:id="rId57"/>
    <p:sldId id="523" r:id="rId58"/>
    <p:sldId id="524" r:id="rId59"/>
    <p:sldId id="579" r:id="rId60"/>
    <p:sldId id="578" r:id="rId61"/>
    <p:sldId id="577" r:id="rId62"/>
    <p:sldId id="525" r:id="rId63"/>
    <p:sldId id="526" r:id="rId64"/>
    <p:sldId id="583" r:id="rId65"/>
    <p:sldId id="582" r:id="rId66"/>
    <p:sldId id="581" r:id="rId67"/>
    <p:sldId id="580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B783D-C2BD-4549-9F6A-E1F615147760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9DD1E-77B5-B74A-8E7C-2622B5C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27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36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087AC4-FB77-B34A-9E6D-69325A878F11}" type="slidenum">
              <a:rPr lang="he-IL"/>
              <a:pPr eaLnBrk="1" hangingPunct="1"/>
              <a:t>62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7645" indent="-279864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9454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7236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5018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2799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0581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8363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06144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4DECF7-7CDB-A044-9377-26ACEFC54B8B}" type="slidenum">
              <a:rPr lang="en-US"/>
              <a:pPr/>
              <a:t>63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4" y="4342854"/>
            <a:ext cx="5029613" cy="4115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619" tIns="43309" rIns="86619" bIns="43309"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7645" indent="-279864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9454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7236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5018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2799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0581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8363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06144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4DECF7-7CDB-A044-9377-26ACEFC54B8B}" type="slidenum">
              <a:rPr lang="en-US"/>
              <a:pPr/>
              <a:t>64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4" y="4342854"/>
            <a:ext cx="5029613" cy="4115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619" tIns="43309" rIns="86619" bIns="43309"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7645" indent="-279864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9454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7236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5018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2799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0581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8363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06144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4DECF7-7CDB-A044-9377-26ACEFC54B8B}" type="slidenum">
              <a:rPr lang="en-US"/>
              <a:pPr/>
              <a:t>65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4" y="4342854"/>
            <a:ext cx="5029613" cy="4115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619" tIns="43309" rIns="86619" bIns="43309"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7645" indent="-279864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9454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7236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5018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2799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0581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8363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06144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4DECF7-7CDB-A044-9377-26ACEFC54B8B}" type="slidenum">
              <a:rPr lang="en-US"/>
              <a:pPr/>
              <a:t>66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4" y="4342854"/>
            <a:ext cx="5029613" cy="4115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619" tIns="43309" rIns="86619" bIns="43309"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27645" indent="-279864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9454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7236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5018" indent="-223891" defTabSz="914221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2799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0581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8363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06144" indent="-223891" defTabSz="9142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A4DECF7-7CDB-A044-9377-26ACEFC54B8B}" type="slidenum">
              <a:rPr lang="en-US"/>
              <a:pPr/>
              <a:t>67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194" y="4342854"/>
            <a:ext cx="5029613" cy="41152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86619" tIns="43309" rIns="86619" bIns="43309"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28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29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30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31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32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33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34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5365712-D661-F94C-A22C-B7236E40B408}" type="slidenum">
              <a:rPr lang="he-IL"/>
              <a:pPr eaLnBrk="1" hangingPunct="1"/>
              <a:t>35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0DC5-670E-6D44-BE59-D2AD79057C8A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532A-A909-2440-9AC4-0641ED24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F6228"/>
                </a:solidFill>
              </a:rPr>
              <a:t>Branching Statements</a:t>
            </a:r>
            <a:endParaRPr lang="en-US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integer, and prints it’s absolute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an integer:</a:t>
            </a:r>
          </a:p>
          <a:p>
            <a:pPr marL="0" indent="0">
              <a:buNone/>
            </a:pPr>
            <a:r>
              <a:rPr lang="en-US" i="1" dirty="0" smtClean="0"/>
              <a:t>-7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|-7| = 7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The Absolute Value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5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48" y="372113"/>
            <a:ext cx="9084052" cy="6206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main(){</a:t>
            </a:r>
            <a:endParaRPr lang="en-US" sz="2400" b="1" dirty="0"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userInput</a:t>
            </a:r>
            <a:r>
              <a:rPr lang="en-US" sz="2400" b="1" dirty="0" smtClean="0">
                <a:latin typeface="Courier New"/>
                <a:cs typeface="Courier New"/>
              </a:rPr>
              <a:t>, </a:t>
            </a:r>
            <a:r>
              <a:rPr lang="en-US" sz="2400" b="1" dirty="0" err="1" smtClean="0">
                <a:latin typeface="Courier New"/>
                <a:cs typeface="Courier New"/>
              </a:rPr>
              <a:t>absVal</a:t>
            </a:r>
            <a:r>
              <a:rPr lang="en-US" sz="2400" b="1" dirty="0" smtClean="0">
                <a:latin typeface="Courier New"/>
                <a:cs typeface="Courier New"/>
              </a:rPr>
              <a:t>;		</a:t>
            </a:r>
            <a:r>
              <a:rPr lang="en-US" sz="2400" b="1" dirty="0">
                <a:latin typeface="Courier New"/>
                <a:cs typeface="Courier New"/>
              </a:rPr>
              <a:t>	</a:t>
            </a: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cout</a:t>
            </a:r>
            <a:r>
              <a:rPr lang="en-US" sz="2400" b="1" dirty="0" smtClean="0">
                <a:latin typeface="Courier New"/>
                <a:cs typeface="Courier New"/>
              </a:rPr>
              <a:t>&lt;&lt;“Please enter an integer”&lt;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cin</a:t>
            </a:r>
            <a:r>
              <a:rPr lang="en-US" sz="2400" b="1" dirty="0" smtClean="0">
                <a:latin typeface="Courier New"/>
                <a:cs typeface="Courier New"/>
              </a:rPr>
              <a:t>&gt;</a:t>
            </a:r>
            <a:r>
              <a:rPr lang="en-US" sz="2400" b="1" dirty="0">
                <a:latin typeface="Courier New"/>
                <a:cs typeface="Courier New"/>
              </a:rPr>
              <a:t>&gt;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>
                <a:latin typeface="Courier New"/>
                <a:cs typeface="Courier New"/>
              </a:rPr>
              <a:t>absVal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= 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userInput</a:t>
            </a:r>
            <a:r>
              <a:rPr lang="en-US" sz="2400" b="1" dirty="0" smtClean="0">
                <a:latin typeface="Courier New"/>
                <a:cs typeface="Courier New"/>
              </a:rPr>
              <a:t> &lt; </a:t>
            </a:r>
            <a:r>
              <a:rPr lang="en-US" sz="2400" b="1" dirty="0" smtClean="0">
                <a:latin typeface="Courier New"/>
                <a:cs typeface="Courier New"/>
              </a:rPr>
              <a:t>0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en-US" sz="2400" b="1" dirty="0" err="1" smtClean="0">
                <a:latin typeface="Courier New"/>
                <a:cs typeface="Courier New"/>
              </a:rPr>
              <a:t>absVal</a:t>
            </a:r>
            <a:r>
              <a:rPr lang="en-US" sz="2400" b="1" dirty="0" smtClean="0">
                <a:latin typeface="Courier New"/>
                <a:cs typeface="Courier New"/>
              </a:rPr>
              <a:t> = </a:t>
            </a:r>
            <a:r>
              <a:rPr lang="en-US" sz="2400" b="1" dirty="0" err="1" smtClean="0">
                <a:latin typeface="Courier New"/>
                <a:cs typeface="Courier New"/>
              </a:rPr>
              <a:t>absVal</a:t>
            </a:r>
            <a:r>
              <a:rPr lang="en-US" sz="2400" b="1" dirty="0" smtClean="0">
                <a:latin typeface="Courier New"/>
                <a:cs typeface="Courier New"/>
              </a:rPr>
              <a:t>*(-1);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cout</a:t>
            </a:r>
            <a:r>
              <a:rPr lang="en-US" sz="2400" b="1" dirty="0" smtClean="0">
                <a:latin typeface="Courier New"/>
                <a:cs typeface="Courier New"/>
              </a:rPr>
              <a:t>&lt;&lt;“|“&lt;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smtClean="0">
                <a:latin typeface="Courier New"/>
                <a:cs typeface="Courier New"/>
              </a:rPr>
              <a:t>&lt;“| = ”&lt;&lt;</a:t>
            </a:r>
            <a:r>
              <a:rPr lang="en-US" sz="2400" b="1" dirty="0" err="1" smtClean="0">
                <a:latin typeface="Courier New"/>
                <a:cs typeface="Courier New"/>
              </a:rPr>
              <a:t>absVal</a:t>
            </a:r>
            <a:r>
              <a:rPr lang="en-US" sz="2400" b="1" dirty="0" smtClean="0">
                <a:latin typeface="Courier New"/>
                <a:cs typeface="Courier New"/>
              </a:rPr>
              <a:t>&lt;&lt;</a:t>
            </a:r>
            <a:r>
              <a:rPr lang="en-US" sz="2400" b="1" dirty="0" err="1" smtClean="0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0;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5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If Statements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One-way if statements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473" y="1212098"/>
            <a:ext cx="6427012" cy="208747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861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If Statements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One-way if statements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473" y="1212098"/>
            <a:ext cx="6427012" cy="208747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473" y="3615675"/>
            <a:ext cx="6427012" cy="302488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	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00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positive integer, and determines it’s parity (even or odd).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Determining Parity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7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positive integer, and determines it’s parity (even or odd).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 positive integer: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Determining Parity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4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positive integer, and determines it’s parity (even or odd).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 positive integer:</a:t>
            </a:r>
          </a:p>
          <a:p>
            <a:pPr marL="0" indent="0">
              <a:buNone/>
            </a:pPr>
            <a:r>
              <a:rPr lang="en-US" i="1" dirty="0" smtClean="0"/>
              <a:t>7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Determining Parity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56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positive integer, and determines it’s parity (even or odd).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 positive integer:</a:t>
            </a:r>
          </a:p>
          <a:p>
            <a:pPr marL="0" indent="0">
              <a:buNone/>
            </a:pPr>
            <a:r>
              <a:rPr lang="en-US" i="1" dirty="0" smtClean="0"/>
              <a:t>7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7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smtClean="0">
                <a:solidFill>
                  <a:srgbClr val="4F81BD"/>
                </a:solidFill>
              </a:rPr>
              <a:t>is odd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Determining Parity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38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1977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</a:t>
            </a:r>
          </a:p>
        </p:txBody>
      </p:sp>
    </p:spTree>
    <p:extLst>
      <p:ext uri="{BB962C8B-B14F-4D97-AF65-F5344CB8AC3E}">
        <p14:creationId xmlns:p14="http://schemas.microsoft.com/office/powerpoint/2010/main" val="4463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integer, and prints it’s absolute value.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The Absolute Value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6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If Statements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Two-way if statements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473" y="1170680"/>
            <a:ext cx="6427012" cy="208747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74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If Statements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Two-way if statements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473" y="1170680"/>
            <a:ext cx="6427012" cy="208747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11473" y="3423822"/>
            <a:ext cx="6427012" cy="335797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b="1" dirty="0" smtClean="0">
                <a:latin typeface="Courier New"/>
                <a:cs typeface="Courier New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lang="en-US" sz="2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400" b="1" dirty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400" b="1" dirty="0" smtClean="0">
                <a:latin typeface="Courier New"/>
                <a:cs typeface="Courier New"/>
              </a:rPr>
              <a:t>	}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59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positive integer, and determines it’s parity (even or odd).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 positive integer:</a:t>
            </a:r>
          </a:p>
          <a:p>
            <a:pPr marL="0" indent="0">
              <a:buNone/>
            </a:pPr>
            <a:r>
              <a:rPr lang="en-US" i="1" dirty="0" smtClean="0"/>
              <a:t>7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7</a:t>
            </a:r>
            <a:r>
              <a:rPr lang="en-US" dirty="0">
                <a:solidFill>
                  <a:srgbClr val="4F81BD"/>
                </a:solidFill>
              </a:rPr>
              <a:t> </a:t>
            </a:r>
            <a:r>
              <a:rPr lang="en-US" dirty="0" smtClean="0">
                <a:solidFill>
                  <a:srgbClr val="4F81BD"/>
                </a:solidFill>
              </a:rPr>
              <a:t>is odd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Determining Parity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4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48" y="372113"/>
            <a:ext cx="9084052" cy="6206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main(){</a:t>
            </a:r>
            <a:endParaRPr lang="en-US" sz="2400" b="1" dirty="0"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r>
              <a:rPr lang="en-US" sz="2400" b="1" dirty="0" smtClean="0">
                <a:latin typeface="Courier New"/>
                <a:cs typeface="Courier New"/>
              </a:rPr>
              <a:t>		</a:t>
            </a:r>
            <a:r>
              <a:rPr lang="en-US" sz="2400" b="1" dirty="0">
                <a:latin typeface="Courier New"/>
                <a:cs typeface="Courier New"/>
              </a:rPr>
              <a:t>	</a:t>
            </a: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cout</a:t>
            </a:r>
            <a:r>
              <a:rPr lang="en-US" sz="2400" b="1" dirty="0" smtClean="0">
                <a:latin typeface="Courier New"/>
                <a:cs typeface="Courier New"/>
              </a:rPr>
              <a:t>&lt;&lt;“Please enter a positive integer”&lt;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cin</a:t>
            </a:r>
            <a:r>
              <a:rPr lang="en-US" sz="2400" b="1" dirty="0" smtClean="0">
                <a:latin typeface="Courier New"/>
                <a:cs typeface="Courier New"/>
              </a:rPr>
              <a:t>&gt;</a:t>
            </a:r>
            <a:r>
              <a:rPr lang="en-US" sz="2400" b="1" dirty="0">
                <a:latin typeface="Courier New"/>
                <a:cs typeface="Courier New"/>
              </a:rPr>
              <a:t>&gt;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userInput</a:t>
            </a:r>
            <a:r>
              <a:rPr lang="en-US" sz="2400" b="1" dirty="0" smtClean="0">
                <a:latin typeface="Courier New"/>
                <a:cs typeface="Courier New"/>
              </a:rPr>
              <a:t> % </a:t>
            </a:r>
            <a:r>
              <a:rPr lang="en-US" sz="2400" b="1" dirty="0" smtClean="0">
                <a:latin typeface="Courier New"/>
                <a:cs typeface="Courier New"/>
              </a:rPr>
              <a:t>2 </a:t>
            </a:r>
            <a:r>
              <a:rPr lang="en-US" sz="2400" b="1" dirty="0" smtClean="0">
                <a:latin typeface="Courier New"/>
                <a:cs typeface="Courier New"/>
              </a:rPr>
              <a:t>== 0){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en-US" sz="2400" b="1" dirty="0" err="1" smtClean="0">
                <a:latin typeface="Courier New"/>
                <a:cs typeface="Courier New"/>
              </a:rPr>
              <a:t>cout</a:t>
            </a:r>
            <a:r>
              <a:rPr lang="en-US" sz="2400" b="1" dirty="0" smtClean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smtClean="0">
                <a:latin typeface="Courier New"/>
                <a:cs typeface="Courier New"/>
              </a:rPr>
              <a:t>&lt;“ is even”&lt;&lt;</a:t>
            </a:r>
            <a:r>
              <a:rPr lang="en-US" sz="2400" b="1" dirty="0" err="1" smtClean="0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r>
              <a:rPr lang="en-US" sz="24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>
                <a:latin typeface="Courier New"/>
                <a:cs typeface="Courier New"/>
              </a:rPr>
              <a:t>cout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&lt;“ is </a:t>
            </a:r>
            <a:r>
              <a:rPr lang="en-US" sz="2400" b="1" dirty="0" smtClean="0">
                <a:latin typeface="Courier New"/>
                <a:cs typeface="Courier New"/>
              </a:rPr>
              <a:t>odd”</a:t>
            </a:r>
            <a:r>
              <a:rPr lang="en-US" sz="2400" b="1" dirty="0">
                <a:latin typeface="Courier New"/>
                <a:cs typeface="Courier New"/>
              </a:rPr>
              <a:t>&lt;&lt;</a:t>
            </a:r>
            <a:r>
              <a:rPr lang="en-US" sz="2400" b="1" dirty="0" err="1">
                <a:latin typeface="Courier New"/>
                <a:cs typeface="Courier New"/>
              </a:rPr>
              <a:t>endl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0;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48" y="372113"/>
            <a:ext cx="9084052" cy="62062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main(){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r>
              <a:rPr lang="en-US" sz="2400" b="1" dirty="0" smtClean="0">
                <a:latin typeface="Courier New"/>
                <a:cs typeface="Courier New"/>
              </a:rPr>
              <a:t>		</a:t>
            </a:r>
            <a:r>
              <a:rPr lang="en-US" sz="2400" b="1" dirty="0">
                <a:latin typeface="Courier New"/>
                <a:cs typeface="Courier New"/>
              </a:rPr>
              <a:t>	</a:t>
            </a: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cout</a:t>
            </a:r>
            <a:r>
              <a:rPr lang="en-US" sz="2400" b="1" dirty="0" smtClean="0">
                <a:latin typeface="Courier New"/>
                <a:cs typeface="Courier New"/>
              </a:rPr>
              <a:t>&lt;&lt;“Please enter a positive integer”&lt;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latin typeface="Courier New"/>
                <a:cs typeface="Courier New"/>
              </a:rPr>
              <a:t>cin</a:t>
            </a:r>
            <a:r>
              <a:rPr lang="en-US" sz="2400" b="1" dirty="0" smtClean="0">
                <a:latin typeface="Courier New"/>
                <a:cs typeface="Courier New"/>
              </a:rPr>
              <a:t>&gt;</a:t>
            </a:r>
            <a:r>
              <a:rPr lang="en-US" sz="2400" b="1" dirty="0">
                <a:latin typeface="Courier New"/>
                <a:cs typeface="Courier New"/>
              </a:rPr>
              <a:t>&gt;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userInput</a:t>
            </a:r>
            <a:r>
              <a:rPr lang="en-US" sz="2400" b="1" dirty="0" smtClean="0">
                <a:latin typeface="Courier New"/>
                <a:cs typeface="Courier New"/>
              </a:rPr>
              <a:t> % </a:t>
            </a:r>
            <a:r>
              <a:rPr lang="en-US" sz="2400" b="1" dirty="0" smtClean="0">
                <a:latin typeface="Courier New"/>
                <a:cs typeface="Courier New"/>
              </a:rPr>
              <a:t>2 </a:t>
            </a:r>
            <a:r>
              <a:rPr lang="en-US" sz="2400" b="1" dirty="0" smtClean="0">
                <a:latin typeface="Courier New"/>
                <a:cs typeface="Courier New"/>
              </a:rPr>
              <a:t>== 0){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en-US" sz="2400" b="1" dirty="0" err="1" smtClean="0">
                <a:latin typeface="Courier New"/>
                <a:cs typeface="Courier New"/>
              </a:rPr>
              <a:t>cout</a:t>
            </a:r>
            <a:r>
              <a:rPr lang="en-US" sz="2400" b="1" dirty="0" smtClean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smtClean="0">
                <a:latin typeface="Courier New"/>
                <a:cs typeface="Courier New"/>
              </a:rPr>
              <a:t>&lt;“ is even”&lt;&lt;</a:t>
            </a:r>
            <a:r>
              <a:rPr lang="en-US" sz="2400" b="1" dirty="0" err="1" smtClean="0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userInput</a:t>
            </a:r>
            <a:r>
              <a:rPr lang="en-US" sz="2400" b="1" dirty="0" smtClean="0">
                <a:latin typeface="Courier New"/>
                <a:cs typeface="Courier New"/>
              </a:rPr>
              <a:t> % </a:t>
            </a:r>
            <a:r>
              <a:rPr lang="en-US" sz="2400" b="1" dirty="0" smtClean="0">
                <a:latin typeface="Courier New"/>
                <a:cs typeface="Courier New"/>
              </a:rPr>
              <a:t>2 </a:t>
            </a:r>
            <a:r>
              <a:rPr lang="en-US" sz="2400" b="1" dirty="0" smtClean="0">
                <a:latin typeface="Courier New"/>
                <a:cs typeface="Courier New"/>
              </a:rPr>
              <a:t>== 1){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>
                <a:latin typeface="Courier New"/>
                <a:cs typeface="Courier New"/>
              </a:rPr>
              <a:t>cout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 err="1">
                <a:latin typeface="Courier New"/>
                <a:cs typeface="Courier New"/>
              </a:rPr>
              <a:t>userInput</a:t>
            </a:r>
            <a:r>
              <a:rPr lang="en-US" sz="2400" b="1" dirty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&lt;“ is </a:t>
            </a:r>
            <a:r>
              <a:rPr lang="en-US" sz="2400" b="1" dirty="0" smtClean="0">
                <a:latin typeface="Courier New"/>
                <a:cs typeface="Courier New"/>
              </a:rPr>
              <a:t>odd”</a:t>
            </a:r>
            <a:r>
              <a:rPr lang="en-US" sz="2400" b="1" dirty="0">
                <a:latin typeface="Courier New"/>
                <a:cs typeface="Courier New"/>
              </a:rPr>
              <a:t>&lt;&lt;</a:t>
            </a:r>
            <a:r>
              <a:rPr lang="en-US" sz="2400" b="1" dirty="0" err="1">
                <a:latin typeface="Courier New"/>
                <a:cs typeface="Courier New"/>
              </a:rPr>
              <a:t>endl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0;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7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9948" y="1246995"/>
            <a:ext cx="9084052" cy="5117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main(){</a:t>
            </a:r>
            <a:endParaRPr lang="en-US" sz="2400" b="1" dirty="0"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latin typeface="Courier New"/>
                <a:cs typeface="Courier New"/>
              </a:rPr>
              <a:t> = 0;		</a:t>
            </a:r>
            <a:r>
              <a:rPr lang="en-US" sz="2400" b="1" dirty="0">
                <a:latin typeface="Courier New"/>
                <a:cs typeface="Courier New"/>
              </a:rPr>
              <a:t>	</a:t>
            </a:r>
            <a:endParaRPr lang="en-US" sz="2400" b="1" dirty="0" smtClean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b="1" dirty="0" err="1" smtClean="0">
                <a:latin typeface="Courier New"/>
                <a:cs typeface="Courier New"/>
              </a:rPr>
              <a:t>val</a:t>
            </a:r>
            <a:r>
              <a:rPr lang="en-US" sz="2400" b="1" dirty="0" smtClean="0">
                <a:latin typeface="Courier New"/>
                <a:cs typeface="Courier New"/>
              </a:rPr>
              <a:t> = 0)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en-US" sz="2400" b="1" dirty="0" err="1" smtClean="0">
                <a:latin typeface="Courier New"/>
                <a:cs typeface="Courier New"/>
              </a:rPr>
              <a:t>cout</a:t>
            </a:r>
            <a:r>
              <a:rPr lang="en-US" sz="2400" b="1" dirty="0" smtClean="0">
                <a:latin typeface="Courier New"/>
                <a:cs typeface="Courier New"/>
              </a:rPr>
              <a:t>&lt;</a:t>
            </a:r>
            <a:r>
              <a:rPr lang="en-US" sz="2400" b="1" dirty="0">
                <a:latin typeface="Courier New"/>
                <a:cs typeface="Courier New"/>
              </a:rPr>
              <a:t>&lt;”</a:t>
            </a:r>
            <a:r>
              <a:rPr lang="en-US" sz="2400" b="1" dirty="0" err="1">
                <a:latin typeface="Courier New"/>
                <a:cs typeface="Courier New"/>
              </a:rPr>
              <a:t>val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is 0”&lt;&lt;</a:t>
            </a:r>
            <a:r>
              <a:rPr lang="en-US" sz="2400" b="1" dirty="0" err="1" smtClean="0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err="1">
                <a:latin typeface="Courier New"/>
                <a:cs typeface="Courier New"/>
              </a:rPr>
              <a:t>cout</a:t>
            </a:r>
            <a:r>
              <a:rPr lang="en-US" sz="2400" b="1" dirty="0">
                <a:latin typeface="Courier New"/>
                <a:cs typeface="Courier New"/>
              </a:rPr>
              <a:t>&lt;&lt;”</a:t>
            </a:r>
            <a:r>
              <a:rPr lang="en-US" sz="2400" b="1" dirty="0" err="1">
                <a:latin typeface="Courier New"/>
                <a:cs typeface="Courier New"/>
              </a:rPr>
              <a:t>val</a:t>
            </a: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is not </a:t>
            </a:r>
            <a:r>
              <a:rPr lang="en-US" sz="2400" b="1" dirty="0">
                <a:latin typeface="Courier New"/>
                <a:cs typeface="Courier New"/>
              </a:rPr>
              <a:t>0”&lt;&lt;</a:t>
            </a:r>
            <a:r>
              <a:rPr lang="en-US" sz="2400" b="1" dirty="0" err="1">
                <a:latin typeface="Courier New"/>
                <a:cs typeface="Courier New"/>
              </a:rPr>
              <a:t>endl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return</a:t>
            </a:r>
            <a:r>
              <a:rPr lang="en-US" sz="2400" b="1" dirty="0" smtClean="0">
                <a:latin typeface="Courier New"/>
                <a:cs typeface="Courier New"/>
              </a:rPr>
              <a:t> 0;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Boolean Interpretation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63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033137"/>
            <a:ext cx="8229600" cy="2211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800" dirty="0"/>
              <a:t>Write a </a:t>
            </a:r>
            <a:r>
              <a:rPr lang="en-US" sz="2800" dirty="0" smtClean="0"/>
              <a:t>program that reads from the user a grade, and prints the corresponding letter grade.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Letter Grade</a:t>
            </a:r>
            <a:endParaRPr lang="en-US" sz="3100" dirty="0">
              <a:solidFill>
                <a:srgbClr val="4F6228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93787"/>
              </p:ext>
            </p:extLst>
          </p:nvPr>
        </p:nvGraphicFramePr>
        <p:xfrm>
          <a:off x="1896740" y="2539226"/>
          <a:ext cx="3031605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289"/>
                <a:gridCol w="14633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Grade Range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Letter Grade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90-100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80-89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70-79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60-69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4720229"/>
            <a:ext cx="4572000" cy="20744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u="sng" dirty="0">
                <a:solidFill>
                  <a:srgbClr val="800000"/>
                </a:solidFill>
              </a:rPr>
              <a:t>Example</a:t>
            </a:r>
          </a:p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srgbClr val="4F81BD"/>
                </a:solidFill>
              </a:rPr>
              <a:t>Please enter a grade:</a:t>
            </a:r>
          </a:p>
          <a:p>
            <a:pPr lvl="0"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</a:rPr>
              <a:t>86 </a:t>
            </a:r>
          </a:p>
          <a:p>
            <a:pPr lvl="0">
              <a:spcBef>
                <a:spcPct val="20000"/>
              </a:spcBef>
            </a:pPr>
            <a:r>
              <a:rPr lang="en-US" sz="2800" dirty="0" smtClean="0">
                <a:solidFill>
                  <a:srgbClr val="4F81BD"/>
                </a:solidFill>
              </a:rPr>
              <a:t>B</a:t>
            </a:r>
            <a:endParaRPr lang="en-US" sz="2800" dirty="0">
              <a:solidFill>
                <a:srgbClr val="4F81BD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3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Times New Roman" charset="0"/>
                <a:cs typeface="Courier New" charset="0"/>
              </a:rPr>
              <a:t> grade;</a:t>
            </a:r>
            <a:endParaRPr lang="en-US" sz="2000" b="1" dirty="0" smtClean="0">
              <a:solidFill>
                <a:srgbClr val="FFFFFF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solidFill>
                <a:srgbClr val="FFFF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if(grade&gt;=0 &amp;&amp; grade&lt;=59)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&lt;&lt;“F”&lt;&lt;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if(grade&gt;=60 &amp;&amp; grade&lt;=</a:t>
            </a:r>
            <a:r>
              <a:rPr lang="he-IL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&lt;&lt;“D”&lt;&lt;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if(grade&gt;=70 &amp;&amp; grade&lt;=79)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&lt;&lt;“C”&lt;&lt;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if(grade&gt;=80 &amp;&amp; grade&lt;=89)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&lt;&lt;“B”&lt;&lt;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47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if(grade&gt;=0 &amp;&amp; grade&lt;=59)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&lt;&lt;“F”&lt;&lt;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if(grade&gt;=60 &amp;&amp; grade&lt;=</a:t>
            </a:r>
            <a:r>
              <a:rPr lang="he-IL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&lt;&lt;“D”&lt;&lt;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if(grade&gt;=70 &amp;&amp; grade&lt;=79)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&lt;&lt;“C”&lt;&lt;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if(grade&gt;=80 &amp;&amp; grade&lt;=89)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&lt;&lt;“B”&lt;&lt;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if(grade&gt;=60 &amp;&amp; grade&lt;=</a:t>
            </a:r>
            <a:r>
              <a:rPr lang="he-IL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&lt;&lt;“D”&lt;&lt;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if(grade&gt;=70 &amp;&amp; grade&lt;=79)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&lt;&lt;“C”&lt;&lt;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if(grade&gt;=80 &amp;&amp; grade&lt;=89)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&lt;&lt;“B”&lt;&lt;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integer, and prints it’s absolute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an integer: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The Absolute Value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1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if(grade&gt;=60 &amp;&amp; grade&lt;=</a:t>
            </a:r>
            <a:r>
              <a:rPr lang="he-IL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&lt;&lt;“D”&lt;&lt;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if(grade&gt;=70 &amp;&amp; grade&lt;=79)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&lt;&lt;“C”&lt;&lt;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if(grade&gt;=80 &amp;&amp; grade&lt;=89)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&lt;&lt;“B”&lt;&lt;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1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(grade&gt;=60 &amp;&amp; grade&lt;=</a:t>
            </a:r>
            <a:r>
              <a:rPr lang="he-IL" sz="20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if(grade&gt;=70 &amp;&amp; grade&lt;=79)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&lt;&lt;“C”&lt;&lt;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if(grade&gt;=80 &amp;&amp; grade&lt;=89)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&lt;&lt;“B”&lt;&lt;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9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(grade&gt;=60 &amp;&amp; grade&lt;=</a:t>
            </a:r>
            <a:r>
              <a:rPr lang="he-IL" sz="20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if(grade&gt;=70 &amp;&amp; grade&lt;=79)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&lt;&lt;“C”&lt;&lt;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if(grade&gt;=80 &amp;&amp; grade&lt;=89)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&lt;&lt;“B”&lt;&lt;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(grade&gt;=60 &amp;&amp; grade&lt;=</a:t>
            </a:r>
            <a:r>
              <a:rPr lang="he-IL" sz="20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(grade&gt;=70 &amp;&amp; grade&lt;=79)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C”&lt;&lt;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if(grade&gt;=80 &amp;&amp; grade&lt;=89)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&lt;&lt;“B”&lt;&lt;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(grade&gt;=60 &amp;&amp; grade&lt;=</a:t>
            </a:r>
            <a:r>
              <a:rPr lang="he-IL" sz="20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(grade&gt;=70 &amp;&amp; grade&lt;=79)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&lt;&lt;”C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(grade&gt;=80 &amp;&amp; grade&lt;=89)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B”&lt;&lt;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else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if(grade&gt;=90 &amp;&amp; grade&lt;=100)</a:t>
            </a:r>
          </a:p>
          <a:p>
            <a:pPr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&lt;&lt;“A”&lt;&lt;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7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(grade&gt;=60 &amp;&amp; grade&lt;=</a:t>
            </a:r>
            <a:r>
              <a:rPr lang="he-IL" sz="20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(grade&gt;=70 &amp;&amp; grade&lt;=79)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&lt;&lt;”C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(grade&gt;=80 &amp;&amp; grade&lt;=89)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B”&lt;&lt;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0" hangingPunct="0"/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          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(grade&gt;=90 &amp;&amp; grade&lt;=100)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A”&lt;&lt;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 smtClean="0">
              <a:solidFill>
                <a:srgbClr val="6699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FFFFFF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algn="l" rtl="0" eaLnBrk="0" hangingPunct="0"/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&lt;&lt;“Illegal grade”&lt;&lt;</a:t>
            </a:r>
            <a:r>
              <a:rPr lang="en-US" sz="2000" b="1" dirty="0" err="1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4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525" y="-29558"/>
            <a:ext cx="8899892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rtl="0"/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int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grade;</a:t>
            </a:r>
            <a:endParaRPr lang="en-US" sz="2000" b="1" dirty="0" smtClean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&lt;&lt;"Please enter a grade:”&lt;&lt;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2000" b="1" dirty="0" smtClean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2000" b="1" dirty="0" err="1" smtClean="0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2000" b="1" dirty="0" smtClean="0">
                <a:latin typeface="Courier New" charset="0"/>
                <a:ea typeface="Times New Roman" charset="0"/>
                <a:cs typeface="Courier New" charset="0"/>
              </a:rPr>
              <a:t>&gt;&gt;grade;</a:t>
            </a:r>
            <a:endParaRPr lang="en-US" sz="20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(grade&gt;=0 &amp;&amp; grade&lt;=59)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(grade&gt;=60 &amp;&amp; grade&lt;=</a:t>
            </a:r>
            <a:r>
              <a:rPr lang="he-IL" sz="2000" b="1" dirty="0" smtClean="0">
                <a:latin typeface="Courier New" charset="0"/>
                <a:ea typeface="Courier New" charset="0"/>
                <a:cs typeface="Courier New" charset="0"/>
              </a:rPr>
              <a:t>6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&lt;&lt;”D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(grade&gt;=70 &amp;&amp; grade&lt;=79)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&lt;&lt;”C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(grade&gt;=80 &amp;&amp; grade&lt;=89)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B”&lt;&lt;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0" hangingPunct="0"/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            if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(grade&gt;=90 &amp;&amp; grade&lt;=100)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&lt;&lt;”A”&lt;&lt;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sz="2000" b="1" dirty="0" smtClean="0">
              <a:solidFill>
                <a:srgbClr val="6699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  </a:t>
            </a:r>
            <a:r>
              <a:rPr lang="en-US" sz="2000" b="1" dirty="0" smtClean="0">
                <a:solidFill>
                  <a:srgbClr val="669900"/>
                </a:solidFill>
                <a:ea typeface="Times New Roman" charset="0"/>
                <a:cs typeface="Times New Roman" charset="0"/>
              </a:rPr>
              <a:t>//(grade&lt;0 || grade&gt;100)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      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&lt;&lt;”Illegal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grade”&lt;&lt;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0;</a:t>
            </a:r>
          </a:p>
          <a:p>
            <a:pPr algn="l" rtl="0"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0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</a:t>
            </a:r>
          </a:p>
        </p:txBody>
      </p:sp>
    </p:spTree>
    <p:extLst>
      <p:ext uri="{BB962C8B-B14F-4D97-AF65-F5344CB8AC3E}">
        <p14:creationId xmlns:p14="http://schemas.microsoft.com/office/powerpoint/2010/main" val="4463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 if-else</a:t>
            </a:r>
          </a:p>
        </p:txBody>
      </p:sp>
    </p:spTree>
    <p:extLst>
      <p:ext uri="{BB962C8B-B14F-4D97-AF65-F5344CB8AC3E}">
        <p14:creationId xmlns:p14="http://schemas.microsoft.com/office/powerpoint/2010/main" val="44635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If Statements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Multi-way if statements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473" y="1115454"/>
            <a:ext cx="6427012" cy="56355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i="1" baseline="-25000" dirty="0" smtClean="0">
                <a:latin typeface="Courier New"/>
                <a:cs typeface="Courier New"/>
              </a:rPr>
              <a:t>1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 if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i="1" baseline="-25000" dirty="0" smtClean="0">
                <a:latin typeface="Courier New"/>
                <a:cs typeface="Courier New"/>
              </a:rPr>
              <a:t>2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>
                <a:solidFill>
                  <a:srgbClr val="3366FF"/>
                </a:solidFill>
                <a:latin typeface="Courier New"/>
                <a:cs typeface="Courier New"/>
              </a:rPr>
              <a:t>else if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i="1" baseline="-25000" dirty="0" smtClean="0">
                <a:latin typeface="Courier New"/>
                <a:cs typeface="Courier New"/>
              </a:rPr>
              <a:t>3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400" b="1" dirty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400" b="1" dirty="0" smtClean="0">
                <a:latin typeface="Courier New"/>
                <a:cs typeface="Courier New"/>
              </a:rPr>
              <a:t>	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is-IS" sz="2400" b="1" dirty="0" smtClean="0">
                <a:latin typeface="Courier New"/>
                <a:cs typeface="Courier New"/>
              </a:rPr>
              <a:t>	.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>
                <a:solidFill>
                  <a:srgbClr val="3366FF"/>
                </a:solidFill>
                <a:latin typeface="Courier New"/>
                <a:cs typeface="Courier New"/>
              </a:rPr>
              <a:t>else if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i="1" dirty="0" err="1" smtClean="0">
                <a:latin typeface="Courier New"/>
                <a:cs typeface="Courier New"/>
              </a:rPr>
              <a:t>condition</a:t>
            </a:r>
            <a:r>
              <a:rPr lang="en-US" sz="2400" i="1" baseline="-25000" dirty="0" err="1" smtClean="0">
                <a:latin typeface="Courier New"/>
                <a:cs typeface="Courier New"/>
              </a:rPr>
              <a:t>n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  <a:endParaRPr lang="en-US" sz="2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is-IS" sz="2400" b="1" dirty="0">
                <a:latin typeface="Courier New"/>
                <a:cs typeface="Courier New"/>
              </a:rPr>
              <a:t>…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else</a:t>
            </a:r>
            <a:endParaRPr lang="en-US" sz="2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383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integer, and prints it’s absolute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an integer:</a:t>
            </a:r>
          </a:p>
          <a:p>
            <a:pPr marL="0" indent="0">
              <a:buNone/>
            </a:pPr>
            <a:r>
              <a:rPr lang="en-US" i="1" dirty="0" smtClean="0"/>
              <a:t>-7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The Absolute Value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5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600" dirty="0"/>
              <a:t>Write a </a:t>
            </a:r>
            <a:r>
              <a:rPr lang="en-US" sz="2600" dirty="0" smtClean="0"/>
              <a:t>program that reads from the user a character, and classifies it to one of the following:</a:t>
            </a:r>
          </a:p>
          <a:p>
            <a:pPr lvl="1"/>
            <a:r>
              <a:rPr lang="en-US" sz="2600" dirty="0" smtClean="0"/>
              <a:t>Lower case letter</a:t>
            </a:r>
          </a:p>
          <a:p>
            <a:pPr lvl="1"/>
            <a:r>
              <a:rPr lang="en-US" sz="2600" dirty="0" smtClean="0"/>
              <a:t>Upper case letter</a:t>
            </a:r>
          </a:p>
          <a:p>
            <a:pPr lvl="1"/>
            <a:r>
              <a:rPr lang="en-US" sz="2600" dirty="0" smtClean="0"/>
              <a:t>Digit</a:t>
            </a:r>
          </a:p>
          <a:p>
            <a:pPr lvl="1"/>
            <a:r>
              <a:rPr lang="en-US" sz="2600" dirty="0" smtClean="0"/>
              <a:t>Not alpha-numeric character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Classifying a Character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3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600" dirty="0"/>
              <a:t>Write a </a:t>
            </a:r>
            <a:r>
              <a:rPr lang="en-US" sz="2600" dirty="0" smtClean="0"/>
              <a:t>program that reads from the user a character, and classifies it to one of the following:</a:t>
            </a:r>
          </a:p>
          <a:p>
            <a:pPr lvl="1"/>
            <a:r>
              <a:rPr lang="en-US" sz="2600" dirty="0" smtClean="0"/>
              <a:t>Lower case letter</a:t>
            </a:r>
          </a:p>
          <a:p>
            <a:pPr lvl="1"/>
            <a:r>
              <a:rPr lang="en-US" sz="2600" dirty="0" smtClean="0"/>
              <a:t>Upper case letter</a:t>
            </a:r>
          </a:p>
          <a:p>
            <a:pPr lvl="1"/>
            <a:r>
              <a:rPr lang="en-US" sz="2600" dirty="0" smtClean="0"/>
              <a:t>Digit</a:t>
            </a:r>
          </a:p>
          <a:p>
            <a:pPr lvl="1"/>
            <a:r>
              <a:rPr lang="en-US" sz="2600" dirty="0" smtClean="0"/>
              <a:t>Not alpha-numeric character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Please enter a character: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Classifying a Character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600" dirty="0"/>
              <a:t>Write a </a:t>
            </a:r>
            <a:r>
              <a:rPr lang="en-US" sz="2600" dirty="0" smtClean="0"/>
              <a:t>program that reads from the user a character, and classifies it to one of the following:</a:t>
            </a:r>
          </a:p>
          <a:p>
            <a:pPr lvl="1"/>
            <a:r>
              <a:rPr lang="en-US" sz="2600" dirty="0" smtClean="0"/>
              <a:t>Lower case letter</a:t>
            </a:r>
          </a:p>
          <a:p>
            <a:pPr lvl="1"/>
            <a:r>
              <a:rPr lang="en-US" sz="2600" dirty="0" smtClean="0"/>
              <a:t>Upper case letter</a:t>
            </a:r>
          </a:p>
          <a:p>
            <a:pPr lvl="1"/>
            <a:r>
              <a:rPr lang="en-US" sz="2600" dirty="0" smtClean="0"/>
              <a:t>Digit</a:t>
            </a:r>
          </a:p>
          <a:p>
            <a:pPr lvl="1"/>
            <a:r>
              <a:rPr lang="en-US" sz="2600" dirty="0" smtClean="0"/>
              <a:t>Not alpha-numeric character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Please enter a character:</a:t>
            </a:r>
          </a:p>
          <a:p>
            <a:pPr marL="0" indent="0">
              <a:buNone/>
            </a:pPr>
            <a:r>
              <a:rPr lang="en-US" sz="2600" i="1" dirty="0" smtClean="0"/>
              <a:t>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Classifying a Character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21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2600" dirty="0"/>
              <a:t>Write a </a:t>
            </a:r>
            <a:r>
              <a:rPr lang="en-US" sz="2600" dirty="0" smtClean="0"/>
              <a:t>program that reads from the user a character, and classifies it to one of the following:</a:t>
            </a:r>
          </a:p>
          <a:p>
            <a:pPr lvl="1"/>
            <a:r>
              <a:rPr lang="en-US" sz="2600" dirty="0" smtClean="0"/>
              <a:t>Lower case letter</a:t>
            </a:r>
          </a:p>
          <a:p>
            <a:pPr lvl="1"/>
            <a:r>
              <a:rPr lang="en-US" sz="2600" dirty="0" smtClean="0"/>
              <a:t>Upper case letter</a:t>
            </a:r>
          </a:p>
          <a:p>
            <a:pPr lvl="1"/>
            <a:r>
              <a:rPr lang="en-US" sz="2600" dirty="0" smtClean="0"/>
              <a:t>Digit</a:t>
            </a:r>
          </a:p>
          <a:p>
            <a:pPr lvl="1"/>
            <a:r>
              <a:rPr lang="en-US" sz="2600" dirty="0" smtClean="0"/>
              <a:t>Not alpha-numeric character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Please enter a character:</a:t>
            </a:r>
          </a:p>
          <a:p>
            <a:pPr marL="0" indent="0">
              <a:buNone/>
            </a:pPr>
            <a:r>
              <a:rPr lang="en-US" sz="2600" i="1" dirty="0" smtClean="0"/>
              <a:t>D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4F81BD"/>
                </a:solidFill>
              </a:rPr>
              <a:t>D is an upper case letter</a:t>
            </a:r>
            <a:endParaRPr lang="en-US" sz="2600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Classifying a Character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34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time entered in a 24-hour format, and prints the equivalent time in a 12-hour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Convert 24-hour to 12-hour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410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time entered in a 24-hour format, and prints the equivalent time in a 12-hour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 time in a 24-hour format: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Convert 24-hour to 12-hour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80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time entered in a 24-hour format, and prints the equivalent time in a 12-hour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 time in a 24-hour format:</a:t>
            </a:r>
          </a:p>
          <a:p>
            <a:pPr marL="0" indent="0">
              <a:buNone/>
            </a:pPr>
            <a:r>
              <a:rPr lang="en-US" i="1" dirty="0" smtClean="0"/>
              <a:t>15:37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Convert 24-hour to 12-hour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7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time entered in a 24-hour format, and prints the equivalent time in a 12-hour format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 time in a 24-hour format:</a:t>
            </a:r>
          </a:p>
          <a:p>
            <a:pPr marL="0" indent="0">
              <a:buNone/>
            </a:pPr>
            <a:r>
              <a:rPr lang="en-US" i="1" dirty="0" smtClean="0"/>
              <a:t>15:37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15:37 is 3:37 pm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Convert 24-hour to 12-hour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35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84234"/>
              </p:ext>
            </p:extLst>
          </p:nvPr>
        </p:nvGraphicFramePr>
        <p:xfrm>
          <a:off x="1609572" y="287855"/>
          <a:ext cx="5900279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721"/>
                <a:gridCol w="1960291"/>
                <a:gridCol w="1891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Period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4244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69867"/>
              </p:ext>
            </p:extLst>
          </p:nvPr>
        </p:nvGraphicFramePr>
        <p:xfrm>
          <a:off x="1609572" y="287855"/>
          <a:ext cx="5900279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721"/>
                <a:gridCol w="1960291"/>
                <a:gridCol w="1891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Period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44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an integer, and prints it’s absolute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enter an integer:</a:t>
            </a:r>
          </a:p>
          <a:p>
            <a:pPr marL="0" indent="0">
              <a:buNone/>
            </a:pPr>
            <a:r>
              <a:rPr lang="en-US" i="1" dirty="0" smtClean="0"/>
              <a:t>-7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|-7| = 7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851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The Absolute Value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732002"/>
              </p:ext>
            </p:extLst>
          </p:nvPr>
        </p:nvGraphicFramePr>
        <p:xfrm>
          <a:off x="1609572" y="287855"/>
          <a:ext cx="5900279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721"/>
                <a:gridCol w="1960291"/>
                <a:gridCol w="1891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Period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519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54172"/>
              </p:ext>
            </p:extLst>
          </p:nvPr>
        </p:nvGraphicFramePr>
        <p:xfrm>
          <a:off x="1609572" y="287855"/>
          <a:ext cx="5900279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721"/>
                <a:gridCol w="1960291"/>
                <a:gridCol w="1891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Period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6234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26253"/>
              </p:ext>
            </p:extLst>
          </p:nvPr>
        </p:nvGraphicFramePr>
        <p:xfrm>
          <a:off x="1609572" y="287855"/>
          <a:ext cx="5900279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721"/>
                <a:gridCol w="1960291"/>
                <a:gridCol w="1891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Period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3191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414419"/>
              </p:ext>
            </p:extLst>
          </p:nvPr>
        </p:nvGraphicFramePr>
        <p:xfrm>
          <a:off x="1609572" y="287855"/>
          <a:ext cx="5900279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721"/>
                <a:gridCol w="1960291"/>
                <a:gridCol w="1891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Period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420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39610"/>
              </p:ext>
            </p:extLst>
          </p:nvPr>
        </p:nvGraphicFramePr>
        <p:xfrm>
          <a:off x="1609572" y="287855"/>
          <a:ext cx="5900279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8721"/>
                <a:gridCol w="1960291"/>
                <a:gridCol w="1891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24-hour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12-hour format</a:t>
                      </a:r>
                      <a:endParaRPr lang="en-US" sz="2400" b="1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Period</a:t>
                      </a:r>
                      <a:endParaRPr lang="en-US" sz="2400" b="1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pm</a:t>
                      </a:r>
                      <a:endParaRPr lang="en-US" sz="2400" dirty="0"/>
                    </a:p>
                  </a:txBody>
                  <a:tcPr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4789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 if-else</a:t>
            </a:r>
          </a:p>
        </p:txBody>
      </p:sp>
    </p:spTree>
    <p:extLst>
      <p:ext uri="{BB962C8B-B14F-4D97-AF65-F5344CB8AC3E}">
        <p14:creationId xmlns:p14="http://schemas.microsoft.com/office/powerpoint/2010/main" val="95437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if-else if-else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829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Switch Statements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11473" y="762679"/>
            <a:ext cx="6427012" cy="59626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switch</a:t>
            </a:r>
            <a:r>
              <a:rPr lang="en-US" sz="2400" b="1" dirty="0">
                <a:latin typeface="Courier New"/>
                <a:cs typeface="Courier New"/>
              </a:rPr>
              <a:t>(</a:t>
            </a:r>
            <a:r>
              <a:rPr lang="en-US" sz="2400" i="1" dirty="0">
                <a:latin typeface="Courier New"/>
                <a:cs typeface="Courier New"/>
              </a:rPr>
              <a:t>numeric-expression</a:t>
            </a:r>
            <a:r>
              <a:rPr lang="en-US" sz="2400" b="1" dirty="0">
                <a:latin typeface="Courier New"/>
                <a:cs typeface="Courier New"/>
              </a:rPr>
              <a:t>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case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i="1" dirty="0">
                <a:latin typeface="Courier New"/>
                <a:cs typeface="Courier New"/>
              </a:rPr>
              <a:t>constant</a:t>
            </a:r>
            <a:r>
              <a:rPr lang="en-US" sz="2400" i="1" baseline="-25000" dirty="0">
                <a:latin typeface="Courier New"/>
                <a:cs typeface="Courier New"/>
              </a:rPr>
              <a:t>1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    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break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case</a:t>
            </a:r>
            <a:r>
              <a:rPr lang="en-US" sz="2400" b="1" dirty="0" smtClean="0">
                <a:latin typeface="Courier New"/>
                <a:cs typeface="Courier New"/>
              </a:rPr>
              <a:t> </a:t>
            </a:r>
            <a:r>
              <a:rPr lang="en-US" sz="2400" i="1" dirty="0">
                <a:latin typeface="Courier New"/>
                <a:cs typeface="Courier New"/>
              </a:rPr>
              <a:t>constant</a:t>
            </a:r>
            <a:r>
              <a:rPr lang="en-US" sz="2400" i="1" baseline="-25000" dirty="0">
                <a:latin typeface="Courier New"/>
                <a:cs typeface="Courier New"/>
              </a:rPr>
              <a:t>2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    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break</a:t>
            </a:r>
            <a:r>
              <a:rPr lang="en-US" sz="2400" b="1" dirty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.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.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default</a:t>
            </a:r>
            <a:r>
              <a:rPr lang="en-US" sz="2400" b="1" dirty="0"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    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 </a:t>
            </a:r>
            <a:r>
              <a:rPr lang="en-US" sz="2400" b="1" dirty="0" smtClean="0">
                <a:latin typeface="Courier New"/>
                <a:cs typeface="Courier New"/>
              </a:rPr>
              <a:t>       </a:t>
            </a:r>
            <a:r>
              <a:rPr lang="is-IS" sz="2400" b="1" dirty="0" smtClean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        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break</a:t>
            </a:r>
            <a:r>
              <a:rPr lang="en-US" sz="24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}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…</a:t>
            </a: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822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simple mathematical expression (operators allowed: +, -, /, *), and prints it’s value.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514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Value Of A Simple Expression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simple mathematical expression (operators allowed: +, -, /, *), and prints it’s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 eaLnBrk="0" hangingPunc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</a:t>
            </a:r>
            <a:r>
              <a:rPr lang="en-US" dirty="0">
                <a:solidFill>
                  <a:schemeClr val="accent1"/>
                </a:solidFill>
              </a:rPr>
              <a:t>enter an expression of the form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argument </a:t>
            </a:r>
            <a:r>
              <a:rPr lang="en-US" dirty="0">
                <a:solidFill>
                  <a:schemeClr val="accent1"/>
                </a:solidFill>
              </a:rPr>
              <a:t>op argument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514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Value Of A Simple Expression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108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simple mathematical expression (operators allowed: +, -, /, *), and prints it’s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 eaLnBrk="0" hangingPunc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</a:t>
            </a:r>
            <a:r>
              <a:rPr lang="en-US" dirty="0">
                <a:solidFill>
                  <a:schemeClr val="accent1"/>
                </a:solidFill>
              </a:rPr>
              <a:t>enter an expression of the form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argument </a:t>
            </a:r>
            <a:r>
              <a:rPr lang="en-US" dirty="0">
                <a:solidFill>
                  <a:schemeClr val="accent1"/>
                </a:solidFill>
              </a:rPr>
              <a:t>op argument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 smtClean="0"/>
              <a:t>5.2 * 4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514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Value Of A Simple Expression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184801"/>
            <a:ext cx="8229600" cy="567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8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dirty="0"/>
              <a:t>Write a </a:t>
            </a:r>
            <a:r>
              <a:rPr lang="en-US" dirty="0" smtClean="0"/>
              <a:t>program that reads from the user a simple mathematical expression (operators allowed: +, -, /, *), and prints it’s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800000"/>
                </a:solidFill>
              </a:rPr>
              <a:t>Example</a:t>
            </a:r>
          </a:p>
          <a:p>
            <a:pPr marL="0" indent="0" eaLnBrk="0" hangingPunc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Please </a:t>
            </a:r>
            <a:r>
              <a:rPr lang="en-US" dirty="0">
                <a:solidFill>
                  <a:schemeClr val="accent1"/>
                </a:solidFill>
              </a:rPr>
              <a:t>enter an expression of the form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argument </a:t>
            </a:r>
            <a:r>
              <a:rPr lang="en-US" dirty="0">
                <a:solidFill>
                  <a:schemeClr val="accent1"/>
                </a:solidFill>
              </a:rPr>
              <a:t>op argument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r>
              <a:rPr lang="en-US" i="1" dirty="0" smtClean="0"/>
              <a:t>5.2 * 4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F81BD"/>
                </a:solidFill>
              </a:rPr>
              <a:t>20.8</a:t>
            </a:r>
            <a:endParaRPr lang="en-US" dirty="0">
              <a:solidFill>
                <a:srgbClr val="4F81BD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514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6228"/>
                </a:solidFill>
              </a:rPr>
              <a:t>Computing Value Of A Simple Expression</a:t>
            </a:r>
            <a:endParaRPr lang="en-US" sz="3100" dirty="0">
              <a:solidFill>
                <a:srgbClr val="4F622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4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525" y="-138779"/>
            <a:ext cx="7654591" cy="71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 rtl="0"/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void 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main(){</a:t>
            </a:r>
            <a:endParaRPr lang="en-US" sz="1900" b="1" dirty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double 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arg1, arg2;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Times New Roman" charset="0"/>
                <a:cs typeface="Courier New" charset="0"/>
              </a:rPr>
              <a:t>char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 op;</a:t>
            </a:r>
            <a:endParaRPr lang="en-US" sz="1900" b="1" dirty="0">
              <a:solidFill>
                <a:srgbClr val="669900"/>
              </a:solidFill>
              <a:ea typeface="Times New Roman" charset="0"/>
              <a:cs typeface="Courier New" charset="0"/>
            </a:endParaRPr>
          </a:p>
          <a:p>
            <a:pPr eaLnBrk="0" hangingPunct="0"/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1900" b="1" dirty="0" err="1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&lt;&lt;"Please enter 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an expression of the form 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";</a:t>
            </a:r>
            <a:endParaRPr lang="en-US" sz="1900" b="1" dirty="0" smtClean="0">
              <a:latin typeface="Courier New" charset="0"/>
              <a:ea typeface="Times New Roman" charset="0"/>
              <a:cs typeface="Courier New" charset="0"/>
            </a:endParaRPr>
          </a:p>
          <a:p>
            <a:pPr eaLnBrk="0" hangingPunct="0"/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	</a:t>
            </a:r>
            <a:r>
              <a:rPr lang="en-US" sz="1900" b="1" dirty="0" err="1" smtClean="0">
                <a:latin typeface="Courier New" charset="0"/>
                <a:ea typeface="Times New Roman" charset="0"/>
                <a:cs typeface="Courier New" charset="0"/>
              </a:rPr>
              <a:t>cout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&lt;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&lt;"argument 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op argument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:"&lt;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&lt;</a:t>
            </a:r>
            <a:r>
              <a:rPr lang="en-US" sz="1900" b="1" dirty="0" err="1" smtClean="0">
                <a:latin typeface="Courier New" charset="0"/>
                <a:ea typeface="Times New Roman" charset="0"/>
                <a:cs typeface="Courier New" charset="0"/>
              </a:rPr>
              <a:t>endl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;</a:t>
            </a:r>
            <a:endParaRPr lang="en-US" sz="1900" b="1" dirty="0">
              <a:ea typeface="Times New Roman" charset="0"/>
              <a:cs typeface="Courier New" charset="0"/>
            </a:endParaRPr>
          </a:p>
          <a:p>
            <a:pPr algn="l" rtl="0" eaLnBrk="0" hangingPunct="0"/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   </a:t>
            </a:r>
            <a:r>
              <a:rPr lang="en-US" sz="1900" b="1" dirty="0" err="1">
                <a:latin typeface="Courier New" charset="0"/>
                <a:ea typeface="Times New Roman" charset="0"/>
                <a:cs typeface="Courier New" charset="0"/>
              </a:rPr>
              <a:t>cin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&gt;</a:t>
            </a:r>
            <a:r>
              <a:rPr lang="en-US" sz="1900" b="1" dirty="0" smtClean="0">
                <a:latin typeface="Courier New" charset="0"/>
                <a:ea typeface="Times New Roman" charset="0"/>
                <a:cs typeface="Courier New" charset="0"/>
              </a:rPr>
              <a:t>&gt;arg1&gt;&gt;op&gt;&gt;arg2;</a:t>
            </a:r>
            <a:endParaRPr lang="en-US" sz="1900" b="1" dirty="0">
              <a:latin typeface="Courier New" charset="0"/>
              <a:ea typeface="Courier New" charset="0"/>
              <a:cs typeface="Courier New" charset="0"/>
            </a:endParaRP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(op){</a:t>
            </a:r>
            <a:endParaRPr lang="en-US" sz="19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 ‘+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&lt;&lt;arg1+arg2&lt;&lt;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 ‘-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&lt;&lt;arg1-arg2&lt;&lt;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 ‘*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&lt;&lt;arg1*arg2&lt;&lt;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case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 ‘/</a:t>
            </a:r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‘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0" hangingPunct="0"/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&lt;&lt;arg1/arg2&lt;&lt;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Illegal Expression</a:t>
            </a:r>
            <a:r>
              <a:rPr lang="en-US" sz="1900" b="1" dirty="0"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900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9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 algn="l" rtl="0" eaLnBrk="0" hangingPunct="0"/>
            <a:r>
              <a:rPr lang="en-US" sz="19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algn="l" rtl="0" eaLnBrk="0" hangingPunct="0"/>
            <a:r>
              <a:rPr lang="en-US" sz="19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900" b="1" dirty="0">
              <a:latin typeface="Courier New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1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Switch Statement – Syntactic Notes</a:t>
            </a:r>
          </a:p>
        </p:txBody>
      </p:sp>
    </p:spTree>
    <p:extLst>
      <p:ext uri="{BB962C8B-B14F-4D97-AF65-F5344CB8AC3E}">
        <p14:creationId xmlns:p14="http://schemas.microsoft.com/office/powerpoint/2010/main" val="128894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79" y="937406"/>
            <a:ext cx="8697893" cy="5565134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i="1" dirty="0">
                <a:latin typeface="Courier New"/>
                <a:cs typeface="Courier New"/>
              </a:rPr>
              <a:t>numeric-expression</a:t>
            </a:r>
            <a:r>
              <a:rPr lang="en-US" sz="2800" b="1" dirty="0" smtClean="0"/>
              <a:t> </a:t>
            </a:r>
            <a:r>
              <a:rPr lang="en-US" sz="2800" dirty="0" smtClean="0"/>
              <a:t>must be of type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short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,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/>
              <a:t>, </a:t>
            </a:r>
            <a:r>
              <a:rPr lang="en-US" sz="2800" dirty="0" smtClean="0"/>
              <a:t>or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long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) ,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2800" b="1" dirty="0" smtClean="0">
                <a:solidFill>
                  <a:srgbClr val="3366FF"/>
                </a:solidFill>
                <a:cs typeface="Courier New"/>
              </a:rPr>
              <a:t> </a:t>
            </a:r>
            <a:r>
              <a:rPr lang="en-US" sz="2800" dirty="0" smtClean="0"/>
              <a:t>or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Switch Statement – Syntactic Notes</a:t>
            </a:r>
          </a:p>
        </p:txBody>
      </p:sp>
    </p:spTree>
    <p:extLst>
      <p:ext uri="{BB962C8B-B14F-4D97-AF65-F5344CB8AC3E}">
        <p14:creationId xmlns:p14="http://schemas.microsoft.com/office/powerpoint/2010/main" val="30810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79" y="937406"/>
            <a:ext cx="8697893" cy="5565134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i="1" dirty="0">
                <a:latin typeface="Courier New"/>
                <a:cs typeface="Courier New"/>
              </a:rPr>
              <a:t>numeric-expression</a:t>
            </a:r>
            <a:r>
              <a:rPr lang="en-US" sz="2800" b="1" dirty="0" smtClean="0"/>
              <a:t> </a:t>
            </a:r>
            <a:r>
              <a:rPr lang="en-US" sz="2800" dirty="0" smtClean="0"/>
              <a:t>must be of type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short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,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/>
              <a:t>, </a:t>
            </a:r>
            <a:r>
              <a:rPr lang="en-US" sz="2800" dirty="0" smtClean="0"/>
              <a:t>or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long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) ,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2800" b="1" dirty="0" smtClean="0">
                <a:solidFill>
                  <a:srgbClr val="3366FF"/>
                </a:solidFill>
                <a:cs typeface="Courier New"/>
              </a:rPr>
              <a:t> </a:t>
            </a:r>
            <a:r>
              <a:rPr lang="en-US" sz="2800" dirty="0" smtClean="0"/>
              <a:t>or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Courier New"/>
              </a:rPr>
              <a:t>The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case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labels </a:t>
            </a:r>
            <a:r>
              <a:rPr lang="en-US" sz="2800" dirty="0" smtClean="0"/>
              <a:t>must be constants (literals or named constants).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Switch Statement – Syntactic Notes</a:t>
            </a:r>
          </a:p>
        </p:txBody>
      </p:sp>
    </p:spTree>
    <p:extLst>
      <p:ext uri="{BB962C8B-B14F-4D97-AF65-F5344CB8AC3E}">
        <p14:creationId xmlns:p14="http://schemas.microsoft.com/office/powerpoint/2010/main" val="78914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79" y="937406"/>
            <a:ext cx="8697893" cy="5565134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i="1" dirty="0">
                <a:latin typeface="Courier New"/>
                <a:cs typeface="Courier New"/>
              </a:rPr>
              <a:t>numeric-expression</a:t>
            </a:r>
            <a:r>
              <a:rPr lang="en-US" sz="2800" b="1" dirty="0" smtClean="0"/>
              <a:t> </a:t>
            </a:r>
            <a:r>
              <a:rPr lang="en-US" sz="2800" dirty="0" smtClean="0"/>
              <a:t>must be of type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short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,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/>
              <a:t>, </a:t>
            </a:r>
            <a:r>
              <a:rPr lang="en-US" sz="2800" dirty="0" smtClean="0"/>
              <a:t>or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long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) ,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2800" b="1" dirty="0" smtClean="0">
                <a:solidFill>
                  <a:srgbClr val="3366FF"/>
                </a:solidFill>
                <a:cs typeface="Courier New"/>
              </a:rPr>
              <a:t> </a:t>
            </a:r>
            <a:r>
              <a:rPr lang="en-US" sz="2800" dirty="0" smtClean="0"/>
              <a:t>or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Courier New"/>
              </a:rPr>
              <a:t>The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case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labels </a:t>
            </a:r>
            <a:r>
              <a:rPr lang="en-US" sz="2800" dirty="0" smtClean="0"/>
              <a:t>must be constants (literals or named constants). </a:t>
            </a:r>
            <a:endParaRPr lang="en-US" sz="2800" dirty="0"/>
          </a:p>
          <a:p>
            <a:r>
              <a:rPr lang="en-US" sz="2800" dirty="0" smtClean="0"/>
              <a:t>If </a:t>
            </a:r>
            <a:r>
              <a:rPr lang="en-US" sz="2800" dirty="0"/>
              <a:t>no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case</a:t>
            </a:r>
            <a:r>
              <a:rPr lang="en-US" sz="2800" dirty="0"/>
              <a:t> label matches the value </a:t>
            </a:r>
            <a:r>
              <a:rPr lang="en-US" sz="2800" dirty="0" smtClean="0"/>
              <a:t>of </a:t>
            </a:r>
            <a:r>
              <a:rPr lang="en-US" sz="2800" b="1" i="1" dirty="0" smtClean="0">
                <a:latin typeface="Courier New"/>
                <a:cs typeface="Courier New"/>
              </a:rPr>
              <a:t>numeric</a:t>
            </a:r>
            <a:r>
              <a:rPr lang="en-US" sz="2800" b="1" i="1" dirty="0">
                <a:latin typeface="Courier New"/>
                <a:cs typeface="Courier New"/>
              </a:rPr>
              <a:t>-expression</a:t>
            </a:r>
            <a:r>
              <a:rPr lang="en-US" sz="2800" dirty="0" smtClean="0"/>
              <a:t>, </a:t>
            </a:r>
            <a:r>
              <a:rPr lang="en-US" sz="2800" dirty="0"/>
              <a:t>control branches to the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default</a:t>
            </a:r>
            <a:r>
              <a:rPr lang="en-US" sz="2800" dirty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label (If there is no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default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label than </a:t>
            </a:r>
            <a:r>
              <a:rPr lang="en-US" sz="2800" dirty="0"/>
              <a:t>control passes to the statement following the entire switch </a:t>
            </a:r>
            <a:r>
              <a:rPr lang="en-US" sz="2800" dirty="0" smtClean="0"/>
              <a:t>statement) 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Switch Statement – Syntactic Notes</a:t>
            </a:r>
          </a:p>
        </p:txBody>
      </p:sp>
    </p:spTree>
    <p:extLst>
      <p:ext uri="{BB962C8B-B14F-4D97-AF65-F5344CB8AC3E}">
        <p14:creationId xmlns:p14="http://schemas.microsoft.com/office/powerpoint/2010/main" val="36453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79" y="937406"/>
            <a:ext cx="8697893" cy="5565134"/>
          </a:xfrm>
          <a:noFill/>
        </p:spPr>
        <p:txBody>
          <a:bodyPr lIns="92075" tIns="46038" rIns="92075" bIns="46038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i="1" dirty="0">
                <a:latin typeface="Courier New"/>
                <a:cs typeface="Courier New"/>
              </a:rPr>
              <a:t>numeric-expression</a:t>
            </a:r>
            <a:r>
              <a:rPr lang="en-US" sz="2800" b="1" dirty="0" smtClean="0"/>
              <a:t> </a:t>
            </a:r>
            <a:r>
              <a:rPr lang="en-US" sz="2800" dirty="0" smtClean="0"/>
              <a:t>must be of type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short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,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/>
              <a:t>, </a:t>
            </a:r>
            <a:r>
              <a:rPr lang="en-US" sz="2800" dirty="0" smtClean="0"/>
              <a:t>or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long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2800" dirty="0" smtClean="0"/>
              <a:t>) ,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US" sz="2800" b="1" dirty="0" smtClean="0">
                <a:solidFill>
                  <a:srgbClr val="3366FF"/>
                </a:solidFill>
                <a:cs typeface="Courier New"/>
              </a:rPr>
              <a:t> </a:t>
            </a:r>
            <a:r>
              <a:rPr lang="en-US" sz="2800" dirty="0" smtClean="0"/>
              <a:t>or </a:t>
            </a:r>
            <a:r>
              <a:rPr lang="en-US" sz="28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bool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Courier New"/>
              </a:rPr>
              <a:t>The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  <a:latin typeface="Courier New"/>
                <a:cs typeface="Courier New"/>
              </a:rPr>
              <a:t>case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/>
              <a:t>labels </a:t>
            </a:r>
            <a:r>
              <a:rPr lang="en-US" sz="2800" dirty="0" smtClean="0"/>
              <a:t>must be constants (literals or named constants). </a:t>
            </a:r>
            <a:endParaRPr lang="en-US" sz="2800" dirty="0"/>
          </a:p>
          <a:p>
            <a:r>
              <a:rPr lang="en-US" sz="2800" dirty="0" smtClean="0"/>
              <a:t>If </a:t>
            </a:r>
            <a:r>
              <a:rPr lang="en-US" sz="2800" dirty="0"/>
              <a:t>no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case</a:t>
            </a:r>
            <a:r>
              <a:rPr lang="en-US" sz="2800" dirty="0"/>
              <a:t> label matches the value </a:t>
            </a:r>
            <a:r>
              <a:rPr lang="en-US" sz="2800" dirty="0" smtClean="0"/>
              <a:t>of </a:t>
            </a:r>
            <a:r>
              <a:rPr lang="en-US" sz="2800" b="1" i="1" dirty="0" smtClean="0">
                <a:latin typeface="Courier New"/>
                <a:cs typeface="Courier New"/>
              </a:rPr>
              <a:t>numeric</a:t>
            </a:r>
            <a:r>
              <a:rPr lang="en-US" sz="2800" b="1" i="1" dirty="0">
                <a:latin typeface="Courier New"/>
                <a:cs typeface="Courier New"/>
              </a:rPr>
              <a:t>-expression</a:t>
            </a:r>
            <a:r>
              <a:rPr lang="en-US" sz="2800" dirty="0" smtClean="0"/>
              <a:t>, </a:t>
            </a:r>
            <a:r>
              <a:rPr lang="en-US" sz="2800" dirty="0"/>
              <a:t>control branches to the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default</a:t>
            </a:r>
            <a:r>
              <a:rPr lang="en-US" sz="2800" dirty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label (If there is no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default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label than </a:t>
            </a:r>
            <a:r>
              <a:rPr lang="en-US" sz="2800" dirty="0"/>
              <a:t>control passes to the statement following the entire switch </a:t>
            </a:r>
            <a:r>
              <a:rPr lang="en-US" sz="2800" dirty="0" smtClean="0"/>
              <a:t>statement) </a:t>
            </a:r>
            <a:endParaRPr lang="en-US" sz="2800" dirty="0"/>
          </a:p>
          <a:p>
            <a:r>
              <a:rPr lang="en-US" sz="2800" dirty="0"/>
              <a:t>A</a:t>
            </a:r>
            <a:r>
              <a:rPr lang="en-US" sz="2800" dirty="0" smtClean="0"/>
              <a:t>fter </a:t>
            </a:r>
            <a:r>
              <a:rPr lang="en-US" sz="2800" dirty="0"/>
              <a:t>a branch is taken, control proceeds  sequentially until either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break</a:t>
            </a:r>
            <a:r>
              <a:rPr lang="en-US" sz="2800" dirty="0">
                <a:solidFill>
                  <a:srgbClr val="3366FF"/>
                </a:solidFill>
              </a:rPr>
              <a:t> </a:t>
            </a:r>
            <a:r>
              <a:rPr lang="en-US" sz="2800" dirty="0"/>
              <a:t>or the end of the switch statement </a:t>
            </a:r>
            <a:r>
              <a:rPr lang="en-US" sz="2800" dirty="0" smtClean="0"/>
              <a:t>occurs. That</a:t>
            </a:r>
            <a:r>
              <a:rPr lang="fr-FR" sz="2800" dirty="0" smtClean="0"/>
              <a:t>’</a:t>
            </a:r>
            <a:r>
              <a:rPr lang="en-US" sz="2800" dirty="0" smtClean="0"/>
              <a:t>s why there is usually a </a:t>
            </a:r>
            <a:r>
              <a:rPr lang="en-US" sz="2800" b="1" dirty="0">
                <a:solidFill>
                  <a:srgbClr val="3366FF"/>
                </a:solidFill>
                <a:latin typeface="Courier New"/>
                <a:cs typeface="Courier New"/>
              </a:rPr>
              <a:t>break</a:t>
            </a:r>
            <a:r>
              <a:rPr lang="en-US" sz="2800" dirty="0" smtClean="0">
                <a:solidFill>
                  <a:srgbClr val="3366FF"/>
                </a:solidFill>
              </a:rPr>
              <a:t> </a:t>
            </a:r>
            <a:r>
              <a:rPr lang="en-US" sz="2800" dirty="0" smtClean="0"/>
              <a:t>at the end of each branch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Switch Statement – Syntactic Notes</a:t>
            </a:r>
          </a:p>
        </p:txBody>
      </p:sp>
    </p:spTree>
    <p:extLst>
      <p:ext uri="{BB962C8B-B14F-4D97-AF65-F5344CB8AC3E}">
        <p14:creationId xmlns:p14="http://schemas.microsoft.com/office/powerpoint/2010/main" val="246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</p:txBody>
      </p:sp>
    </p:spTree>
    <p:extLst>
      <p:ext uri="{BB962C8B-B14F-4D97-AF65-F5344CB8AC3E}">
        <p14:creationId xmlns:p14="http://schemas.microsoft.com/office/powerpoint/2010/main" val="22504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2" y="211667"/>
            <a:ext cx="289570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Data 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int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float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Courier New"/>
              </a:rPr>
              <a:t>double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char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Courier New"/>
              </a:rPr>
              <a:t>string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>
                <a:cs typeface="Courier New"/>
              </a:rPr>
              <a:t>bool</a:t>
            </a:r>
            <a:endParaRPr lang="en-US" sz="2400" dirty="0" smtClean="0"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4240" y="211661"/>
            <a:ext cx="27515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Expressions</a:t>
            </a: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I</a:t>
            </a:r>
            <a:r>
              <a:rPr lang="en-US" sz="2400" dirty="0" smtClean="0">
                <a:solidFill>
                  <a:prstClr val="black"/>
                </a:solidFill>
              </a:rPr>
              <a:t>/</a:t>
            </a:r>
            <a:r>
              <a:rPr lang="en-US" sz="2400" dirty="0">
                <a:solidFill>
                  <a:prstClr val="black"/>
                </a:solidFill>
              </a:rPr>
              <a:t>O</a:t>
            </a:r>
            <a:r>
              <a:rPr lang="en-US" sz="2400" dirty="0" smtClean="0">
                <a:solidFill>
                  <a:prstClr val="black"/>
                </a:solidFill>
              </a:rPr>
              <a:t> expressions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rithmetic expressions 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prstClr val="black"/>
                </a:solidFill>
                <a:cs typeface="Courier New"/>
              </a:rPr>
              <a:t>B</a:t>
            </a:r>
            <a:r>
              <a:rPr lang="en-US" sz="2400" dirty="0" smtClean="0">
                <a:solidFill>
                  <a:prstClr val="black"/>
                </a:solidFill>
                <a:cs typeface="Courier New"/>
              </a:rPr>
              <a:t>oolean expressions</a:t>
            </a:r>
            <a:endParaRPr lang="en-US" sz="2400" dirty="0">
              <a:solidFill>
                <a:prstClr val="black"/>
              </a:solidFill>
              <a:cs typeface="Courier New"/>
            </a:endParaRP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2740" y="211667"/>
            <a:ext cx="2586459" cy="537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u="sng" dirty="0" smtClean="0">
                <a:solidFill>
                  <a:srgbClr val="4F6228"/>
                </a:solidFill>
              </a:rPr>
              <a:t>Control Flow</a:t>
            </a: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Sequential</a:t>
            </a:r>
            <a:endParaRPr lang="en-US" sz="2400" dirty="0">
              <a:solidFill>
                <a:prstClr val="black"/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2400" dirty="0" smtClean="0">
                <a:solidFill>
                  <a:prstClr val="black"/>
                </a:solidFill>
              </a:rPr>
              <a:t>Branching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37773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755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4F6228"/>
                </a:solidFill>
              </a:rPr>
              <a:t>If Statements</a:t>
            </a:r>
          </a:p>
          <a:p>
            <a:r>
              <a:rPr lang="en-US" sz="2500" dirty="0" smtClean="0">
                <a:solidFill>
                  <a:srgbClr val="4F6228"/>
                </a:solidFill>
              </a:rPr>
              <a:t>One-way if statements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473" y="1212098"/>
            <a:ext cx="6427012" cy="208747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400" dirty="0" smtClean="0"/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solidFill>
                  <a:srgbClr val="3366FF"/>
                </a:solidFill>
                <a:latin typeface="Courier New"/>
                <a:cs typeface="Courier New"/>
              </a:rPr>
              <a:t>if</a:t>
            </a:r>
            <a:r>
              <a:rPr lang="en-US" sz="2400" b="1" dirty="0" smtClean="0">
                <a:latin typeface="Courier New"/>
                <a:cs typeface="Courier New"/>
              </a:rPr>
              <a:t>(</a:t>
            </a:r>
            <a:r>
              <a:rPr lang="en-US" sz="2400" i="1" dirty="0" smtClean="0">
                <a:latin typeface="Courier New"/>
                <a:cs typeface="Courier New"/>
              </a:rPr>
              <a:t>condition</a:t>
            </a:r>
            <a:r>
              <a:rPr lang="en-US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	…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	</a:t>
            </a:r>
            <a:r>
              <a:rPr lang="en-US" sz="2400" b="1" dirty="0">
                <a:latin typeface="Courier New"/>
                <a:cs typeface="Courier New"/>
              </a:rPr>
              <a:t>…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b="1" dirty="0">
                <a:latin typeface="Courier New"/>
                <a:cs typeface="Courier New"/>
              </a:rPr>
              <a:t>	</a:t>
            </a:r>
            <a:r>
              <a:rPr lang="en-US" sz="2400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2378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3|1|1|1|1|1.2|1.3|1|0.8|0.9|0.8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3667</Words>
  <Application>Microsoft Macintosh PowerPoint</Application>
  <PresentationFormat>On-screen Show (4:3)</PresentationFormat>
  <Paragraphs>893</Paragraphs>
  <Slides>67</Slides>
  <Notes>16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Branching Statements</vt:lpstr>
      <vt:lpstr>Computing The Absolute Value</vt:lpstr>
      <vt:lpstr>Computing The Absolute Value</vt:lpstr>
      <vt:lpstr>Computing The Absolute Value</vt:lpstr>
      <vt:lpstr>Computing The Absolute Value</vt:lpstr>
      <vt:lpstr>PowerPoint Presentation</vt:lpstr>
      <vt:lpstr>PowerPoint Presentation</vt:lpstr>
      <vt:lpstr>PowerPoint Presentation</vt:lpstr>
      <vt:lpstr>PowerPoint Presentation</vt:lpstr>
      <vt:lpstr>Computing The Absolute Value</vt:lpstr>
      <vt:lpstr>PowerPoint Presentation</vt:lpstr>
      <vt:lpstr>PowerPoint Presentation</vt:lpstr>
      <vt:lpstr>PowerPoint Presentation</vt:lpstr>
      <vt:lpstr>Determining Parity</vt:lpstr>
      <vt:lpstr>Determining Parity</vt:lpstr>
      <vt:lpstr>Determining Parity</vt:lpstr>
      <vt:lpstr>Determining Parity</vt:lpstr>
      <vt:lpstr>PowerPoint Presentation</vt:lpstr>
      <vt:lpstr>PowerPoint Presentation</vt:lpstr>
      <vt:lpstr>PowerPoint Presentation</vt:lpstr>
      <vt:lpstr>PowerPoint Presentation</vt:lpstr>
      <vt:lpstr>Determining Parity</vt:lpstr>
      <vt:lpstr>PowerPoint Presentation</vt:lpstr>
      <vt:lpstr>PowerPoint Presentation</vt:lpstr>
      <vt:lpstr>Boolean Interpretation</vt:lpstr>
      <vt:lpstr>Letter Grade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Classifying a Character</vt:lpstr>
      <vt:lpstr>Classifying a Character</vt:lpstr>
      <vt:lpstr>Classifying a Character</vt:lpstr>
      <vt:lpstr>Classifying a Character</vt:lpstr>
      <vt:lpstr>Convert 24-hour to 12-hour</vt:lpstr>
      <vt:lpstr>Convert 24-hour to 12-hour</vt:lpstr>
      <vt:lpstr>Convert 24-hour to 12-hour</vt:lpstr>
      <vt:lpstr>Convert 24-hour to 12-hour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Value Of A Simple Expression</vt:lpstr>
      <vt:lpstr>Computing Value Of A Simple Expression</vt:lpstr>
      <vt:lpstr>Computing Value Of A Simple Expression</vt:lpstr>
      <vt:lpstr>Computing Value Of A Simple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Expressions </dc:title>
  <dc:creator>Itay Tal</dc:creator>
  <cp:lastModifiedBy>Itay Tal</cp:lastModifiedBy>
  <cp:revision>30</cp:revision>
  <dcterms:created xsi:type="dcterms:W3CDTF">2016-05-05T21:06:49Z</dcterms:created>
  <dcterms:modified xsi:type="dcterms:W3CDTF">2016-06-01T19:28:48Z</dcterms:modified>
</cp:coreProperties>
</file>