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tags/tag6.xml" ContentType="application/vnd.openxmlformats-officedocument.presentationml.tags+xml"/>
  <Override PartName="/ppt/embeddings/oleObject12.bin" ContentType="application/vnd.openxmlformats-officedocument.oleObject"/>
  <Override PartName="/ppt/tags/tag7.xml" ContentType="application/vnd.openxmlformats-officedocument.presentationml.tags+xml"/>
  <Override PartName="/ppt/embeddings/oleObject13.bin" ContentType="application/vnd.openxmlformats-officedocument.oleObject"/>
  <Override PartName="/ppt/tags/tag8.xml" ContentType="application/vnd.openxmlformats-officedocument.presentationml.tags+xml"/>
  <Override PartName="/ppt/embeddings/oleObject14.bin" ContentType="application/vnd.openxmlformats-officedocument.oleObject"/>
  <Override PartName="/ppt/tags/tag9.xml" ContentType="application/vnd.openxmlformats-officedocument.presentationml.tags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tags/tag10.xml" ContentType="application/vnd.openxmlformats-officedocument.presentationml.tags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tags/tag11.xml" ContentType="application/vnd.openxmlformats-officedocument.presentationml.tags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tags/tag12.xml" ContentType="application/vnd.openxmlformats-officedocument.presentationml.tags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tags/tag13.xml" ContentType="application/vnd.openxmlformats-officedocument.presentationml.tags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tags/tag14.xml" ContentType="application/vnd.openxmlformats-officedocument.presentationml.tags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tags/tag15.xml" ContentType="application/vnd.openxmlformats-officedocument.presentationml.tags+xml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tags/tag16.xml" ContentType="application/vnd.openxmlformats-officedocument.presentationml.tags+xml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tags/tag17.xml" ContentType="application/vnd.openxmlformats-officedocument.presentationml.tags+xml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tags/tag18.xml" ContentType="application/vnd.openxmlformats-officedocument.presentationml.tags+xml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tags/tag19.xml" ContentType="application/vnd.openxmlformats-officedocument.presentationml.tags+xml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tags/tag20.xml" ContentType="application/vnd.openxmlformats-officedocument.presentationml.tags+xml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tags/tag21.xml" ContentType="application/vnd.openxmlformats-officedocument.presentationml.tags+xml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tags/tag22.xml" ContentType="application/vnd.openxmlformats-officedocument.presentationml.tags+xml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tags/tag23.xml" ContentType="application/vnd.openxmlformats-officedocument.presentationml.tags+xml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tags/tag24.xml" ContentType="application/vnd.openxmlformats-officedocument.presentationml.tags+xml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tags/tag25.xml" ContentType="application/vnd.openxmlformats-officedocument.presentationml.tags+xml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ppt/embeddings/oleObject76.bin" ContentType="application/vnd.openxmlformats-officedocument.oleObject"/>
  <Override PartName="/ppt/embeddings/oleObject77.bin" ContentType="application/vnd.openxmlformats-officedocument.oleObject"/>
  <Override PartName="/ppt/embeddings/oleObject78.bin" ContentType="application/vnd.openxmlformats-officedocument.oleObject"/>
  <Override PartName="/ppt/tags/tag26.xml" ContentType="application/vnd.openxmlformats-officedocument.presentationml.tags+xml"/>
  <Override PartName="/ppt/embeddings/oleObject79.bin" ContentType="application/vnd.openxmlformats-officedocument.oleObject"/>
  <Override PartName="/ppt/embeddings/oleObject80.bin" ContentType="application/vnd.openxmlformats-officedocument.oleObject"/>
  <Override PartName="/ppt/embeddings/oleObject81.bin" ContentType="application/vnd.openxmlformats-officedocument.oleObject"/>
  <Override PartName="/ppt/embeddings/oleObject82.bin" ContentType="application/vnd.openxmlformats-officedocument.oleObject"/>
  <Override PartName="/ppt/embeddings/oleObject83.bin" ContentType="application/vnd.openxmlformats-officedocument.oleObject"/>
  <Override PartName="/ppt/embeddings/oleObject84.bin" ContentType="application/vnd.openxmlformats-officedocument.oleObject"/>
  <Override PartName="/ppt/embeddings/oleObject85.bin" ContentType="application/vnd.openxmlformats-officedocument.oleObject"/>
  <Override PartName="/ppt/embeddings/oleObject86.bin" ContentType="application/vnd.openxmlformats-officedocument.oleObject"/>
  <Override PartName="/ppt/embeddings/oleObject87.bin" ContentType="application/vnd.openxmlformats-officedocument.oleObject"/>
  <Override PartName="/ppt/embeddings/oleObject88.bin" ContentType="application/vnd.openxmlformats-officedocument.oleObject"/>
  <Override PartName="/ppt/embeddings/oleObject89.bin" ContentType="application/vnd.openxmlformats-officedocument.oleObject"/>
  <Override PartName="/ppt/embeddings/oleObject90.bin" ContentType="application/vnd.openxmlformats-officedocument.oleObject"/>
  <Override PartName="/ppt/embeddings/oleObject91.bin" ContentType="application/vnd.openxmlformats-officedocument.oleObject"/>
  <Override PartName="/ppt/embeddings/oleObject92.bin" ContentType="application/vnd.openxmlformats-officedocument.oleObject"/>
  <Override PartName="/ppt/embeddings/oleObject93.bin" ContentType="application/vnd.openxmlformats-officedocument.oleObject"/>
  <Override PartName="/ppt/embeddings/oleObject94.bin" ContentType="application/vnd.openxmlformats-officedocument.oleObject"/>
  <Override PartName="/ppt/embeddings/oleObject95.bin" ContentType="application/vnd.openxmlformats-officedocument.oleObject"/>
  <Override PartName="/ppt/embeddings/oleObject96.bin" ContentType="application/vnd.openxmlformats-officedocument.oleObject"/>
  <Override PartName="/ppt/embeddings/oleObject97.bin" ContentType="application/vnd.openxmlformats-officedocument.oleObject"/>
  <Override PartName="/ppt/embeddings/oleObject98.bin" ContentType="application/vnd.openxmlformats-officedocument.oleObject"/>
  <Override PartName="/ppt/embeddings/oleObject99.bin" ContentType="application/vnd.openxmlformats-officedocument.oleObject"/>
  <Override PartName="/ppt/embeddings/oleObject100.bin" ContentType="application/vnd.openxmlformats-officedocument.oleObject"/>
  <Override PartName="/ppt/embeddings/oleObject101.bin" ContentType="application/vnd.openxmlformats-officedocument.oleObject"/>
  <Override PartName="/ppt/embeddings/oleObject102.bin" ContentType="application/vnd.openxmlformats-officedocument.oleObject"/>
  <Override PartName="/ppt/embeddings/oleObject103.bin" ContentType="application/vnd.openxmlformats-officedocument.oleObject"/>
  <Override PartName="/ppt/embeddings/oleObject104.bin" ContentType="application/vnd.openxmlformats-officedocument.oleObject"/>
  <Override PartName="/ppt/embeddings/oleObject105.bin" ContentType="application/vnd.openxmlformats-officedocument.oleObject"/>
  <Override PartName="/ppt/embeddings/oleObject106.bin" ContentType="application/vnd.openxmlformats-officedocument.oleObject"/>
  <Override PartName="/ppt/embeddings/oleObject107.bin" ContentType="application/vnd.openxmlformats-officedocument.oleObject"/>
  <Override PartName="/ppt/embeddings/oleObject108.bin" ContentType="application/vnd.openxmlformats-officedocument.oleObject"/>
  <Override PartName="/ppt/embeddings/oleObject109.bin" ContentType="application/vnd.openxmlformats-officedocument.oleObject"/>
  <Override PartName="/ppt/embeddings/oleObject110.bin" ContentType="application/vnd.openxmlformats-officedocument.oleObject"/>
  <Override PartName="/ppt/embeddings/oleObject111.bin" ContentType="application/vnd.openxmlformats-officedocument.oleObject"/>
  <Override PartName="/ppt/embeddings/oleObject112.bin" ContentType="application/vnd.openxmlformats-officedocument.oleObject"/>
  <Override PartName="/ppt/embeddings/oleObject113.bin" ContentType="application/vnd.openxmlformats-officedocument.oleObject"/>
  <Override PartName="/ppt/embeddings/oleObject114.bin" ContentType="application/vnd.openxmlformats-officedocument.oleObject"/>
  <Override PartName="/ppt/embeddings/oleObject115.bin" ContentType="application/vnd.openxmlformats-officedocument.oleObject"/>
  <Override PartName="/ppt/embeddings/oleObject116.bin" ContentType="application/vnd.openxmlformats-officedocument.oleObject"/>
  <Override PartName="/ppt/embeddings/oleObject117.bin" ContentType="application/vnd.openxmlformats-officedocument.oleObject"/>
  <Override PartName="/ppt/embeddings/oleObject118.bin" ContentType="application/vnd.openxmlformats-officedocument.oleObject"/>
  <Override PartName="/ppt/embeddings/oleObject119.bin" ContentType="application/vnd.openxmlformats-officedocument.oleObject"/>
  <Override PartName="/ppt/embeddings/oleObject120.bin" ContentType="application/vnd.openxmlformats-officedocument.oleObject"/>
  <Override PartName="/ppt/embeddings/oleObject121.bin" ContentType="application/vnd.openxmlformats-officedocument.oleObject"/>
  <Override PartName="/ppt/embeddings/oleObject122.bin" ContentType="application/vnd.openxmlformats-officedocument.oleObject"/>
  <Override PartName="/ppt/embeddings/oleObject123.bin" ContentType="application/vnd.openxmlformats-officedocument.oleObject"/>
  <Override PartName="/ppt/embeddings/oleObject124.bin" ContentType="application/vnd.openxmlformats-officedocument.oleObject"/>
  <Override PartName="/ppt/embeddings/oleObject125.bin" ContentType="application/vnd.openxmlformats-officedocument.oleObject"/>
  <Override PartName="/ppt/embeddings/oleObject126.bin" ContentType="application/vnd.openxmlformats-officedocument.oleObject"/>
  <Override PartName="/ppt/embeddings/oleObject127.bin" ContentType="application/vnd.openxmlformats-officedocument.oleObject"/>
  <Override PartName="/ppt/embeddings/oleObject128.bin" ContentType="application/vnd.openxmlformats-officedocument.oleObject"/>
  <Override PartName="/ppt/embeddings/oleObject129.bin" ContentType="application/vnd.openxmlformats-officedocument.oleObject"/>
  <Override PartName="/ppt/embeddings/oleObject130.bin" ContentType="application/vnd.openxmlformats-officedocument.oleObject"/>
  <Override PartName="/ppt/embeddings/oleObject131.bin" ContentType="application/vnd.openxmlformats-officedocument.oleObject"/>
  <Override PartName="/ppt/embeddings/oleObject132.bin" ContentType="application/vnd.openxmlformats-officedocument.oleObject"/>
  <Override PartName="/ppt/embeddings/oleObject133.bin" ContentType="application/vnd.openxmlformats-officedocument.oleObject"/>
  <Override PartName="/ppt/embeddings/oleObject13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3"/>
  </p:notesMasterIdLst>
  <p:sldIdLst>
    <p:sldId id="256" r:id="rId2"/>
    <p:sldId id="887" r:id="rId3"/>
    <p:sldId id="919" r:id="rId4"/>
    <p:sldId id="918" r:id="rId5"/>
    <p:sldId id="917" r:id="rId6"/>
    <p:sldId id="916" r:id="rId7"/>
    <p:sldId id="915" r:id="rId8"/>
    <p:sldId id="926" r:id="rId9"/>
    <p:sldId id="925" r:id="rId10"/>
    <p:sldId id="914" r:id="rId11"/>
    <p:sldId id="923" r:id="rId12"/>
    <p:sldId id="922" r:id="rId13"/>
    <p:sldId id="921" r:id="rId14"/>
    <p:sldId id="920" r:id="rId15"/>
    <p:sldId id="888" r:id="rId16"/>
    <p:sldId id="930" r:id="rId17"/>
    <p:sldId id="929" r:id="rId18"/>
    <p:sldId id="928" r:id="rId19"/>
    <p:sldId id="927" r:id="rId20"/>
    <p:sldId id="889" r:id="rId21"/>
    <p:sldId id="935" r:id="rId22"/>
    <p:sldId id="934" r:id="rId23"/>
    <p:sldId id="933" r:id="rId24"/>
    <p:sldId id="932" r:id="rId25"/>
    <p:sldId id="940" r:id="rId26"/>
    <p:sldId id="939" r:id="rId27"/>
    <p:sldId id="1111" r:id="rId28"/>
    <p:sldId id="938" r:id="rId29"/>
    <p:sldId id="937" r:id="rId30"/>
    <p:sldId id="936" r:id="rId31"/>
    <p:sldId id="960" r:id="rId32"/>
    <p:sldId id="959" r:id="rId33"/>
    <p:sldId id="958" r:id="rId34"/>
    <p:sldId id="957" r:id="rId35"/>
    <p:sldId id="956" r:id="rId36"/>
    <p:sldId id="955" r:id="rId37"/>
    <p:sldId id="954" r:id="rId38"/>
    <p:sldId id="953" r:id="rId39"/>
    <p:sldId id="952" r:id="rId40"/>
    <p:sldId id="961" r:id="rId41"/>
    <p:sldId id="951" r:id="rId42"/>
    <p:sldId id="950" r:id="rId43"/>
    <p:sldId id="949" r:id="rId44"/>
    <p:sldId id="948" r:id="rId45"/>
    <p:sldId id="947" r:id="rId46"/>
    <p:sldId id="946" r:id="rId47"/>
    <p:sldId id="945" r:id="rId48"/>
    <p:sldId id="943" r:id="rId49"/>
    <p:sldId id="944" r:id="rId50"/>
    <p:sldId id="902" r:id="rId51"/>
    <p:sldId id="941" r:id="rId52"/>
    <p:sldId id="898" r:id="rId53"/>
    <p:sldId id="963" r:id="rId54"/>
    <p:sldId id="962" r:id="rId55"/>
    <p:sldId id="897" r:id="rId56"/>
    <p:sldId id="968" r:id="rId57"/>
    <p:sldId id="967" r:id="rId58"/>
    <p:sldId id="966" r:id="rId59"/>
    <p:sldId id="965" r:id="rId60"/>
    <p:sldId id="964" r:id="rId61"/>
    <p:sldId id="900" r:id="rId62"/>
    <p:sldId id="972" r:id="rId63"/>
    <p:sldId id="971" r:id="rId64"/>
    <p:sldId id="970" r:id="rId65"/>
    <p:sldId id="969" r:id="rId66"/>
    <p:sldId id="903" r:id="rId67"/>
    <p:sldId id="977" r:id="rId68"/>
    <p:sldId id="976" r:id="rId69"/>
    <p:sldId id="975" r:id="rId70"/>
    <p:sldId id="974" r:id="rId71"/>
    <p:sldId id="973" r:id="rId72"/>
    <p:sldId id="983" r:id="rId73"/>
    <p:sldId id="982" r:id="rId74"/>
    <p:sldId id="981" r:id="rId75"/>
    <p:sldId id="980" r:id="rId76"/>
    <p:sldId id="979" r:id="rId77"/>
    <p:sldId id="978" r:id="rId78"/>
    <p:sldId id="987" r:id="rId79"/>
    <p:sldId id="899" r:id="rId80"/>
    <p:sldId id="985" r:id="rId81"/>
    <p:sldId id="986" r:id="rId82"/>
    <p:sldId id="1010" r:id="rId83"/>
    <p:sldId id="1013" r:id="rId84"/>
    <p:sldId id="1012" r:id="rId85"/>
    <p:sldId id="1011" r:id="rId86"/>
    <p:sldId id="892" r:id="rId87"/>
    <p:sldId id="992" r:id="rId88"/>
    <p:sldId id="1014" r:id="rId89"/>
    <p:sldId id="1015" r:id="rId90"/>
    <p:sldId id="1016" r:id="rId91"/>
    <p:sldId id="991" r:id="rId92"/>
    <p:sldId id="1000" r:id="rId93"/>
    <p:sldId id="999" r:id="rId94"/>
    <p:sldId id="989" r:id="rId95"/>
    <p:sldId id="1001" r:id="rId96"/>
    <p:sldId id="1003" r:id="rId97"/>
    <p:sldId id="1004" r:id="rId98"/>
    <p:sldId id="1005" r:id="rId99"/>
    <p:sldId id="1006" r:id="rId100"/>
    <p:sldId id="1008" r:id="rId101"/>
    <p:sldId id="1112" r:id="rId102"/>
    <p:sldId id="1009" r:id="rId103"/>
    <p:sldId id="1017" r:id="rId104"/>
    <p:sldId id="1113" r:id="rId105"/>
    <p:sldId id="1018" r:id="rId106"/>
    <p:sldId id="1029" r:id="rId107"/>
    <p:sldId id="1028" r:id="rId108"/>
    <p:sldId id="1027" r:id="rId109"/>
    <p:sldId id="1026" r:id="rId110"/>
    <p:sldId id="1024" r:id="rId111"/>
    <p:sldId id="1114" r:id="rId112"/>
    <p:sldId id="1022" r:id="rId113"/>
    <p:sldId id="1020" r:id="rId114"/>
    <p:sldId id="1115" r:id="rId115"/>
    <p:sldId id="1019" r:id="rId116"/>
    <p:sldId id="1039" r:id="rId117"/>
    <p:sldId id="1038" r:id="rId118"/>
    <p:sldId id="1037" r:id="rId119"/>
    <p:sldId id="1036" r:id="rId120"/>
    <p:sldId id="1034" r:id="rId121"/>
    <p:sldId id="1116" r:id="rId122"/>
    <p:sldId id="1032" r:id="rId123"/>
    <p:sldId id="1021" r:id="rId124"/>
    <p:sldId id="1117" r:id="rId125"/>
    <p:sldId id="1110" r:id="rId126"/>
    <p:sldId id="988" r:id="rId127"/>
    <p:sldId id="1031" r:id="rId128"/>
    <p:sldId id="1030" r:id="rId129"/>
    <p:sldId id="908" r:id="rId130"/>
    <p:sldId id="1040" r:id="rId131"/>
    <p:sldId id="1042" r:id="rId132"/>
    <p:sldId id="1041" r:id="rId133"/>
    <p:sldId id="1044" r:id="rId134"/>
    <p:sldId id="1043" r:id="rId135"/>
    <p:sldId id="1046" r:id="rId136"/>
    <p:sldId id="1045" r:id="rId137"/>
    <p:sldId id="1048" r:id="rId138"/>
    <p:sldId id="1049" r:id="rId139"/>
    <p:sldId id="1050" r:id="rId140"/>
    <p:sldId id="1118" r:id="rId141"/>
    <p:sldId id="1052" r:id="rId142"/>
    <p:sldId id="1055" r:id="rId143"/>
    <p:sldId id="1054" r:id="rId144"/>
    <p:sldId id="1053" r:id="rId145"/>
    <p:sldId id="1057" r:id="rId146"/>
    <p:sldId id="1058" r:id="rId147"/>
    <p:sldId id="909" r:id="rId148"/>
    <p:sldId id="1069" r:id="rId149"/>
    <p:sldId id="1068" r:id="rId150"/>
    <p:sldId id="1067" r:id="rId151"/>
    <p:sldId id="1066" r:id="rId152"/>
    <p:sldId id="1065" r:id="rId153"/>
    <p:sldId id="1064" r:id="rId154"/>
    <p:sldId id="1063" r:id="rId155"/>
    <p:sldId id="1062" r:id="rId156"/>
    <p:sldId id="1061" r:id="rId157"/>
    <p:sldId id="1060" r:id="rId158"/>
    <p:sldId id="1059" r:id="rId159"/>
    <p:sldId id="1086" r:id="rId160"/>
    <p:sldId id="910" r:id="rId161"/>
    <p:sldId id="1085" r:id="rId162"/>
    <p:sldId id="1084" r:id="rId163"/>
    <p:sldId id="1083" r:id="rId164"/>
    <p:sldId id="1082" r:id="rId165"/>
    <p:sldId id="1081" r:id="rId166"/>
    <p:sldId id="1080" r:id="rId167"/>
    <p:sldId id="1079" r:id="rId168"/>
    <p:sldId id="1078" r:id="rId169"/>
    <p:sldId id="1077" r:id="rId170"/>
    <p:sldId id="1076" r:id="rId171"/>
    <p:sldId id="1075" r:id="rId172"/>
    <p:sldId id="1074" r:id="rId173"/>
    <p:sldId id="1073" r:id="rId174"/>
    <p:sldId id="1072" r:id="rId175"/>
    <p:sldId id="1071" r:id="rId176"/>
    <p:sldId id="1070" r:id="rId177"/>
    <p:sldId id="911" r:id="rId178"/>
    <p:sldId id="1095" r:id="rId179"/>
    <p:sldId id="1094" r:id="rId180"/>
    <p:sldId id="1093" r:id="rId181"/>
    <p:sldId id="1092" r:id="rId182"/>
    <p:sldId id="1091" r:id="rId183"/>
    <p:sldId id="1090" r:id="rId184"/>
    <p:sldId id="1089" r:id="rId185"/>
    <p:sldId id="1088" r:id="rId186"/>
    <p:sldId id="1109" r:id="rId187"/>
    <p:sldId id="1102" r:id="rId188"/>
    <p:sldId id="1108" r:id="rId189"/>
    <p:sldId id="1107" r:id="rId190"/>
    <p:sldId id="1106" r:id="rId191"/>
    <p:sldId id="1105" r:id="rId192"/>
    <p:sldId id="1104" r:id="rId193"/>
    <p:sldId id="1103" r:id="rId194"/>
    <p:sldId id="1087" r:id="rId195"/>
    <p:sldId id="1101" r:id="rId196"/>
    <p:sldId id="1100" r:id="rId197"/>
    <p:sldId id="1099" r:id="rId198"/>
    <p:sldId id="1098" r:id="rId199"/>
    <p:sldId id="1097" r:id="rId200"/>
    <p:sldId id="1096" r:id="rId201"/>
    <p:sldId id="912" r:id="rId20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00"/>
    <a:srgbClr val="FF00D3"/>
    <a:srgbClr val="7864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789" autoAdjust="0"/>
  </p:normalViewPr>
  <p:slideViewPr>
    <p:cSldViewPr snapToGrid="0" snapToObjects="1">
      <p:cViewPr varScale="1">
        <p:scale>
          <a:sx n="90" d="100"/>
          <a:sy n="90" d="100"/>
        </p:scale>
        <p:origin x="-16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42" Type="http://schemas.openxmlformats.org/officeDocument/2006/relationships/slide" Target="slides/slide141.xml"/><Relationship Id="rId143" Type="http://schemas.openxmlformats.org/officeDocument/2006/relationships/slide" Target="slides/slide142.xml"/><Relationship Id="rId144" Type="http://schemas.openxmlformats.org/officeDocument/2006/relationships/slide" Target="slides/slide143.xml"/><Relationship Id="rId145" Type="http://schemas.openxmlformats.org/officeDocument/2006/relationships/slide" Target="slides/slide144.xml"/><Relationship Id="rId146" Type="http://schemas.openxmlformats.org/officeDocument/2006/relationships/slide" Target="slides/slide145.xml"/><Relationship Id="rId147" Type="http://schemas.openxmlformats.org/officeDocument/2006/relationships/slide" Target="slides/slide146.xml"/><Relationship Id="rId148" Type="http://schemas.openxmlformats.org/officeDocument/2006/relationships/slide" Target="slides/slide147.xml"/><Relationship Id="rId149" Type="http://schemas.openxmlformats.org/officeDocument/2006/relationships/slide" Target="slides/slide148.xml"/><Relationship Id="rId180" Type="http://schemas.openxmlformats.org/officeDocument/2006/relationships/slide" Target="slides/slide179.xml"/><Relationship Id="rId181" Type="http://schemas.openxmlformats.org/officeDocument/2006/relationships/slide" Target="slides/slide180.xml"/><Relationship Id="rId182" Type="http://schemas.openxmlformats.org/officeDocument/2006/relationships/slide" Target="slides/slide18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83" Type="http://schemas.openxmlformats.org/officeDocument/2006/relationships/slide" Target="slides/slide182.xml"/><Relationship Id="rId184" Type="http://schemas.openxmlformats.org/officeDocument/2006/relationships/slide" Target="slides/slide183.xml"/><Relationship Id="rId185" Type="http://schemas.openxmlformats.org/officeDocument/2006/relationships/slide" Target="slides/slide184.xml"/><Relationship Id="rId186" Type="http://schemas.openxmlformats.org/officeDocument/2006/relationships/slide" Target="slides/slide185.xml"/><Relationship Id="rId187" Type="http://schemas.openxmlformats.org/officeDocument/2006/relationships/slide" Target="slides/slide186.xml"/><Relationship Id="rId188" Type="http://schemas.openxmlformats.org/officeDocument/2006/relationships/slide" Target="slides/slide187.xml"/><Relationship Id="rId189" Type="http://schemas.openxmlformats.org/officeDocument/2006/relationships/slide" Target="slides/slide18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150" Type="http://schemas.openxmlformats.org/officeDocument/2006/relationships/slide" Target="slides/slide149.xml"/><Relationship Id="rId151" Type="http://schemas.openxmlformats.org/officeDocument/2006/relationships/slide" Target="slides/slide150.xml"/><Relationship Id="rId152" Type="http://schemas.openxmlformats.org/officeDocument/2006/relationships/slide" Target="slides/slide15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53" Type="http://schemas.openxmlformats.org/officeDocument/2006/relationships/slide" Target="slides/slide152.xml"/><Relationship Id="rId154" Type="http://schemas.openxmlformats.org/officeDocument/2006/relationships/slide" Target="slides/slide153.xml"/><Relationship Id="rId155" Type="http://schemas.openxmlformats.org/officeDocument/2006/relationships/slide" Target="slides/slide154.xml"/><Relationship Id="rId156" Type="http://schemas.openxmlformats.org/officeDocument/2006/relationships/slide" Target="slides/slide155.xml"/><Relationship Id="rId157" Type="http://schemas.openxmlformats.org/officeDocument/2006/relationships/slide" Target="slides/slide156.xml"/><Relationship Id="rId158" Type="http://schemas.openxmlformats.org/officeDocument/2006/relationships/slide" Target="slides/slide157.xml"/><Relationship Id="rId159" Type="http://schemas.openxmlformats.org/officeDocument/2006/relationships/slide" Target="slides/slide158.xml"/><Relationship Id="rId190" Type="http://schemas.openxmlformats.org/officeDocument/2006/relationships/slide" Target="slides/slide189.xml"/><Relationship Id="rId191" Type="http://schemas.openxmlformats.org/officeDocument/2006/relationships/slide" Target="slides/slide190.xml"/><Relationship Id="rId192" Type="http://schemas.openxmlformats.org/officeDocument/2006/relationships/slide" Target="slides/slide19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93" Type="http://schemas.openxmlformats.org/officeDocument/2006/relationships/slide" Target="slides/slide192.xml"/><Relationship Id="rId194" Type="http://schemas.openxmlformats.org/officeDocument/2006/relationships/slide" Target="slides/slide193.xml"/><Relationship Id="rId195" Type="http://schemas.openxmlformats.org/officeDocument/2006/relationships/slide" Target="slides/slide194.xml"/><Relationship Id="rId196" Type="http://schemas.openxmlformats.org/officeDocument/2006/relationships/slide" Target="slides/slide195.xml"/><Relationship Id="rId197" Type="http://schemas.openxmlformats.org/officeDocument/2006/relationships/slide" Target="slides/slide196.xml"/><Relationship Id="rId198" Type="http://schemas.openxmlformats.org/officeDocument/2006/relationships/slide" Target="slides/slide197.xml"/><Relationship Id="rId199" Type="http://schemas.openxmlformats.org/officeDocument/2006/relationships/slide" Target="slides/slide19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160" Type="http://schemas.openxmlformats.org/officeDocument/2006/relationships/slide" Target="slides/slide159.xml"/><Relationship Id="rId161" Type="http://schemas.openxmlformats.org/officeDocument/2006/relationships/slide" Target="slides/slide160.xml"/><Relationship Id="rId162" Type="http://schemas.openxmlformats.org/officeDocument/2006/relationships/slide" Target="slides/slide16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63" Type="http://schemas.openxmlformats.org/officeDocument/2006/relationships/slide" Target="slides/slide162.xml"/><Relationship Id="rId164" Type="http://schemas.openxmlformats.org/officeDocument/2006/relationships/slide" Target="slides/slide163.xml"/><Relationship Id="rId165" Type="http://schemas.openxmlformats.org/officeDocument/2006/relationships/slide" Target="slides/slide164.xml"/><Relationship Id="rId166" Type="http://schemas.openxmlformats.org/officeDocument/2006/relationships/slide" Target="slides/slide165.xml"/><Relationship Id="rId167" Type="http://schemas.openxmlformats.org/officeDocument/2006/relationships/slide" Target="slides/slide166.xml"/><Relationship Id="rId168" Type="http://schemas.openxmlformats.org/officeDocument/2006/relationships/slide" Target="slides/slide167.xml"/><Relationship Id="rId169" Type="http://schemas.openxmlformats.org/officeDocument/2006/relationships/slide" Target="slides/slide168.xml"/><Relationship Id="rId200" Type="http://schemas.openxmlformats.org/officeDocument/2006/relationships/slide" Target="slides/slide199.xml"/><Relationship Id="rId201" Type="http://schemas.openxmlformats.org/officeDocument/2006/relationships/slide" Target="slides/slide200.xml"/><Relationship Id="rId202" Type="http://schemas.openxmlformats.org/officeDocument/2006/relationships/slide" Target="slides/slide201.xml"/><Relationship Id="rId203" Type="http://schemas.openxmlformats.org/officeDocument/2006/relationships/notesMaster" Target="notesMasters/notesMaster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204" Type="http://schemas.openxmlformats.org/officeDocument/2006/relationships/printerSettings" Target="printerSettings/printerSettings1.bin"/><Relationship Id="rId205" Type="http://schemas.openxmlformats.org/officeDocument/2006/relationships/presProps" Target="presProps.xml"/><Relationship Id="rId206" Type="http://schemas.openxmlformats.org/officeDocument/2006/relationships/viewProps" Target="viewProps.xml"/><Relationship Id="rId207" Type="http://schemas.openxmlformats.org/officeDocument/2006/relationships/theme" Target="theme/theme1.xml"/><Relationship Id="rId208" Type="http://schemas.openxmlformats.org/officeDocument/2006/relationships/tableStyles" Target="tableStyles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slide" Target="slides/slide136.xml"/><Relationship Id="rId138" Type="http://schemas.openxmlformats.org/officeDocument/2006/relationships/slide" Target="slides/slide137.xml"/><Relationship Id="rId139" Type="http://schemas.openxmlformats.org/officeDocument/2006/relationships/slide" Target="slides/slide138.xml"/><Relationship Id="rId170" Type="http://schemas.openxmlformats.org/officeDocument/2006/relationships/slide" Target="slides/slide169.xml"/><Relationship Id="rId171" Type="http://schemas.openxmlformats.org/officeDocument/2006/relationships/slide" Target="slides/slide170.xml"/><Relationship Id="rId172" Type="http://schemas.openxmlformats.org/officeDocument/2006/relationships/slide" Target="slides/slide171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173" Type="http://schemas.openxmlformats.org/officeDocument/2006/relationships/slide" Target="slides/slide172.xml"/><Relationship Id="rId174" Type="http://schemas.openxmlformats.org/officeDocument/2006/relationships/slide" Target="slides/slide173.xml"/><Relationship Id="rId175" Type="http://schemas.openxmlformats.org/officeDocument/2006/relationships/slide" Target="slides/slide174.xml"/><Relationship Id="rId176" Type="http://schemas.openxmlformats.org/officeDocument/2006/relationships/slide" Target="slides/slide175.xml"/><Relationship Id="rId177" Type="http://schemas.openxmlformats.org/officeDocument/2006/relationships/slide" Target="slides/slide176.xml"/><Relationship Id="rId178" Type="http://schemas.openxmlformats.org/officeDocument/2006/relationships/slide" Target="slides/slide177.xml"/><Relationship Id="rId179" Type="http://schemas.openxmlformats.org/officeDocument/2006/relationships/slide" Target="slides/slide17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100" Type="http://schemas.openxmlformats.org/officeDocument/2006/relationships/slide" Target="slides/slide99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40" Type="http://schemas.openxmlformats.org/officeDocument/2006/relationships/slide" Target="slides/slide139.xml"/><Relationship Id="rId141" Type="http://schemas.openxmlformats.org/officeDocument/2006/relationships/slide" Target="slides/slide1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5.emf"/><Relationship Id="rId3" Type="http://schemas.openxmlformats.org/officeDocument/2006/relationships/image" Target="../media/image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5.emf"/><Relationship Id="rId3" Type="http://schemas.openxmlformats.org/officeDocument/2006/relationships/image" Target="../media/image4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4.emf"/><Relationship Id="rId1" Type="http://schemas.openxmlformats.org/officeDocument/2006/relationships/image" Target="../media/image6.emf"/><Relationship Id="rId2" Type="http://schemas.openxmlformats.org/officeDocument/2006/relationships/image" Target="../media/image5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4.emf"/><Relationship Id="rId1" Type="http://schemas.openxmlformats.org/officeDocument/2006/relationships/image" Target="../media/image6.emf"/><Relationship Id="rId2" Type="http://schemas.openxmlformats.org/officeDocument/2006/relationships/image" Target="../media/image5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4.emf"/><Relationship Id="rId1" Type="http://schemas.openxmlformats.org/officeDocument/2006/relationships/image" Target="../media/image6.emf"/><Relationship Id="rId2" Type="http://schemas.openxmlformats.org/officeDocument/2006/relationships/image" Target="../media/image5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4.emf"/><Relationship Id="rId1" Type="http://schemas.openxmlformats.org/officeDocument/2006/relationships/image" Target="../media/image6.emf"/><Relationship Id="rId2" Type="http://schemas.openxmlformats.org/officeDocument/2006/relationships/image" Target="../media/image5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4.emf"/><Relationship Id="rId1" Type="http://schemas.openxmlformats.org/officeDocument/2006/relationships/image" Target="../media/image6.emf"/><Relationship Id="rId2" Type="http://schemas.openxmlformats.org/officeDocument/2006/relationships/image" Target="../media/image5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4.emf"/><Relationship Id="rId1" Type="http://schemas.openxmlformats.org/officeDocument/2006/relationships/image" Target="../media/image6.emf"/><Relationship Id="rId2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4.emf"/><Relationship Id="rId1" Type="http://schemas.openxmlformats.org/officeDocument/2006/relationships/image" Target="../media/image6.emf"/><Relationship Id="rId2" Type="http://schemas.openxmlformats.org/officeDocument/2006/relationships/image" Target="../media/image5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4.emf"/><Relationship Id="rId1" Type="http://schemas.openxmlformats.org/officeDocument/2006/relationships/image" Target="../media/image6.emf"/><Relationship Id="rId2" Type="http://schemas.openxmlformats.org/officeDocument/2006/relationships/image" Target="../media/image5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4.emf"/><Relationship Id="rId1" Type="http://schemas.openxmlformats.org/officeDocument/2006/relationships/image" Target="../media/image6.emf"/><Relationship Id="rId2" Type="http://schemas.openxmlformats.org/officeDocument/2006/relationships/image" Target="../media/image5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4.emf"/><Relationship Id="rId1" Type="http://schemas.openxmlformats.org/officeDocument/2006/relationships/image" Target="../media/image6.emf"/><Relationship Id="rId2" Type="http://schemas.openxmlformats.org/officeDocument/2006/relationships/image" Target="../media/image5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4.emf"/><Relationship Id="rId1" Type="http://schemas.openxmlformats.org/officeDocument/2006/relationships/image" Target="../media/image6.emf"/><Relationship Id="rId2" Type="http://schemas.openxmlformats.org/officeDocument/2006/relationships/image" Target="../media/image5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5" Type="http://schemas.openxmlformats.org/officeDocument/2006/relationships/image" Target="../media/image4.emf"/><Relationship Id="rId1" Type="http://schemas.openxmlformats.org/officeDocument/2006/relationships/image" Target="../media/image6.emf"/><Relationship Id="rId2" Type="http://schemas.openxmlformats.org/officeDocument/2006/relationships/image" Target="../media/image5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5" Type="http://schemas.openxmlformats.org/officeDocument/2006/relationships/image" Target="../media/image4.emf"/><Relationship Id="rId1" Type="http://schemas.openxmlformats.org/officeDocument/2006/relationships/image" Target="../media/image6.emf"/><Relationship Id="rId2" Type="http://schemas.openxmlformats.org/officeDocument/2006/relationships/image" Target="../media/image5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5" Type="http://schemas.openxmlformats.org/officeDocument/2006/relationships/image" Target="../media/image4.emf"/><Relationship Id="rId1" Type="http://schemas.openxmlformats.org/officeDocument/2006/relationships/image" Target="../media/image6.emf"/><Relationship Id="rId2" Type="http://schemas.openxmlformats.org/officeDocument/2006/relationships/image" Target="../media/image5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14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14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3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3.emf"/><Relationship Id="rId5" Type="http://schemas.openxmlformats.org/officeDocument/2006/relationships/image" Target="../media/image15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Relationship Id="rId3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Relationship Id="rId3" Type="http://schemas.openxmlformats.org/officeDocument/2006/relationships/image" Target="../media/image20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Relationship Id="rId3" Type="http://schemas.openxmlformats.org/officeDocument/2006/relationships/image" Target="../media/image21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Relationship Id="rId3" Type="http://schemas.openxmlformats.org/officeDocument/2006/relationships/image" Target="../media/image21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Relationship Id="rId3" Type="http://schemas.openxmlformats.org/officeDocument/2006/relationships/image" Target="../media/image21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Relationship Id="rId3" Type="http://schemas.openxmlformats.org/officeDocument/2006/relationships/image" Target="../media/image21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Relationship Id="rId3" Type="http://schemas.openxmlformats.org/officeDocument/2006/relationships/image" Target="../media/image21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B783D-C2BD-4549-9F6A-E1F615147760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C9DD1E-77B5-B74A-8E7C-2622B5C9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870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0DC5-670E-6D44-BE59-D2AD79057C8A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532A-A909-2440-9AC4-0641ED245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98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0DC5-670E-6D44-BE59-D2AD79057C8A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532A-A909-2440-9AC4-0641ED245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1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0DC5-670E-6D44-BE59-D2AD79057C8A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532A-A909-2440-9AC4-0641ED245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81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0DC5-670E-6D44-BE59-D2AD79057C8A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532A-A909-2440-9AC4-0641ED245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38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0DC5-670E-6D44-BE59-D2AD79057C8A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532A-A909-2440-9AC4-0641ED245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0DC5-670E-6D44-BE59-D2AD79057C8A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532A-A909-2440-9AC4-0641ED245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2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0DC5-670E-6D44-BE59-D2AD79057C8A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532A-A909-2440-9AC4-0641ED245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3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0DC5-670E-6D44-BE59-D2AD79057C8A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532A-A909-2440-9AC4-0641ED245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01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0DC5-670E-6D44-BE59-D2AD79057C8A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532A-A909-2440-9AC4-0641ED245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27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0DC5-670E-6D44-BE59-D2AD79057C8A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532A-A909-2440-9AC4-0641ED245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0DC5-670E-6D44-BE59-D2AD79057C8A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532A-A909-2440-9AC4-0641ED245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74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30DC5-670E-6D44-BE59-D2AD79057C8A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1532A-A909-2440-9AC4-0641ED245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37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3.png"/><Relationship Id="rId5" Type="http://schemas.openxmlformats.org/officeDocument/2006/relationships/image" Target="../media/image29.pn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3.png"/><Relationship Id="rId5" Type="http://schemas.openxmlformats.org/officeDocument/2006/relationships/image" Target="../media/image29.png"/><Relationship Id="rId6" Type="http://schemas.openxmlformats.org/officeDocument/2006/relationships/image" Target="../media/image24.png"/><Relationship Id="rId7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3.png"/><Relationship Id="rId5" Type="http://schemas.openxmlformats.org/officeDocument/2006/relationships/image" Target="../media/image29.png"/><Relationship Id="rId6" Type="http://schemas.openxmlformats.org/officeDocument/2006/relationships/image" Target="../media/image24.png"/><Relationship Id="rId7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3.png"/><Relationship Id="rId5" Type="http://schemas.openxmlformats.org/officeDocument/2006/relationships/image" Target="../media/image29.png"/><Relationship Id="rId6" Type="http://schemas.openxmlformats.org/officeDocument/2006/relationships/image" Target="../media/image24.png"/><Relationship Id="rId7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2.emf"/><Relationship Id="rId7" Type="http://schemas.openxmlformats.org/officeDocument/2006/relationships/oleObject" Target="../embeddings/oleObject11.bin"/><Relationship Id="rId8" Type="http://schemas.openxmlformats.org/officeDocument/2006/relationships/image" Target="../media/image3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7.vml"/><Relationship Id="rId2" Type="http://schemas.openxmlformats.org/officeDocument/2006/relationships/tags" Target="../tags/tag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8.vml"/><Relationship Id="rId2" Type="http://schemas.openxmlformats.org/officeDocument/2006/relationships/tags" Target="../tags/tag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9.vml"/><Relationship Id="rId2" Type="http://schemas.openxmlformats.org/officeDocument/2006/relationships/tags" Target="../tags/tag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0.vml"/><Relationship Id="rId2" Type="http://schemas.openxmlformats.org/officeDocument/2006/relationships/tags" Target="../tags/tag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1.vml"/><Relationship Id="rId2" Type="http://schemas.openxmlformats.org/officeDocument/2006/relationships/tags" Target="../tags/tag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5.emf"/><Relationship Id="rId8" Type="http://schemas.openxmlformats.org/officeDocument/2006/relationships/oleObject" Target="../embeddings/oleObject21.bin"/><Relationship Id="rId9" Type="http://schemas.openxmlformats.org/officeDocument/2006/relationships/image" Target="../media/image4.emf"/><Relationship Id="rId1" Type="http://schemas.openxmlformats.org/officeDocument/2006/relationships/vmlDrawing" Target="../drawings/vmlDrawing12.vml"/><Relationship Id="rId2" Type="http://schemas.openxmlformats.org/officeDocument/2006/relationships/tags" Target="../tags/tag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5.emf"/><Relationship Id="rId8" Type="http://schemas.openxmlformats.org/officeDocument/2006/relationships/oleObject" Target="../embeddings/oleObject24.bin"/><Relationship Id="rId9" Type="http://schemas.openxmlformats.org/officeDocument/2006/relationships/image" Target="../media/image4.emf"/><Relationship Id="rId1" Type="http://schemas.openxmlformats.org/officeDocument/2006/relationships/vmlDrawing" Target="../drawings/vmlDrawing13.vml"/><Relationship Id="rId2" Type="http://schemas.openxmlformats.org/officeDocument/2006/relationships/tags" Target="../tags/tag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26.bin"/><Relationship Id="rId7" Type="http://schemas.openxmlformats.org/officeDocument/2006/relationships/image" Target="../media/image5.emf"/><Relationship Id="rId8" Type="http://schemas.openxmlformats.org/officeDocument/2006/relationships/oleObject" Target="../embeddings/oleObject27.bin"/><Relationship Id="rId9" Type="http://schemas.openxmlformats.org/officeDocument/2006/relationships/image" Target="../media/image7.emf"/><Relationship Id="rId10" Type="http://schemas.openxmlformats.org/officeDocument/2006/relationships/oleObject" Target="../embeddings/oleObject28.bin"/><Relationship Id="rId11" Type="http://schemas.openxmlformats.org/officeDocument/2006/relationships/image" Target="../media/image4.emf"/><Relationship Id="rId1" Type="http://schemas.openxmlformats.org/officeDocument/2006/relationships/vmlDrawing" Target="../drawings/vmlDrawing14.vml"/><Relationship Id="rId2" Type="http://schemas.openxmlformats.org/officeDocument/2006/relationships/tags" Target="../tags/tag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30.bin"/><Relationship Id="rId7" Type="http://schemas.openxmlformats.org/officeDocument/2006/relationships/image" Target="../media/image5.emf"/><Relationship Id="rId8" Type="http://schemas.openxmlformats.org/officeDocument/2006/relationships/oleObject" Target="../embeddings/oleObject31.bin"/><Relationship Id="rId9" Type="http://schemas.openxmlformats.org/officeDocument/2006/relationships/image" Target="../media/image8.emf"/><Relationship Id="rId10" Type="http://schemas.openxmlformats.org/officeDocument/2006/relationships/oleObject" Target="../embeddings/oleObject32.bin"/><Relationship Id="rId11" Type="http://schemas.openxmlformats.org/officeDocument/2006/relationships/image" Target="../media/image4.emf"/><Relationship Id="rId1" Type="http://schemas.openxmlformats.org/officeDocument/2006/relationships/vmlDrawing" Target="../drawings/vmlDrawing15.vml"/><Relationship Id="rId2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33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34.bin"/><Relationship Id="rId7" Type="http://schemas.openxmlformats.org/officeDocument/2006/relationships/image" Target="../media/image5.emf"/><Relationship Id="rId8" Type="http://schemas.openxmlformats.org/officeDocument/2006/relationships/oleObject" Target="../embeddings/oleObject35.bin"/><Relationship Id="rId9" Type="http://schemas.openxmlformats.org/officeDocument/2006/relationships/image" Target="../media/image9.emf"/><Relationship Id="rId10" Type="http://schemas.openxmlformats.org/officeDocument/2006/relationships/oleObject" Target="../embeddings/oleObject36.bin"/><Relationship Id="rId11" Type="http://schemas.openxmlformats.org/officeDocument/2006/relationships/image" Target="../media/image4.emf"/><Relationship Id="rId1" Type="http://schemas.openxmlformats.org/officeDocument/2006/relationships/vmlDrawing" Target="../drawings/vmlDrawing16.vml"/><Relationship Id="rId2" Type="http://schemas.openxmlformats.org/officeDocument/2006/relationships/tags" Target="../tags/tag1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37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38.bin"/><Relationship Id="rId7" Type="http://schemas.openxmlformats.org/officeDocument/2006/relationships/image" Target="../media/image5.emf"/><Relationship Id="rId8" Type="http://schemas.openxmlformats.org/officeDocument/2006/relationships/oleObject" Target="../embeddings/oleObject39.bin"/><Relationship Id="rId9" Type="http://schemas.openxmlformats.org/officeDocument/2006/relationships/image" Target="../media/image10.emf"/><Relationship Id="rId10" Type="http://schemas.openxmlformats.org/officeDocument/2006/relationships/oleObject" Target="../embeddings/oleObject40.bin"/><Relationship Id="rId11" Type="http://schemas.openxmlformats.org/officeDocument/2006/relationships/image" Target="../media/image4.emf"/><Relationship Id="rId1" Type="http://schemas.openxmlformats.org/officeDocument/2006/relationships/vmlDrawing" Target="../drawings/vmlDrawing17.vml"/><Relationship Id="rId2" Type="http://schemas.openxmlformats.org/officeDocument/2006/relationships/tags" Target="../tags/tag1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41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42.bin"/><Relationship Id="rId7" Type="http://schemas.openxmlformats.org/officeDocument/2006/relationships/image" Target="../media/image5.emf"/><Relationship Id="rId8" Type="http://schemas.openxmlformats.org/officeDocument/2006/relationships/oleObject" Target="../embeddings/oleObject43.bin"/><Relationship Id="rId9" Type="http://schemas.openxmlformats.org/officeDocument/2006/relationships/image" Target="../media/image11.emf"/><Relationship Id="rId10" Type="http://schemas.openxmlformats.org/officeDocument/2006/relationships/oleObject" Target="../embeddings/oleObject44.bin"/><Relationship Id="rId11" Type="http://schemas.openxmlformats.org/officeDocument/2006/relationships/image" Target="../media/image4.emf"/><Relationship Id="rId1" Type="http://schemas.openxmlformats.org/officeDocument/2006/relationships/vmlDrawing" Target="../drawings/vmlDrawing18.vml"/><Relationship Id="rId2" Type="http://schemas.openxmlformats.org/officeDocument/2006/relationships/tags" Target="../tags/tag1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45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46.bin"/><Relationship Id="rId7" Type="http://schemas.openxmlformats.org/officeDocument/2006/relationships/image" Target="../media/image5.emf"/><Relationship Id="rId8" Type="http://schemas.openxmlformats.org/officeDocument/2006/relationships/oleObject" Target="../embeddings/oleObject47.bin"/><Relationship Id="rId9" Type="http://schemas.openxmlformats.org/officeDocument/2006/relationships/image" Target="../media/image12.emf"/><Relationship Id="rId10" Type="http://schemas.openxmlformats.org/officeDocument/2006/relationships/oleObject" Target="../embeddings/oleObject48.bin"/><Relationship Id="rId11" Type="http://schemas.openxmlformats.org/officeDocument/2006/relationships/image" Target="../media/image4.emf"/><Relationship Id="rId1" Type="http://schemas.openxmlformats.org/officeDocument/2006/relationships/vmlDrawing" Target="../drawings/vmlDrawing19.vml"/><Relationship Id="rId2" Type="http://schemas.openxmlformats.org/officeDocument/2006/relationships/tags" Target="../tags/tag1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49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50.bin"/><Relationship Id="rId7" Type="http://schemas.openxmlformats.org/officeDocument/2006/relationships/image" Target="../media/image5.emf"/><Relationship Id="rId8" Type="http://schemas.openxmlformats.org/officeDocument/2006/relationships/oleObject" Target="../embeddings/oleObject51.bin"/><Relationship Id="rId9" Type="http://schemas.openxmlformats.org/officeDocument/2006/relationships/image" Target="../media/image12.emf"/><Relationship Id="rId10" Type="http://schemas.openxmlformats.org/officeDocument/2006/relationships/oleObject" Target="../embeddings/oleObject52.bin"/><Relationship Id="rId11" Type="http://schemas.openxmlformats.org/officeDocument/2006/relationships/image" Target="../media/image4.emf"/><Relationship Id="rId1" Type="http://schemas.openxmlformats.org/officeDocument/2006/relationships/vmlDrawing" Target="../drawings/vmlDrawing20.vml"/><Relationship Id="rId2" Type="http://schemas.openxmlformats.org/officeDocument/2006/relationships/tags" Target="../tags/tag1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53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54.bin"/><Relationship Id="rId7" Type="http://schemas.openxmlformats.org/officeDocument/2006/relationships/image" Target="../media/image5.emf"/><Relationship Id="rId8" Type="http://schemas.openxmlformats.org/officeDocument/2006/relationships/oleObject" Target="../embeddings/oleObject55.bin"/><Relationship Id="rId9" Type="http://schemas.openxmlformats.org/officeDocument/2006/relationships/image" Target="../media/image12.emf"/><Relationship Id="rId10" Type="http://schemas.openxmlformats.org/officeDocument/2006/relationships/oleObject" Target="../embeddings/oleObject56.bin"/><Relationship Id="rId11" Type="http://schemas.openxmlformats.org/officeDocument/2006/relationships/image" Target="../media/image4.emf"/><Relationship Id="rId1" Type="http://schemas.openxmlformats.org/officeDocument/2006/relationships/vmlDrawing" Target="../drawings/vmlDrawing21.vml"/><Relationship Id="rId2" Type="http://schemas.openxmlformats.org/officeDocument/2006/relationships/tags" Target="../tags/tag2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57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58.bin"/><Relationship Id="rId7" Type="http://schemas.openxmlformats.org/officeDocument/2006/relationships/image" Target="../media/image5.emf"/><Relationship Id="rId8" Type="http://schemas.openxmlformats.org/officeDocument/2006/relationships/oleObject" Target="../embeddings/oleObject59.bin"/><Relationship Id="rId9" Type="http://schemas.openxmlformats.org/officeDocument/2006/relationships/image" Target="../media/image12.emf"/><Relationship Id="rId10" Type="http://schemas.openxmlformats.org/officeDocument/2006/relationships/oleObject" Target="../embeddings/oleObject60.bin"/><Relationship Id="rId11" Type="http://schemas.openxmlformats.org/officeDocument/2006/relationships/image" Target="../media/image4.emf"/><Relationship Id="rId1" Type="http://schemas.openxmlformats.org/officeDocument/2006/relationships/vmlDrawing" Target="../drawings/vmlDrawing22.vml"/><Relationship Id="rId2" Type="http://schemas.openxmlformats.org/officeDocument/2006/relationships/tags" Target="../tags/tag2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61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62.bin"/><Relationship Id="rId7" Type="http://schemas.openxmlformats.org/officeDocument/2006/relationships/image" Target="../media/image5.emf"/><Relationship Id="rId8" Type="http://schemas.openxmlformats.org/officeDocument/2006/relationships/oleObject" Target="../embeddings/oleObject63.bin"/><Relationship Id="rId9" Type="http://schemas.openxmlformats.org/officeDocument/2006/relationships/image" Target="../media/image12.emf"/><Relationship Id="rId10" Type="http://schemas.openxmlformats.org/officeDocument/2006/relationships/oleObject" Target="../embeddings/oleObject64.bin"/><Relationship Id="rId11" Type="http://schemas.openxmlformats.org/officeDocument/2006/relationships/image" Target="../media/image4.emf"/><Relationship Id="rId1" Type="http://schemas.openxmlformats.org/officeDocument/2006/relationships/vmlDrawing" Target="../drawings/vmlDrawing23.vml"/><Relationship Id="rId2" Type="http://schemas.openxmlformats.org/officeDocument/2006/relationships/tags" Target="../tags/tag2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65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66.bin"/><Relationship Id="rId7" Type="http://schemas.openxmlformats.org/officeDocument/2006/relationships/image" Target="../media/image5.emf"/><Relationship Id="rId8" Type="http://schemas.openxmlformats.org/officeDocument/2006/relationships/oleObject" Target="../embeddings/oleObject67.bin"/><Relationship Id="rId9" Type="http://schemas.openxmlformats.org/officeDocument/2006/relationships/image" Target="../media/image12.emf"/><Relationship Id="rId10" Type="http://schemas.openxmlformats.org/officeDocument/2006/relationships/oleObject" Target="../embeddings/oleObject68.bin"/><Relationship Id="rId11" Type="http://schemas.openxmlformats.org/officeDocument/2006/relationships/image" Target="../media/image4.emf"/><Relationship Id="rId1" Type="http://schemas.openxmlformats.org/officeDocument/2006/relationships/vmlDrawing" Target="../drawings/vmlDrawing24.vml"/><Relationship Id="rId2" Type="http://schemas.openxmlformats.org/officeDocument/2006/relationships/tags" Target="../tags/tag23.xml"/></Relationships>
</file>

<file path=ppt/slides/_rels/slide4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emf"/><Relationship Id="rId12" Type="http://schemas.openxmlformats.org/officeDocument/2006/relationships/oleObject" Target="../embeddings/oleObject73.bin"/><Relationship Id="rId13" Type="http://schemas.openxmlformats.org/officeDocument/2006/relationships/image" Target="../media/image4.emf"/><Relationship Id="rId1" Type="http://schemas.openxmlformats.org/officeDocument/2006/relationships/vmlDrawing" Target="../drawings/vmlDrawing25.vml"/><Relationship Id="rId2" Type="http://schemas.openxmlformats.org/officeDocument/2006/relationships/tags" Target="../tags/tag24.xml"/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69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70.bin"/><Relationship Id="rId7" Type="http://schemas.openxmlformats.org/officeDocument/2006/relationships/image" Target="../media/image5.emf"/><Relationship Id="rId8" Type="http://schemas.openxmlformats.org/officeDocument/2006/relationships/oleObject" Target="../embeddings/oleObject71.bin"/><Relationship Id="rId9" Type="http://schemas.openxmlformats.org/officeDocument/2006/relationships/image" Target="../media/image12.emf"/><Relationship Id="rId10" Type="http://schemas.openxmlformats.org/officeDocument/2006/relationships/oleObject" Target="../embeddings/oleObject72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emf"/><Relationship Id="rId12" Type="http://schemas.openxmlformats.org/officeDocument/2006/relationships/oleObject" Target="../embeddings/oleObject78.bin"/><Relationship Id="rId13" Type="http://schemas.openxmlformats.org/officeDocument/2006/relationships/image" Target="../media/image4.emf"/><Relationship Id="rId1" Type="http://schemas.openxmlformats.org/officeDocument/2006/relationships/vmlDrawing" Target="../drawings/vmlDrawing26.vml"/><Relationship Id="rId2" Type="http://schemas.openxmlformats.org/officeDocument/2006/relationships/tags" Target="../tags/tag25.xml"/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74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75.bin"/><Relationship Id="rId7" Type="http://schemas.openxmlformats.org/officeDocument/2006/relationships/image" Target="../media/image5.emf"/><Relationship Id="rId8" Type="http://schemas.openxmlformats.org/officeDocument/2006/relationships/oleObject" Target="../embeddings/oleObject76.bin"/><Relationship Id="rId9" Type="http://schemas.openxmlformats.org/officeDocument/2006/relationships/image" Target="../media/image12.emf"/><Relationship Id="rId10" Type="http://schemas.openxmlformats.org/officeDocument/2006/relationships/oleObject" Target="../embeddings/oleObject77.bin"/></Relationships>
</file>

<file path=ppt/slides/_rels/slide5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emf"/><Relationship Id="rId12" Type="http://schemas.openxmlformats.org/officeDocument/2006/relationships/oleObject" Target="../embeddings/oleObject83.bin"/><Relationship Id="rId13" Type="http://schemas.openxmlformats.org/officeDocument/2006/relationships/image" Target="../media/image4.emf"/><Relationship Id="rId1" Type="http://schemas.openxmlformats.org/officeDocument/2006/relationships/vmlDrawing" Target="../drawings/vmlDrawing27.vml"/><Relationship Id="rId2" Type="http://schemas.openxmlformats.org/officeDocument/2006/relationships/tags" Target="../tags/tag26.xml"/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79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80.bin"/><Relationship Id="rId7" Type="http://schemas.openxmlformats.org/officeDocument/2006/relationships/image" Target="../media/image5.emf"/><Relationship Id="rId8" Type="http://schemas.openxmlformats.org/officeDocument/2006/relationships/oleObject" Target="../embeddings/oleObject81.bin"/><Relationship Id="rId9" Type="http://schemas.openxmlformats.org/officeDocument/2006/relationships/image" Target="../media/image12.emf"/><Relationship Id="rId10" Type="http://schemas.openxmlformats.org/officeDocument/2006/relationships/oleObject" Target="../embeddings/oleObject82.bin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85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87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89.bin"/><Relationship Id="rId6" Type="http://schemas.openxmlformats.org/officeDocument/2006/relationships/image" Target="../media/image2.emf"/><Relationship Id="rId7" Type="http://schemas.openxmlformats.org/officeDocument/2006/relationships/oleObject" Target="../embeddings/oleObject90.bin"/><Relationship Id="rId8" Type="http://schemas.openxmlformats.org/officeDocument/2006/relationships/image" Target="../media/image14.emf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92.bin"/><Relationship Id="rId6" Type="http://schemas.openxmlformats.org/officeDocument/2006/relationships/image" Target="../media/image2.emf"/><Relationship Id="rId7" Type="http://schemas.openxmlformats.org/officeDocument/2006/relationships/oleObject" Target="../embeddings/oleObject93.bin"/><Relationship Id="rId8" Type="http://schemas.openxmlformats.org/officeDocument/2006/relationships/image" Target="../media/image14.emf"/><Relationship Id="rId1" Type="http://schemas.openxmlformats.org/officeDocument/2006/relationships/vmlDrawing" Target="../drawings/vmlDrawing31.vml"/><Relationship Id="rId2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95.bin"/><Relationship Id="rId6" Type="http://schemas.openxmlformats.org/officeDocument/2006/relationships/image" Target="../media/image2.emf"/><Relationship Id="rId7" Type="http://schemas.openxmlformats.org/officeDocument/2006/relationships/oleObject" Target="../embeddings/oleObject96.bin"/><Relationship Id="rId8" Type="http://schemas.openxmlformats.org/officeDocument/2006/relationships/image" Target="../media/image14.emf"/><Relationship Id="rId9" Type="http://schemas.openxmlformats.org/officeDocument/2006/relationships/oleObject" Target="../embeddings/oleObject97.bin"/><Relationship Id="rId10" Type="http://schemas.openxmlformats.org/officeDocument/2006/relationships/image" Target="../media/image3.emf"/><Relationship Id="rId1" Type="http://schemas.openxmlformats.org/officeDocument/2006/relationships/vmlDrawing" Target="../drawings/vmlDrawing3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02.bin"/><Relationship Id="rId12" Type="http://schemas.openxmlformats.org/officeDocument/2006/relationships/image" Target="../media/image15.emf"/><Relationship Id="rId1" Type="http://schemas.openxmlformats.org/officeDocument/2006/relationships/vmlDrawing" Target="../drawings/vmlDrawing3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98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99.bin"/><Relationship Id="rId6" Type="http://schemas.openxmlformats.org/officeDocument/2006/relationships/image" Target="../media/image2.emf"/><Relationship Id="rId7" Type="http://schemas.openxmlformats.org/officeDocument/2006/relationships/oleObject" Target="../embeddings/oleObject100.bin"/><Relationship Id="rId8" Type="http://schemas.openxmlformats.org/officeDocument/2006/relationships/image" Target="../media/image14.emf"/><Relationship Id="rId9" Type="http://schemas.openxmlformats.org/officeDocument/2006/relationships/oleObject" Target="../embeddings/oleObject101.bin"/><Relationship Id="rId10" Type="http://schemas.openxmlformats.org/officeDocument/2006/relationships/image" Target="../media/image3.e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3.bin"/><Relationship Id="rId4" Type="http://schemas.openxmlformats.org/officeDocument/2006/relationships/image" Target="../media/image17.emf"/><Relationship Id="rId5" Type="http://schemas.openxmlformats.org/officeDocument/2006/relationships/image" Target="../media/image16.png"/><Relationship Id="rId1" Type="http://schemas.openxmlformats.org/officeDocument/2006/relationships/vmlDrawing" Target="../drawings/vmlDrawing34.vml"/><Relationship Id="rId2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4" Type="http://schemas.openxmlformats.org/officeDocument/2006/relationships/image" Target="../media/image17.emf"/><Relationship Id="rId5" Type="http://schemas.openxmlformats.org/officeDocument/2006/relationships/image" Target="../media/image16.png"/><Relationship Id="rId1" Type="http://schemas.openxmlformats.org/officeDocument/2006/relationships/vmlDrawing" Target="../drawings/vmlDrawing35.vml"/><Relationship Id="rId2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5.bin"/><Relationship Id="rId4" Type="http://schemas.openxmlformats.org/officeDocument/2006/relationships/image" Target="../media/image17.emf"/><Relationship Id="rId5" Type="http://schemas.openxmlformats.org/officeDocument/2006/relationships/image" Target="../media/image16.png"/><Relationship Id="rId1" Type="http://schemas.openxmlformats.org/officeDocument/2006/relationships/vmlDrawing" Target="../drawings/vmlDrawing36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6.bin"/><Relationship Id="rId4" Type="http://schemas.openxmlformats.org/officeDocument/2006/relationships/image" Target="../media/image17.emf"/><Relationship Id="rId5" Type="http://schemas.openxmlformats.org/officeDocument/2006/relationships/oleObject" Target="../embeddings/oleObject107.bin"/><Relationship Id="rId6" Type="http://schemas.openxmlformats.org/officeDocument/2006/relationships/image" Target="../media/image18.emf"/><Relationship Id="rId7" Type="http://schemas.openxmlformats.org/officeDocument/2006/relationships/image" Target="../media/image16.png"/><Relationship Id="rId1" Type="http://schemas.openxmlformats.org/officeDocument/2006/relationships/vmlDrawing" Target="../drawings/vmlDrawing37.vml"/><Relationship Id="rId2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8.bin"/><Relationship Id="rId4" Type="http://schemas.openxmlformats.org/officeDocument/2006/relationships/image" Target="../media/image17.emf"/><Relationship Id="rId5" Type="http://schemas.openxmlformats.org/officeDocument/2006/relationships/oleObject" Target="../embeddings/oleObject109.bin"/><Relationship Id="rId6" Type="http://schemas.openxmlformats.org/officeDocument/2006/relationships/image" Target="../media/image18.emf"/><Relationship Id="rId7" Type="http://schemas.openxmlformats.org/officeDocument/2006/relationships/image" Target="../media/image16.png"/><Relationship Id="rId1" Type="http://schemas.openxmlformats.org/officeDocument/2006/relationships/vmlDrawing" Target="../drawings/vmlDrawing38.vml"/><Relationship Id="rId2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0.bin"/><Relationship Id="rId4" Type="http://schemas.openxmlformats.org/officeDocument/2006/relationships/image" Target="../media/image17.emf"/><Relationship Id="rId5" Type="http://schemas.openxmlformats.org/officeDocument/2006/relationships/oleObject" Target="../embeddings/oleObject111.bin"/><Relationship Id="rId6" Type="http://schemas.openxmlformats.org/officeDocument/2006/relationships/image" Target="../media/image18.emf"/><Relationship Id="rId7" Type="http://schemas.openxmlformats.org/officeDocument/2006/relationships/oleObject" Target="../embeddings/oleObject112.bin"/><Relationship Id="rId8" Type="http://schemas.openxmlformats.org/officeDocument/2006/relationships/image" Target="../media/image19.emf"/><Relationship Id="rId9" Type="http://schemas.openxmlformats.org/officeDocument/2006/relationships/image" Target="../media/image16.png"/><Relationship Id="rId1" Type="http://schemas.openxmlformats.org/officeDocument/2006/relationships/vmlDrawing" Target="../drawings/vmlDrawing39.vml"/><Relationship Id="rId2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3.bin"/><Relationship Id="rId4" Type="http://schemas.openxmlformats.org/officeDocument/2006/relationships/image" Target="../media/image17.emf"/><Relationship Id="rId5" Type="http://schemas.openxmlformats.org/officeDocument/2006/relationships/oleObject" Target="../embeddings/oleObject114.bin"/><Relationship Id="rId6" Type="http://schemas.openxmlformats.org/officeDocument/2006/relationships/image" Target="../media/image18.emf"/><Relationship Id="rId7" Type="http://schemas.openxmlformats.org/officeDocument/2006/relationships/oleObject" Target="../embeddings/oleObject115.bin"/><Relationship Id="rId8" Type="http://schemas.openxmlformats.org/officeDocument/2006/relationships/image" Target="../media/image20.emf"/><Relationship Id="rId9" Type="http://schemas.openxmlformats.org/officeDocument/2006/relationships/image" Target="../media/image16.png"/><Relationship Id="rId1" Type="http://schemas.openxmlformats.org/officeDocument/2006/relationships/vmlDrawing" Target="../drawings/vmlDrawing40.vml"/><Relationship Id="rId2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6.bin"/><Relationship Id="rId4" Type="http://schemas.openxmlformats.org/officeDocument/2006/relationships/image" Target="../media/image17.emf"/><Relationship Id="rId5" Type="http://schemas.openxmlformats.org/officeDocument/2006/relationships/oleObject" Target="../embeddings/oleObject117.bin"/><Relationship Id="rId6" Type="http://schemas.openxmlformats.org/officeDocument/2006/relationships/image" Target="../media/image18.emf"/><Relationship Id="rId7" Type="http://schemas.openxmlformats.org/officeDocument/2006/relationships/oleObject" Target="../embeddings/oleObject118.bin"/><Relationship Id="rId8" Type="http://schemas.openxmlformats.org/officeDocument/2006/relationships/image" Target="../media/image21.emf"/><Relationship Id="rId9" Type="http://schemas.openxmlformats.org/officeDocument/2006/relationships/image" Target="../media/image16.png"/><Relationship Id="rId1" Type="http://schemas.openxmlformats.org/officeDocument/2006/relationships/vmlDrawing" Target="../drawings/vmlDrawing41.vml"/><Relationship Id="rId2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9.bin"/><Relationship Id="rId4" Type="http://schemas.openxmlformats.org/officeDocument/2006/relationships/image" Target="../media/image17.emf"/><Relationship Id="rId5" Type="http://schemas.openxmlformats.org/officeDocument/2006/relationships/oleObject" Target="../embeddings/oleObject120.bin"/><Relationship Id="rId6" Type="http://schemas.openxmlformats.org/officeDocument/2006/relationships/image" Target="../media/image18.emf"/><Relationship Id="rId7" Type="http://schemas.openxmlformats.org/officeDocument/2006/relationships/oleObject" Target="../embeddings/oleObject121.bin"/><Relationship Id="rId8" Type="http://schemas.openxmlformats.org/officeDocument/2006/relationships/image" Target="../media/image21.emf"/><Relationship Id="rId9" Type="http://schemas.openxmlformats.org/officeDocument/2006/relationships/image" Target="../media/image16.png"/><Relationship Id="rId1" Type="http://schemas.openxmlformats.org/officeDocument/2006/relationships/vmlDrawing" Target="../drawings/vmlDrawing42.vml"/><Relationship Id="rId2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2.bin"/><Relationship Id="rId4" Type="http://schemas.openxmlformats.org/officeDocument/2006/relationships/image" Target="../media/image17.emf"/><Relationship Id="rId5" Type="http://schemas.openxmlformats.org/officeDocument/2006/relationships/oleObject" Target="../embeddings/oleObject123.bin"/><Relationship Id="rId6" Type="http://schemas.openxmlformats.org/officeDocument/2006/relationships/image" Target="../media/image18.emf"/><Relationship Id="rId7" Type="http://schemas.openxmlformats.org/officeDocument/2006/relationships/oleObject" Target="../embeddings/oleObject124.bin"/><Relationship Id="rId8" Type="http://schemas.openxmlformats.org/officeDocument/2006/relationships/image" Target="../media/image21.emf"/><Relationship Id="rId9" Type="http://schemas.openxmlformats.org/officeDocument/2006/relationships/image" Target="../media/image16.png"/><Relationship Id="rId1" Type="http://schemas.openxmlformats.org/officeDocument/2006/relationships/vmlDrawing" Target="../drawings/vmlDrawing43.vml"/><Relationship Id="rId2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5.bin"/><Relationship Id="rId4" Type="http://schemas.openxmlformats.org/officeDocument/2006/relationships/image" Target="../media/image17.emf"/><Relationship Id="rId5" Type="http://schemas.openxmlformats.org/officeDocument/2006/relationships/oleObject" Target="../embeddings/oleObject126.bin"/><Relationship Id="rId6" Type="http://schemas.openxmlformats.org/officeDocument/2006/relationships/image" Target="../media/image18.emf"/><Relationship Id="rId7" Type="http://schemas.openxmlformats.org/officeDocument/2006/relationships/oleObject" Target="../embeddings/oleObject127.bin"/><Relationship Id="rId8" Type="http://schemas.openxmlformats.org/officeDocument/2006/relationships/image" Target="../media/image21.emf"/><Relationship Id="rId9" Type="http://schemas.openxmlformats.org/officeDocument/2006/relationships/image" Target="../media/image16.png"/><Relationship Id="rId1" Type="http://schemas.openxmlformats.org/officeDocument/2006/relationships/vmlDrawing" Target="../drawings/vmlDrawing44.vml"/><Relationship Id="rId2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8.bin"/><Relationship Id="rId4" Type="http://schemas.openxmlformats.org/officeDocument/2006/relationships/image" Target="../media/image17.emf"/><Relationship Id="rId5" Type="http://schemas.openxmlformats.org/officeDocument/2006/relationships/oleObject" Target="../embeddings/oleObject129.bin"/><Relationship Id="rId6" Type="http://schemas.openxmlformats.org/officeDocument/2006/relationships/image" Target="../media/image18.emf"/><Relationship Id="rId7" Type="http://schemas.openxmlformats.org/officeDocument/2006/relationships/oleObject" Target="../embeddings/oleObject130.bin"/><Relationship Id="rId8" Type="http://schemas.openxmlformats.org/officeDocument/2006/relationships/image" Target="../media/image21.emf"/><Relationship Id="rId9" Type="http://schemas.openxmlformats.org/officeDocument/2006/relationships/oleObject" Target="../embeddings/oleObject131.bin"/><Relationship Id="rId10" Type="http://schemas.openxmlformats.org/officeDocument/2006/relationships/image" Target="../media/image16.png"/><Relationship Id="rId1" Type="http://schemas.openxmlformats.org/officeDocument/2006/relationships/vmlDrawing" Target="../drawings/vmlDrawing45.vml"/><Relationship Id="rId2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2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133.bin"/><Relationship Id="rId6" Type="http://schemas.openxmlformats.org/officeDocument/2006/relationships/image" Target="../media/image2.emf"/><Relationship Id="rId7" Type="http://schemas.openxmlformats.org/officeDocument/2006/relationships/oleObject" Target="../embeddings/oleObject134.bin"/><Relationship Id="rId8" Type="http://schemas.openxmlformats.org/officeDocument/2006/relationships/image" Target="../media/image14.emf"/><Relationship Id="rId1" Type="http://schemas.openxmlformats.org/officeDocument/2006/relationships/vmlDrawing" Target="../drawings/vmlDrawing46.vml"/><Relationship Id="rId2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F6228"/>
                </a:solidFill>
              </a:rPr>
              <a:t>Algorithms Analysis</a:t>
            </a:r>
            <a:endParaRPr lang="en-US" dirty="0">
              <a:solidFill>
                <a:srgbClr val="4F62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497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99" y="1193800"/>
            <a:ext cx="8817901" cy="546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u="sng" dirty="0" smtClean="0">
                <a:solidFill>
                  <a:srgbClr val="FF6600"/>
                </a:solidFill>
              </a:rPr>
              <a:t>Definition</a:t>
            </a:r>
            <a:r>
              <a:rPr lang="en-US" sz="2800" dirty="0" smtClean="0">
                <a:solidFill>
                  <a:srgbClr val="FF6600"/>
                </a:solidFill>
              </a:rPr>
              <a:t>:</a:t>
            </a:r>
            <a:r>
              <a:rPr lang="en-US" sz="2800" dirty="0" smtClean="0"/>
              <a:t> Let </a:t>
            </a:r>
            <a:r>
              <a:rPr lang="en-US" sz="2800" i="1" dirty="0" smtClean="0">
                <a:latin typeface="Times"/>
                <a:cs typeface="Times"/>
              </a:rPr>
              <a:t>num</a:t>
            </a:r>
            <a:r>
              <a:rPr lang="en-US" sz="2800" dirty="0" smtClean="0"/>
              <a:t>≥2 be an integer. We say that </a:t>
            </a:r>
            <a:r>
              <a:rPr lang="en-US" sz="2800" i="1" dirty="0" err="1" smtClean="0">
                <a:solidFill>
                  <a:srgbClr val="660066"/>
                </a:solidFill>
                <a:latin typeface="Times"/>
                <a:cs typeface="Times"/>
              </a:rPr>
              <a:t>num</a:t>
            </a:r>
            <a:r>
              <a:rPr lang="en-US" sz="2800" i="1" dirty="0" smtClean="0">
                <a:solidFill>
                  <a:srgbClr val="660066"/>
                </a:solidFill>
              </a:rPr>
              <a:t> is prime</a:t>
            </a:r>
            <a:r>
              <a:rPr lang="en-US" sz="2800" dirty="0" smtClean="0"/>
              <a:t>, if its only divisors are 1 and </a:t>
            </a:r>
            <a:r>
              <a:rPr lang="en-US" sz="2800" i="1" dirty="0" err="1">
                <a:latin typeface="Times"/>
                <a:cs typeface="Times"/>
              </a:rPr>
              <a:t>num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	</a:t>
            </a:r>
            <a:r>
              <a:rPr lang="en-US" sz="2800" u="sng" dirty="0" smtClean="0">
                <a:solidFill>
                  <a:srgbClr val="376092"/>
                </a:solidFill>
              </a:rPr>
              <a:t>Examples</a:t>
            </a:r>
            <a:r>
              <a:rPr lang="en-US" sz="2800" dirty="0" smtClean="0">
                <a:solidFill>
                  <a:srgbClr val="376092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376092"/>
                </a:solidFill>
              </a:rPr>
              <a:t>	</a:t>
            </a:r>
            <a:r>
              <a:rPr lang="en-US" sz="2800" dirty="0" smtClean="0">
                <a:solidFill>
                  <a:srgbClr val="376092"/>
                </a:solidFill>
              </a:rPr>
              <a:t>	13 is prime				12 is not prime</a:t>
            </a:r>
            <a:endParaRPr lang="en-US" sz="2800" dirty="0">
              <a:solidFill>
                <a:srgbClr val="376092"/>
              </a:solidFill>
            </a:endParaRP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u="sng" dirty="0">
                <a:solidFill>
                  <a:srgbClr val="FF6600"/>
                </a:solidFill>
              </a:rPr>
              <a:t>Definition</a:t>
            </a:r>
            <a:r>
              <a:rPr lang="en-US" sz="2800" dirty="0">
                <a:solidFill>
                  <a:srgbClr val="FF6600"/>
                </a:solidFill>
              </a:rPr>
              <a:t>:</a:t>
            </a:r>
            <a:r>
              <a:rPr lang="en-US" sz="2800" dirty="0"/>
              <a:t> Let </a:t>
            </a:r>
            <a:r>
              <a:rPr lang="en-US" sz="2800" i="1" dirty="0">
                <a:latin typeface="Times"/>
                <a:cs typeface="Times"/>
              </a:rPr>
              <a:t>num≥</a:t>
            </a:r>
            <a:r>
              <a:rPr lang="en-US" sz="2800" dirty="0"/>
              <a:t>2 be an </a:t>
            </a:r>
            <a:r>
              <a:rPr lang="en-US" sz="2800" dirty="0" smtClean="0"/>
              <a:t>integer, and let </a:t>
            </a:r>
            <a:r>
              <a:rPr lang="en-US" sz="2800" i="1" dirty="0">
                <a:latin typeface="Times"/>
                <a:cs typeface="Times"/>
              </a:rPr>
              <a:t>d</a:t>
            </a:r>
            <a:r>
              <a:rPr lang="en-US" sz="2800" dirty="0" smtClean="0"/>
              <a:t> and </a:t>
            </a:r>
            <a:r>
              <a:rPr lang="en-US" sz="2800" i="1" dirty="0" smtClean="0">
                <a:latin typeface="Times"/>
                <a:cs typeface="Times"/>
              </a:rPr>
              <a:t>k</a:t>
            </a:r>
            <a:r>
              <a:rPr lang="en-US" sz="2800" dirty="0" smtClean="0"/>
              <a:t> be two divisors of </a:t>
            </a:r>
            <a:r>
              <a:rPr lang="en-US" sz="2800" i="1" dirty="0">
                <a:latin typeface="Times"/>
                <a:cs typeface="Times"/>
              </a:rPr>
              <a:t>num</a:t>
            </a:r>
            <a:r>
              <a:rPr lang="en-US" sz="2800" dirty="0" smtClean="0"/>
              <a:t>. 	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endParaRPr lang="en-US" sz="28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79667" y="324433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1289853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8904" y="740886"/>
            <a:ext cx="8951360" cy="61171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bool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isPrime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)</a:t>
            </a:r>
            <a:r>
              <a:rPr lang="en-US" sz="2200" b="1" dirty="0">
                <a:latin typeface="Courier New"/>
                <a:cs typeface="Courier New"/>
              </a:rPr>
              <a:t>{</a:t>
            </a:r>
            <a:endParaRPr lang="en-US" sz="2200" b="1" dirty="0">
              <a:cs typeface="Courier New"/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  <a:r>
              <a:rPr lang="en-US" sz="2200" b="1" dirty="0">
                <a:latin typeface="Courier New"/>
                <a:cs typeface="Courier New"/>
              </a:rPr>
              <a:t>			</a:t>
            </a:r>
            <a:endParaRPr lang="en-US" sz="22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 = 0;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=1;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&lt;= </a:t>
            </a:r>
            <a:r>
              <a:rPr lang="en-US" sz="2200" b="1" dirty="0" err="1" smtClean="0">
                <a:solidFill>
                  <a:schemeClr val="accent3"/>
                </a:solidFill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++){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if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 %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== 0)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	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++;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22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if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 == </a:t>
            </a:r>
            <a:r>
              <a:rPr lang="en-US" sz="2200" b="1" dirty="0" smtClean="0">
                <a:solidFill>
                  <a:schemeClr val="accent3"/>
                </a:solidFill>
                <a:latin typeface="Courier New"/>
                <a:cs typeface="Courier New"/>
              </a:rPr>
              <a:t>2</a:t>
            </a:r>
            <a:r>
              <a:rPr lang="en-US" sz="2200" b="1" dirty="0" smtClean="0">
                <a:latin typeface="Courier New"/>
                <a:cs typeface="Courier New"/>
              </a:rPr>
              <a:t>)</a:t>
            </a:r>
            <a:endParaRPr lang="en-US" sz="2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true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else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false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  <a:endParaRPr lang="en-US" sz="2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2759076" y="4350578"/>
            <a:ext cx="452547" cy="437060"/>
          </a:xfrm>
          <a:prstGeom prst="rect">
            <a:avLst/>
          </a:prstGeom>
          <a:solidFill>
            <a:schemeClr val="accent4">
              <a:alpha val="34000"/>
            </a:schemeClr>
          </a:solidFill>
          <a:ln>
            <a:solidFill>
              <a:schemeClr val="accent4">
                <a:lumMod val="60000"/>
                <a:lumOff val="40000"/>
                <a:alpha val="47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84501" y="4889831"/>
            <a:ext cx="1249036" cy="292904"/>
          </a:xfrm>
          <a:prstGeom prst="rect">
            <a:avLst/>
          </a:prstGeom>
          <a:solidFill>
            <a:schemeClr val="accent4">
              <a:alpha val="34000"/>
            </a:schemeClr>
          </a:solidFill>
          <a:ln>
            <a:solidFill>
              <a:schemeClr val="accent4">
                <a:lumMod val="60000"/>
                <a:lumOff val="40000"/>
                <a:alpha val="47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84501" y="5757594"/>
            <a:ext cx="1249036" cy="292904"/>
          </a:xfrm>
          <a:prstGeom prst="rect">
            <a:avLst/>
          </a:prstGeom>
          <a:solidFill>
            <a:schemeClr val="accent4">
              <a:alpha val="34000"/>
            </a:schemeClr>
          </a:solidFill>
          <a:ln>
            <a:solidFill>
              <a:schemeClr val="accent4">
                <a:lumMod val="60000"/>
                <a:lumOff val="40000"/>
                <a:alpha val="47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40522"/>
          <a:stretch/>
        </p:blipFill>
        <p:spPr>
          <a:xfrm>
            <a:off x="3474391" y="6201344"/>
            <a:ext cx="3372204" cy="65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5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8904" y="740886"/>
            <a:ext cx="8951360" cy="61171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bool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isPrime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)</a:t>
            </a:r>
            <a:r>
              <a:rPr lang="en-US" sz="2200" b="1" dirty="0">
                <a:latin typeface="Courier New"/>
                <a:cs typeface="Courier New"/>
              </a:rPr>
              <a:t>{</a:t>
            </a:r>
            <a:endParaRPr lang="en-US" sz="2200" b="1" dirty="0">
              <a:cs typeface="Courier New"/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  <a:r>
              <a:rPr lang="en-US" sz="2200" b="1" dirty="0">
                <a:latin typeface="Courier New"/>
                <a:cs typeface="Courier New"/>
              </a:rPr>
              <a:t>			</a:t>
            </a:r>
            <a:endParaRPr lang="en-US" sz="22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 = 0;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=1;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&lt;= </a:t>
            </a:r>
            <a:r>
              <a:rPr lang="en-US" sz="2200" b="1" dirty="0" err="1" smtClean="0">
                <a:solidFill>
                  <a:schemeClr val="accent3"/>
                </a:solidFill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++){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if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 %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== 0)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	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++;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22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if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 == </a:t>
            </a:r>
            <a:r>
              <a:rPr lang="en-US" sz="2200" b="1" dirty="0" smtClean="0">
                <a:solidFill>
                  <a:schemeClr val="accent3"/>
                </a:solidFill>
                <a:latin typeface="Courier New"/>
                <a:cs typeface="Courier New"/>
              </a:rPr>
              <a:t>2</a:t>
            </a:r>
            <a:r>
              <a:rPr lang="en-US" sz="2200" b="1" dirty="0" smtClean="0">
                <a:latin typeface="Courier New"/>
                <a:cs typeface="Courier New"/>
              </a:rPr>
              <a:t>)</a:t>
            </a:r>
            <a:endParaRPr lang="en-US" sz="2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true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else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false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  <a:endParaRPr lang="en-US" sz="2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29450"/>
          <a:stretch/>
        </p:blipFill>
        <p:spPr>
          <a:xfrm>
            <a:off x="3474392" y="6201344"/>
            <a:ext cx="3999929" cy="65665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59076" y="4350578"/>
            <a:ext cx="452547" cy="437060"/>
          </a:xfrm>
          <a:prstGeom prst="rect">
            <a:avLst/>
          </a:prstGeom>
          <a:solidFill>
            <a:schemeClr val="accent4">
              <a:alpha val="34000"/>
            </a:schemeClr>
          </a:solidFill>
          <a:ln>
            <a:solidFill>
              <a:schemeClr val="accent4">
                <a:lumMod val="60000"/>
                <a:lumOff val="40000"/>
                <a:alpha val="47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84501" y="4889831"/>
            <a:ext cx="1249036" cy="292904"/>
          </a:xfrm>
          <a:prstGeom prst="rect">
            <a:avLst/>
          </a:prstGeom>
          <a:solidFill>
            <a:schemeClr val="accent4">
              <a:alpha val="34000"/>
            </a:schemeClr>
          </a:solidFill>
          <a:ln>
            <a:solidFill>
              <a:schemeClr val="accent4">
                <a:lumMod val="60000"/>
                <a:lumOff val="40000"/>
                <a:alpha val="47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84501" y="5757594"/>
            <a:ext cx="1249036" cy="292904"/>
          </a:xfrm>
          <a:prstGeom prst="rect">
            <a:avLst/>
          </a:prstGeom>
          <a:solidFill>
            <a:schemeClr val="accent4">
              <a:alpha val="34000"/>
            </a:schemeClr>
          </a:solidFill>
          <a:ln>
            <a:solidFill>
              <a:schemeClr val="accent4">
                <a:lumMod val="60000"/>
                <a:lumOff val="40000"/>
                <a:alpha val="47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1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8904" y="740886"/>
            <a:ext cx="8951360" cy="61171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bool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isPrime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)</a:t>
            </a:r>
            <a:r>
              <a:rPr lang="en-US" sz="2200" b="1" dirty="0">
                <a:latin typeface="Courier New"/>
                <a:cs typeface="Courier New"/>
              </a:rPr>
              <a:t>{</a:t>
            </a:r>
            <a:endParaRPr lang="en-US" sz="2200" b="1" dirty="0">
              <a:cs typeface="Courier New"/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  <a:r>
              <a:rPr lang="en-US" sz="2200" b="1" dirty="0">
                <a:latin typeface="Courier New"/>
                <a:cs typeface="Courier New"/>
              </a:rPr>
              <a:t>			</a:t>
            </a:r>
            <a:endParaRPr lang="en-US" sz="22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 = 0;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=1;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&lt;= </a:t>
            </a:r>
            <a:r>
              <a:rPr lang="en-US" sz="2200" b="1" dirty="0" err="1" smtClean="0">
                <a:solidFill>
                  <a:schemeClr val="accent3"/>
                </a:solidFill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++){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if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 %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== 0)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	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++;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22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if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 == </a:t>
            </a:r>
            <a:r>
              <a:rPr lang="en-US" sz="2200" b="1" dirty="0" smtClean="0">
                <a:solidFill>
                  <a:schemeClr val="accent3"/>
                </a:solidFill>
                <a:latin typeface="Courier New"/>
                <a:cs typeface="Courier New"/>
              </a:rPr>
              <a:t>2</a:t>
            </a:r>
            <a:r>
              <a:rPr lang="en-US" sz="2200" b="1" dirty="0" smtClean="0">
                <a:latin typeface="Courier New"/>
                <a:cs typeface="Courier New"/>
              </a:rPr>
              <a:t>)</a:t>
            </a:r>
            <a:endParaRPr lang="en-US" sz="2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true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else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false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  <a:endParaRPr lang="en-US" sz="2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3474392" y="6201344"/>
            <a:ext cx="5669608" cy="65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89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>
                <a:solidFill>
                  <a:srgbClr val="4F6228"/>
                </a:solidFill>
              </a:rPr>
              <a:t>Primality</a:t>
            </a:r>
            <a:r>
              <a:rPr lang="en-US" sz="4000" dirty="0" smtClean="0">
                <a:solidFill>
                  <a:srgbClr val="4F6228"/>
                </a:solidFill>
              </a:rPr>
              <a:t> Testing - Runtime Analysis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l="1" r="62319"/>
          <a:stretch/>
        </p:blipFill>
        <p:spPr>
          <a:xfrm>
            <a:off x="-3266" y="2872028"/>
            <a:ext cx="1944838" cy="80874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l="-1" r="68568"/>
          <a:stretch/>
        </p:blipFill>
        <p:spPr>
          <a:xfrm>
            <a:off x="974" y="4219508"/>
            <a:ext cx="1663230" cy="698501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0" y="845247"/>
            <a:ext cx="8686800" cy="8339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Let </a:t>
            </a:r>
            <a:r>
              <a:rPr lang="en-US" i="1" dirty="0" smtClean="0">
                <a:latin typeface="Times"/>
                <a:cs typeface="Times"/>
              </a:rPr>
              <a:t>n</a:t>
            </a:r>
            <a:r>
              <a:rPr lang="en-US" dirty="0" smtClean="0"/>
              <a:t> be the size of the input (</a:t>
            </a:r>
            <a:r>
              <a:rPr lang="en-US" i="1" dirty="0" smtClean="0">
                <a:latin typeface="Times"/>
                <a:cs typeface="Times"/>
              </a:rPr>
              <a:t>n</a:t>
            </a:r>
            <a:r>
              <a:rPr lang="en-US" dirty="0" smtClean="0"/>
              <a:t> = </a:t>
            </a:r>
            <a:r>
              <a:rPr lang="en-US" dirty="0" err="1" smtClean="0"/>
              <a:t>num</a:t>
            </a:r>
            <a:r>
              <a:rPr lang="en-US" dirty="0" smtClean="0"/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r="64159"/>
          <a:stretch/>
        </p:blipFill>
        <p:spPr>
          <a:xfrm>
            <a:off x="975" y="1540935"/>
            <a:ext cx="1838409" cy="81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00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>
                <a:solidFill>
                  <a:srgbClr val="4F6228"/>
                </a:solidFill>
              </a:rPr>
              <a:t>Primality</a:t>
            </a:r>
            <a:r>
              <a:rPr lang="en-US" sz="4000" dirty="0" smtClean="0">
                <a:solidFill>
                  <a:srgbClr val="4F6228"/>
                </a:solidFill>
              </a:rPr>
              <a:t> Testing - Runtime Analysis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34275"/>
          <a:stretch/>
        </p:blipFill>
        <p:spPr>
          <a:xfrm>
            <a:off x="975" y="1540935"/>
            <a:ext cx="3371229" cy="8184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l="1" r="62319"/>
          <a:stretch/>
        </p:blipFill>
        <p:spPr>
          <a:xfrm>
            <a:off x="-3266" y="2872028"/>
            <a:ext cx="1944838" cy="80874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/>
          <a:srcRect l="-1" r="68568"/>
          <a:stretch/>
        </p:blipFill>
        <p:spPr>
          <a:xfrm>
            <a:off x="974" y="4219508"/>
            <a:ext cx="1663230" cy="698501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0" y="845247"/>
            <a:ext cx="8686800" cy="8339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Let </a:t>
            </a:r>
            <a:r>
              <a:rPr lang="en-US" i="1" dirty="0" smtClean="0">
                <a:latin typeface="Times"/>
                <a:cs typeface="Times"/>
              </a:rPr>
              <a:t>n</a:t>
            </a:r>
            <a:r>
              <a:rPr lang="en-US" dirty="0" smtClean="0"/>
              <a:t> be the size of the input (</a:t>
            </a:r>
            <a:r>
              <a:rPr lang="en-US" i="1" dirty="0" smtClean="0">
                <a:latin typeface="Times"/>
                <a:cs typeface="Times"/>
              </a:rPr>
              <a:t>n</a:t>
            </a:r>
            <a:r>
              <a:rPr lang="en-US" dirty="0" smtClean="0"/>
              <a:t> = </a:t>
            </a:r>
            <a:r>
              <a:rPr lang="en-US" dirty="0" err="1" smtClean="0"/>
              <a:t>num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3091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8904" y="740886"/>
            <a:ext cx="8951360" cy="61171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bool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isPrime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)</a:t>
            </a:r>
            <a:r>
              <a:rPr lang="en-US" sz="2200" b="1" dirty="0">
                <a:latin typeface="Courier New"/>
                <a:cs typeface="Courier New"/>
              </a:rPr>
              <a:t>{</a:t>
            </a:r>
            <a:endParaRPr lang="en-US" sz="2200" b="1" dirty="0">
              <a:cs typeface="Courier New"/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  <a:r>
              <a:rPr lang="en-US" sz="2200" b="1" dirty="0">
                <a:latin typeface="Courier New"/>
                <a:cs typeface="Courier New"/>
              </a:rPr>
              <a:t>			</a:t>
            </a:r>
            <a:endParaRPr lang="en-US" sz="22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 = 0;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=1;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&lt;= </a:t>
            </a:r>
            <a:r>
              <a:rPr lang="en-US" sz="2200" b="1" dirty="0" err="1" smtClean="0">
                <a:solidFill>
                  <a:schemeClr val="accent3"/>
                </a:solidFill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++){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if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 %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== 0)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	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++;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22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if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 == </a:t>
            </a:r>
            <a:r>
              <a:rPr lang="en-US" sz="2200" b="1" dirty="0" smtClean="0">
                <a:solidFill>
                  <a:srgbClr val="9BBB59"/>
                </a:solidFill>
                <a:latin typeface="Courier New"/>
                <a:cs typeface="Courier New"/>
              </a:rPr>
              <a:t>2</a:t>
            </a:r>
            <a:r>
              <a:rPr lang="en-US" sz="2200" b="1" dirty="0" smtClean="0">
                <a:latin typeface="Courier New"/>
                <a:cs typeface="Courier New"/>
              </a:rPr>
              <a:t>)</a:t>
            </a:r>
            <a:endParaRPr lang="en-US" sz="2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true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else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false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  <a:endParaRPr lang="en-US" sz="2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53433" y="1926306"/>
            <a:ext cx="14698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solidFill>
                  <a:schemeClr val="accent6"/>
                </a:solidFill>
                <a:latin typeface="Courier New"/>
                <a:cs typeface="Courier New"/>
              </a:rPr>
              <a:t>num</a:t>
            </a:r>
            <a:r>
              <a:rPr lang="en-US" sz="2200" b="1" dirty="0">
                <a:solidFill>
                  <a:schemeClr val="accent6"/>
                </a:solidFill>
                <a:latin typeface="Courier New"/>
                <a:cs typeface="Courier New"/>
              </a:rPr>
              <a:t> / 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39581" y="3996048"/>
            <a:ext cx="3426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accent6"/>
                </a:solidFill>
                <a:latin typeface="Courier New"/>
                <a:cs typeface="Courier New"/>
              </a:rPr>
              <a:t>1</a:t>
            </a:r>
            <a:endParaRPr lang="en-US" sz="2200" b="1" dirty="0">
              <a:solidFill>
                <a:schemeClr val="accent6"/>
              </a:solidFill>
              <a:latin typeface="Courier New"/>
              <a:cs typeface="Courier New"/>
            </a:endParaRPr>
          </a:p>
        </p:txBody>
      </p:sp>
      <p:pic>
        <p:nvPicPr>
          <p:cNvPr id="10" name="Picture 9"/>
          <p:cNvPicPr>
            <a:picLocks/>
          </p:cNvPicPr>
          <p:nvPr/>
        </p:nvPicPr>
        <p:blipFill rotWithShape="1">
          <a:blip r:embed="rId2"/>
          <a:srcRect r="74770"/>
          <a:stretch/>
        </p:blipFill>
        <p:spPr>
          <a:xfrm>
            <a:off x="3474722" y="6199632"/>
            <a:ext cx="1430302" cy="658368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>
            <a:off x="3539164" y="2452669"/>
            <a:ext cx="713765" cy="272695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239581" y="4445760"/>
            <a:ext cx="256749" cy="272695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08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8904" y="740886"/>
            <a:ext cx="8951360" cy="61171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bool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isPrime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)</a:t>
            </a:r>
            <a:r>
              <a:rPr lang="en-US" sz="2200" b="1" dirty="0">
                <a:latin typeface="Courier New"/>
                <a:cs typeface="Courier New"/>
              </a:rPr>
              <a:t>{</a:t>
            </a:r>
            <a:endParaRPr lang="en-US" sz="2200" b="1" dirty="0">
              <a:cs typeface="Courier New"/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  <a:r>
              <a:rPr lang="en-US" sz="2200" b="1" dirty="0">
                <a:latin typeface="Courier New"/>
                <a:cs typeface="Courier New"/>
              </a:rPr>
              <a:t>			</a:t>
            </a:r>
            <a:endParaRPr lang="en-US" sz="22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 = 0;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=1;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&lt;= </a:t>
            </a:r>
            <a:r>
              <a:rPr lang="en-US" sz="2200" b="1" dirty="0" err="1" smtClean="0">
                <a:solidFill>
                  <a:schemeClr val="accent3"/>
                </a:solidFill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++){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if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 %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== 0)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	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++;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22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if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 == </a:t>
            </a:r>
            <a:r>
              <a:rPr lang="en-US" sz="2200" b="1" dirty="0" smtClean="0">
                <a:solidFill>
                  <a:srgbClr val="9BBB59"/>
                </a:solidFill>
                <a:latin typeface="Courier New"/>
                <a:cs typeface="Courier New"/>
              </a:rPr>
              <a:t>2</a:t>
            </a:r>
            <a:r>
              <a:rPr lang="en-US" sz="2200" b="1" dirty="0" smtClean="0">
                <a:latin typeface="Courier New"/>
                <a:cs typeface="Courier New"/>
              </a:rPr>
              <a:t>)</a:t>
            </a:r>
            <a:endParaRPr lang="en-US" sz="2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true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else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false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  <a:endParaRPr lang="en-US" sz="2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53433" y="1926306"/>
            <a:ext cx="14698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solidFill>
                  <a:schemeClr val="accent6"/>
                </a:solidFill>
                <a:latin typeface="Courier New"/>
                <a:cs typeface="Courier New"/>
              </a:rPr>
              <a:t>num</a:t>
            </a:r>
            <a:r>
              <a:rPr lang="en-US" sz="2200" b="1" dirty="0">
                <a:solidFill>
                  <a:schemeClr val="accent6"/>
                </a:solidFill>
                <a:latin typeface="Courier New"/>
                <a:cs typeface="Courier New"/>
              </a:rPr>
              <a:t> / 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39581" y="3996048"/>
            <a:ext cx="3426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accent6"/>
                </a:solidFill>
                <a:latin typeface="Courier New"/>
                <a:cs typeface="Courier New"/>
              </a:rPr>
              <a:t>1</a:t>
            </a:r>
            <a:endParaRPr lang="en-US" sz="2200" b="1" dirty="0">
              <a:solidFill>
                <a:schemeClr val="accent6"/>
              </a:solidFill>
              <a:latin typeface="Courier New"/>
              <a:cs typeface="Courier New"/>
            </a:endParaRPr>
          </a:p>
        </p:txBody>
      </p:sp>
      <p:pic>
        <p:nvPicPr>
          <p:cNvPr id="10" name="Picture 9"/>
          <p:cNvPicPr>
            <a:picLocks/>
          </p:cNvPicPr>
          <p:nvPr/>
        </p:nvPicPr>
        <p:blipFill rotWithShape="1">
          <a:blip r:embed="rId2"/>
          <a:srcRect r="67303"/>
          <a:stretch/>
        </p:blipFill>
        <p:spPr>
          <a:xfrm>
            <a:off x="3474721" y="6199632"/>
            <a:ext cx="1853653" cy="658368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583931" y="1957218"/>
            <a:ext cx="2306529" cy="437060"/>
          </a:xfrm>
          <a:prstGeom prst="rect">
            <a:avLst/>
          </a:prstGeom>
          <a:solidFill>
            <a:schemeClr val="accent4">
              <a:alpha val="34000"/>
            </a:schemeClr>
          </a:solidFill>
          <a:ln>
            <a:solidFill>
              <a:schemeClr val="accent4">
                <a:lumMod val="60000"/>
                <a:lumOff val="40000"/>
                <a:alpha val="47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3539164" y="2452669"/>
            <a:ext cx="713765" cy="272695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239581" y="4445760"/>
            <a:ext cx="256749" cy="272695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86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8904" y="740886"/>
            <a:ext cx="8951360" cy="61171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bool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isPrime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)</a:t>
            </a:r>
            <a:r>
              <a:rPr lang="en-US" sz="2200" b="1" dirty="0">
                <a:latin typeface="Courier New"/>
                <a:cs typeface="Courier New"/>
              </a:rPr>
              <a:t>{</a:t>
            </a:r>
            <a:endParaRPr lang="en-US" sz="2200" b="1" dirty="0">
              <a:cs typeface="Courier New"/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  <a:r>
              <a:rPr lang="en-US" sz="2200" b="1" dirty="0">
                <a:latin typeface="Courier New"/>
                <a:cs typeface="Courier New"/>
              </a:rPr>
              <a:t>			</a:t>
            </a:r>
            <a:endParaRPr lang="en-US" sz="22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 = 0;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=1;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&lt;= </a:t>
            </a:r>
            <a:r>
              <a:rPr lang="en-US" sz="2200" b="1" dirty="0" err="1" smtClean="0">
                <a:solidFill>
                  <a:schemeClr val="accent3"/>
                </a:solidFill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++){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if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 %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== 0)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	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++;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22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if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 == </a:t>
            </a:r>
            <a:r>
              <a:rPr lang="en-US" sz="2200" b="1" dirty="0" smtClean="0">
                <a:solidFill>
                  <a:srgbClr val="9BBB59"/>
                </a:solidFill>
                <a:latin typeface="Courier New"/>
                <a:cs typeface="Courier New"/>
              </a:rPr>
              <a:t>2</a:t>
            </a:r>
            <a:r>
              <a:rPr lang="en-US" sz="2200" b="1" dirty="0" smtClean="0">
                <a:latin typeface="Courier New"/>
                <a:cs typeface="Courier New"/>
              </a:rPr>
              <a:t>)</a:t>
            </a:r>
            <a:endParaRPr lang="en-US" sz="2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true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else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false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  <a:endParaRPr lang="en-US" sz="2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53433" y="1926306"/>
            <a:ext cx="14698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solidFill>
                  <a:schemeClr val="accent6"/>
                </a:solidFill>
                <a:latin typeface="Courier New"/>
                <a:cs typeface="Courier New"/>
              </a:rPr>
              <a:t>num</a:t>
            </a:r>
            <a:r>
              <a:rPr lang="en-US" sz="2200" b="1" dirty="0">
                <a:solidFill>
                  <a:schemeClr val="accent6"/>
                </a:solidFill>
                <a:latin typeface="Courier New"/>
                <a:cs typeface="Courier New"/>
              </a:rPr>
              <a:t> / 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39581" y="3996048"/>
            <a:ext cx="3426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accent6"/>
                </a:solidFill>
                <a:latin typeface="Courier New"/>
                <a:cs typeface="Courier New"/>
              </a:rPr>
              <a:t>1</a:t>
            </a:r>
            <a:endParaRPr lang="en-US" sz="2200" b="1" dirty="0">
              <a:solidFill>
                <a:schemeClr val="accent6"/>
              </a:solidFill>
              <a:latin typeface="Courier New"/>
              <a:cs typeface="Courier New"/>
            </a:endParaRPr>
          </a:p>
        </p:txBody>
      </p:sp>
      <p:pic>
        <p:nvPicPr>
          <p:cNvPr id="10" name="Picture 9"/>
          <p:cNvPicPr>
            <a:picLocks/>
          </p:cNvPicPr>
          <p:nvPr/>
        </p:nvPicPr>
        <p:blipFill rotWithShape="1">
          <a:blip r:embed="rId2"/>
          <a:srcRect r="56231"/>
          <a:stretch/>
        </p:blipFill>
        <p:spPr>
          <a:xfrm>
            <a:off x="3474721" y="6199632"/>
            <a:ext cx="2481380" cy="658368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897777" y="2394278"/>
            <a:ext cx="569334" cy="437060"/>
          </a:xfrm>
          <a:prstGeom prst="rect">
            <a:avLst/>
          </a:prstGeom>
          <a:solidFill>
            <a:schemeClr val="accent4">
              <a:alpha val="34000"/>
            </a:schemeClr>
          </a:solidFill>
          <a:ln>
            <a:solidFill>
              <a:schemeClr val="accent4">
                <a:lumMod val="60000"/>
                <a:lumOff val="40000"/>
                <a:alpha val="47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3539164" y="2452669"/>
            <a:ext cx="713765" cy="272695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239581" y="4445760"/>
            <a:ext cx="256749" cy="272695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26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8904" y="740886"/>
            <a:ext cx="8951360" cy="61171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bool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isPrime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)</a:t>
            </a:r>
            <a:r>
              <a:rPr lang="en-US" sz="2200" b="1" dirty="0">
                <a:latin typeface="Courier New"/>
                <a:cs typeface="Courier New"/>
              </a:rPr>
              <a:t>{</a:t>
            </a:r>
            <a:endParaRPr lang="en-US" sz="2200" b="1" dirty="0">
              <a:cs typeface="Courier New"/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  <a:r>
              <a:rPr lang="en-US" sz="2200" b="1" dirty="0">
                <a:latin typeface="Courier New"/>
                <a:cs typeface="Courier New"/>
              </a:rPr>
              <a:t>			</a:t>
            </a:r>
            <a:endParaRPr lang="en-US" sz="22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 = 0;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=1;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&lt;= </a:t>
            </a:r>
            <a:r>
              <a:rPr lang="en-US" sz="2200" b="1" dirty="0" err="1" smtClean="0">
                <a:solidFill>
                  <a:schemeClr val="accent3"/>
                </a:solidFill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++){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if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 %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== 0)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	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++;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22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if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 == </a:t>
            </a:r>
            <a:r>
              <a:rPr lang="en-US" sz="2200" b="1" dirty="0" smtClean="0">
                <a:solidFill>
                  <a:srgbClr val="9BBB59"/>
                </a:solidFill>
                <a:latin typeface="Courier New"/>
                <a:cs typeface="Courier New"/>
              </a:rPr>
              <a:t>2</a:t>
            </a:r>
            <a:r>
              <a:rPr lang="en-US" sz="2200" b="1" dirty="0" smtClean="0">
                <a:latin typeface="Courier New"/>
                <a:cs typeface="Courier New"/>
              </a:rPr>
              <a:t>)</a:t>
            </a:r>
            <a:endParaRPr lang="en-US" sz="2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true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else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false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  <a:endParaRPr lang="en-US" sz="2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53433" y="1926306"/>
            <a:ext cx="14698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solidFill>
                  <a:schemeClr val="accent6"/>
                </a:solidFill>
                <a:latin typeface="Courier New"/>
                <a:cs typeface="Courier New"/>
              </a:rPr>
              <a:t>num</a:t>
            </a:r>
            <a:r>
              <a:rPr lang="en-US" sz="2200" b="1" dirty="0">
                <a:solidFill>
                  <a:schemeClr val="accent6"/>
                </a:solidFill>
                <a:latin typeface="Courier New"/>
                <a:cs typeface="Courier New"/>
              </a:rPr>
              <a:t> / 2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3539164" y="2452669"/>
            <a:ext cx="713765" cy="272695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39581" y="3996048"/>
            <a:ext cx="3426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accent6"/>
                </a:solidFill>
                <a:latin typeface="Courier New"/>
                <a:cs typeface="Courier New"/>
              </a:rPr>
              <a:t>1</a:t>
            </a:r>
            <a:endParaRPr lang="en-US" sz="2200" b="1" dirty="0">
              <a:solidFill>
                <a:schemeClr val="accent6"/>
              </a:solidFill>
              <a:latin typeface="Courier New"/>
              <a:cs typeface="Courier New"/>
            </a:endParaRPr>
          </a:p>
        </p:txBody>
      </p:sp>
      <p:pic>
        <p:nvPicPr>
          <p:cNvPr id="10" name="Picture 9"/>
          <p:cNvPicPr>
            <a:picLocks/>
          </p:cNvPicPr>
          <p:nvPr/>
        </p:nvPicPr>
        <p:blipFill rotWithShape="1">
          <a:blip r:embed="rId2"/>
          <a:srcRect r="56231"/>
          <a:stretch/>
        </p:blipFill>
        <p:spPr>
          <a:xfrm>
            <a:off x="3474721" y="6199632"/>
            <a:ext cx="2481380" cy="65836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094835" y="2394278"/>
            <a:ext cx="437948" cy="437060"/>
          </a:xfrm>
          <a:prstGeom prst="rect">
            <a:avLst/>
          </a:prstGeom>
          <a:solidFill>
            <a:schemeClr val="accent4">
              <a:alpha val="34000"/>
            </a:schemeClr>
          </a:solidFill>
          <a:ln>
            <a:solidFill>
              <a:schemeClr val="accent4">
                <a:lumMod val="60000"/>
                <a:lumOff val="40000"/>
                <a:alpha val="47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613057" y="2394278"/>
            <a:ext cx="423350" cy="437060"/>
          </a:xfrm>
          <a:prstGeom prst="rect">
            <a:avLst/>
          </a:prstGeom>
          <a:solidFill>
            <a:schemeClr val="accent4">
              <a:alpha val="34000"/>
            </a:schemeClr>
          </a:solidFill>
          <a:ln>
            <a:solidFill>
              <a:schemeClr val="accent4">
                <a:lumMod val="60000"/>
                <a:lumOff val="40000"/>
                <a:alpha val="47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114986" y="2831338"/>
            <a:ext cx="395919" cy="437060"/>
          </a:xfrm>
          <a:prstGeom prst="rect">
            <a:avLst/>
          </a:prstGeom>
          <a:solidFill>
            <a:schemeClr val="accent4">
              <a:alpha val="34000"/>
            </a:schemeClr>
          </a:solidFill>
          <a:ln>
            <a:solidFill>
              <a:schemeClr val="accent4">
                <a:lumMod val="60000"/>
                <a:lumOff val="40000"/>
                <a:alpha val="47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911473" y="2831338"/>
            <a:ext cx="395919" cy="437060"/>
          </a:xfrm>
          <a:prstGeom prst="rect">
            <a:avLst/>
          </a:prstGeom>
          <a:solidFill>
            <a:schemeClr val="accent4">
              <a:alpha val="34000"/>
            </a:schemeClr>
          </a:solidFill>
          <a:ln>
            <a:solidFill>
              <a:schemeClr val="accent4">
                <a:lumMod val="60000"/>
                <a:lumOff val="40000"/>
                <a:alpha val="47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049275" y="3268398"/>
            <a:ext cx="395919" cy="323019"/>
          </a:xfrm>
          <a:prstGeom prst="rect">
            <a:avLst/>
          </a:prstGeom>
          <a:solidFill>
            <a:schemeClr val="accent4">
              <a:alpha val="34000"/>
            </a:schemeClr>
          </a:solidFill>
          <a:ln>
            <a:solidFill>
              <a:schemeClr val="accent4">
                <a:lumMod val="60000"/>
                <a:lumOff val="40000"/>
                <a:alpha val="47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flipV="1">
            <a:off x="4189706" y="1926305"/>
            <a:ext cx="423350" cy="467966"/>
          </a:xfrm>
          <a:prstGeom prst="rect">
            <a:avLst/>
          </a:prstGeom>
          <a:solidFill>
            <a:schemeClr val="accent4">
              <a:alpha val="34000"/>
            </a:schemeClr>
          </a:solidFill>
          <a:ln>
            <a:solidFill>
              <a:schemeClr val="accent4">
                <a:lumMod val="60000"/>
                <a:lumOff val="40000"/>
                <a:alpha val="47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239581" y="4445760"/>
            <a:ext cx="256749" cy="272695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34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8904" y="740886"/>
            <a:ext cx="8951360" cy="61171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bool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isPrime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)</a:t>
            </a:r>
            <a:r>
              <a:rPr lang="en-US" sz="2200" b="1" dirty="0">
                <a:latin typeface="Courier New"/>
                <a:cs typeface="Courier New"/>
              </a:rPr>
              <a:t>{</a:t>
            </a:r>
            <a:endParaRPr lang="en-US" sz="2200" b="1" dirty="0">
              <a:cs typeface="Courier New"/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  <a:r>
              <a:rPr lang="en-US" sz="2200" b="1" dirty="0">
                <a:latin typeface="Courier New"/>
                <a:cs typeface="Courier New"/>
              </a:rPr>
              <a:t>			</a:t>
            </a:r>
            <a:endParaRPr lang="en-US" sz="22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 = 0;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=1;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&lt;= </a:t>
            </a:r>
            <a:r>
              <a:rPr lang="en-US" sz="2200" b="1" dirty="0" err="1" smtClean="0">
                <a:solidFill>
                  <a:schemeClr val="accent3"/>
                </a:solidFill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++){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if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 %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== 0)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	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++;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22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if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 == </a:t>
            </a:r>
            <a:r>
              <a:rPr lang="en-US" sz="2200" b="1" dirty="0" smtClean="0">
                <a:solidFill>
                  <a:srgbClr val="9BBB59"/>
                </a:solidFill>
                <a:latin typeface="Courier New"/>
                <a:cs typeface="Courier New"/>
              </a:rPr>
              <a:t>2</a:t>
            </a:r>
            <a:r>
              <a:rPr lang="en-US" sz="2200" b="1" dirty="0" smtClean="0">
                <a:latin typeface="Courier New"/>
                <a:cs typeface="Courier New"/>
              </a:rPr>
              <a:t>)</a:t>
            </a:r>
            <a:endParaRPr lang="en-US" sz="2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true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else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false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  <a:endParaRPr lang="en-US" sz="2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53433" y="1926306"/>
            <a:ext cx="14698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solidFill>
                  <a:schemeClr val="accent6"/>
                </a:solidFill>
                <a:latin typeface="Courier New"/>
                <a:cs typeface="Courier New"/>
              </a:rPr>
              <a:t>num</a:t>
            </a:r>
            <a:r>
              <a:rPr lang="en-US" sz="2200" b="1" dirty="0">
                <a:solidFill>
                  <a:schemeClr val="accent6"/>
                </a:solidFill>
                <a:latin typeface="Courier New"/>
                <a:cs typeface="Courier New"/>
              </a:rPr>
              <a:t> / 2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3539164" y="2452669"/>
            <a:ext cx="713765" cy="272695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39581" y="3996048"/>
            <a:ext cx="3426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accent6"/>
                </a:solidFill>
                <a:latin typeface="Courier New"/>
                <a:cs typeface="Courier New"/>
              </a:rPr>
              <a:t>1</a:t>
            </a:r>
            <a:endParaRPr lang="en-US" sz="2200" b="1" dirty="0">
              <a:solidFill>
                <a:schemeClr val="accent6"/>
              </a:solidFill>
              <a:latin typeface="Courier New"/>
              <a:cs typeface="Courier New"/>
            </a:endParaRPr>
          </a:p>
        </p:txBody>
      </p:sp>
      <p:pic>
        <p:nvPicPr>
          <p:cNvPr id="10" name="Picture 9"/>
          <p:cNvPicPr>
            <a:picLocks/>
          </p:cNvPicPr>
          <p:nvPr/>
        </p:nvPicPr>
        <p:blipFill rotWithShape="1">
          <a:blip r:embed="rId2"/>
          <a:srcRect r="40266"/>
          <a:stretch/>
        </p:blipFill>
        <p:spPr>
          <a:xfrm>
            <a:off x="3474720" y="6199632"/>
            <a:ext cx="3386473" cy="65836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094835" y="2394278"/>
            <a:ext cx="437948" cy="437060"/>
          </a:xfrm>
          <a:prstGeom prst="rect">
            <a:avLst/>
          </a:prstGeom>
          <a:solidFill>
            <a:schemeClr val="accent4">
              <a:alpha val="34000"/>
            </a:schemeClr>
          </a:solidFill>
          <a:ln>
            <a:solidFill>
              <a:schemeClr val="accent4">
                <a:lumMod val="60000"/>
                <a:lumOff val="40000"/>
                <a:alpha val="47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613057" y="2394278"/>
            <a:ext cx="423350" cy="437060"/>
          </a:xfrm>
          <a:prstGeom prst="rect">
            <a:avLst/>
          </a:prstGeom>
          <a:solidFill>
            <a:schemeClr val="accent4">
              <a:alpha val="34000"/>
            </a:schemeClr>
          </a:solidFill>
          <a:ln>
            <a:solidFill>
              <a:schemeClr val="accent4">
                <a:lumMod val="60000"/>
                <a:lumOff val="40000"/>
                <a:alpha val="47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114986" y="2831338"/>
            <a:ext cx="395919" cy="437060"/>
          </a:xfrm>
          <a:prstGeom prst="rect">
            <a:avLst/>
          </a:prstGeom>
          <a:solidFill>
            <a:schemeClr val="accent4">
              <a:alpha val="34000"/>
            </a:schemeClr>
          </a:solidFill>
          <a:ln>
            <a:solidFill>
              <a:schemeClr val="accent4">
                <a:lumMod val="60000"/>
                <a:lumOff val="40000"/>
                <a:alpha val="47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911473" y="2831338"/>
            <a:ext cx="395919" cy="437060"/>
          </a:xfrm>
          <a:prstGeom prst="rect">
            <a:avLst/>
          </a:prstGeom>
          <a:solidFill>
            <a:schemeClr val="accent4">
              <a:alpha val="34000"/>
            </a:schemeClr>
          </a:solidFill>
          <a:ln>
            <a:solidFill>
              <a:schemeClr val="accent4">
                <a:lumMod val="60000"/>
                <a:lumOff val="40000"/>
                <a:alpha val="47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049275" y="3268398"/>
            <a:ext cx="395919" cy="323019"/>
          </a:xfrm>
          <a:prstGeom prst="rect">
            <a:avLst/>
          </a:prstGeom>
          <a:solidFill>
            <a:schemeClr val="accent4">
              <a:alpha val="34000"/>
            </a:schemeClr>
          </a:solidFill>
          <a:ln>
            <a:solidFill>
              <a:schemeClr val="accent4">
                <a:lumMod val="60000"/>
                <a:lumOff val="40000"/>
                <a:alpha val="47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flipV="1">
            <a:off x="4189706" y="1926305"/>
            <a:ext cx="423350" cy="467966"/>
          </a:xfrm>
          <a:prstGeom prst="rect">
            <a:avLst/>
          </a:prstGeom>
          <a:solidFill>
            <a:schemeClr val="accent4">
              <a:alpha val="34000"/>
            </a:schemeClr>
          </a:solidFill>
          <a:ln>
            <a:solidFill>
              <a:schemeClr val="accent4">
                <a:lumMod val="60000"/>
                <a:lumOff val="40000"/>
                <a:alpha val="47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239581" y="4445760"/>
            <a:ext cx="256749" cy="272695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1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99" y="1193800"/>
            <a:ext cx="8817901" cy="546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u="sng" dirty="0" smtClean="0">
                <a:solidFill>
                  <a:srgbClr val="FF6600"/>
                </a:solidFill>
              </a:rPr>
              <a:t>Definition</a:t>
            </a:r>
            <a:r>
              <a:rPr lang="en-US" sz="2800" dirty="0" smtClean="0">
                <a:solidFill>
                  <a:srgbClr val="FF6600"/>
                </a:solidFill>
              </a:rPr>
              <a:t>:</a:t>
            </a:r>
            <a:r>
              <a:rPr lang="en-US" sz="2800" dirty="0" smtClean="0"/>
              <a:t> Let </a:t>
            </a:r>
            <a:r>
              <a:rPr lang="en-US" sz="2800" i="1" dirty="0" smtClean="0">
                <a:latin typeface="Times"/>
                <a:cs typeface="Times"/>
              </a:rPr>
              <a:t>num</a:t>
            </a:r>
            <a:r>
              <a:rPr lang="en-US" sz="2800" dirty="0" smtClean="0"/>
              <a:t>≥2 be an integer. We say that </a:t>
            </a:r>
            <a:r>
              <a:rPr lang="en-US" sz="2800" i="1" dirty="0" err="1" smtClean="0">
                <a:solidFill>
                  <a:srgbClr val="660066"/>
                </a:solidFill>
                <a:latin typeface="Times"/>
                <a:cs typeface="Times"/>
              </a:rPr>
              <a:t>num</a:t>
            </a:r>
            <a:r>
              <a:rPr lang="en-US" sz="2800" i="1" dirty="0" smtClean="0">
                <a:solidFill>
                  <a:srgbClr val="660066"/>
                </a:solidFill>
              </a:rPr>
              <a:t> is prime</a:t>
            </a:r>
            <a:r>
              <a:rPr lang="en-US" sz="2800" dirty="0" smtClean="0"/>
              <a:t>, if its only divisors are 1 and </a:t>
            </a:r>
            <a:r>
              <a:rPr lang="en-US" sz="2800" i="1" dirty="0" err="1">
                <a:latin typeface="Times"/>
                <a:cs typeface="Times"/>
              </a:rPr>
              <a:t>num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	</a:t>
            </a:r>
            <a:r>
              <a:rPr lang="en-US" sz="2800" u="sng" dirty="0" smtClean="0">
                <a:solidFill>
                  <a:srgbClr val="376092"/>
                </a:solidFill>
              </a:rPr>
              <a:t>Examples</a:t>
            </a:r>
            <a:r>
              <a:rPr lang="en-US" sz="2800" dirty="0" smtClean="0">
                <a:solidFill>
                  <a:srgbClr val="376092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376092"/>
                </a:solidFill>
              </a:rPr>
              <a:t>	</a:t>
            </a:r>
            <a:r>
              <a:rPr lang="en-US" sz="2800" dirty="0" smtClean="0">
                <a:solidFill>
                  <a:srgbClr val="376092"/>
                </a:solidFill>
              </a:rPr>
              <a:t>	13 is prime				12 is not prime</a:t>
            </a:r>
            <a:endParaRPr lang="en-US" sz="2800" dirty="0">
              <a:solidFill>
                <a:srgbClr val="376092"/>
              </a:solidFill>
            </a:endParaRP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u="sng" dirty="0">
                <a:solidFill>
                  <a:srgbClr val="FF6600"/>
                </a:solidFill>
              </a:rPr>
              <a:t>Definition</a:t>
            </a:r>
            <a:r>
              <a:rPr lang="en-US" sz="2800" dirty="0">
                <a:solidFill>
                  <a:srgbClr val="FF6600"/>
                </a:solidFill>
              </a:rPr>
              <a:t>:</a:t>
            </a:r>
            <a:r>
              <a:rPr lang="en-US" sz="2800" dirty="0"/>
              <a:t> Let </a:t>
            </a:r>
            <a:r>
              <a:rPr lang="en-US" sz="2800" i="1" dirty="0">
                <a:latin typeface="Times"/>
                <a:cs typeface="Times"/>
              </a:rPr>
              <a:t>num≥</a:t>
            </a:r>
            <a:r>
              <a:rPr lang="en-US" sz="2800" dirty="0"/>
              <a:t>2 be an </a:t>
            </a:r>
            <a:r>
              <a:rPr lang="en-US" sz="2800" dirty="0" smtClean="0"/>
              <a:t>integer, and let </a:t>
            </a:r>
            <a:r>
              <a:rPr lang="en-US" sz="2800" i="1" dirty="0">
                <a:latin typeface="Times"/>
                <a:cs typeface="Times"/>
              </a:rPr>
              <a:t>d</a:t>
            </a:r>
            <a:r>
              <a:rPr lang="en-US" sz="2800" dirty="0" smtClean="0"/>
              <a:t> and </a:t>
            </a:r>
            <a:r>
              <a:rPr lang="en-US" sz="2800" i="1" dirty="0" smtClean="0">
                <a:latin typeface="Times"/>
                <a:cs typeface="Times"/>
              </a:rPr>
              <a:t>k</a:t>
            </a:r>
            <a:r>
              <a:rPr lang="en-US" sz="2800" dirty="0" smtClean="0"/>
              <a:t> be two divisors of </a:t>
            </a:r>
            <a:r>
              <a:rPr lang="en-US" sz="2800" i="1" dirty="0">
                <a:latin typeface="Times"/>
                <a:cs typeface="Times"/>
              </a:rPr>
              <a:t>num</a:t>
            </a:r>
            <a:r>
              <a:rPr lang="en-US" sz="2800" dirty="0" smtClean="0"/>
              <a:t>. We </a:t>
            </a:r>
            <a:r>
              <a:rPr lang="en-US" sz="2800" dirty="0"/>
              <a:t>say that </a:t>
            </a:r>
            <a:r>
              <a:rPr lang="en-US" sz="2800" i="1" dirty="0" smtClean="0">
                <a:solidFill>
                  <a:srgbClr val="660066"/>
                </a:solidFill>
                <a:latin typeface="Times"/>
                <a:cs typeface="Times"/>
              </a:rPr>
              <a:t>k</a:t>
            </a:r>
            <a:r>
              <a:rPr lang="en-US" sz="2800" i="1" dirty="0" smtClean="0">
                <a:solidFill>
                  <a:srgbClr val="660066"/>
                </a:solidFill>
              </a:rPr>
              <a:t> and </a:t>
            </a:r>
            <a:r>
              <a:rPr lang="en-US" sz="2800" i="1" dirty="0" smtClean="0">
                <a:solidFill>
                  <a:srgbClr val="660066"/>
                </a:solidFill>
                <a:latin typeface="Times"/>
                <a:cs typeface="Times"/>
              </a:rPr>
              <a:t>d</a:t>
            </a:r>
            <a:r>
              <a:rPr lang="en-US" sz="2800" b="1" i="1" dirty="0" smtClean="0">
                <a:solidFill>
                  <a:srgbClr val="660066"/>
                </a:solidFill>
              </a:rPr>
              <a:t> </a:t>
            </a:r>
            <a:r>
              <a:rPr lang="en-US" sz="2800" i="1" dirty="0" smtClean="0">
                <a:solidFill>
                  <a:srgbClr val="660066"/>
                </a:solidFill>
              </a:rPr>
              <a:t>are complementary divisors</a:t>
            </a:r>
            <a:r>
              <a:rPr lang="en-US" sz="2800" i="1" dirty="0" smtClean="0"/>
              <a:t> of </a:t>
            </a:r>
            <a:r>
              <a:rPr lang="en-US" sz="2800" i="1" dirty="0" err="1" smtClean="0">
                <a:latin typeface="Times"/>
                <a:cs typeface="Times"/>
              </a:rPr>
              <a:t>num</a:t>
            </a:r>
            <a:endParaRPr lang="en-US" sz="2800" i="1" dirty="0">
              <a:latin typeface="Times"/>
              <a:cs typeface="Times"/>
            </a:endParaRP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endParaRPr lang="en-US" sz="28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79667" y="324433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531488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8904" y="740886"/>
            <a:ext cx="8951360" cy="61171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bool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isPrime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)</a:t>
            </a:r>
            <a:r>
              <a:rPr lang="en-US" sz="2200" b="1" dirty="0">
                <a:latin typeface="Courier New"/>
                <a:cs typeface="Courier New"/>
              </a:rPr>
              <a:t>{</a:t>
            </a:r>
            <a:endParaRPr lang="en-US" sz="2200" b="1" dirty="0">
              <a:cs typeface="Courier New"/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  <a:r>
              <a:rPr lang="en-US" sz="2200" b="1" dirty="0">
                <a:latin typeface="Courier New"/>
                <a:cs typeface="Courier New"/>
              </a:rPr>
              <a:t>			</a:t>
            </a:r>
            <a:endParaRPr lang="en-US" sz="22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 = 0;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=1;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&lt;= </a:t>
            </a:r>
            <a:r>
              <a:rPr lang="en-US" sz="2200" b="1" dirty="0" err="1" smtClean="0">
                <a:solidFill>
                  <a:schemeClr val="accent3"/>
                </a:solidFill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++){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if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 %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== 0)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	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++;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22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if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 == </a:t>
            </a:r>
            <a:r>
              <a:rPr lang="en-US" sz="2200" b="1" dirty="0" smtClean="0">
                <a:solidFill>
                  <a:srgbClr val="9BBB59"/>
                </a:solidFill>
                <a:latin typeface="Courier New"/>
                <a:cs typeface="Courier New"/>
              </a:rPr>
              <a:t>2</a:t>
            </a:r>
            <a:r>
              <a:rPr lang="en-US" sz="2200" b="1" dirty="0" smtClean="0">
                <a:latin typeface="Courier New"/>
                <a:cs typeface="Courier New"/>
              </a:rPr>
              <a:t>)</a:t>
            </a:r>
            <a:endParaRPr lang="en-US" sz="2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true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else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false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  <a:endParaRPr lang="en-US" sz="2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53433" y="1926306"/>
            <a:ext cx="14698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solidFill>
                  <a:schemeClr val="accent6"/>
                </a:solidFill>
                <a:latin typeface="Courier New"/>
                <a:cs typeface="Courier New"/>
              </a:rPr>
              <a:t>num</a:t>
            </a:r>
            <a:r>
              <a:rPr lang="en-US" sz="2200" b="1" dirty="0">
                <a:solidFill>
                  <a:schemeClr val="accent6"/>
                </a:solidFill>
                <a:latin typeface="Courier New"/>
                <a:cs typeface="Courier New"/>
              </a:rPr>
              <a:t> / 2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3539164" y="2452669"/>
            <a:ext cx="713765" cy="272695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239581" y="4445760"/>
            <a:ext cx="256749" cy="272695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39581" y="3996048"/>
            <a:ext cx="3426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accent6"/>
                </a:solidFill>
                <a:latin typeface="Courier New"/>
                <a:cs typeface="Courier New"/>
              </a:rPr>
              <a:t>1</a:t>
            </a:r>
            <a:endParaRPr lang="en-US" sz="2200" b="1" dirty="0">
              <a:solidFill>
                <a:schemeClr val="accent6"/>
              </a:solidFill>
              <a:latin typeface="Courier New"/>
              <a:cs typeface="Courier New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59076" y="4350578"/>
            <a:ext cx="452547" cy="437060"/>
          </a:xfrm>
          <a:prstGeom prst="rect">
            <a:avLst/>
          </a:prstGeom>
          <a:solidFill>
            <a:schemeClr val="accent4">
              <a:alpha val="34000"/>
            </a:schemeClr>
          </a:solidFill>
          <a:ln>
            <a:solidFill>
              <a:schemeClr val="accent4">
                <a:lumMod val="60000"/>
                <a:lumOff val="40000"/>
                <a:alpha val="47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84501" y="4889831"/>
            <a:ext cx="1249036" cy="292904"/>
          </a:xfrm>
          <a:prstGeom prst="rect">
            <a:avLst/>
          </a:prstGeom>
          <a:solidFill>
            <a:schemeClr val="accent4">
              <a:alpha val="34000"/>
            </a:schemeClr>
          </a:solidFill>
          <a:ln>
            <a:solidFill>
              <a:schemeClr val="accent4">
                <a:lumMod val="60000"/>
                <a:lumOff val="40000"/>
                <a:alpha val="47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84501" y="5757594"/>
            <a:ext cx="1249036" cy="292904"/>
          </a:xfrm>
          <a:prstGeom prst="rect">
            <a:avLst/>
          </a:prstGeom>
          <a:solidFill>
            <a:schemeClr val="accent4">
              <a:alpha val="34000"/>
            </a:schemeClr>
          </a:solidFill>
          <a:ln>
            <a:solidFill>
              <a:schemeClr val="accent4">
                <a:lumMod val="60000"/>
                <a:lumOff val="40000"/>
                <a:alpha val="47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/>
          </p:cNvPicPr>
          <p:nvPr/>
        </p:nvPicPr>
        <p:blipFill rotWithShape="1">
          <a:blip r:embed="rId2"/>
          <a:srcRect r="40266"/>
          <a:stretch/>
        </p:blipFill>
        <p:spPr>
          <a:xfrm>
            <a:off x="3474720" y="6199632"/>
            <a:ext cx="3386473" cy="65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47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8904" y="740886"/>
            <a:ext cx="8951360" cy="61171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bool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isPrime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)</a:t>
            </a:r>
            <a:r>
              <a:rPr lang="en-US" sz="2200" b="1" dirty="0">
                <a:latin typeface="Courier New"/>
                <a:cs typeface="Courier New"/>
              </a:rPr>
              <a:t>{</a:t>
            </a:r>
            <a:endParaRPr lang="en-US" sz="2200" b="1" dirty="0">
              <a:cs typeface="Courier New"/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  <a:r>
              <a:rPr lang="en-US" sz="2200" b="1" dirty="0">
                <a:latin typeface="Courier New"/>
                <a:cs typeface="Courier New"/>
              </a:rPr>
              <a:t>			</a:t>
            </a:r>
            <a:endParaRPr lang="en-US" sz="22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 = 0;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=1;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&lt;= </a:t>
            </a:r>
            <a:r>
              <a:rPr lang="en-US" sz="2200" b="1" dirty="0" err="1" smtClean="0">
                <a:solidFill>
                  <a:schemeClr val="accent3"/>
                </a:solidFill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++){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if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 %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== 0)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	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++;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22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if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 == </a:t>
            </a:r>
            <a:r>
              <a:rPr lang="en-US" sz="2200" b="1" dirty="0" smtClean="0">
                <a:solidFill>
                  <a:srgbClr val="9BBB59"/>
                </a:solidFill>
                <a:latin typeface="Courier New"/>
                <a:cs typeface="Courier New"/>
              </a:rPr>
              <a:t>2</a:t>
            </a:r>
            <a:r>
              <a:rPr lang="en-US" sz="2200" b="1" dirty="0" smtClean="0">
                <a:latin typeface="Courier New"/>
                <a:cs typeface="Courier New"/>
              </a:rPr>
              <a:t>)</a:t>
            </a:r>
            <a:endParaRPr lang="en-US" sz="2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true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else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false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  <a:endParaRPr lang="en-US" sz="2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53433" y="1926306"/>
            <a:ext cx="14698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solidFill>
                  <a:schemeClr val="accent6"/>
                </a:solidFill>
                <a:latin typeface="Courier New"/>
                <a:cs typeface="Courier New"/>
              </a:rPr>
              <a:t>num</a:t>
            </a:r>
            <a:r>
              <a:rPr lang="en-US" sz="2200" b="1" dirty="0">
                <a:solidFill>
                  <a:schemeClr val="accent6"/>
                </a:solidFill>
                <a:latin typeface="Courier New"/>
                <a:cs typeface="Courier New"/>
              </a:rPr>
              <a:t> / 2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3539164" y="2452669"/>
            <a:ext cx="713765" cy="272695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239581" y="4445760"/>
            <a:ext cx="256749" cy="272695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39581" y="3996048"/>
            <a:ext cx="3426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accent6"/>
                </a:solidFill>
                <a:latin typeface="Courier New"/>
                <a:cs typeface="Courier New"/>
              </a:rPr>
              <a:t>1</a:t>
            </a:r>
            <a:endParaRPr lang="en-US" sz="2200" b="1" dirty="0">
              <a:solidFill>
                <a:schemeClr val="accent6"/>
              </a:solidFill>
              <a:latin typeface="Courier New"/>
              <a:cs typeface="Courier New"/>
            </a:endParaRPr>
          </a:p>
        </p:txBody>
      </p:sp>
      <p:pic>
        <p:nvPicPr>
          <p:cNvPr id="10" name="Picture 9"/>
          <p:cNvPicPr>
            <a:picLocks/>
          </p:cNvPicPr>
          <p:nvPr/>
        </p:nvPicPr>
        <p:blipFill rotWithShape="1">
          <a:blip r:embed="rId2"/>
          <a:srcRect r="28936"/>
          <a:stretch/>
        </p:blipFill>
        <p:spPr>
          <a:xfrm>
            <a:off x="3474720" y="6199632"/>
            <a:ext cx="4028798" cy="65836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759076" y="4350578"/>
            <a:ext cx="452547" cy="437060"/>
          </a:xfrm>
          <a:prstGeom prst="rect">
            <a:avLst/>
          </a:prstGeom>
          <a:solidFill>
            <a:schemeClr val="accent4">
              <a:alpha val="34000"/>
            </a:schemeClr>
          </a:solidFill>
          <a:ln>
            <a:solidFill>
              <a:schemeClr val="accent4">
                <a:lumMod val="60000"/>
                <a:lumOff val="40000"/>
                <a:alpha val="47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84501" y="4889831"/>
            <a:ext cx="1249036" cy="292904"/>
          </a:xfrm>
          <a:prstGeom prst="rect">
            <a:avLst/>
          </a:prstGeom>
          <a:solidFill>
            <a:schemeClr val="accent4">
              <a:alpha val="34000"/>
            </a:schemeClr>
          </a:solidFill>
          <a:ln>
            <a:solidFill>
              <a:schemeClr val="accent4">
                <a:lumMod val="60000"/>
                <a:lumOff val="40000"/>
                <a:alpha val="47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84501" y="5757594"/>
            <a:ext cx="1249036" cy="292904"/>
          </a:xfrm>
          <a:prstGeom prst="rect">
            <a:avLst/>
          </a:prstGeom>
          <a:solidFill>
            <a:schemeClr val="accent4">
              <a:alpha val="34000"/>
            </a:schemeClr>
          </a:solidFill>
          <a:ln>
            <a:solidFill>
              <a:schemeClr val="accent4">
                <a:lumMod val="60000"/>
                <a:lumOff val="40000"/>
                <a:alpha val="47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0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8904" y="740886"/>
            <a:ext cx="8951360" cy="61171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bool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isPrime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)</a:t>
            </a:r>
            <a:r>
              <a:rPr lang="en-US" sz="2200" b="1" dirty="0">
                <a:latin typeface="Courier New"/>
                <a:cs typeface="Courier New"/>
              </a:rPr>
              <a:t>{</a:t>
            </a:r>
            <a:endParaRPr lang="en-US" sz="2200" b="1" dirty="0">
              <a:cs typeface="Courier New"/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  <a:r>
              <a:rPr lang="en-US" sz="2200" b="1" dirty="0">
                <a:latin typeface="Courier New"/>
                <a:cs typeface="Courier New"/>
              </a:rPr>
              <a:t>			</a:t>
            </a:r>
            <a:endParaRPr lang="en-US" sz="22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 = 0;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=1;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&lt;= </a:t>
            </a:r>
            <a:r>
              <a:rPr lang="en-US" sz="2200" b="1" dirty="0" err="1" smtClean="0">
                <a:solidFill>
                  <a:schemeClr val="accent3"/>
                </a:solidFill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++){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if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 %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== 0)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	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++;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22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if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 == </a:t>
            </a:r>
            <a:r>
              <a:rPr lang="en-US" sz="2200" b="1" dirty="0" smtClean="0">
                <a:solidFill>
                  <a:srgbClr val="9BBB59"/>
                </a:solidFill>
                <a:latin typeface="Courier New"/>
                <a:cs typeface="Courier New"/>
              </a:rPr>
              <a:t>2</a:t>
            </a:r>
            <a:r>
              <a:rPr lang="en-US" sz="2200" b="1" dirty="0" smtClean="0">
                <a:latin typeface="Courier New"/>
                <a:cs typeface="Courier New"/>
              </a:rPr>
              <a:t>)</a:t>
            </a:r>
            <a:endParaRPr lang="en-US" sz="2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true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else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false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  <a:endParaRPr lang="en-US" sz="2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53433" y="1926306"/>
            <a:ext cx="14698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solidFill>
                  <a:schemeClr val="accent6"/>
                </a:solidFill>
                <a:latin typeface="Courier New"/>
                <a:cs typeface="Courier New"/>
              </a:rPr>
              <a:t>num</a:t>
            </a:r>
            <a:r>
              <a:rPr lang="en-US" sz="2200" b="1" dirty="0">
                <a:solidFill>
                  <a:schemeClr val="accent6"/>
                </a:solidFill>
                <a:latin typeface="Courier New"/>
                <a:cs typeface="Courier New"/>
              </a:rPr>
              <a:t> / 2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3539164" y="2452669"/>
            <a:ext cx="713765" cy="272695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239581" y="4445760"/>
            <a:ext cx="256749" cy="272695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39581" y="3996048"/>
            <a:ext cx="3426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accent6"/>
                </a:solidFill>
                <a:latin typeface="Courier New"/>
                <a:cs typeface="Courier New"/>
              </a:rPr>
              <a:t>1</a:t>
            </a:r>
            <a:endParaRPr lang="en-US" sz="2200" b="1" dirty="0">
              <a:solidFill>
                <a:schemeClr val="accent6"/>
              </a:solidFill>
              <a:latin typeface="Courier New"/>
              <a:cs typeface="Courier New"/>
            </a:endParaRPr>
          </a:p>
        </p:txBody>
      </p:sp>
      <p:pic>
        <p:nvPicPr>
          <p:cNvPr id="10" name="Picture 9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474720" y="6199632"/>
            <a:ext cx="5669280" cy="65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2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>
                <a:solidFill>
                  <a:srgbClr val="4F6228"/>
                </a:solidFill>
              </a:rPr>
              <a:t>Primality</a:t>
            </a:r>
            <a:r>
              <a:rPr lang="en-US" sz="4000" dirty="0" smtClean="0">
                <a:solidFill>
                  <a:srgbClr val="4F6228"/>
                </a:solidFill>
              </a:rPr>
              <a:t> Testing - Runtime Analysis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34275"/>
          <a:stretch/>
        </p:blipFill>
        <p:spPr>
          <a:xfrm>
            <a:off x="975" y="1540935"/>
            <a:ext cx="3371229" cy="81840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l="-1" r="68568"/>
          <a:stretch/>
        </p:blipFill>
        <p:spPr>
          <a:xfrm>
            <a:off x="974" y="4219508"/>
            <a:ext cx="1663230" cy="698501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0" y="845247"/>
            <a:ext cx="8686800" cy="8339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Let </a:t>
            </a:r>
            <a:r>
              <a:rPr lang="en-US" i="1" dirty="0" smtClean="0">
                <a:latin typeface="Times"/>
                <a:cs typeface="Times"/>
              </a:rPr>
              <a:t>n</a:t>
            </a:r>
            <a:r>
              <a:rPr lang="en-US" dirty="0" smtClean="0"/>
              <a:t> be the size of the input (</a:t>
            </a:r>
            <a:r>
              <a:rPr lang="en-US" i="1" dirty="0" smtClean="0">
                <a:latin typeface="Times"/>
                <a:cs typeface="Times"/>
              </a:rPr>
              <a:t>n</a:t>
            </a:r>
            <a:r>
              <a:rPr lang="en-US" dirty="0" smtClean="0"/>
              <a:t> = </a:t>
            </a:r>
            <a:r>
              <a:rPr lang="en-US" dirty="0" err="1" smtClean="0"/>
              <a:t>num</a:t>
            </a:r>
            <a:r>
              <a:rPr lang="en-US" dirty="0" smtClean="0"/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1" r="62319"/>
          <a:stretch/>
        </p:blipFill>
        <p:spPr>
          <a:xfrm>
            <a:off x="-3266" y="2872028"/>
            <a:ext cx="1944838" cy="80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12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>
                <a:solidFill>
                  <a:srgbClr val="4F6228"/>
                </a:solidFill>
              </a:rPr>
              <a:t>Primality</a:t>
            </a:r>
            <a:r>
              <a:rPr lang="en-US" sz="4000" dirty="0" smtClean="0">
                <a:solidFill>
                  <a:srgbClr val="4F6228"/>
                </a:solidFill>
              </a:rPr>
              <a:t> Testing - Runtime Analysis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34275"/>
          <a:stretch/>
        </p:blipFill>
        <p:spPr>
          <a:xfrm>
            <a:off x="975" y="1540935"/>
            <a:ext cx="3371229" cy="8184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r="32057"/>
          <a:stretch/>
        </p:blipFill>
        <p:spPr>
          <a:xfrm>
            <a:off x="-3266" y="2872028"/>
            <a:ext cx="3506854" cy="80874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/>
          <a:srcRect l="-1" r="68568"/>
          <a:stretch/>
        </p:blipFill>
        <p:spPr>
          <a:xfrm>
            <a:off x="974" y="4219508"/>
            <a:ext cx="1663230" cy="698501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0" y="845247"/>
            <a:ext cx="8686800" cy="8339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Let </a:t>
            </a:r>
            <a:r>
              <a:rPr lang="en-US" i="1" dirty="0" smtClean="0">
                <a:latin typeface="Times"/>
                <a:cs typeface="Times"/>
              </a:rPr>
              <a:t>n</a:t>
            </a:r>
            <a:r>
              <a:rPr lang="en-US" dirty="0" smtClean="0"/>
              <a:t> be the size of the input (</a:t>
            </a:r>
            <a:r>
              <a:rPr lang="en-US" i="1" dirty="0" smtClean="0">
                <a:latin typeface="Times"/>
                <a:cs typeface="Times"/>
              </a:rPr>
              <a:t>n</a:t>
            </a:r>
            <a:r>
              <a:rPr lang="en-US" dirty="0" smtClean="0"/>
              <a:t> = </a:t>
            </a:r>
            <a:r>
              <a:rPr lang="en-US" dirty="0" err="1" smtClean="0"/>
              <a:t>num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155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8904" y="740886"/>
            <a:ext cx="8951360" cy="61171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bool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isPrime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)</a:t>
            </a:r>
            <a:r>
              <a:rPr lang="en-US" sz="2200" b="1" dirty="0">
                <a:latin typeface="Courier New"/>
                <a:cs typeface="Courier New"/>
              </a:rPr>
              <a:t>{</a:t>
            </a:r>
            <a:endParaRPr lang="en-US" sz="2200" b="1" dirty="0">
              <a:cs typeface="Courier New"/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  <a:r>
              <a:rPr lang="en-US" sz="2200" b="1" dirty="0">
                <a:latin typeface="Courier New"/>
                <a:cs typeface="Courier New"/>
              </a:rPr>
              <a:t>			</a:t>
            </a:r>
            <a:endParaRPr lang="en-US" sz="22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 = 0;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=1;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&lt;= </a:t>
            </a:r>
            <a:r>
              <a:rPr lang="en-US" sz="2200" b="1" dirty="0" err="1" smtClean="0">
                <a:solidFill>
                  <a:schemeClr val="accent3"/>
                </a:solidFill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++){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if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 %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== 0)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	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++;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22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if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 == </a:t>
            </a:r>
            <a:r>
              <a:rPr lang="en-US" sz="2200" b="1" dirty="0" smtClean="0">
                <a:solidFill>
                  <a:srgbClr val="9BBB59"/>
                </a:solidFill>
                <a:latin typeface="Courier New"/>
                <a:cs typeface="Courier New"/>
              </a:rPr>
              <a:t>2</a:t>
            </a:r>
            <a:r>
              <a:rPr lang="en-US" sz="2200" b="1" dirty="0" smtClean="0">
                <a:latin typeface="Courier New"/>
                <a:cs typeface="Courier New"/>
              </a:rPr>
              <a:t>)</a:t>
            </a:r>
            <a:endParaRPr lang="en-US" sz="2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true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else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false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  <a:endParaRPr lang="en-US" sz="2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53433" y="1926306"/>
            <a:ext cx="14698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solidFill>
                  <a:schemeClr val="accent6"/>
                </a:solidFill>
                <a:latin typeface="Courier New"/>
                <a:cs typeface="Courier New"/>
              </a:rPr>
              <a:t>num</a:t>
            </a:r>
            <a:r>
              <a:rPr lang="en-US" sz="2200" b="1" dirty="0">
                <a:solidFill>
                  <a:schemeClr val="accent6"/>
                </a:solidFill>
                <a:latin typeface="Courier New"/>
                <a:cs typeface="Courier New"/>
              </a:rPr>
              <a:t> /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53433" y="1495419"/>
            <a:ext cx="26828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 smtClean="0">
                <a:solidFill>
                  <a:schemeClr val="accent2"/>
                </a:solidFill>
                <a:latin typeface="Courier New"/>
                <a:cs typeface="Courier New"/>
              </a:rPr>
              <a:t>sqrt</a:t>
            </a:r>
            <a:r>
              <a:rPr lang="en-US" sz="22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solidFill>
                  <a:schemeClr val="accent2"/>
                </a:solidFill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)</a:t>
            </a:r>
            <a:endParaRPr lang="en-US" sz="2200" b="1" dirty="0">
              <a:solidFill>
                <a:schemeClr val="accent2"/>
              </a:solidFill>
              <a:latin typeface="Courier New"/>
              <a:cs typeface="Courier New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3539164" y="2452669"/>
            <a:ext cx="713765" cy="272695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496351" y="2040458"/>
            <a:ext cx="1427532" cy="31673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239581" y="4445760"/>
            <a:ext cx="256749" cy="272695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39581" y="3996048"/>
            <a:ext cx="3426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accent6"/>
                </a:solidFill>
                <a:latin typeface="Courier New"/>
                <a:cs typeface="Courier New"/>
              </a:rPr>
              <a:t>1</a:t>
            </a:r>
            <a:endParaRPr lang="en-US" sz="2200" b="1" dirty="0">
              <a:solidFill>
                <a:schemeClr val="accent6"/>
              </a:solidFill>
              <a:latin typeface="Courier New"/>
              <a:cs typeface="Courier New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3268123" y="4121144"/>
            <a:ext cx="256749" cy="27269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25310" y="3643642"/>
            <a:ext cx="3426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1</a:t>
            </a:r>
            <a:endParaRPr lang="en-US" sz="2200" b="1" dirty="0">
              <a:solidFill>
                <a:schemeClr val="accent2"/>
              </a:solidFill>
              <a:latin typeface="Courier New"/>
              <a:cs typeface="Courier New"/>
            </a:endParaRPr>
          </a:p>
        </p:txBody>
      </p:sp>
      <p:pic>
        <p:nvPicPr>
          <p:cNvPr id="12" name="Picture 11"/>
          <p:cNvPicPr>
            <a:picLocks/>
          </p:cNvPicPr>
          <p:nvPr/>
        </p:nvPicPr>
        <p:blipFill rotWithShape="1">
          <a:blip r:embed="rId2"/>
          <a:srcRect r="76414"/>
          <a:stretch/>
        </p:blipFill>
        <p:spPr>
          <a:xfrm>
            <a:off x="3474722" y="6199632"/>
            <a:ext cx="1337168" cy="65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18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8904" y="740886"/>
            <a:ext cx="8951360" cy="61171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bool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isPrime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)</a:t>
            </a:r>
            <a:r>
              <a:rPr lang="en-US" sz="2200" b="1" dirty="0">
                <a:latin typeface="Courier New"/>
                <a:cs typeface="Courier New"/>
              </a:rPr>
              <a:t>{</a:t>
            </a:r>
            <a:endParaRPr lang="en-US" sz="2200" b="1" dirty="0">
              <a:cs typeface="Courier New"/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  <a:r>
              <a:rPr lang="en-US" sz="2200" b="1" dirty="0">
                <a:latin typeface="Courier New"/>
                <a:cs typeface="Courier New"/>
              </a:rPr>
              <a:t>			</a:t>
            </a:r>
            <a:endParaRPr lang="en-US" sz="22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 = 0;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=1;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&lt;= </a:t>
            </a:r>
            <a:r>
              <a:rPr lang="en-US" sz="2200" b="1" dirty="0" err="1" smtClean="0">
                <a:solidFill>
                  <a:schemeClr val="accent3"/>
                </a:solidFill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++){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if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 %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== 0)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	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++;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22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if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 == </a:t>
            </a:r>
            <a:r>
              <a:rPr lang="en-US" sz="2200" b="1" dirty="0" smtClean="0">
                <a:solidFill>
                  <a:srgbClr val="9BBB59"/>
                </a:solidFill>
                <a:latin typeface="Courier New"/>
                <a:cs typeface="Courier New"/>
              </a:rPr>
              <a:t>2</a:t>
            </a:r>
            <a:r>
              <a:rPr lang="en-US" sz="2200" b="1" dirty="0" smtClean="0">
                <a:latin typeface="Courier New"/>
                <a:cs typeface="Courier New"/>
              </a:rPr>
              <a:t>)</a:t>
            </a:r>
            <a:endParaRPr lang="en-US" sz="2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true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else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false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  <a:endParaRPr lang="en-US" sz="2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53433" y="1926306"/>
            <a:ext cx="14698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solidFill>
                  <a:schemeClr val="accent6"/>
                </a:solidFill>
                <a:latin typeface="Courier New"/>
                <a:cs typeface="Courier New"/>
              </a:rPr>
              <a:t>num</a:t>
            </a:r>
            <a:r>
              <a:rPr lang="en-US" sz="2200" b="1" dirty="0">
                <a:solidFill>
                  <a:schemeClr val="accent6"/>
                </a:solidFill>
                <a:latin typeface="Courier New"/>
                <a:cs typeface="Courier New"/>
              </a:rPr>
              <a:t> /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53433" y="1495419"/>
            <a:ext cx="26828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 smtClean="0">
                <a:solidFill>
                  <a:schemeClr val="accent2"/>
                </a:solidFill>
                <a:latin typeface="Courier New"/>
                <a:cs typeface="Courier New"/>
              </a:rPr>
              <a:t>sqrt</a:t>
            </a:r>
            <a:r>
              <a:rPr lang="en-US" sz="22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solidFill>
                  <a:schemeClr val="accent2"/>
                </a:solidFill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)</a:t>
            </a:r>
            <a:endParaRPr lang="en-US" sz="2200" b="1" dirty="0">
              <a:solidFill>
                <a:schemeClr val="accent2"/>
              </a:solidFill>
              <a:latin typeface="Courier New"/>
              <a:cs typeface="Courier New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3539164" y="2452669"/>
            <a:ext cx="713765" cy="272695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496351" y="2040458"/>
            <a:ext cx="1427532" cy="31673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239581" y="4445760"/>
            <a:ext cx="256749" cy="272695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39581" y="3996048"/>
            <a:ext cx="3426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accent6"/>
                </a:solidFill>
                <a:latin typeface="Courier New"/>
                <a:cs typeface="Courier New"/>
              </a:rPr>
              <a:t>1</a:t>
            </a:r>
            <a:endParaRPr lang="en-US" sz="2200" b="1" dirty="0">
              <a:solidFill>
                <a:schemeClr val="accent6"/>
              </a:solidFill>
              <a:latin typeface="Courier New"/>
              <a:cs typeface="Courier New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3268123" y="4121144"/>
            <a:ext cx="256749" cy="27269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25310" y="3643642"/>
            <a:ext cx="3426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1</a:t>
            </a:r>
            <a:endParaRPr lang="en-US" sz="2200" b="1" dirty="0">
              <a:solidFill>
                <a:schemeClr val="accent2"/>
              </a:solidFill>
              <a:latin typeface="Courier New"/>
              <a:cs typeface="Courier New"/>
            </a:endParaRPr>
          </a:p>
        </p:txBody>
      </p:sp>
      <p:pic>
        <p:nvPicPr>
          <p:cNvPr id="12" name="Picture 11"/>
          <p:cNvPicPr>
            <a:picLocks/>
          </p:cNvPicPr>
          <p:nvPr/>
        </p:nvPicPr>
        <p:blipFill rotWithShape="1">
          <a:blip r:embed="rId2"/>
          <a:srcRect r="69943"/>
          <a:stretch/>
        </p:blipFill>
        <p:spPr>
          <a:xfrm>
            <a:off x="3474721" y="6199632"/>
            <a:ext cx="1704057" cy="658368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83931" y="1957218"/>
            <a:ext cx="2306529" cy="437060"/>
          </a:xfrm>
          <a:prstGeom prst="rect">
            <a:avLst/>
          </a:prstGeom>
          <a:solidFill>
            <a:schemeClr val="accent4">
              <a:alpha val="34000"/>
            </a:schemeClr>
          </a:solidFill>
          <a:ln>
            <a:solidFill>
              <a:schemeClr val="accent4">
                <a:lumMod val="60000"/>
                <a:lumOff val="40000"/>
                <a:alpha val="47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4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8904" y="740886"/>
            <a:ext cx="8951360" cy="61171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bool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isPrime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)</a:t>
            </a:r>
            <a:r>
              <a:rPr lang="en-US" sz="2200" b="1" dirty="0">
                <a:latin typeface="Courier New"/>
                <a:cs typeface="Courier New"/>
              </a:rPr>
              <a:t>{</a:t>
            </a:r>
            <a:endParaRPr lang="en-US" sz="2200" b="1" dirty="0">
              <a:cs typeface="Courier New"/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  <a:r>
              <a:rPr lang="en-US" sz="2200" b="1" dirty="0">
                <a:latin typeface="Courier New"/>
                <a:cs typeface="Courier New"/>
              </a:rPr>
              <a:t>			</a:t>
            </a:r>
            <a:endParaRPr lang="en-US" sz="22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 = 0;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=1;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&lt;= </a:t>
            </a:r>
            <a:r>
              <a:rPr lang="en-US" sz="2200" b="1" dirty="0" err="1" smtClean="0">
                <a:solidFill>
                  <a:schemeClr val="accent3"/>
                </a:solidFill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++){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if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 %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== 0)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	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++;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22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if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 == </a:t>
            </a:r>
            <a:r>
              <a:rPr lang="en-US" sz="2200" b="1" dirty="0" smtClean="0">
                <a:solidFill>
                  <a:srgbClr val="9BBB59"/>
                </a:solidFill>
                <a:latin typeface="Courier New"/>
                <a:cs typeface="Courier New"/>
              </a:rPr>
              <a:t>2</a:t>
            </a:r>
            <a:r>
              <a:rPr lang="en-US" sz="2200" b="1" dirty="0" smtClean="0">
                <a:latin typeface="Courier New"/>
                <a:cs typeface="Courier New"/>
              </a:rPr>
              <a:t>)</a:t>
            </a:r>
            <a:endParaRPr lang="en-US" sz="2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true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else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false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  <a:endParaRPr lang="en-US" sz="2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53433" y="1926306"/>
            <a:ext cx="14698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solidFill>
                  <a:schemeClr val="accent6"/>
                </a:solidFill>
                <a:latin typeface="Courier New"/>
                <a:cs typeface="Courier New"/>
              </a:rPr>
              <a:t>num</a:t>
            </a:r>
            <a:r>
              <a:rPr lang="en-US" sz="2200" b="1" dirty="0">
                <a:solidFill>
                  <a:schemeClr val="accent6"/>
                </a:solidFill>
                <a:latin typeface="Courier New"/>
                <a:cs typeface="Courier New"/>
              </a:rPr>
              <a:t> /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53433" y="1495419"/>
            <a:ext cx="26828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 smtClean="0">
                <a:solidFill>
                  <a:schemeClr val="accent2"/>
                </a:solidFill>
                <a:latin typeface="Courier New"/>
                <a:cs typeface="Courier New"/>
              </a:rPr>
              <a:t>sqrt</a:t>
            </a:r>
            <a:r>
              <a:rPr lang="en-US" sz="22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solidFill>
                  <a:schemeClr val="accent2"/>
                </a:solidFill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)</a:t>
            </a:r>
            <a:endParaRPr lang="en-US" sz="2200" b="1" dirty="0">
              <a:solidFill>
                <a:schemeClr val="accent2"/>
              </a:solidFill>
              <a:latin typeface="Courier New"/>
              <a:cs typeface="Courier New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3539164" y="2452669"/>
            <a:ext cx="713765" cy="272695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496351" y="2040458"/>
            <a:ext cx="1427532" cy="31673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239581" y="4445760"/>
            <a:ext cx="256749" cy="272695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39581" y="3996048"/>
            <a:ext cx="3426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accent6"/>
                </a:solidFill>
                <a:latin typeface="Courier New"/>
                <a:cs typeface="Courier New"/>
              </a:rPr>
              <a:t>1</a:t>
            </a:r>
            <a:endParaRPr lang="en-US" sz="2200" b="1" dirty="0">
              <a:solidFill>
                <a:schemeClr val="accent6"/>
              </a:solidFill>
              <a:latin typeface="Courier New"/>
              <a:cs typeface="Courier New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3268123" y="4121144"/>
            <a:ext cx="256749" cy="27269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25310" y="3643642"/>
            <a:ext cx="3426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1</a:t>
            </a:r>
            <a:endParaRPr lang="en-US" sz="2200" b="1" dirty="0">
              <a:solidFill>
                <a:schemeClr val="accent2"/>
              </a:solidFill>
              <a:latin typeface="Courier New"/>
              <a:cs typeface="Courier New"/>
            </a:endParaRPr>
          </a:p>
        </p:txBody>
      </p:sp>
      <p:pic>
        <p:nvPicPr>
          <p:cNvPr id="12" name="Picture 11"/>
          <p:cNvPicPr>
            <a:picLocks/>
          </p:cNvPicPr>
          <p:nvPr/>
        </p:nvPicPr>
        <p:blipFill rotWithShape="1">
          <a:blip r:embed="rId2"/>
          <a:srcRect r="59240"/>
          <a:stretch/>
        </p:blipFill>
        <p:spPr>
          <a:xfrm>
            <a:off x="3474721" y="6199632"/>
            <a:ext cx="2310836" cy="658368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897777" y="2394278"/>
            <a:ext cx="569334" cy="437060"/>
          </a:xfrm>
          <a:prstGeom prst="rect">
            <a:avLst/>
          </a:prstGeom>
          <a:solidFill>
            <a:schemeClr val="accent4">
              <a:alpha val="34000"/>
            </a:schemeClr>
          </a:solidFill>
          <a:ln>
            <a:solidFill>
              <a:schemeClr val="accent4">
                <a:lumMod val="60000"/>
                <a:lumOff val="40000"/>
                <a:alpha val="47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3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8904" y="740886"/>
            <a:ext cx="8951360" cy="61171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bool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isPrime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)</a:t>
            </a:r>
            <a:r>
              <a:rPr lang="en-US" sz="2200" b="1" dirty="0">
                <a:latin typeface="Courier New"/>
                <a:cs typeface="Courier New"/>
              </a:rPr>
              <a:t>{</a:t>
            </a:r>
            <a:endParaRPr lang="en-US" sz="2200" b="1" dirty="0">
              <a:cs typeface="Courier New"/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  <a:r>
              <a:rPr lang="en-US" sz="2200" b="1" dirty="0">
                <a:latin typeface="Courier New"/>
                <a:cs typeface="Courier New"/>
              </a:rPr>
              <a:t>			</a:t>
            </a:r>
            <a:endParaRPr lang="en-US" sz="22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 = 0;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=1;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&lt;= </a:t>
            </a:r>
            <a:r>
              <a:rPr lang="en-US" sz="2200" b="1" dirty="0" err="1" smtClean="0">
                <a:solidFill>
                  <a:schemeClr val="accent3"/>
                </a:solidFill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++){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if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 %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== 0)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	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++;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22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if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 == </a:t>
            </a:r>
            <a:r>
              <a:rPr lang="en-US" sz="2200" b="1" dirty="0" smtClean="0">
                <a:solidFill>
                  <a:srgbClr val="9BBB59"/>
                </a:solidFill>
                <a:latin typeface="Courier New"/>
                <a:cs typeface="Courier New"/>
              </a:rPr>
              <a:t>2</a:t>
            </a:r>
            <a:r>
              <a:rPr lang="en-US" sz="2200" b="1" dirty="0" smtClean="0">
                <a:latin typeface="Courier New"/>
                <a:cs typeface="Courier New"/>
              </a:rPr>
              <a:t>)</a:t>
            </a:r>
            <a:endParaRPr lang="en-US" sz="2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true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else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false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  <a:endParaRPr lang="en-US" sz="2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53433" y="1926306"/>
            <a:ext cx="14698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solidFill>
                  <a:schemeClr val="accent6"/>
                </a:solidFill>
                <a:latin typeface="Courier New"/>
                <a:cs typeface="Courier New"/>
              </a:rPr>
              <a:t>num</a:t>
            </a:r>
            <a:r>
              <a:rPr lang="en-US" sz="2200" b="1" dirty="0">
                <a:solidFill>
                  <a:schemeClr val="accent6"/>
                </a:solidFill>
                <a:latin typeface="Courier New"/>
                <a:cs typeface="Courier New"/>
              </a:rPr>
              <a:t> /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53433" y="1495419"/>
            <a:ext cx="26828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 smtClean="0">
                <a:solidFill>
                  <a:schemeClr val="accent2"/>
                </a:solidFill>
                <a:latin typeface="Courier New"/>
                <a:cs typeface="Courier New"/>
              </a:rPr>
              <a:t>sqrt</a:t>
            </a:r>
            <a:r>
              <a:rPr lang="en-US" sz="22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solidFill>
                  <a:schemeClr val="accent2"/>
                </a:solidFill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)</a:t>
            </a:r>
            <a:endParaRPr lang="en-US" sz="2200" b="1" dirty="0">
              <a:solidFill>
                <a:schemeClr val="accent2"/>
              </a:solidFill>
              <a:latin typeface="Courier New"/>
              <a:cs typeface="Courier New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3539164" y="2452669"/>
            <a:ext cx="713765" cy="272695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496351" y="2040458"/>
            <a:ext cx="1427532" cy="31673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239581" y="4445760"/>
            <a:ext cx="256749" cy="272695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39581" y="3996048"/>
            <a:ext cx="3426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accent6"/>
                </a:solidFill>
                <a:latin typeface="Courier New"/>
                <a:cs typeface="Courier New"/>
              </a:rPr>
              <a:t>1</a:t>
            </a:r>
            <a:endParaRPr lang="en-US" sz="2200" b="1" dirty="0">
              <a:solidFill>
                <a:schemeClr val="accent6"/>
              </a:solidFill>
              <a:latin typeface="Courier New"/>
              <a:cs typeface="Courier New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3268123" y="4121144"/>
            <a:ext cx="256749" cy="27269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25310" y="3643642"/>
            <a:ext cx="3426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1</a:t>
            </a:r>
            <a:endParaRPr lang="en-US" sz="2200" b="1" dirty="0">
              <a:solidFill>
                <a:schemeClr val="accent2"/>
              </a:solidFill>
              <a:latin typeface="Courier New"/>
              <a:cs typeface="Courier New"/>
            </a:endParaRPr>
          </a:p>
        </p:txBody>
      </p:sp>
      <p:pic>
        <p:nvPicPr>
          <p:cNvPr id="12" name="Picture 11"/>
          <p:cNvPicPr>
            <a:picLocks/>
          </p:cNvPicPr>
          <p:nvPr/>
        </p:nvPicPr>
        <p:blipFill rotWithShape="1">
          <a:blip r:embed="rId2"/>
          <a:srcRect r="59240"/>
          <a:stretch/>
        </p:blipFill>
        <p:spPr>
          <a:xfrm>
            <a:off x="3474721" y="6199632"/>
            <a:ext cx="2310836" cy="658368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094835" y="2394278"/>
            <a:ext cx="437948" cy="437060"/>
          </a:xfrm>
          <a:prstGeom prst="rect">
            <a:avLst/>
          </a:prstGeom>
          <a:solidFill>
            <a:schemeClr val="accent4">
              <a:alpha val="34000"/>
            </a:schemeClr>
          </a:solidFill>
          <a:ln>
            <a:solidFill>
              <a:schemeClr val="accent4">
                <a:lumMod val="60000"/>
                <a:lumOff val="40000"/>
                <a:alpha val="47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613057" y="2394278"/>
            <a:ext cx="423350" cy="437060"/>
          </a:xfrm>
          <a:prstGeom prst="rect">
            <a:avLst/>
          </a:prstGeom>
          <a:solidFill>
            <a:schemeClr val="accent4">
              <a:alpha val="34000"/>
            </a:schemeClr>
          </a:solidFill>
          <a:ln>
            <a:solidFill>
              <a:schemeClr val="accent4">
                <a:lumMod val="60000"/>
                <a:lumOff val="40000"/>
                <a:alpha val="47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114986" y="2831338"/>
            <a:ext cx="395919" cy="437060"/>
          </a:xfrm>
          <a:prstGeom prst="rect">
            <a:avLst/>
          </a:prstGeom>
          <a:solidFill>
            <a:schemeClr val="accent4">
              <a:alpha val="34000"/>
            </a:schemeClr>
          </a:solidFill>
          <a:ln>
            <a:solidFill>
              <a:schemeClr val="accent4">
                <a:lumMod val="60000"/>
                <a:lumOff val="40000"/>
                <a:alpha val="47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911473" y="2831338"/>
            <a:ext cx="395919" cy="437060"/>
          </a:xfrm>
          <a:prstGeom prst="rect">
            <a:avLst/>
          </a:prstGeom>
          <a:solidFill>
            <a:schemeClr val="accent4">
              <a:alpha val="34000"/>
            </a:schemeClr>
          </a:solidFill>
          <a:ln>
            <a:solidFill>
              <a:schemeClr val="accent4">
                <a:lumMod val="60000"/>
                <a:lumOff val="40000"/>
                <a:alpha val="47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049275" y="3268398"/>
            <a:ext cx="395919" cy="323019"/>
          </a:xfrm>
          <a:prstGeom prst="rect">
            <a:avLst/>
          </a:prstGeom>
          <a:solidFill>
            <a:schemeClr val="accent4">
              <a:alpha val="34000"/>
            </a:schemeClr>
          </a:solidFill>
          <a:ln>
            <a:solidFill>
              <a:schemeClr val="accent4">
                <a:lumMod val="60000"/>
                <a:lumOff val="40000"/>
                <a:alpha val="47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flipV="1">
            <a:off x="3625265" y="1559419"/>
            <a:ext cx="1567623" cy="380998"/>
          </a:xfrm>
          <a:prstGeom prst="rect">
            <a:avLst/>
          </a:prstGeom>
          <a:solidFill>
            <a:schemeClr val="accent4">
              <a:alpha val="34000"/>
            </a:schemeClr>
          </a:solidFill>
          <a:ln>
            <a:solidFill>
              <a:schemeClr val="accent4">
                <a:lumMod val="60000"/>
                <a:lumOff val="40000"/>
                <a:alpha val="47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0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8904" y="740886"/>
            <a:ext cx="8951360" cy="61171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bool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isPrime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)</a:t>
            </a:r>
            <a:r>
              <a:rPr lang="en-US" sz="2200" b="1" dirty="0">
                <a:latin typeface="Courier New"/>
                <a:cs typeface="Courier New"/>
              </a:rPr>
              <a:t>{</a:t>
            </a:r>
            <a:endParaRPr lang="en-US" sz="2200" b="1" dirty="0">
              <a:cs typeface="Courier New"/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  <a:r>
              <a:rPr lang="en-US" sz="2200" b="1" dirty="0">
                <a:latin typeface="Courier New"/>
                <a:cs typeface="Courier New"/>
              </a:rPr>
              <a:t>			</a:t>
            </a:r>
            <a:endParaRPr lang="en-US" sz="22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 = 0;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=1;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&lt;= </a:t>
            </a:r>
            <a:r>
              <a:rPr lang="en-US" sz="2200" b="1" dirty="0" err="1" smtClean="0">
                <a:solidFill>
                  <a:schemeClr val="accent3"/>
                </a:solidFill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++){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if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 %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== 0)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	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++;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22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if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 == </a:t>
            </a:r>
            <a:r>
              <a:rPr lang="en-US" sz="2200" b="1" dirty="0" smtClean="0">
                <a:solidFill>
                  <a:srgbClr val="9BBB59"/>
                </a:solidFill>
                <a:latin typeface="Courier New"/>
                <a:cs typeface="Courier New"/>
              </a:rPr>
              <a:t>2</a:t>
            </a:r>
            <a:r>
              <a:rPr lang="en-US" sz="2200" b="1" dirty="0" smtClean="0">
                <a:latin typeface="Courier New"/>
                <a:cs typeface="Courier New"/>
              </a:rPr>
              <a:t>)</a:t>
            </a:r>
            <a:endParaRPr lang="en-US" sz="2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true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else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false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  <a:endParaRPr lang="en-US" sz="2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53433" y="1926306"/>
            <a:ext cx="14698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solidFill>
                  <a:schemeClr val="accent6"/>
                </a:solidFill>
                <a:latin typeface="Courier New"/>
                <a:cs typeface="Courier New"/>
              </a:rPr>
              <a:t>num</a:t>
            </a:r>
            <a:r>
              <a:rPr lang="en-US" sz="2200" b="1" dirty="0">
                <a:solidFill>
                  <a:schemeClr val="accent6"/>
                </a:solidFill>
                <a:latin typeface="Courier New"/>
                <a:cs typeface="Courier New"/>
              </a:rPr>
              <a:t> /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53433" y="1495419"/>
            <a:ext cx="26828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 smtClean="0">
                <a:solidFill>
                  <a:schemeClr val="accent2"/>
                </a:solidFill>
                <a:latin typeface="Courier New"/>
                <a:cs typeface="Courier New"/>
              </a:rPr>
              <a:t>sqrt</a:t>
            </a:r>
            <a:r>
              <a:rPr lang="en-US" sz="22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solidFill>
                  <a:schemeClr val="accent2"/>
                </a:solidFill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)</a:t>
            </a:r>
            <a:endParaRPr lang="en-US" sz="2200" b="1" dirty="0">
              <a:solidFill>
                <a:schemeClr val="accent2"/>
              </a:solidFill>
              <a:latin typeface="Courier New"/>
              <a:cs typeface="Courier New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3539164" y="2452669"/>
            <a:ext cx="713765" cy="272695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496351" y="2040458"/>
            <a:ext cx="1427532" cy="31673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239581" y="4445760"/>
            <a:ext cx="256749" cy="272695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39581" y="3996048"/>
            <a:ext cx="3426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accent6"/>
                </a:solidFill>
                <a:latin typeface="Courier New"/>
                <a:cs typeface="Courier New"/>
              </a:rPr>
              <a:t>1</a:t>
            </a:r>
            <a:endParaRPr lang="en-US" sz="2200" b="1" dirty="0">
              <a:solidFill>
                <a:schemeClr val="accent6"/>
              </a:solidFill>
              <a:latin typeface="Courier New"/>
              <a:cs typeface="Courier New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3268123" y="4121144"/>
            <a:ext cx="256749" cy="27269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25310" y="3643642"/>
            <a:ext cx="3426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1</a:t>
            </a:r>
            <a:endParaRPr lang="en-US" sz="2200" b="1" dirty="0">
              <a:solidFill>
                <a:schemeClr val="accent2"/>
              </a:solidFill>
              <a:latin typeface="Courier New"/>
              <a:cs typeface="Courier New"/>
            </a:endParaRPr>
          </a:p>
        </p:txBody>
      </p:sp>
      <p:pic>
        <p:nvPicPr>
          <p:cNvPr id="12" name="Picture 11"/>
          <p:cNvPicPr>
            <a:picLocks/>
          </p:cNvPicPr>
          <p:nvPr/>
        </p:nvPicPr>
        <p:blipFill rotWithShape="1">
          <a:blip r:embed="rId2"/>
          <a:srcRect r="41816"/>
          <a:stretch/>
        </p:blipFill>
        <p:spPr>
          <a:xfrm>
            <a:off x="3474720" y="6199632"/>
            <a:ext cx="3298613" cy="658368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094835" y="2394278"/>
            <a:ext cx="437948" cy="437060"/>
          </a:xfrm>
          <a:prstGeom prst="rect">
            <a:avLst/>
          </a:prstGeom>
          <a:solidFill>
            <a:schemeClr val="accent4">
              <a:alpha val="34000"/>
            </a:schemeClr>
          </a:solidFill>
          <a:ln>
            <a:solidFill>
              <a:schemeClr val="accent4">
                <a:lumMod val="60000"/>
                <a:lumOff val="40000"/>
                <a:alpha val="47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613057" y="2394278"/>
            <a:ext cx="423350" cy="437060"/>
          </a:xfrm>
          <a:prstGeom prst="rect">
            <a:avLst/>
          </a:prstGeom>
          <a:solidFill>
            <a:schemeClr val="accent4">
              <a:alpha val="34000"/>
            </a:schemeClr>
          </a:solidFill>
          <a:ln>
            <a:solidFill>
              <a:schemeClr val="accent4">
                <a:lumMod val="60000"/>
                <a:lumOff val="40000"/>
                <a:alpha val="47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114986" y="2831338"/>
            <a:ext cx="395919" cy="437060"/>
          </a:xfrm>
          <a:prstGeom prst="rect">
            <a:avLst/>
          </a:prstGeom>
          <a:solidFill>
            <a:schemeClr val="accent4">
              <a:alpha val="34000"/>
            </a:schemeClr>
          </a:solidFill>
          <a:ln>
            <a:solidFill>
              <a:schemeClr val="accent4">
                <a:lumMod val="60000"/>
                <a:lumOff val="40000"/>
                <a:alpha val="47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911473" y="2831338"/>
            <a:ext cx="395919" cy="437060"/>
          </a:xfrm>
          <a:prstGeom prst="rect">
            <a:avLst/>
          </a:prstGeom>
          <a:solidFill>
            <a:schemeClr val="accent4">
              <a:alpha val="34000"/>
            </a:schemeClr>
          </a:solidFill>
          <a:ln>
            <a:solidFill>
              <a:schemeClr val="accent4">
                <a:lumMod val="60000"/>
                <a:lumOff val="40000"/>
                <a:alpha val="47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049275" y="3268398"/>
            <a:ext cx="395919" cy="323019"/>
          </a:xfrm>
          <a:prstGeom prst="rect">
            <a:avLst/>
          </a:prstGeom>
          <a:solidFill>
            <a:schemeClr val="accent4">
              <a:alpha val="34000"/>
            </a:schemeClr>
          </a:solidFill>
          <a:ln>
            <a:solidFill>
              <a:schemeClr val="accent4">
                <a:lumMod val="60000"/>
                <a:lumOff val="40000"/>
                <a:alpha val="47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flipV="1">
            <a:off x="3625265" y="1559419"/>
            <a:ext cx="1567623" cy="380998"/>
          </a:xfrm>
          <a:prstGeom prst="rect">
            <a:avLst/>
          </a:prstGeom>
          <a:solidFill>
            <a:schemeClr val="accent4">
              <a:alpha val="34000"/>
            </a:schemeClr>
          </a:solidFill>
          <a:ln>
            <a:solidFill>
              <a:schemeClr val="accent4">
                <a:lumMod val="60000"/>
                <a:lumOff val="40000"/>
                <a:alpha val="47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99" y="1193800"/>
            <a:ext cx="8817901" cy="546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u="sng" dirty="0" smtClean="0">
                <a:solidFill>
                  <a:srgbClr val="FF6600"/>
                </a:solidFill>
              </a:rPr>
              <a:t>Definition</a:t>
            </a:r>
            <a:r>
              <a:rPr lang="en-US" sz="2800" dirty="0" smtClean="0">
                <a:solidFill>
                  <a:srgbClr val="FF6600"/>
                </a:solidFill>
              </a:rPr>
              <a:t>:</a:t>
            </a:r>
            <a:r>
              <a:rPr lang="en-US" sz="2800" dirty="0" smtClean="0"/>
              <a:t> Let </a:t>
            </a:r>
            <a:r>
              <a:rPr lang="en-US" sz="2800" i="1" dirty="0" smtClean="0">
                <a:latin typeface="Times"/>
                <a:cs typeface="Times"/>
              </a:rPr>
              <a:t>num</a:t>
            </a:r>
            <a:r>
              <a:rPr lang="en-US" sz="2800" dirty="0" smtClean="0"/>
              <a:t>≥2 be an integer. We say that </a:t>
            </a:r>
            <a:r>
              <a:rPr lang="en-US" sz="2800" i="1" dirty="0" err="1" smtClean="0">
                <a:solidFill>
                  <a:srgbClr val="660066"/>
                </a:solidFill>
                <a:latin typeface="Times"/>
                <a:cs typeface="Times"/>
              </a:rPr>
              <a:t>num</a:t>
            </a:r>
            <a:r>
              <a:rPr lang="en-US" sz="2800" i="1" dirty="0" smtClean="0">
                <a:solidFill>
                  <a:srgbClr val="660066"/>
                </a:solidFill>
              </a:rPr>
              <a:t> is prime</a:t>
            </a:r>
            <a:r>
              <a:rPr lang="en-US" sz="2800" dirty="0" smtClean="0"/>
              <a:t>, if its only divisors are 1 and </a:t>
            </a:r>
            <a:r>
              <a:rPr lang="en-US" sz="2800" i="1" dirty="0" err="1">
                <a:latin typeface="Times"/>
                <a:cs typeface="Times"/>
              </a:rPr>
              <a:t>num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	</a:t>
            </a:r>
            <a:r>
              <a:rPr lang="en-US" sz="2800" u="sng" dirty="0" smtClean="0">
                <a:solidFill>
                  <a:srgbClr val="376092"/>
                </a:solidFill>
              </a:rPr>
              <a:t>Examples</a:t>
            </a:r>
            <a:r>
              <a:rPr lang="en-US" sz="2800" dirty="0" smtClean="0">
                <a:solidFill>
                  <a:srgbClr val="376092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376092"/>
                </a:solidFill>
              </a:rPr>
              <a:t>	</a:t>
            </a:r>
            <a:r>
              <a:rPr lang="en-US" sz="2800" dirty="0" smtClean="0">
                <a:solidFill>
                  <a:srgbClr val="376092"/>
                </a:solidFill>
              </a:rPr>
              <a:t>	13 is prime				12 is not prime</a:t>
            </a:r>
            <a:endParaRPr lang="en-US" sz="2800" dirty="0">
              <a:solidFill>
                <a:srgbClr val="376092"/>
              </a:solidFill>
            </a:endParaRP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u="sng" dirty="0">
                <a:solidFill>
                  <a:srgbClr val="FF6600"/>
                </a:solidFill>
              </a:rPr>
              <a:t>Definition</a:t>
            </a:r>
            <a:r>
              <a:rPr lang="en-US" sz="2800" dirty="0">
                <a:solidFill>
                  <a:srgbClr val="FF6600"/>
                </a:solidFill>
              </a:rPr>
              <a:t>:</a:t>
            </a:r>
            <a:r>
              <a:rPr lang="en-US" sz="2800" dirty="0"/>
              <a:t> Let </a:t>
            </a:r>
            <a:r>
              <a:rPr lang="en-US" sz="2800" i="1" dirty="0">
                <a:latin typeface="Times"/>
                <a:cs typeface="Times"/>
              </a:rPr>
              <a:t>num≥</a:t>
            </a:r>
            <a:r>
              <a:rPr lang="en-US" sz="2800" dirty="0"/>
              <a:t>2 be an </a:t>
            </a:r>
            <a:r>
              <a:rPr lang="en-US" sz="2800" dirty="0" smtClean="0"/>
              <a:t>integer, and let </a:t>
            </a:r>
            <a:r>
              <a:rPr lang="en-US" sz="2800" i="1" dirty="0">
                <a:latin typeface="Times"/>
                <a:cs typeface="Times"/>
              </a:rPr>
              <a:t>d</a:t>
            </a:r>
            <a:r>
              <a:rPr lang="en-US" sz="2800" dirty="0" smtClean="0"/>
              <a:t> and </a:t>
            </a:r>
            <a:r>
              <a:rPr lang="en-US" sz="2800" i="1" dirty="0" smtClean="0">
                <a:latin typeface="Times"/>
                <a:cs typeface="Times"/>
              </a:rPr>
              <a:t>k</a:t>
            </a:r>
            <a:r>
              <a:rPr lang="en-US" sz="2800" dirty="0" smtClean="0"/>
              <a:t> be two divisors of </a:t>
            </a:r>
            <a:r>
              <a:rPr lang="en-US" sz="2800" i="1" dirty="0">
                <a:latin typeface="Times"/>
                <a:cs typeface="Times"/>
              </a:rPr>
              <a:t>num</a:t>
            </a:r>
            <a:r>
              <a:rPr lang="en-US" sz="2800" dirty="0" smtClean="0"/>
              <a:t>. We </a:t>
            </a:r>
            <a:r>
              <a:rPr lang="en-US" sz="2800" dirty="0"/>
              <a:t>say that </a:t>
            </a:r>
            <a:r>
              <a:rPr lang="en-US" sz="2800" i="1" dirty="0" smtClean="0">
                <a:solidFill>
                  <a:srgbClr val="660066"/>
                </a:solidFill>
                <a:latin typeface="Times"/>
                <a:cs typeface="Times"/>
              </a:rPr>
              <a:t>k</a:t>
            </a:r>
            <a:r>
              <a:rPr lang="en-US" sz="2800" i="1" dirty="0" smtClean="0">
                <a:solidFill>
                  <a:srgbClr val="660066"/>
                </a:solidFill>
              </a:rPr>
              <a:t> and </a:t>
            </a:r>
            <a:r>
              <a:rPr lang="en-US" sz="2800" i="1" dirty="0" smtClean="0">
                <a:solidFill>
                  <a:srgbClr val="660066"/>
                </a:solidFill>
                <a:latin typeface="Times"/>
                <a:cs typeface="Times"/>
              </a:rPr>
              <a:t>d</a:t>
            </a:r>
            <a:r>
              <a:rPr lang="en-US" sz="2800" b="1" i="1" dirty="0" smtClean="0">
                <a:solidFill>
                  <a:srgbClr val="660066"/>
                </a:solidFill>
              </a:rPr>
              <a:t> </a:t>
            </a:r>
            <a:r>
              <a:rPr lang="en-US" sz="2800" i="1" dirty="0" smtClean="0">
                <a:solidFill>
                  <a:srgbClr val="660066"/>
                </a:solidFill>
              </a:rPr>
              <a:t>are complementary divisors</a:t>
            </a:r>
            <a:r>
              <a:rPr lang="en-US" sz="2800" i="1" dirty="0" smtClean="0"/>
              <a:t> of </a:t>
            </a:r>
            <a:r>
              <a:rPr lang="en-US" sz="2800" i="1" dirty="0" err="1" smtClean="0">
                <a:latin typeface="Times"/>
                <a:cs typeface="Times"/>
              </a:rPr>
              <a:t>num</a:t>
            </a:r>
            <a:r>
              <a:rPr lang="en-US" sz="2800" dirty="0" smtClean="0"/>
              <a:t>, if </a:t>
            </a:r>
            <a:r>
              <a:rPr lang="en-US" sz="2800" i="1" dirty="0" err="1">
                <a:latin typeface="Times"/>
                <a:cs typeface="Times"/>
              </a:rPr>
              <a:t>d</a:t>
            </a:r>
            <a:r>
              <a:rPr lang="en-US" sz="1400" baseline="30000" dirty="0" err="1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800" i="1" dirty="0" err="1" smtClean="0">
                <a:latin typeface="Times"/>
                <a:cs typeface="Times"/>
              </a:rPr>
              <a:t>k</a:t>
            </a:r>
            <a:r>
              <a:rPr lang="en-US" sz="2800" dirty="0" smtClean="0"/>
              <a:t>=</a:t>
            </a:r>
            <a:r>
              <a:rPr lang="en-US" sz="2800" i="1" dirty="0" err="1">
                <a:latin typeface="Times"/>
                <a:cs typeface="Times"/>
              </a:rPr>
              <a:t>num</a:t>
            </a:r>
            <a:endParaRPr lang="en-US" sz="2800" i="1" dirty="0">
              <a:latin typeface="Times"/>
              <a:cs typeface="Times"/>
            </a:endParaRP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endParaRPr lang="en-US" sz="28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79667" y="324433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3431296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8904" y="740886"/>
            <a:ext cx="8951360" cy="61171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bool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isPrime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)</a:t>
            </a:r>
            <a:r>
              <a:rPr lang="en-US" sz="2200" b="1" dirty="0">
                <a:latin typeface="Courier New"/>
                <a:cs typeface="Courier New"/>
              </a:rPr>
              <a:t>{</a:t>
            </a:r>
            <a:endParaRPr lang="en-US" sz="2200" b="1" dirty="0">
              <a:cs typeface="Courier New"/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  <a:r>
              <a:rPr lang="en-US" sz="2200" b="1" dirty="0">
                <a:latin typeface="Courier New"/>
                <a:cs typeface="Courier New"/>
              </a:rPr>
              <a:t>			</a:t>
            </a:r>
            <a:endParaRPr lang="en-US" sz="22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 = 0;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=1;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&lt;= </a:t>
            </a:r>
            <a:r>
              <a:rPr lang="en-US" sz="2200" b="1" dirty="0" err="1" smtClean="0">
                <a:solidFill>
                  <a:schemeClr val="accent3"/>
                </a:solidFill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++){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if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 %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== 0)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	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++;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22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if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 == </a:t>
            </a:r>
            <a:r>
              <a:rPr lang="en-US" sz="2200" b="1" dirty="0" smtClean="0">
                <a:solidFill>
                  <a:srgbClr val="9BBB59"/>
                </a:solidFill>
                <a:latin typeface="Courier New"/>
                <a:cs typeface="Courier New"/>
              </a:rPr>
              <a:t>2</a:t>
            </a:r>
            <a:r>
              <a:rPr lang="en-US" sz="2200" b="1" dirty="0" smtClean="0">
                <a:latin typeface="Courier New"/>
                <a:cs typeface="Courier New"/>
              </a:rPr>
              <a:t>)</a:t>
            </a:r>
            <a:endParaRPr lang="en-US" sz="2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true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else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false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  <a:endParaRPr lang="en-US" sz="2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53433" y="1926306"/>
            <a:ext cx="14698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solidFill>
                  <a:schemeClr val="accent6"/>
                </a:solidFill>
                <a:latin typeface="Courier New"/>
                <a:cs typeface="Courier New"/>
              </a:rPr>
              <a:t>num</a:t>
            </a:r>
            <a:r>
              <a:rPr lang="en-US" sz="2200" b="1" dirty="0">
                <a:solidFill>
                  <a:schemeClr val="accent6"/>
                </a:solidFill>
                <a:latin typeface="Courier New"/>
                <a:cs typeface="Courier New"/>
              </a:rPr>
              <a:t> /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53433" y="1495419"/>
            <a:ext cx="26828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 smtClean="0">
                <a:solidFill>
                  <a:schemeClr val="accent2"/>
                </a:solidFill>
                <a:latin typeface="Courier New"/>
                <a:cs typeface="Courier New"/>
              </a:rPr>
              <a:t>sqrt</a:t>
            </a:r>
            <a:r>
              <a:rPr lang="en-US" sz="22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solidFill>
                  <a:schemeClr val="accent2"/>
                </a:solidFill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)</a:t>
            </a:r>
            <a:endParaRPr lang="en-US" sz="2200" b="1" dirty="0">
              <a:solidFill>
                <a:schemeClr val="accent2"/>
              </a:solidFill>
              <a:latin typeface="Courier New"/>
              <a:cs typeface="Courier New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3539164" y="2452669"/>
            <a:ext cx="713765" cy="272695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496351" y="2040458"/>
            <a:ext cx="1427532" cy="31673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239581" y="4445760"/>
            <a:ext cx="256749" cy="272695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39581" y="3996048"/>
            <a:ext cx="3426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accent6"/>
                </a:solidFill>
                <a:latin typeface="Courier New"/>
                <a:cs typeface="Courier New"/>
              </a:rPr>
              <a:t>1</a:t>
            </a:r>
            <a:endParaRPr lang="en-US" sz="2200" b="1" dirty="0">
              <a:solidFill>
                <a:schemeClr val="accent6"/>
              </a:solidFill>
              <a:latin typeface="Courier New"/>
              <a:cs typeface="Courier New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3268123" y="4121144"/>
            <a:ext cx="256749" cy="27269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25310" y="3643642"/>
            <a:ext cx="3426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1</a:t>
            </a:r>
            <a:endParaRPr lang="en-US" sz="2200" b="1" dirty="0">
              <a:solidFill>
                <a:schemeClr val="accent2"/>
              </a:solidFill>
              <a:latin typeface="Courier New"/>
              <a:cs typeface="Courier New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59076" y="4350578"/>
            <a:ext cx="452547" cy="437060"/>
          </a:xfrm>
          <a:prstGeom prst="rect">
            <a:avLst/>
          </a:prstGeom>
          <a:solidFill>
            <a:schemeClr val="accent4">
              <a:alpha val="34000"/>
            </a:schemeClr>
          </a:solidFill>
          <a:ln>
            <a:solidFill>
              <a:schemeClr val="accent4">
                <a:lumMod val="60000"/>
                <a:lumOff val="40000"/>
                <a:alpha val="47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84501" y="4889831"/>
            <a:ext cx="1249036" cy="292904"/>
          </a:xfrm>
          <a:prstGeom prst="rect">
            <a:avLst/>
          </a:prstGeom>
          <a:solidFill>
            <a:schemeClr val="accent4">
              <a:alpha val="34000"/>
            </a:schemeClr>
          </a:solidFill>
          <a:ln>
            <a:solidFill>
              <a:schemeClr val="accent4">
                <a:lumMod val="60000"/>
                <a:lumOff val="40000"/>
                <a:alpha val="47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84501" y="5757594"/>
            <a:ext cx="1249036" cy="292904"/>
          </a:xfrm>
          <a:prstGeom prst="rect">
            <a:avLst/>
          </a:prstGeom>
          <a:solidFill>
            <a:schemeClr val="accent4">
              <a:alpha val="34000"/>
            </a:schemeClr>
          </a:solidFill>
          <a:ln>
            <a:solidFill>
              <a:schemeClr val="accent4">
                <a:lumMod val="60000"/>
                <a:lumOff val="40000"/>
                <a:alpha val="47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/>
          </p:cNvPicPr>
          <p:nvPr/>
        </p:nvPicPr>
        <p:blipFill rotWithShape="1">
          <a:blip r:embed="rId2"/>
          <a:srcRect r="41816"/>
          <a:stretch/>
        </p:blipFill>
        <p:spPr>
          <a:xfrm>
            <a:off x="3474720" y="6199632"/>
            <a:ext cx="3298613" cy="65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10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8904" y="740886"/>
            <a:ext cx="8951360" cy="61171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bool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isPrime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)</a:t>
            </a:r>
            <a:r>
              <a:rPr lang="en-US" sz="2200" b="1" dirty="0">
                <a:latin typeface="Courier New"/>
                <a:cs typeface="Courier New"/>
              </a:rPr>
              <a:t>{</a:t>
            </a:r>
            <a:endParaRPr lang="en-US" sz="2200" b="1" dirty="0">
              <a:cs typeface="Courier New"/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  <a:r>
              <a:rPr lang="en-US" sz="2200" b="1" dirty="0">
                <a:latin typeface="Courier New"/>
                <a:cs typeface="Courier New"/>
              </a:rPr>
              <a:t>			</a:t>
            </a:r>
            <a:endParaRPr lang="en-US" sz="22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 = 0;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=1;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&lt;= </a:t>
            </a:r>
            <a:r>
              <a:rPr lang="en-US" sz="2200" b="1" dirty="0" err="1" smtClean="0">
                <a:solidFill>
                  <a:schemeClr val="accent3"/>
                </a:solidFill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++){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if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 %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== 0)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	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++;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22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if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 == </a:t>
            </a:r>
            <a:r>
              <a:rPr lang="en-US" sz="2200" b="1" dirty="0" smtClean="0">
                <a:solidFill>
                  <a:srgbClr val="9BBB59"/>
                </a:solidFill>
                <a:latin typeface="Courier New"/>
                <a:cs typeface="Courier New"/>
              </a:rPr>
              <a:t>2</a:t>
            </a:r>
            <a:r>
              <a:rPr lang="en-US" sz="2200" b="1" dirty="0" smtClean="0">
                <a:latin typeface="Courier New"/>
                <a:cs typeface="Courier New"/>
              </a:rPr>
              <a:t>)</a:t>
            </a:r>
            <a:endParaRPr lang="en-US" sz="2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true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else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false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  <a:endParaRPr lang="en-US" sz="2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53433" y="1926306"/>
            <a:ext cx="14698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solidFill>
                  <a:schemeClr val="accent6"/>
                </a:solidFill>
                <a:latin typeface="Courier New"/>
                <a:cs typeface="Courier New"/>
              </a:rPr>
              <a:t>num</a:t>
            </a:r>
            <a:r>
              <a:rPr lang="en-US" sz="2200" b="1" dirty="0">
                <a:solidFill>
                  <a:schemeClr val="accent6"/>
                </a:solidFill>
                <a:latin typeface="Courier New"/>
                <a:cs typeface="Courier New"/>
              </a:rPr>
              <a:t> /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53433" y="1495419"/>
            <a:ext cx="26828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 smtClean="0">
                <a:solidFill>
                  <a:schemeClr val="accent2"/>
                </a:solidFill>
                <a:latin typeface="Courier New"/>
                <a:cs typeface="Courier New"/>
              </a:rPr>
              <a:t>sqrt</a:t>
            </a:r>
            <a:r>
              <a:rPr lang="en-US" sz="22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solidFill>
                  <a:schemeClr val="accent2"/>
                </a:solidFill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)</a:t>
            </a:r>
            <a:endParaRPr lang="en-US" sz="2200" b="1" dirty="0">
              <a:solidFill>
                <a:schemeClr val="accent2"/>
              </a:solidFill>
              <a:latin typeface="Courier New"/>
              <a:cs typeface="Courier New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3539164" y="2452669"/>
            <a:ext cx="713765" cy="272695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496351" y="2040458"/>
            <a:ext cx="1427532" cy="31673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239581" y="4445760"/>
            <a:ext cx="256749" cy="272695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39581" y="3996048"/>
            <a:ext cx="3426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accent6"/>
                </a:solidFill>
                <a:latin typeface="Courier New"/>
                <a:cs typeface="Courier New"/>
              </a:rPr>
              <a:t>1</a:t>
            </a:r>
            <a:endParaRPr lang="en-US" sz="2200" b="1" dirty="0">
              <a:solidFill>
                <a:schemeClr val="accent6"/>
              </a:solidFill>
              <a:latin typeface="Courier New"/>
              <a:cs typeface="Courier New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3268123" y="4121144"/>
            <a:ext cx="256749" cy="27269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25310" y="3643642"/>
            <a:ext cx="3426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1</a:t>
            </a:r>
            <a:endParaRPr lang="en-US" sz="2200" b="1" dirty="0">
              <a:solidFill>
                <a:schemeClr val="accent2"/>
              </a:solidFill>
              <a:latin typeface="Courier New"/>
              <a:cs typeface="Courier New"/>
            </a:endParaRPr>
          </a:p>
        </p:txBody>
      </p:sp>
      <p:pic>
        <p:nvPicPr>
          <p:cNvPr id="12" name="Picture 11"/>
          <p:cNvPicPr>
            <a:picLocks/>
          </p:cNvPicPr>
          <p:nvPr/>
        </p:nvPicPr>
        <p:blipFill rotWithShape="1">
          <a:blip r:embed="rId2"/>
          <a:srcRect r="30864"/>
          <a:stretch/>
        </p:blipFill>
        <p:spPr>
          <a:xfrm>
            <a:off x="3474720" y="6199632"/>
            <a:ext cx="3919502" cy="65836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759076" y="4350578"/>
            <a:ext cx="452547" cy="437060"/>
          </a:xfrm>
          <a:prstGeom prst="rect">
            <a:avLst/>
          </a:prstGeom>
          <a:solidFill>
            <a:schemeClr val="accent4">
              <a:alpha val="34000"/>
            </a:schemeClr>
          </a:solidFill>
          <a:ln>
            <a:solidFill>
              <a:schemeClr val="accent4">
                <a:lumMod val="60000"/>
                <a:lumOff val="40000"/>
                <a:alpha val="47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84501" y="4889831"/>
            <a:ext cx="1249036" cy="292904"/>
          </a:xfrm>
          <a:prstGeom prst="rect">
            <a:avLst/>
          </a:prstGeom>
          <a:solidFill>
            <a:schemeClr val="accent4">
              <a:alpha val="34000"/>
            </a:schemeClr>
          </a:solidFill>
          <a:ln>
            <a:solidFill>
              <a:schemeClr val="accent4">
                <a:lumMod val="60000"/>
                <a:lumOff val="40000"/>
                <a:alpha val="47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84501" y="5757594"/>
            <a:ext cx="1249036" cy="292904"/>
          </a:xfrm>
          <a:prstGeom prst="rect">
            <a:avLst/>
          </a:prstGeom>
          <a:solidFill>
            <a:schemeClr val="accent4">
              <a:alpha val="34000"/>
            </a:schemeClr>
          </a:solidFill>
          <a:ln>
            <a:solidFill>
              <a:schemeClr val="accent4">
                <a:lumMod val="60000"/>
                <a:lumOff val="40000"/>
                <a:alpha val="47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6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8904" y="740886"/>
            <a:ext cx="8951360" cy="61171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bool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isPrime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)</a:t>
            </a:r>
            <a:r>
              <a:rPr lang="en-US" sz="2200" b="1" dirty="0">
                <a:latin typeface="Courier New"/>
                <a:cs typeface="Courier New"/>
              </a:rPr>
              <a:t>{</a:t>
            </a:r>
            <a:endParaRPr lang="en-US" sz="2200" b="1" dirty="0">
              <a:cs typeface="Courier New"/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  <a:r>
              <a:rPr lang="en-US" sz="2200" b="1" dirty="0">
                <a:latin typeface="Courier New"/>
                <a:cs typeface="Courier New"/>
              </a:rPr>
              <a:t>			</a:t>
            </a:r>
            <a:endParaRPr lang="en-US" sz="22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 = 0;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=1;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&lt;= </a:t>
            </a:r>
            <a:r>
              <a:rPr lang="en-US" sz="2200" b="1" dirty="0" err="1" smtClean="0">
                <a:solidFill>
                  <a:schemeClr val="accent3"/>
                </a:solidFill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++){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if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 %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== 0)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	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++;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22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if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 == </a:t>
            </a:r>
            <a:r>
              <a:rPr lang="en-US" sz="2200" b="1" dirty="0" smtClean="0">
                <a:solidFill>
                  <a:srgbClr val="9BBB59"/>
                </a:solidFill>
                <a:latin typeface="Courier New"/>
                <a:cs typeface="Courier New"/>
              </a:rPr>
              <a:t>2</a:t>
            </a:r>
            <a:r>
              <a:rPr lang="en-US" sz="2200" b="1" dirty="0" smtClean="0">
                <a:latin typeface="Courier New"/>
                <a:cs typeface="Courier New"/>
              </a:rPr>
              <a:t>)</a:t>
            </a:r>
            <a:endParaRPr lang="en-US" sz="2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true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else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false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  <a:endParaRPr lang="en-US" sz="2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53433" y="1926306"/>
            <a:ext cx="14698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solidFill>
                  <a:schemeClr val="accent6"/>
                </a:solidFill>
                <a:latin typeface="Courier New"/>
                <a:cs typeface="Courier New"/>
              </a:rPr>
              <a:t>num</a:t>
            </a:r>
            <a:r>
              <a:rPr lang="en-US" sz="2200" b="1" dirty="0">
                <a:solidFill>
                  <a:schemeClr val="accent6"/>
                </a:solidFill>
                <a:latin typeface="Courier New"/>
                <a:cs typeface="Courier New"/>
              </a:rPr>
              <a:t> /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53433" y="1495419"/>
            <a:ext cx="26828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 smtClean="0">
                <a:solidFill>
                  <a:schemeClr val="accent2"/>
                </a:solidFill>
                <a:latin typeface="Courier New"/>
                <a:cs typeface="Courier New"/>
              </a:rPr>
              <a:t>sqrt</a:t>
            </a:r>
            <a:r>
              <a:rPr lang="en-US" sz="22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solidFill>
                  <a:schemeClr val="accent2"/>
                </a:solidFill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)</a:t>
            </a:r>
            <a:endParaRPr lang="en-US" sz="2200" b="1" dirty="0">
              <a:solidFill>
                <a:schemeClr val="accent2"/>
              </a:solidFill>
              <a:latin typeface="Courier New"/>
              <a:cs typeface="Courier New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3539164" y="2452669"/>
            <a:ext cx="713765" cy="272695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496351" y="2040458"/>
            <a:ext cx="1427532" cy="31673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239581" y="4445760"/>
            <a:ext cx="256749" cy="272695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39581" y="3996048"/>
            <a:ext cx="3426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accent6"/>
                </a:solidFill>
                <a:latin typeface="Courier New"/>
                <a:cs typeface="Courier New"/>
              </a:rPr>
              <a:t>1</a:t>
            </a:r>
            <a:endParaRPr lang="en-US" sz="2200" b="1" dirty="0">
              <a:solidFill>
                <a:schemeClr val="accent6"/>
              </a:solidFill>
              <a:latin typeface="Courier New"/>
              <a:cs typeface="Courier New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3268123" y="4121144"/>
            <a:ext cx="256749" cy="27269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25310" y="3643642"/>
            <a:ext cx="3426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1</a:t>
            </a:r>
            <a:endParaRPr lang="en-US" sz="2200" b="1" dirty="0">
              <a:solidFill>
                <a:schemeClr val="accent2"/>
              </a:solidFill>
              <a:latin typeface="Courier New"/>
              <a:cs typeface="Courier New"/>
            </a:endParaRPr>
          </a:p>
        </p:txBody>
      </p:sp>
      <p:pic>
        <p:nvPicPr>
          <p:cNvPr id="12" name="Picture 1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474720" y="6199632"/>
            <a:ext cx="5669280" cy="65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2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>
                <a:solidFill>
                  <a:srgbClr val="4F6228"/>
                </a:solidFill>
              </a:rPr>
              <a:t>Primality</a:t>
            </a:r>
            <a:r>
              <a:rPr lang="en-US" sz="4000" dirty="0" smtClean="0">
                <a:solidFill>
                  <a:srgbClr val="4F6228"/>
                </a:solidFill>
              </a:rPr>
              <a:t> Testing - Runtime Analysis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34275"/>
          <a:stretch/>
        </p:blipFill>
        <p:spPr>
          <a:xfrm>
            <a:off x="975" y="1540935"/>
            <a:ext cx="3371229" cy="8184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r="32057"/>
          <a:stretch/>
        </p:blipFill>
        <p:spPr>
          <a:xfrm>
            <a:off x="-3266" y="2872028"/>
            <a:ext cx="3506854" cy="808742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0" y="845247"/>
            <a:ext cx="8686800" cy="8339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Let </a:t>
            </a:r>
            <a:r>
              <a:rPr lang="en-US" i="1" dirty="0" smtClean="0">
                <a:latin typeface="Times"/>
                <a:cs typeface="Times"/>
              </a:rPr>
              <a:t>n</a:t>
            </a:r>
            <a:r>
              <a:rPr lang="en-US" dirty="0" smtClean="0"/>
              <a:t> be the size of the input (</a:t>
            </a:r>
            <a:r>
              <a:rPr lang="en-US" i="1" dirty="0" smtClean="0">
                <a:latin typeface="Times"/>
                <a:cs typeface="Times"/>
              </a:rPr>
              <a:t>n</a:t>
            </a:r>
            <a:r>
              <a:rPr lang="en-US" dirty="0" smtClean="0"/>
              <a:t> = </a:t>
            </a:r>
            <a:r>
              <a:rPr lang="en-US" dirty="0" err="1" smtClean="0"/>
              <a:t>num</a:t>
            </a:r>
            <a:r>
              <a:rPr lang="en-US" dirty="0" smtClean="0"/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-1" r="68568"/>
          <a:stretch/>
        </p:blipFill>
        <p:spPr>
          <a:xfrm>
            <a:off x="974" y="4219508"/>
            <a:ext cx="1663230" cy="69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04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>
                <a:solidFill>
                  <a:srgbClr val="4F6228"/>
                </a:solidFill>
              </a:rPr>
              <a:t>Primality</a:t>
            </a:r>
            <a:r>
              <a:rPr lang="en-US" sz="4000" dirty="0" smtClean="0">
                <a:solidFill>
                  <a:srgbClr val="4F6228"/>
                </a:solidFill>
              </a:rPr>
              <a:t> Testing - Runtime Analysis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34275"/>
          <a:stretch/>
        </p:blipFill>
        <p:spPr>
          <a:xfrm>
            <a:off x="975" y="1540935"/>
            <a:ext cx="3371229" cy="8184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r="32057"/>
          <a:stretch/>
        </p:blipFill>
        <p:spPr>
          <a:xfrm>
            <a:off x="-3266" y="2872028"/>
            <a:ext cx="3506854" cy="80874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/>
          <a:srcRect l="-2" r="36290"/>
          <a:stretch/>
        </p:blipFill>
        <p:spPr>
          <a:xfrm>
            <a:off x="974" y="4219508"/>
            <a:ext cx="3371230" cy="698501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0" y="845247"/>
            <a:ext cx="8686800" cy="8339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Let </a:t>
            </a:r>
            <a:r>
              <a:rPr lang="en-US" i="1" dirty="0" smtClean="0">
                <a:latin typeface="Times"/>
                <a:cs typeface="Times"/>
              </a:rPr>
              <a:t>n</a:t>
            </a:r>
            <a:r>
              <a:rPr lang="en-US" dirty="0" smtClean="0"/>
              <a:t> be the size of the input (</a:t>
            </a:r>
            <a:r>
              <a:rPr lang="en-US" i="1" dirty="0" smtClean="0">
                <a:latin typeface="Times"/>
                <a:cs typeface="Times"/>
              </a:rPr>
              <a:t>n</a:t>
            </a:r>
            <a:r>
              <a:rPr lang="en-US" dirty="0" smtClean="0"/>
              <a:t> = </a:t>
            </a:r>
            <a:r>
              <a:rPr lang="en-US" dirty="0" err="1" smtClean="0"/>
              <a:t>num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55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>
                <a:solidFill>
                  <a:srgbClr val="4F6228"/>
                </a:solidFill>
              </a:rPr>
              <a:t>Primality</a:t>
            </a:r>
            <a:r>
              <a:rPr lang="en-US" sz="4000" dirty="0" smtClean="0">
                <a:solidFill>
                  <a:srgbClr val="4F6228"/>
                </a:solidFill>
              </a:rPr>
              <a:t> Testing - Runtime Analysis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34275"/>
          <a:stretch/>
        </p:blipFill>
        <p:spPr>
          <a:xfrm>
            <a:off x="975" y="1540935"/>
            <a:ext cx="3371229" cy="8184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r="32057"/>
          <a:stretch/>
        </p:blipFill>
        <p:spPr>
          <a:xfrm>
            <a:off x="-3266" y="2872028"/>
            <a:ext cx="3506854" cy="80874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/>
          <a:srcRect l="-2" r="36290"/>
          <a:stretch/>
        </p:blipFill>
        <p:spPr>
          <a:xfrm>
            <a:off x="974" y="4219508"/>
            <a:ext cx="3371230" cy="698501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0" y="845247"/>
            <a:ext cx="8686800" cy="8339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Let </a:t>
            </a:r>
            <a:r>
              <a:rPr lang="en-US" i="1" dirty="0" smtClean="0">
                <a:latin typeface="Times"/>
                <a:cs typeface="Times"/>
              </a:rPr>
              <a:t>n</a:t>
            </a:r>
            <a:r>
              <a:rPr lang="en-US" dirty="0" smtClean="0"/>
              <a:t> be the size of the input (</a:t>
            </a:r>
            <a:r>
              <a:rPr lang="en-US" i="1" dirty="0" smtClean="0">
                <a:latin typeface="Times"/>
                <a:cs typeface="Times"/>
              </a:rPr>
              <a:t>n</a:t>
            </a:r>
            <a:r>
              <a:rPr lang="en-US" dirty="0" smtClean="0"/>
              <a:t> = </a:t>
            </a:r>
            <a:r>
              <a:rPr lang="en-US" dirty="0" err="1" smtClean="0"/>
              <a:t>num</a:t>
            </a:r>
            <a:r>
              <a:rPr lang="en-US" dirty="0" smtClean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 rot="5400000">
            <a:off x="2342447" y="3542994"/>
            <a:ext cx="4938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&gt;</a:t>
            </a:r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2342446" y="2100840"/>
            <a:ext cx="4938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&gt;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1862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4F6228"/>
                </a:solidFill>
              </a:rPr>
              <a:t>Runtime Analysis</a:t>
            </a:r>
          </a:p>
        </p:txBody>
      </p:sp>
      <p:sp>
        <p:nvSpPr>
          <p:cNvPr id="9" name="Rectangle 8"/>
          <p:cNvSpPr/>
          <p:nvPr/>
        </p:nvSpPr>
        <p:spPr>
          <a:xfrm>
            <a:off x="-28226" y="623461"/>
            <a:ext cx="929981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3200" dirty="0" smtClean="0"/>
              <a:t>The running time depends on </a:t>
            </a:r>
            <a:r>
              <a:rPr lang="en-US" sz="3200" dirty="0"/>
              <a:t>the size of the </a:t>
            </a:r>
            <a:r>
              <a:rPr lang="en-US" sz="3200" dirty="0" smtClean="0"/>
              <a:t>input</a:t>
            </a:r>
          </a:p>
          <a:p>
            <a:pPr marL="914400" lvl="1" indent="-457200">
              <a:buFont typeface="Wingdings" charset="2"/>
              <a:buChar char="ü"/>
            </a:pPr>
            <a:r>
              <a:rPr lang="en-US" sz="3200" dirty="0">
                <a:solidFill>
                  <a:schemeClr val="accent3"/>
                </a:solidFill>
              </a:rPr>
              <a:t>Parameterize running time by the size of the input </a:t>
            </a:r>
          </a:p>
          <a:p>
            <a:pPr marL="914400" lvl="1" indent="-457200">
              <a:lnSpc>
                <a:spcPct val="50000"/>
              </a:lnSpc>
              <a:buFont typeface="Wingdings" charset="2"/>
              <a:buChar char="ü"/>
            </a:pPr>
            <a:endParaRPr lang="en-US" sz="3200" dirty="0">
              <a:solidFill>
                <a:schemeClr val="accent3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The running time depends on the operators we use, and on the types of the data they are applied on</a:t>
            </a:r>
          </a:p>
          <a:p>
            <a:pPr marL="914400" lvl="1" indent="-457200">
              <a:buFont typeface="Wingdings" charset="2"/>
              <a:buChar char="ü"/>
            </a:pPr>
            <a:r>
              <a:rPr lang="en-US" sz="3200" dirty="0">
                <a:solidFill>
                  <a:srgbClr val="9BBB59"/>
                </a:solidFill>
              </a:rPr>
              <a:t>Ignore machine-dependent </a:t>
            </a:r>
            <a:r>
              <a:rPr lang="en-US" sz="3200" dirty="0" smtClean="0">
                <a:solidFill>
                  <a:srgbClr val="9BBB59"/>
                </a:solidFill>
              </a:rPr>
              <a:t>constants. We count each primitive operation as 1</a:t>
            </a:r>
            <a:endParaRPr lang="en-US" sz="3200" dirty="0" smtClean="0">
              <a:solidFill>
                <a:srgbClr val="9BBB59"/>
              </a:solidFill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72314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4F6228"/>
                </a:solidFill>
              </a:rPr>
              <a:t>Runtime Analysis</a:t>
            </a:r>
          </a:p>
        </p:txBody>
      </p:sp>
      <p:sp>
        <p:nvSpPr>
          <p:cNvPr id="9" name="Rectangle 8"/>
          <p:cNvSpPr/>
          <p:nvPr/>
        </p:nvSpPr>
        <p:spPr>
          <a:xfrm>
            <a:off x="-28226" y="623461"/>
            <a:ext cx="929981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3200" dirty="0" smtClean="0"/>
              <a:t>The running time depends on </a:t>
            </a:r>
            <a:r>
              <a:rPr lang="en-US" sz="3200" dirty="0"/>
              <a:t>the size of the </a:t>
            </a:r>
            <a:r>
              <a:rPr lang="en-US" sz="3200" dirty="0" smtClean="0"/>
              <a:t>input</a:t>
            </a:r>
          </a:p>
          <a:p>
            <a:pPr marL="914400" lvl="1" indent="-457200">
              <a:buFont typeface="Wingdings" charset="2"/>
              <a:buChar char="ü"/>
            </a:pPr>
            <a:r>
              <a:rPr lang="en-US" sz="3200" dirty="0">
                <a:solidFill>
                  <a:schemeClr val="accent3"/>
                </a:solidFill>
              </a:rPr>
              <a:t>Parameterize running time by the size of the input </a:t>
            </a:r>
          </a:p>
          <a:p>
            <a:pPr marL="914400" lvl="1" indent="-457200">
              <a:lnSpc>
                <a:spcPct val="50000"/>
              </a:lnSpc>
              <a:buFont typeface="Wingdings" charset="2"/>
              <a:buChar char="ü"/>
            </a:pPr>
            <a:endParaRPr lang="en-US" sz="3200" dirty="0">
              <a:solidFill>
                <a:schemeClr val="accent3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The running time depends on the operators we use, and on the types of the data they are applied on</a:t>
            </a:r>
          </a:p>
          <a:p>
            <a:pPr marL="914400" lvl="1" indent="-457200">
              <a:buFont typeface="Wingdings" charset="2"/>
              <a:buChar char="ü"/>
            </a:pPr>
            <a:r>
              <a:rPr lang="en-US" sz="3200" dirty="0">
                <a:solidFill>
                  <a:srgbClr val="9BBB59"/>
                </a:solidFill>
              </a:rPr>
              <a:t>Ignore machine-dependent </a:t>
            </a:r>
            <a:r>
              <a:rPr lang="en-US" sz="3200" dirty="0" smtClean="0">
                <a:solidFill>
                  <a:srgbClr val="9BBB59"/>
                </a:solidFill>
              </a:rPr>
              <a:t>constants. We count each primitive operation as 1</a:t>
            </a:r>
            <a:endParaRPr lang="en-US" sz="3200" dirty="0" smtClean="0">
              <a:solidFill>
                <a:srgbClr val="9BBB59"/>
              </a:solidFill>
              <a:sym typeface="Wingdings"/>
            </a:endParaRPr>
          </a:p>
          <a:p>
            <a:pPr marL="914400" lvl="1" indent="-457200">
              <a:lnSpc>
                <a:spcPct val="50000"/>
              </a:lnSpc>
              <a:buFont typeface="Wingdings" charset="2"/>
              <a:buChar char="ü"/>
            </a:pPr>
            <a:endParaRPr lang="en-US" sz="3200" dirty="0" smtClean="0">
              <a:solidFill>
                <a:srgbClr val="9BBB59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3200" dirty="0"/>
              <a:t>The running time </a:t>
            </a:r>
            <a:r>
              <a:rPr lang="en-US" sz="3200" dirty="0" smtClean="0"/>
              <a:t>depends on the machine’s hardware technology</a:t>
            </a:r>
          </a:p>
        </p:txBody>
      </p:sp>
    </p:spTree>
    <p:extLst>
      <p:ext uri="{BB962C8B-B14F-4D97-AF65-F5344CB8AC3E}">
        <p14:creationId xmlns:p14="http://schemas.microsoft.com/office/powerpoint/2010/main" val="148715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4F6228"/>
                </a:solidFill>
              </a:rPr>
              <a:t>Runtime Analysis</a:t>
            </a:r>
          </a:p>
        </p:txBody>
      </p:sp>
      <p:sp>
        <p:nvSpPr>
          <p:cNvPr id="9" name="Rectangle 8"/>
          <p:cNvSpPr/>
          <p:nvPr/>
        </p:nvSpPr>
        <p:spPr>
          <a:xfrm>
            <a:off x="-28226" y="623461"/>
            <a:ext cx="9299813" cy="6247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3200" dirty="0" smtClean="0"/>
              <a:t>The running time depends on </a:t>
            </a:r>
            <a:r>
              <a:rPr lang="en-US" sz="3200" dirty="0"/>
              <a:t>the size of the </a:t>
            </a:r>
            <a:r>
              <a:rPr lang="en-US" sz="3200" dirty="0" smtClean="0"/>
              <a:t>input</a:t>
            </a:r>
          </a:p>
          <a:p>
            <a:pPr marL="914400" lvl="1" indent="-457200">
              <a:buFont typeface="Wingdings" charset="2"/>
              <a:buChar char="ü"/>
            </a:pPr>
            <a:r>
              <a:rPr lang="en-US" sz="3200" dirty="0">
                <a:solidFill>
                  <a:schemeClr val="accent3"/>
                </a:solidFill>
              </a:rPr>
              <a:t>Parameterize running time by the size of the input </a:t>
            </a:r>
          </a:p>
          <a:p>
            <a:pPr marL="914400" lvl="1" indent="-457200">
              <a:lnSpc>
                <a:spcPct val="50000"/>
              </a:lnSpc>
              <a:buFont typeface="Wingdings" charset="2"/>
              <a:buChar char="ü"/>
            </a:pPr>
            <a:endParaRPr lang="en-US" sz="3200" dirty="0">
              <a:solidFill>
                <a:schemeClr val="accent3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The running time depends on the operators we use, and on the types of the data they are applied on</a:t>
            </a:r>
          </a:p>
          <a:p>
            <a:pPr marL="914400" lvl="1" indent="-457200">
              <a:buFont typeface="Wingdings" charset="2"/>
              <a:buChar char="ü"/>
            </a:pPr>
            <a:r>
              <a:rPr lang="en-US" sz="3200" dirty="0">
                <a:solidFill>
                  <a:srgbClr val="9BBB59"/>
                </a:solidFill>
              </a:rPr>
              <a:t>Ignore machine-dependent </a:t>
            </a:r>
            <a:r>
              <a:rPr lang="en-US" sz="3200" dirty="0" smtClean="0">
                <a:solidFill>
                  <a:srgbClr val="9BBB59"/>
                </a:solidFill>
              </a:rPr>
              <a:t>constants. We count each primitive operation as 1</a:t>
            </a:r>
            <a:endParaRPr lang="en-US" sz="3200" dirty="0" smtClean="0">
              <a:solidFill>
                <a:srgbClr val="9BBB59"/>
              </a:solidFill>
              <a:sym typeface="Wingdings"/>
            </a:endParaRPr>
          </a:p>
          <a:p>
            <a:pPr marL="914400" lvl="1" indent="-457200">
              <a:lnSpc>
                <a:spcPct val="50000"/>
              </a:lnSpc>
              <a:buFont typeface="Wingdings" charset="2"/>
              <a:buChar char="ü"/>
            </a:pPr>
            <a:endParaRPr lang="en-US" sz="3200" dirty="0" smtClean="0">
              <a:solidFill>
                <a:srgbClr val="9BBB59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3200" dirty="0"/>
              <a:t>The running time </a:t>
            </a:r>
            <a:r>
              <a:rPr lang="en-US" sz="3200" dirty="0" smtClean="0"/>
              <a:t>depends on the machine’s hardware technology</a:t>
            </a:r>
          </a:p>
          <a:p>
            <a:pPr marL="914400" lvl="1" indent="-457200">
              <a:buFont typeface="Wingdings" charset="2"/>
              <a:buChar char="ü"/>
            </a:pPr>
            <a:r>
              <a:rPr lang="en-US" sz="3200" dirty="0">
                <a:solidFill>
                  <a:srgbClr val="9BBB59"/>
                </a:solidFill>
              </a:rPr>
              <a:t>Make asymptotic analysis: look at the order of growth of T(n</a:t>
            </a:r>
            <a:r>
              <a:rPr lang="en-US" sz="3200" dirty="0" smtClean="0">
                <a:solidFill>
                  <a:srgbClr val="9BBB59"/>
                </a:solidFill>
              </a:rPr>
              <a:t>)</a:t>
            </a:r>
            <a:endParaRPr lang="en-US" sz="3200" dirty="0">
              <a:solidFill>
                <a:srgbClr val="9BBB59"/>
              </a:solidFill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26782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39844" y="1711840"/>
            <a:ext cx="8996494" cy="1608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We compare the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number of primitive operations</a:t>
            </a:r>
            <a:r>
              <a:rPr lang="en-US" dirty="0" smtClean="0"/>
              <a:t> executed by a process, </a:t>
            </a:r>
            <a:r>
              <a:rPr lang="en-US" dirty="0" smtClean="0">
                <a:solidFill>
                  <a:schemeClr val="accent6"/>
                </a:solidFill>
              </a:rPr>
              <a:t>as a function of its input size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4F6228"/>
                </a:solidFill>
              </a:rPr>
              <a:t>Runtime Analysis</a:t>
            </a:r>
          </a:p>
          <a:p>
            <a:r>
              <a:rPr lang="en-US" sz="2900" dirty="0" smtClean="0">
                <a:solidFill>
                  <a:srgbClr val="4F6228"/>
                </a:solidFill>
              </a:rPr>
              <a:t>Informal Criteria</a:t>
            </a:r>
          </a:p>
        </p:txBody>
      </p:sp>
    </p:spTree>
    <p:extLst>
      <p:ext uri="{BB962C8B-B14F-4D97-AF65-F5344CB8AC3E}">
        <p14:creationId xmlns:p14="http://schemas.microsoft.com/office/powerpoint/2010/main" val="2304768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99" y="1193800"/>
            <a:ext cx="8817901" cy="546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u="sng" dirty="0" smtClean="0">
                <a:solidFill>
                  <a:srgbClr val="FF6600"/>
                </a:solidFill>
              </a:rPr>
              <a:t>Definition</a:t>
            </a:r>
            <a:r>
              <a:rPr lang="en-US" sz="2800" dirty="0" smtClean="0">
                <a:solidFill>
                  <a:srgbClr val="FF6600"/>
                </a:solidFill>
              </a:rPr>
              <a:t>:</a:t>
            </a:r>
            <a:r>
              <a:rPr lang="en-US" sz="2800" dirty="0" smtClean="0"/>
              <a:t> Let </a:t>
            </a:r>
            <a:r>
              <a:rPr lang="en-US" sz="2800" i="1" dirty="0" smtClean="0">
                <a:latin typeface="Times"/>
                <a:cs typeface="Times"/>
              </a:rPr>
              <a:t>num</a:t>
            </a:r>
            <a:r>
              <a:rPr lang="en-US" sz="2800" dirty="0" smtClean="0"/>
              <a:t>≥2 be an integer. We say that </a:t>
            </a:r>
            <a:r>
              <a:rPr lang="en-US" sz="2800" i="1" dirty="0" err="1" smtClean="0">
                <a:solidFill>
                  <a:srgbClr val="660066"/>
                </a:solidFill>
                <a:latin typeface="Times"/>
                <a:cs typeface="Times"/>
              </a:rPr>
              <a:t>num</a:t>
            </a:r>
            <a:r>
              <a:rPr lang="en-US" sz="2800" i="1" dirty="0" smtClean="0">
                <a:solidFill>
                  <a:srgbClr val="660066"/>
                </a:solidFill>
              </a:rPr>
              <a:t> is prime</a:t>
            </a:r>
            <a:r>
              <a:rPr lang="en-US" sz="2800" dirty="0" smtClean="0"/>
              <a:t>, if its only divisors are 1 and </a:t>
            </a:r>
            <a:r>
              <a:rPr lang="en-US" sz="2800" i="1" dirty="0" err="1">
                <a:latin typeface="Times"/>
                <a:cs typeface="Times"/>
              </a:rPr>
              <a:t>num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	</a:t>
            </a:r>
            <a:r>
              <a:rPr lang="en-US" sz="2800" u="sng" dirty="0" smtClean="0">
                <a:solidFill>
                  <a:srgbClr val="376092"/>
                </a:solidFill>
              </a:rPr>
              <a:t>Examples</a:t>
            </a:r>
            <a:r>
              <a:rPr lang="en-US" sz="2800" dirty="0" smtClean="0">
                <a:solidFill>
                  <a:srgbClr val="376092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376092"/>
                </a:solidFill>
              </a:rPr>
              <a:t>	</a:t>
            </a:r>
            <a:r>
              <a:rPr lang="en-US" sz="2800" dirty="0" smtClean="0">
                <a:solidFill>
                  <a:srgbClr val="376092"/>
                </a:solidFill>
              </a:rPr>
              <a:t>	13 is prime				12 is not prime</a:t>
            </a:r>
            <a:endParaRPr lang="en-US" sz="2800" dirty="0">
              <a:solidFill>
                <a:srgbClr val="376092"/>
              </a:solidFill>
            </a:endParaRP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u="sng" dirty="0">
                <a:solidFill>
                  <a:srgbClr val="FF6600"/>
                </a:solidFill>
              </a:rPr>
              <a:t>Definition</a:t>
            </a:r>
            <a:r>
              <a:rPr lang="en-US" sz="2800" dirty="0">
                <a:solidFill>
                  <a:srgbClr val="FF6600"/>
                </a:solidFill>
              </a:rPr>
              <a:t>:</a:t>
            </a:r>
            <a:r>
              <a:rPr lang="en-US" sz="2800" dirty="0"/>
              <a:t> Let </a:t>
            </a:r>
            <a:r>
              <a:rPr lang="en-US" sz="2800" i="1" dirty="0">
                <a:latin typeface="Times"/>
                <a:cs typeface="Times"/>
              </a:rPr>
              <a:t>num≥</a:t>
            </a:r>
            <a:r>
              <a:rPr lang="en-US" sz="2800" dirty="0"/>
              <a:t>2 be an </a:t>
            </a:r>
            <a:r>
              <a:rPr lang="en-US" sz="2800" dirty="0" smtClean="0"/>
              <a:t>integer, and let </a:t>
            </a:r>
            <a:r>
              <a:rPr lang="en-US" sz="2800" i="1" dirty="0">
                <a:latin typeface="Times"/>
                <a:cs typeface="Times"/>
              </a:rPr>
              <a:t>d</a:t>
            </a:r>
            <a:r>
              <a:rPr lang="en-US" sz="2800" dirty="0" smtClean="0"/>
              <a:t> and </a:t>
            </a:r>
            <a:r>
              <a:rPr lang="en-US" sz="2800" i="1" dirty="0" smtClean="0">
                <a:latin typeface="Times"/>
                <a:cs typeface="Times"/>
              </a:rPr>
              <a:t>k</a:t>
            </a:r>
            <a:r>
              <a:rPr lang="en-US" sz="2800" dirty="0" smtClean="0"/>
              <a:t> be two divisors of </a:t>
            </a:r>
            <a:r>
              <a:rPr lang="en-US" sz="2800" i="1" dirty="0">
                <a:latin typeface="Times"/>
                <a:cs typeface="Times"/>
              </a:rPr>
              <a:t>num</a:t>
            </a:r>
            <a:r>
              <a:rPr lang="en-US" sz="2800" dirty="0" smtClean="0"/>
              <a:t>. We </a:t>
            </a:r>
            <a:r>
              <a:rPr lang="en-US" sz="2800" dirty="0"/>
              <a:t>say that </a:t>
            </a:r>
            <a:r>
              <a:rPr lang="en-US" sz="2800" i="1" dirty="0" smtClean="0">
                <a:solidFill>
                  <a:srgbClr val="660066"/>
                </a:solidFill>
                <a:latin typeface="Times"/>
                <a:cs typeface="Times"/>
              </a:rPr>
              <a:t>k</a:t>
            </a:r>
            <a:r>
              <a:rPr lang="en-US" sz="2800" i="1" dirty="0" smtClean="0">
                <a:solidFill>
                  <a:srgbClr val="660066"/>
                </a:solidFill>
              </a:rPr>
              <a:t> and </a:t>
            </a:r>
            <a:r>
              <a:rPr lang="en-US" sz="2800" i="1" dirty="0" smtClean="0">
                <a:solidFill>
                  <a:srgbClr val="660066"/>
                </a:solidFill>
                <a:latin typeface="Times"/>
                <a:cs typeface="Times"/>
              </a:rPr>
              <a:t>d</a:t>
            </a:r>
            <a:r>
              <a:rPr lang="en-US" sz="2800" b="1" i="1" dirty="0" smtClean="0">
                <a:solidFill>
                  <a:srgbClr val="660066"/>
                </a:solidFill>
              </a:rPr>
              <a:t> </a:t>
            </a:r>
            <a:r>
              <a:rPr lang="en-US" sz="2800" i="1" dirty="0" smtClean="0">
                <a:solidFill>
                  <a:srgbClr val="660066"/>
                </a:solidFill>
              </a:rPr>
              <a:t>are complementary divisors</a:t>
            </a:r>
            <a:r>
              <a:rPr lang="en-US" sz="2800" i="1" dirty="0" smtClean="0"/>
              <a:t> of </a:t>
            </a:r>
            <a:r>
              <a:rPr lang="en-US" sz="2800" i="1" dirty="0" err="1" smtClean="0">
                <a:latin typeface="Times"/>
                <a:cs typeface="Times"/>
              </a:rPr>
              <a:t>num</a:t>
            </a:r>
            <a:r>
              <a:rPr lang="en-US" sz="2800" dirty="0" smtClean="0"/>
              <a:t>, if </a:t>
            </a:r>
            <a:r>
              <a:rPr lang="en-US" sz="2800" i="1" dirty="0" err="1">
                <a:latin typeface="Times"/>
                <a:cs typeface="Times"/>
              </a:rPr>
              <a:t>d</a:t>
            </a:r>
            <a:r>
              <a:rPr lang="en-US" sz="1400" baseline="30000" dirty="0" err="1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800" i="1" dirty="0" err="1" smtClean="0">
                <a:latin typeface="Times"/>
                <a:cs typeface="Times"/>
              </a:rPr>
              <a:t>k</a:t>
            </a:r>
            <a:r>
              <a:rPr lang="en-US" sz="2800" dirty="0" smtClean="0"/>
              <a:t>=</a:t>
            </a:r>
            <a:r>
              <a:rPr lang="en-US" sz="2800" i="1" dirty="0" err="1">
                <a:latin typeface="Times"/>
                <a:cs typeface="Times"/>
              </a:rPr>
              <a:t>num</a:t>
            </a:r>
            <a:endParaRPr lang="en-US" sz="2800" i="1" dirty="0">
              <a:latin typeface="Times"/>
              <a:cs typeface="Times"/>
            </a:endParaRP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</a:rPr>
              <a:t>Examples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4 and 25 are complementary divisors of 100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		</a:t>
            </a:r>
            <a:endParaRPr lang="en-US" sz="28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79667" y="324433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714713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39844" y="1711840"/>
            <a:ext cx="8996494" cy="1608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We compare the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number of primitive operations</a:t>
            </a:r>
            <a:r>
              <a:rPr lang="en-US" dirty="0" smtClean="0"/>
              <a:t> executed by a process, </a:t>
            </a:r>
            <a:r>
              <a:rPr lang="en-US" dirty="0" smtClean="0">
                <a:solidFill>
                  <a:schemeClr val="accent6"/>
                </a:solidFill>
              </a:rPr>
              <a:t>as a function of its input size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4F6228"/>
                </a:solidFill>
              </a:rPr>
              <a:t>Runtime Analysis</a:t>
            </a:r>
          </a:p>
          <a:p>
            <a:r>
              <a:rPr lang="en-US" sz="2900" dirty="0" smtClean="0">
                <a:solidFill>
                  <a:srgbClr val="4F6228"/>
                </a:solidFill>
              </a:rPr>
              <a:t>Informal Criteria</a:t>
            </a:r>
          </a:p>
        </p:txBody>
      </p:sp>
      <p:sp>
        <p:nvSpPr>
          <p:cNvPr id="18" name="Left Brace 17"/>
          <p:cNvSpPr/>
          <p:nvPr/>
        </p:nvSpPr>
        <p:spPr>
          <a:xfrm rot="16200000">
            <a:off x="2919929" y="-237613"/>
            <a:ext cx="444840" cy="4126451"/>
          </a:xfrm>
          <a:prstGeom prst="leftBrace">
            <a:avLst>
              <a:gd name="adj1" fmla="val 94707"/>
              <a:gd name="adj2" fmla="val 44693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82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39844" y="1711840"/>
            <a:ext cx="8996494" cy="1608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We compare the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number of primitive operations</a:t>
            </a:r>
            <a:r>
              <a:rPr lang="en-US" dirty="0" smtClean="0"/>
              <a:t> executed by a process, </a:t>
            </a:r>
            <a:r>
              <a:rPr lang="en-US" dirty="0" smtClean="0">
                <a:solidFill>
                  <a:schemeClr val="accent6"/>
                </a:solidFill>
              </a:rPr>
              <a:t>as a function of its input size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4F6228"/>
                </a:solidFill>
              </a:rPr>
              <a:t>Runtime Analysis</a:t>
            </a:r>
          </a:p>
          <a:p>
            <a:r>
              <a:rPr lang="en-US" sz="2900" dirty="0" smtClean="0">
                <a:solidFill>
                  <a:srgbClr val="4F6228"/>
                </a:solidFill>
              </a:rPr>
              <a:t>Informal Criteria</a:t>
            </a:r>
          </a:p>
        </p:txBody>
      </p:sp>
      <p:sp>
        <p:nvSpPr>
          <p:cNvPr id="18" name="Left Brace 17"/>
          <p:cNvSpPr/>
          <p:nvPr/>
        </p:nvSpPr>
        <p:spPr>
          <a:xfrm rot="16200000">
            <a:off x="2919929" y="-237613"/>
            <a:ext cx="444840" cy="4126451"/>
          </a:xfrm>
          <a:prstGeom prst="leftBrace">
            <a:avLst>
              <a:gd name="adj1" fmla="val 94707"/>
              <a:gd name="adj2" fmla="val 44693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79122" y="1214416"/>
            <a:ext cx="412645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5"/>
                </a:solidFill>
              </a:rPr>
              <a:t>asymptotic order </a:t>
            </a:r>
            <a:r>
              <a:rPr lang="en-US" sz="3200" dirty="0"/>
              <a:t>of the </a:t>
            </a:r>
          </a:p>
        </p:txBody>
      </p:sp>
    </p:spTree>
    <p:extLst>
      <p:ext uri="{BB962C8B-B14F-4D97-AF65-F5344CB8AC3E}">
        <p14:creationId xmlns:p14="http://schemas.microsoft.com/office/powerpoint/2010/main" val="2418901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39844" y="1711840"/>
            <a:ext cx="8996494" cy="1608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We compare the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number of primitive operations</a:t>
            </a:r>
            <a:r>
              <a:rPr lang="en-US" dirty="0" smtClean="0"/>
              <a:t> executed by a process, </a:t>
            </a:r>
            <a:r>
              <a:rPr lang="en-US" dirty="0" smtClean="0">
                <a:solidFill>
                  <a:schemeClr val="accent6"/>
                </a:solidFill>
              </a:rPr>
              <a:t>as a function of its input size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4F6228"/>
                </a:solidFill>
              </a:rPr>
              <a:t>Runtime Analysis</a:t>
            </a:r>
          </a:p>
          <a:p>
            <a:r>
              <a:rPr lang="en-US" sz="2900" dirty="0" smtClean="0">
                <a:solidFill>
                  <a:srgbClr val="4F6228"/>
                </a:solidFill>
              </a:rPr>
              <a:t>Informal Criteria</a:t>
            </a:r>
          </a:p>
        </p:txBody>
      </p:sp>
      <p:sp>
        <p:nvSpPr>
          <p:cNvPr id="6" name="Rectangle 5"/>
          <p:cNvSpPr/>
          <p:nvPr/>
        </p:nvSpPr>
        <p:spPr>
          <a:xfrm>
            <a:off x="2020198" y="3648099"/>
            <a:ext cx="3495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 smtClean="0">
                <a:latin typeface="Times"/>
                <a:cs typeface="Times"/>
              </a:rPr>
              <a:t>T(n) = 3n</a:t>
            </a:r>
            <a:r>
              <a:rPr lang="en-US" sz="3200" i="1" baseline="30000" dirty="0" smtClean="0">
                <a:latin typeface="Times"/>
                <a:cs typeface="Times"/>
              </a:rPr>
              <a:t>2</a:t>
            </a:r>
            <a:r>
              <a:rPr lang="en-US" sz="3200" i="1" dirty="0" smtClean="0">
                <a:latin typeface="Times"/>
                <a:cs typeface="Times"/>
              </a:rPr>
              <a:t> </a:t>
            </a:r>
            <a:r>
              <a:rPr lang="en-US" sz="3200" i="1" dirty="0">
                <a:latin typeface="Times"/>
                <a:cs typeface="Times"/>
              </a:rPr>
              <a:t>+ 6n -</a:t>
            </a:r>
            <a:r>
              <a:rPr lang="en-US" sz="3200" i="1" dirty="0" smtClean="0">
                <a:latin typeface="Times"/>
                <a:cs typeface="Times"/>
              </a:rPr>
              <a:t>15</a:t>
            </a:r>
            <a:endParaRPr lang="en-US" sz="3200" dirty="0"/>
          </a:p>
        </p:txBody>
      </p:sp>
      <p:sp>
        <p:nvSpPr>
          <p:cNvPr id="18" name="Left Brace 17"/>
          <p:cNvSpPr/>
          <p:nvPr/>
        </p:nvSpPr>
        <p:spPr>
          <a:xfrm rot="16200000">
            <a:off x="2919929" y="-237613"/>
            <a:ext cx="444840" cy="4126451"/>
          </a:xfrm>
          <a:prstGeom prst="leftBrace">
            <a:avLst>
              <a:gd name="adj1" fmla="val 94707"/>
              <a:gd name="adj2" fmla="val 44693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79122" y="1214416"/>
            <a:ext cx="412645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5"/>
                </a:solidFill>
              </a:rPr>
              <a:t>asymptotic order </a:t>
            </a:r>
            <a:r>
              <a:rPr lang="en-US" sz="3200" dirty="0"/>
              <a:t>of the </a:t>
            </a:r>
          </a:p>
        </p:txBody>
      </p:sp>
    </p:spTree>
    <p:extLst>
      <p:ext uri="{BB962C8B-B14F-4D97-AF65-F5344CB8AC3E}">
        <p14:creationId xmlns:p14="http://schemas.microsoft.com/office/powerpoint/2010/main" val="4053954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39844" y="1711840"/>
            <a:ext cx="8996494" cy="1608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We compare the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number of primitive operations</a:t>
            </a:r>
            <a:r>
              <a:rPr lang="en-US" dirty="0" smtClean="0"/>
              <a:t> executed by a process, </a:t>
            </a:r>
            <a:r>
              <a:rPr lang="en-US" dirty="0" smtClean="0">
                <a:solidFill>
                  <a:schemeClr val="accent6"/>
                </a:solidFill>
              </a:rPr>
              <a:t>as a function of its input size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4F6228"/>
                </a:solidFill>
              </a:rPr>
              <a:t>Runtime Analysis</a:t>
            </a:r>
          </a:p>
          <a:p>
            <a:r>
              <a:rPr lang="en-US" sz="2900" dirty="0" smtClean="0">
                <a:solidFill>
                  <a:srgbClr val="4F6228"/>
                </a:solidFill>
              </a:rPr>
              <a:t>Informal Criteria</a:t>
            </a:r>
          </a:p>
        </p:txBody>
      </p:sp>
      <p:sp>
        <p:nvSpPr>
          <p:cNvPr id="6" name="Rectangle 5"/>
          <p:cNvSpPr/>
          <p:nvPr/>
        </p:nvSpPr>
        <p:spPr>
          <a:xfrm>
            <a:off x="2020198" y="3648099"/>
            <a:ext cx="4874528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 smtClean="0">
                <a:latin typeface="Times"/>
                <a:cs typeface="Times"/>
              </a:rPr>
              <a:t>T(n) = 3n</a:t>
            </a:r>
            <a:r>
              <a:rPr lang="en-US" sz="3200" i="1" baseline="30000" dirty="0" smtClean="0">
                <a:latin typeface="Times"/>
                <a:cs typeface="Times"/>
              </a:rPr>
              <a:t>2</a:t>
            </a:r>
            <a:r>
              <a:rPr lang="en-US" sz="3200" i="1" dirty="0" smtClean="0">
                <a:latin typeface="Times"/>
                <a:cs typeface="Times"/>
              </a:rPr>
              <a:t> </a:t>
            </a:r>
            <a:r>
              <a:rPr lang="en-US" sz="3200" i="1" dirty="0">
                <a:latin typeface="Times"/>
                <a:cs typeface="Times"/>
              </a:rPr>
              <a:t>+ 6n -15 = </a:t>
            </a:r>
            <a:r>
              <a:rPr lang="en-US" sz="3200" i="1" dirty="0" err="1">
                <a:latin typeface="Times"/>
                <a:cs typeface="Times"/>
              </a:rPr>
              <a:t>θ</a:t>
            </a:r>
            <a:r>
              <a:rPr lang="en-US" sz="3200" i="1" dirty="0">
                <a:latin typeface="Times"/>
                <a:cs typeface="Times"/>
              </a:rPr>
              <a:t>(</a:t>
            </a:r>
            <a:r>
              <a:rPr lang="en-US" sz="3200" i="1" dirty="0" smtClean="0">
                <a:latin typeface="Times"/>
                <a:cs typeface="Times"/>
              </a:rPr>
              <a:t>n</a:t>
            </a:r>
            <a:r>
              <a:rPr lang="en-US" sz="3200" i="1" baseline="30000" dirty="0" smtClean="0">
                <a:latin typeface="Times"/>
                <a:cs typeface="Times"/>
              </a:rPr>
              <a:t>2</a:t>
            </a:r>
            <a:r>
              <a:rPr lang="en-US" sz="3200" i="1" dirty="0" smtClean="0">
                <a:latin typeface="Times"/>
                <a:cs typeface="Times"/>
              </a:rPr>
              <a:t>)</a:t>
            </a:r>
            <a:r>
              <a:rPr lang="en-US" sz="3200" i="1" baseline="30000" dirty="0" smtClean="0">
                <a:latin typeface="Times"/>
                <a:cs typeface="Times"/>
              </a:rPr>
              <a:t> </a:t>
            </a:r>
            <a:endParaRPr lang="en-US" sz="3200" dirty="0"/>
          </a:p>
        </p:txBody>
      </p:sp>
      <p:sp>
        <p:nvSpPr>
          <p:cNvPr id="18" name="Left Brace 17"/>
          <p:cNvSpPr/>
          <p:nvPr/>
        </p:nvSpPr>
        <p:spPr>
          <a:xfrm rot="16200000">
            <a:off x="2919929" y="-237613"/>
            <a:ext cx="444840" cy="4126451"/>
          </a:xfrm>
          <a:prstGeom prst="leftBrace">
            <a:avLst>
              <a:gd name="adj1" fmla="val 94707"/>
              <a:gd name="adj2" fmla="val 44693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79122" y="1214416"/>
            <a:ext cx="412645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5"/>
                </a:solidFill>
              </a:rPr>
              <a:t>asymptotic order </a:t>
            </a:r>
            <a:r>
              <a:rPr lang="en-US" sz="3200" dirty="0"/>
              <a:t>of the </a:t>
            </a:r>
          </a:p>
        </p:txBody>
      </p:sp>
    </p:spTree>
    <p:extLst>
      <p:ext uri="{BB962C8B-B14F-4D97-AF65-F5344CB8AC3E}">
        <p14:creationId xmlns:p14="http://schemas.microsoft.com/office/powerpoint/2010/main" val="1780738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39844" y="1711840"/>
            <a:ext cx="8996494" cy="1608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We compare the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number of primitive operations</a:t>
            </a:r>
            <a:r>
              <a:rPr lang="en-US" dirty="0" smtClean="0"/>
              <a:t> executed by a process, </a:t>
            </a:r>
            <a:r>
              <a:rPr lang="en-US" dirty="0" smtClean="0">
                <a:solidFill>
                  <a:schemeClr val="accent6"/>
                </a:solidFill>
              </a:rPr>
              <a:t>as a function of its input size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4F6228"/>
                </a:solidFill>
              </a:rPr>
              <a:t>Runtime Analysis</a:t>
            </a:r>
          </a:p>
          <a:p>
            <a:r>
              <a:rPr lang="en-US" sz="2900" dirty="0" smtClean="0">
                <a:solidFill>
                  <a:srgbClr val="4F6228"/>
                </a:solidFill>
              </a:rPr>
              <a:t>Informal Criteria</a:t>
            </a:r>
          </a:p>
        </p:txBody>
      </p:sp>
      <p:sp>
        <p:nvSpPr>
          <p:cNvPr id="5" name="Rectangle 4"/>
          <p:cNvSpPr/>
          <p:nvPr/>
        </p:nvSpPr>
        <p:spPr>
          <a:xfrm>
            <a:off x="39844" y="4580387"/>
            <a:ext cx="833037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R</a:t>
            </a:r>
            <a:r>
              <a:rPr lang="en-US" sz="3200" dirty="0" smtClean="0"/>
              <a:t>ule of thumb to get the order of growth:</a:t>
            </a:r>
          </a:p>
        </p:txBody>
      </p:sp>
      <p:sp>
        <p:nvSpPr>
          <p:cNvPr id="6" name="Rectangle 5"/>
          <p:cNvSpPr/>
          <p:nvPr/>
        </p:nvSpPr>
        <p:spPr>
          <a:xfrm>
            <a:off x="2020198" y="3648099"/>
            <a:ext cx="4874528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 smtClean="0">
                <a:latin typeface="Times"/>
                <a:cs typeface="Times"/>
              </a:rPr>
              <a:t>T(n) = 3n</a:t>
            </a:r>
            <a:r>
              <a:rPr lang="en-US" sz="3200" i="1" baseline="30000" dirty="0" smtClean="0">
                <a:latin typeface="Times"/>
                <a:cs typeface="Times"/>
              </a:rPr>
              <a:t>2</a:t>
            </a:r>
            <a:r>
              <a:rPr lang="en-US" sz="3200" i="1" dirty="0" smtClean="0">
                <a:latin typeface="Times"/>
                <a:cs typeface="Times"/>
              </a:rPr>
              <a:t> </a:t>
            </a:r>
            <a:r>
              <a:rPr lang="en-US" sz="3200" i="1" dirty="0">
                <a:latin typeface="Times"/>
                <a:cs typeface="Times"/>
              </a:rPr>
              <a:t>+ 6n -15 = </a:t>
            </a:r>
            <a:r>
              <a:rPr lang="en-US" sz="3200" i="1" dirty="0" err="1">
                <a:latin typeface="Times"/>
                <a:cs typeface="Times"/>
              </a:rPr>
              <a:t>θ</a:t>
            </a:r>
            <a:r>
              <a:rPr lang="en-US" sz="3200" i="1" dirty="0">
                <a:latin typeface="Times"/>
                <a:cs typeface="Times"/>
              </a:rPr>
              <a:t>(</a:t>
            </a:r>
            <a:r>
              <a:rPr lang="en-US" sz="3200" i="1" dirty="0" smtClean="0">
                <a:latin typeface="Times"/>
                <a:cs typeface="Times"/>
              </a:rPr>
              <a:t>n</a:t>
            </a:r>
            <a:r>
              <a:rPr lang="en-US" sz="3200" i="1" baseline="30000" dirty="0" smtClean="0">
                <a:latin typeface="Times"/>
                <a:cs typeface="Times"/>
              </a:rPr>
              <a:t>2</a:t>
            </a:r>
            <a:r>
              <a:rPr lang="en-US" sz="3200" i="1" dirty="0" smtClean="0">
                <a:latin typeface="Times"/>
                <a:cs typeface="Times"/>
              </a:rPr>
              <a:t>)</a:t>
            </a:r>
            <a:r>
              <a:rPr lang="en-US" sz="3200" i="1" baseline="30000" dirty="0" smtClean="0">
                <a:latin typeface="Times"/>
                <a:cs typeface="Times"/>
              </a:rPr>
              <a:t> </a:t>
            </a:r>
            <a:endParaRPr lang="en-US" sz="3200" dirty="0"/>
          </a:p>
        </p:txBody>
      </p:sp>
      <p:sp>
        <p:nvSpPr>
          <p:cNvPr id="18" name="Left Brace 17"/>
          <p:cNvSpPr/>
          <p:nvPr/>
        </p:nvSpPr>
        <p:spPr>
          <a:xfrm rot="16200000">
            <a:off x="2919929" y="-237613"/>
            <a:ext cx="444840" cy="4126451"/>
          </a:xfrm>
          <a:prstGeom prst="leftBrace">
            <a:avLst>
              <a:gd name="adj1" fmla="val 94707"/>
              <a:gd name="adj2" fmla="val 44693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79122" y="1214416"/>
            <a:ext cx="412645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5"/>
                </a:solidFill>
              </a:rPr>
              <a:t>asymptotic order </a:t>
            </a:r>
            <a:r>
              <a:rPr lang="en-US" sz="3200" dirty="0"/>
              <a:t>of the </a:t>
            </a:r>
          </a:p>
        </p:txBody>
      </p:sp>
    </p:spTree>
    <p:extLst>
      <p:ext uri="{BB962C8B-B14F-4D97-AF65-F5344CB8AC3E}">
        <p14:creationId xmlns:p14="http://schemas.microsoft.com/office/powerpoint/2010/main" val="3435131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39844" y="1711840"/>
            <a:ext cx="8996494" cy="1608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We compare the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number of primitive operations</a:t>
            </a:r>
            <a:r>
              <a:rPr lang="en-US" dirty="0" smtClean="0"/>
              <a:t> executed by a process, </a:t>
            </a:r>
            <a:r>
              <a:rPr lang="en-US" dirty="0" smtClean="0">
                <a:solidFill>
                  <a:schemeClr val="accent6"/>
                </a:solidFill>
              </a:rPr>
              <a:t>as a function of its input size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4F6228"/>
                </a:solidFill>
              </a:rPr>
              <a:t>Runtime Analysis</a:t>
            </a:r>
          </a:p>
          <a:p>
            <a:r>
              <a:rPr lang="en-US" sz="2900" dirty="0" smtClean="0">
                <a:solidFill>
                  <a:srgbClr val="4F6228"/>
                </a:solidFill>
              </a:rPr>
              <a:t>Informal Criteria</a:t>
            </a:r>
          </a:p>
        </p:txBody>
      </p:sp>
      <p:sp>
        <p:nvSpPr>
          <p:cNvPr id="5" name="Rectangle 4"/>
          <p:cNvSpPr/>
          <p:nvPr/>
        </p:nvSpPr>
        <p:spPr>
          <a:xfrm>
            <a:off x="39844" y="4580387"/>
            <a:ext cx="833037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R</a:t>
            </a:r>
            <a:r>
              <a:rPr lang="en-US" sz="3200" dirty="0" smtClean="0"/>
              <a:t>ule of thumb to get the order of growth: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Drop </a:t>
            </a:r>
            <a:r>
              <a:rPr lang="en-US" sz="3200" dirty="0"/>
              <a:t>low-order </a:t>
            </a:r>
            <a:r>
              <a:rPr lang="en-US" sz="3200" dirty="0" smtClean="0"/>
              <a:t>terms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2020198" y="3648099"/>
            <a:ext cx="4874528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 smtClean="0">
                <a:latin typeface="Times"/>
                <a:cs typeface="Times"/>
              </a:rPr>
              <a:t>T(n) = 3n</a:t>
            </a:r>
            <a:r>
              <a:rPr lang="en-US" sz="3200" i="1" baseline="30000" dirty="0" smtClean="0">
                <a:latin typeface="Times"/>
                <a:cs typeface="Times"/>
              </a:rPr>
              <a:t>2</a:t>
            </a:r>
            <a:r>
              <a:rPr lang="en-US" sz="3200" i="1" dirty="0" smtClean="0">
                <a:latin typeface="Times"/>
                <a:cs typeface="Times"/>
              </a:rPr>
              <a:t> </a:t>
            </a:r>
            <a:r>
              <a:rPr lang="en-US" sz="3200" i="1" dirty="0">
                <a:latin typeface="Times"/>
                <a:cs typeface="Times"/>
              </a:rPr>
              <a:t>+ 6n -15 = </a:t>
            </a:r>
            <a:r>
              <a:rPr lang="en-US" sz="3200" i="1" dirty="0" err="1">
                <a:latin typeface="Times"/>
                <a:cs typeface="Times"/>
              </a:rPr>
              <a:t>θ</a:t>
            </a:r>
            <a:r>
              <a:rPr lang="en-US" sz="3200" i="1" dirty="0">
                <a:latin typeface="Times"/>
                <a:cs typeface="Times"/>
              </a:rPr>
              <a:t>(</a:t>
            </a:r>
            <a:r>
              <a:rPr lang="en-US" sz="3200" i="1" dirty="0" smtClean="0">
                <a:latin typeface="Times"/>
                <a:cs typeface="Times"/>
              </a:rPr>
              <a:t>n</a:t>
            </a:r>
            <a:r>
              <a:rPr lang="en-US" sz="3200" i="1" baseline="30000" dirty="0" smtClean="0">
                <a:latin typeface="Times"/>
                <a:cs typeface="Times"/>
              </a:rPr>
              <a:t>2</a:t>
            </a:r>
            <a:r>
              <a:rPr lang="en-US" sz="3200" i="1" dirty="0" smtClean="0">
                <a:latin typeface="Times"/>
                <a:cs typeface="Times"/>
              </a:rPr>
              <a:t>)</a:t>
            </a:r>
            <a:r>
              <a:rPr lang="en-US" sz="3200" i="1" baseline="30000" dirty="0" smtClean="0">
                <a:latin typeface="Times"/>
                <a:cs typeface="Times"/>
              </a:rPr>
              <a:t> </a:t>
            </a:r>
            <a:endParaRPr lang="en-US" sz="32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233502" y="3648099"/>
            <a:ext cx="1226256" cy="58477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233502" y="3648099"/>
            <a:ext cx="1226256" cy="58477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Left Brace 17"/>
          <p:cNvSpPr/>
          <p:nvPr/>
        </p:nvSpPr>
        <p:spPr>
          <a:xfrm rot="16200000">
            <a:off x="2919929" y="-237613"/>
            <a:ext cx="444840" cy="4126451"/>
          </a:xfrm>
          <a:prstGeom prst="leftBrace">
            <a:avLst>
              <a:gd name="adj1" fmla="val 94707"/>
              <a:gd name="adj2" fmla="val 44693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79122" y="1214416"/>
            <a:ext cx="412645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5"/>
                </a:solidFill>
              </a:rPr>
              <a:t>asymptotic order </a:t>
            </a:r>
            <a:r>
              <a:rPr lang="en-US" sz="3200" dirty="0"/>
              <a:t>of the </a:t>
            </a:r>
          </a:p>
        </p:txBody>
      </p:sp>
    </p:spTree>
    <p:extLst>
      <p:ext uri="{BB962C8B-B14F-4D97-AF65-F5344CB8AC3E}">
        <p14:creationId xmlns:p14="http://schemas.microsoft.com/office/powerpoint/2010/main" val="2757943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39844" y="1711840"/>
            <a:ext cx="8996494" cy="1608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We compare the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number of primitive operations</a:t>
            </a:r>
            <a:r>
              <a:rPr lang="en-US" dirty="0" smtClean="0"/>
              <a:t> executed by a process, </a:t>
            </a:r>
            <a:r>
              <a:rPr lang="en-US" dirty="0" smtClean="0">
                <a:solidFill>
                  <a:schemeClr val="accent6"/>
                </a:solidFill>
              </a:rPr>
              <a:t>as a function of its input size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4F6228"/>
                </a:solidFill>
              </a:rPr>
              <a:t>Runtime Analysis</a:t>
            </a:r>
          </a:p>
          <a:p>
            <a:r>
              <a:rPr lang="en-US" sz="2900" dirty="0" smtClean="0">
                <a:solidFill>
                  <a:srgbClr val="4F6228"/>
                </a:solidFill>
              </a:rPr>
              <a:t>Informal Criteria</a:t>
            </a:r>
          </a:p>
        </p:txBody>
      </p:sp>
      <p:sp>
        <p:nvSpPr>
          <p:cNvPr id="5" name="Rectangle 4"/>
          <p:cNvSpPr/>
          <p:nvPr/>
        </p:nvSpPr>
        <p:spPr>
          <a:xfrm>
            <a:off x="39844" y="4580387"/>
            <a:ext cx="833037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R</a:t>
            </a:r>
            <a:r>
              <a:rPr lang="en-US" sz="3200" dirty="0" smtClean="0"/>
              <a:t>ule of thumb to get the order of growth: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Drop </a:t>
            </a:r>
            <a:r>
              <a:rPr lang="en-US" sz="3200" dirty="0"/>
              <a:t>low-order </a:t>
            </a:r>
            <a:r>
              <a:rPr lang="en-US" sz="3200" dirty="0" smtClean="0"/>
              <a:t>terms</a:t>
            </a:r>
            <a:endParaRPr lang="en-US" sz="3200" dirty="0"/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I</a:t>
            </a:r>
            <a:r>
              <a:rPr lang="en-US" sz="3200" dirty="0" smtClean="0"/>
              <a:t>gnore </a:t>
            </a:r>
            <a:r>
              <a:rPr lang="en-US" sz="3200" dirty="0"/>
              <a:t>leading </a:t>
            </a:r>
            <a:r>
              <a:rPr lang="en-US" sz="3200" dirty="0" smtClean="0"/>
              <a:t>constants</a:t>
            </a:r>
            <a:endParaRPr lang="en-US" sz="3200" dirty="0" smtClean="0">
              <a:solidFill>
                <a:srgbClr val="F79646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20198" y="3648099"/>
            <a:ext cx="4874528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 smtClean="0">
                <a:latin typeface="Times"/>
                <a:cs typeface="Times"/>
              </a:rPr>
              <a:t>T(n) = 3n</a:t>
            </a:r>
            <a:r>
              <a:rPr lang="en-US" sz="3200" i="1" baseline="30000" dirty="0" smtClean="0">
                <a:latin typeface="Times"/>
                <a:cs typeface="Times"/>
              </a:rPr>
              <a:t>2</a:t>
            </a:r>
            <a:r>
              <a:rPr lang="en-US" sz="3200" i="1" dirty="0" smtClean="0">
                <a:latin typeface="Times"/>
                <a:cs typeface="Times"/>
              </a:rPr>
              <a:t> </a:t>
            </a:r>
            <a:r>
              <a:rPr lang="en-US" sz="3200" i="1" dirty="0">
                <a:latin typeface="Times"/>
                <a:cs typeface="Times"/>
              </a:rPr>
              <a:t>+ 6n -15 = </a:t>
            </a:r>
            <a:r>
              <a:rPr lang="en-US" sz="3200" i="1" dirty="0" err="1">
                <a:latin typeface="Times"/>
                <a:cs typeface="Times"/>
              </a:rPr>
              <a:t>θ</a:t>
            </a:r>
            <a:r>
              <a:rPr lang="en-US" sz="3200" i="1" dirty="0">
                <a:latin typeface="Times"/>
                <a:cs typeface="Times"/>
              </a:rPr>
              <a:t>(</a:t>
            </a:r>
            <a:r>
              <a:rPr lang="en-US" sz="3200" i="1" dirty="0" smtClean="0">
                <a:latin typeface="Times"/>
                <a:cs typeface="Times"/>
              </a:rPr>
              <a:t>n</a:t>
            </a:r>
            <a:r>
              <a:rPr lang="en-US" sz="3200" i="1" baseline="30000" dirty="0" smtClean="0">
                <a:latin typeface="Times"/>
                <a:cs typeface="Times"/>
              </a:rPr>
              <a:t>2</a:t>
            </a:r>
            <a:r>
              <a:rPr lang="en-US" sz="3200" i="1" dirty="0" smtClean="0">
                <a:latin typeface="Times"/>
                <a:cs typeface="Times"/>
              </a:rPr>
              <a:t>)</a:t>
            </a:r>
            <a:r>
              <a:rPr lang="en-US" sz="3200" i="1" baseline="30000" dirty="0" smtClean="0">
                <a:latin typeface="Times"/>
                <a:cs typeface="Times"/>
              </a:rPr>
              <a:t> </a:t>
            </a:r>
            <a:endParaRPr lang="en-US" sz="32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233502" y="3648099"/>
            <a:ext cx="1226256" cy="58477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233502" y="3648099"/>
            <a:ext cx="1226256" cy="58477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232637" y="3648099"/>
            <a:ext cx="270951" cy="58477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232637" y="3648099"/>
            <a:ext cx="270951" cy="58477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Left Brace 17"/>
          <p:cNvSpPr/>
          <p:nvPr/>
        </p:nvSpPr>
        <p:spPr>
          <a:xfrm rot="16200000">
            <a:off x="2919929" y="-237613"/>
            <a:ext cx="444840" cy="4126451"/>
          </a:xfrm>
          <a:prstGeom prst="leftBrace">
            <a:avLst>
              <a:gd name="adj1" fmla="val 94707"/>
              <a:gd name="adj2" fmla="val 44693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79122" y="1214416"/>
            <a:ext cx="412645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5"/>
                </a:solidFill>
              </a:rPr>
              <a:t>asymptotic order </a:t>
            </a:r>
            <a:r>
              <a:rPr lang="en-US" sz="3200" dirty="0"/>
              <a:t>of the </a:t>
            </a:r>
          </a:p>
        </p:txBody>
      </p:sp>
    </p:spTree>
    <p:extLst>
      <p:ext uri="{BB962C8B-B14F-4D97-AF65-F5344CB8AC3E}">
        <p14:creationId xmlns:p14="http://schemas.microsoft.com/office/powerpoint/2010/main" val="3100356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>
                <a:solidFill>
                  <a:srgbClr val="4F6228"/>
                </a:solidFill>
              </a:rPr>
              <a:t>Primality</a:t>
            </a:r>
            <a:r>
              <a:rPr lang="en-US" sz="4000" dirty="0" smtClean="0">
                <a:solidFill>
                  <a:srgbClr val="4F6228"/>
                </a:solidFill>
              </a:rPr>
              <a:t> Testing - Runtime Analysis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34275"/>
          <a:stretch/>
        </p:blipFill>
        <p:spPr>
          <a:xfrm>
            <a:off x="975" y="1540935"/>
            <a:ext cx="3371229" cy="8184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r="32057"/>
          <a:stretch/>
        </p:blipFill>
        <p:spPr>
          <a:xfrm>
            <a:off x="-3266" y="2872028"/>
            <a:ext cx="3506854" cy="80874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/>
          <a:srcRect l="-2" r="36290"/>
          <a:stretch/>
        </p:blipFill>
        <p:spPr>
          <a:xfrm>
            <a:off x="974" y="4219508"/>
            <a:ext cx="3371230" cy="698501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0" y="845247"/>
            <a:ext cx="8686800" cy="8339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Let </a:t>
            </a:r>
            <a:r>
              <a:rPr lang="en-US" i="1" dirty="0" smtClean="0">
                <a:latin typeface="Times"/>
                <a:cs typeface="Times"/>
              </a:rPr>
              <a:t>n</a:t>
            </a:r>
            <a:r>
              <a:rPr lang="en-US" dirty="0" smtClean="0"/>
              <a:t> be the size of the input (</a:t>
            </a:r>
            <a:r>
              <a:rPr lang="en-US" i="1" dirty="0" smtClean="0">
                <a:latin typeface="Times"/>
                <a:cs typeface="Times"/>
              </a:rPr>
              <a:t>n</a:t>
            </a:r>
            <a:r>
              <a:rPr lang="en-US" dirty="0" smtClean="0"/>
              <a:t> = </a:t>
            </a:r>
            <a:r>
              <a:rPr lang="en-US" dirty="0" err="1" smtClean="0"/>
              <a:t>num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9849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>
                <a:solidFill>
                  <a:srgbClr val="4F6228"/>
                </a:solidFill>
              </a:rPr>
              <a:t>Primality</a:t>
            </a:r>
            <a:r>
              <a:rPr lang="en-US" sz="4000" dirty="0" smtClean="0">
                <a:solidFill>
                  <a:srgbClr val="4F6228"/>
                </a:solidFill>
              </a:rPr>
              <a:t> Testing - Runtime Analysis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-1" r="-3146"/>
          <a:stretch/>
        </p:blipFill>
        <p:spPr>
          <a:xfrm>
            <a:off x="975" y="1540935"/>
            <a:ext cx="5290692" cy="8184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r="32057"/>
          <a:stretch/>
        </p:blipFill>
        <p:spPr>
          <a:xfrm>
            <a:off x="-3266" y="2872028"/>
            <a:ext cx="3506854" cy="80874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/>
          <a:srcRect l="-2" r="36290"/>
          <a:stretch/>
        </p:blipFill>
        <p:spPr>
          <a:xfrm>
            <a:off x="974" y="4219508"/>
            <a:ext cx="3371230" cy="698501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0" y="845247"/>
            <a:ext cx="8686800" cy="8339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Let </a:t>
            </a:r>
            <a:r>
              <a:rPr lang="en-US" i="1" dirty="0" smtClean="0">
                <a:latin typeface="Times"/>
                <a:cs typeface="Times"/>
              </a:rPr>
              <a:t>n</a:t>
            </a:r>
            <a:r>
              <a:rPr lang="en-US" dirty="0" smtClean="0"/>
              <a:t> be the size of the input (</a:t>
            </a:r>
            <a:r>
              <a:rPr lang="en-US" i="1" dirty="0" smtClean="0">
                <a:latin typeface="Times"/>
                <a:cs typeface="Times"/>
              </a:rPr>
              <a:t>n</a:t>
            </a:r>
            <a:r>
              <a:rPr lang="en-US" dirty="0" smtClean="0"/>
              <a:t> = </a:t>
            </a:r>
            <a:r>
              <a:rPr lang="en-US" dirty="0" err="1" smtClean="0"/>
              <a:t>num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5969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>
                <a:solidFill>
                  <a:srgbClr val="4F6228"/>
                </a:solidFill>
              </a:rPr>
              <a:t>Primality</a:t>
            </a:r>
            <a:r>
              <a:rPr lang="en-US" sz="4000" dirty="0" smtClean="0">
                <a:solidFill>
                  <a:srgbClr val="4F6228"/>
                </a:solidFill>
              </a:rPr>
              <a:t> Testing - Runtime Analysis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-1" r="-3146"/>
          <a:stretch/>
        </p:blipFill>
        <p:spPr>
          <a:xfrm>
            <a:off x="975" y="1540935"/>
            <a:ext cx="5290692" cy="8184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r="148"/>
          <a:stretch/>
        </p:blipFill>
        <p:spPr>
          <a:xfrm>
            <a:off x="-3266" y="2872028"/>
            <a:ext cx="5153822" cy="80874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/>
          <a:srcRect l="-2" r="36290"/>
          <a:stretch/>
        </p:blipFill>
        <p:spPr>
          <a:xfrm>
            <a:off x="974" y="4219508"/>
            <a:ext cx="3371230" cy="698501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0" y="845247"/>
            <a:ext cx="8686800" cy="8339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Let </a:t>
            </a:r>
            <a:r>
              <a:rPr lang="en-US" i="1" dirty="0" smtClean="0">
                <a:latin typeface="Times"/>
                <a:cs typeface="Times"/>
              </a:rPr>
              <a:t>n</a:t>
            </a:r>
            <a:r>
              <a:rPr lang="en-US" dirty="0" smtClean="0"/>
              <a:t> be the size of the input (</a:t>
            </a:r>
            <a:r>
              <a:rPr lang="en-US" i="1" dirty="0" smtClean="0">
                <a:latin typeface="Times"/>
                <a:cs typeface="Times"/>
              </a:rPr>
              <a:t>n</a:t>
            </a:r>
            <a:r>
              <a:rPr lang="en-US" dirty="0" smtClean="0"/>
              <a:t> = </a:t>
            </a:r>
            <a:r>
              <a:rPr lang="en-US" dirty="0" err="1" smtClean="0"/>
              <a:t>num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729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99" y="1193800"/>
            <a:ext cx="8817901" cy="546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u="sng" dirty="0" smtClean="0">
                <a:solidFill>
                  <a:srgbClr val="FF6600"/>
                </a:solidFill>
              </a:rPr>
              <a:t>Definition</a:t>
            </a:r>
            <a:r>
              <a:rPr lang="en-US" sz="2800" dirty="0" smtClean="0">
                <a:solidFill>
                  <a:srgbClr val="FF6600"/>
                </a:solidFill>
              </a:rPr>
              <a:t>:</a:t>
            </a:r>
            <a:r>
              <a:rPr lang="en-US" sz="2800" dirty="0" smtClean="0"/>
              <a:t> Let </a:t>
            </a:r>
            <a:r>
              <a:rPr lang="en-US" sz="2800" i="1" dirty="0" smtClean="0">
                <a:latin typeface="Times"/>
                <a:cs typeface="Times"/>
              </a:rPr>
              <a:t>num</a:t>
            </a:r>
            <a:r>
              <a:rPr lang="en-US" sz="2800" dirty="0" smtClean="0"/>
              <a:t>≥2 be an integer. We say that </a:t>
            </a:r>
            <a:r>
              <a:rPr lang="en-US" sz="2800" i="1" dirty="0" err="1" smtClean="0">
                <a:solidFill>
                  <a:srgbClr val="660066"/>
                </a:solidFill>
                <a:latin typeface="Times"/>
                <a:cs typeface="Times"/>
              </a:rPr>
              <a:t>num</a:t>
            </a:r>
            <a:r>
              <a:rPr lang="en-US" sz="2800" i="1" dirty="0" smtClean="0">
                <a:solidFill>
                  <a:srgbClr val="660066"/>
                </a:solidFill>
              </a:rPr>
              <a:t> is prime</a:t>
            </a:r>
            <a:r>
              <a:rPr lang="en-US" sz="2800" dirty="0" smtClean="0"/>
              <a:t>, if its only divisors are 1 and </a:t>
            </a:r>
            <a:r>
              <a:rPr lang="en-US" sz="2800" i="1" dirty="0" err="1">
                <a:latin typeface="Times"/>
                <a:cs typeface="Times"/>
              </a:rPr>
              <a:t>num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	</a:t>
            </a:r>
            <a:r>
              <a:rPr lang="en-US" sz="2800" u="sng" dirty="0" smtClean="0">
                <a:solidFill>
                  <a:srgbClr val="376092"/>
                </a:solidFill>
              </a:rPr>
              <a:t>Examples</a:t>
            </a:r>
            <a:r>
              <a:rPr lang="en-US" sz="2800" dirty="0" smtClean="0">
                <a:solidFill>
                  <a:srgbClr val="376092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376092"/>
                </a:solidFill>
              </a:rPr>
              <a:t>	</a:t>
            </a:r>
            <a:r>
              <a:rPr lang="en-US" sz="2800" dirty="0" smtClean="0">
                <a:solidFill>
                  <a:srgbClr val="376092"/>
                </a:solidFill>
              </a:rPr>
              <a:t>	13 is prime				12 is not prime</a:t>
            </a:r>
            <a:endParaRPr lang="en-US" sz="2800" dirty="0">
              <a:solidFill>
                <a:srgbClr val="376092"/>
              </a:solidFill>
            </a:endParaRP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u="sng" dirty="0">
                <a:solidFill>
                  <a:srgbClr val="FF6600"/>
                </a:solidFill>
              </a:rPr>
              <a:t>Definition</a:t>
            </a:r>
            <a:r>
              <a:rPr lang="en-US" sz="2800" dirty="0">
                <a:solidFill>
                  <a:srgbClr val="FF6600"/>
                </a:solidFill>
              </a:rPr>
              <a:t>:</a:t>
            </a:r>
            <a:r>
              <a:rPr lang="en-US" sz="2800" dirty="0"/>
              <a:t> Let </a:t>
            </a:r>
            <a:r>
              <a:rPr lang="en-US" sz="2800" i="1" dirty="0">
                <a:latin typeface="Times"/>
                <a:cs typeface="Times"/>
              </a:rPr>
              <a:t>num≥</a:t>
            </a:r>
            <a:r>
              <a:rPr lang="en-US" sz="2800" dirty="0"/>
              <a:t>2 be an </a:t>
            </a:r>
            <a:r>
              <a:rPr lang="en-US" sz="2800" dirty="0" smtClean="0"/>
              <a:t>integer, and let </a:t>
            </a:r>
            <a:r>
              <a:rPr lang="en-US" sz="2800" i="1" dirty="0">
                <a:latin typeface="Times"/>
                <a:cs typeface="Times"/>
              </a:rPr>
              <a:t>d</a:t>
            </a:r>
            <a:r>
              <a:rPr lang="en-US" sz="2800" dirty="0" smtClean="0"/>
              <a:t> and </a:t>
            </a:r>
            <a:r>
              <a:rPr lang="en-US" sz="2800" i="1" dirty="0" smtClean="0">
                <a:latin typeface="Times"/>
                <a:cs typeface="Times"/>
              </a:rPr>
              <a:t>k</a:t>
            </a:r>
            <a:r>
              <a:rPr lang="en-US" sz="2800" dirty="0" smtClean="0"/>
              <a:t> be two divisors of </a:t>
            </a:r>
            <a:r>
              <a:rPr lang="en-US" sz="2800" i="1" dirty="0">
                <a:latin typeface="Times"/>
                <a:cs typeface="Times"/>
              </a:rPr>
              <a:t>num</a:t>
            </a:r>
            <a:r>
              <a:rPr lang="en-US" sz="2800" dirty="0" smtClean="0"/>
              <a:t>. We </a:t>
            </a:r>
            <a:r>
              <a:rPr lang="en-US" sz="2800" dirty="0"/>
              <a:t>say that </a:t>
            </a:r>
            <a:r>
              <a:rPr lang="en-US" sz="2800" i="1" dirty="0" smtClean="0">
                <a:solidFill>
                  <a:srgbClr val="660066"/>
                </a:solidFill>
                <a:latin typeface="Times"/>
                <a:cs typeface="Times"/>
              </a:rPr>
              <a:t>k</a:t>
            </a:r>
            <a:r>
              <a:rPr lang="en-US" sz="2800" i="1" dirty="0" smtClean="0">
                <a:solidFill>
                  <a:srgbClr val="660066"/>
                </a:solidFill>
              </a:rPr>
              <a:t> and </a:t>
            </a:r>
            <a:r>
              <a:rPr lang="en-US" sz="2800" i="1" dirty="0" smtClean="0">
                <a:solidFill>
                  <a:srgbClr val="660066"/>
                </a:solidFill>
                <a:latin typeface="Times"/>
                <a:cs typeface="Times"/>
              </a:rPr>
              <a:t>d</a:t>
            </a:r>
            <a:r>
              <a:rPr lang="en-US" sz="2800" b="1" i="1" dirty="0" smtClean="0">
                <a:solidFill>
                  <a:srgbClr val="660066"/>
                </a:solidFill>
              </a:rPr>
              <a:t> </a:t>
            </a:r>
            <a:r>
              <a:rPr lang="en-US" sz="2800" i="1" dirty="0" smtClean="0">
                <a:solidFill>
                  <a:srgbClr val="660066"/>
                </a:solidFill>
              </a:rPr>
              <a:t>are complementary divisors</a:t>
            </a:r>
            <a:r>
              <a:rPr lang="en-US" sz="2800" i="1" dirty="0" smtClean="0"/>
              <a:t> of </a:t>
            </a:r>
            <a:r>
              <a:rPr lang="en-US" sz="2800" i="1" dirty="0" err="1" smtClean="0">
                <a:latin typeface="Times"/>
                <a:cs typeface="Times"/>
              </a:rPr>
              <a:t>num</a:t>
            </a:r>
            <a:r>
              <a:rPr lang="en-US" sz="2800" dirty="0" smtClean="0"/>
              <a:t>, if </a:t>
            </a:r>
            <a:r>
              <a:rPr lang="en-US" sz="2800" i="1" dirty="0" err="1">
                <a:latin typeface="Times"/>
                <a:cs typeface="Times"/>
              </a:rPr>
              <a:t>d</a:t>
            </a:r>
            <a:r>
              <a:rPr lang="en-US" sz="1400" baseline="30000" dirty="0" err="1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800" i="1" dirty="0" err="1" smtClean="0">
                <a:latin typeface="Times"/>
                <a:cs typeface="Times"/>
              </a:rPr>
              <a:t>k</a:t>
            </a:r>
            <a:r>
              <a:rPr lang="en-US" sz="2800" dirty="0" smtClean="0"/>
              <a:t>=</a:t>
            </a:r>
            <a:r>
              <a:rPr lang="en-US" sz="2800" i="1" dirty="0" err="1">
                <a:latin typeface="Times"/>
                <a:cs typeface="Times"/>
              </a:rPr>
              <a:t>num</a:t>
            </a:r>
            <a:endParaRPr lang="en-US" sz="2800" i="1" dirty="0">
              <a:latin typeface="Times"/>
              <a:cs typeface="Times"/>
            </a:endParaRP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</a:rPr>
              <a:t>Examples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4 and 25 are complementary divisors of 100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5 and 20 are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complementary divisors of 100</a:t>
            </a:r>
          </a:p>
          <a:p>
            <a:pPr marL="0" indent="0">
              <a:buNone/>
            </a:pPr>
            <a:endParaRPr lang="en-US" sz="28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79667" y="324433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519518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>
                <a:solidFill>
                  <a:srgbClr val="4F6228"/>
                </a:solidFill>
              </a:rPr>
              <a:t>Primality</a:t>
            </a:r>
            <a:r>
              <a:rPr lang="en-US" sz="4000" dirty="0" smtClean="0">
                <a:solidFill>
                  <a:srgbClr val="4F6228"/>
                </a:solidFill>
              </a:rPr>
              <a:t> Testing - Runtime Analysis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-1" r="-3146"/>
          <a:stretch/>
        </p:blipFill>
        <p:spPr>
          <a:xfrm>
            <a:off x="975" y="1540935"/>
            <a:ext cx="5290692" cy="8184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r="148"/>
          <a:stretch/>
        </p:blipFill>
        <p:spPr>
          <a:xfrm>
            <a:off x="-3266" y="2872028"/>
            <a:ext cx="5153822" cy="808742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0" y="845247"/>
            <a:ext cx="8686800" cy="8339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Let </a:t>
            </a:r>
            <a:r>
              <a:rPr lang="en-US" i="1" dirty="0" smtClean="0">
                <a:latin typeface="Times"/>
                <a:cs typeface="Times"/>
              </a:rPr>
              <a:t>n</a:t>
            </a:r>
            <a:r>
              <a:rPr lang="en-US" dirty="0" smtClean="0"/>
              <a:t> be the size of the input (</a:t>
            </a:r>
            <a:r>
              <a:rPr lang="en-US" i="1" dirty="0" smtClean="0">
                <a:latin typeface="Times"/>
                <a:cs typeface="Times"/>
              </a:rPr>
              <a:t>n</a:t>
            </a:r>
            <a:r>
              <a:rPr lang="en-US" dirty="0" smtClean="0"/>
              <a:t> = </a:t>
            </a:r>
            <a:r>
              <a:rPr lang="en-US" dirty="0" err="1" smtClean="0"/>
              <a:t>num</a:t>
            </a:r>
            <a:r>
              <a:rPr lang="en-US" dirty="0" smtClean="0"/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" y="4219508"/>
            <a:ext cx="5291670" cy="69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5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>
                <a:solidFill>
                  <a:srgbClr val="4F6228"/>
                </a:solidFill>
              </a:rPr>
              <a:t>Primality</a:t>
            </a:r>
            <a:r>
              <a:rPr lang="en-US" sz="4000" dirty="0" smtClean="0">
                <a:solidFill>
                  <a:srgbClr val="4F6228"/>
                </a:solidFill>
              </a:rPr>
              <a:t> Testing - Runtime Analysis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263448" y="1980205"/>
            <a:ext cx="613820" cy="0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39844" y="4900952"/>
            <a:ext cx="9104156" cy="21532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" y="1540935"/>
            <a:ext cx="5129459" cy="8184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997" y="1540935"/>
            <a:ext cx="3076226" cy="81429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266" y="2872028"/>
            <a:ext cx="5161678" cy="80874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4093" y="2930424"/>
            <a:ext cx="2855315" cy="722161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5263448" y="3285946"/>
            <a:ext cx="613820" cy="0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/>
          <p:cNvSpPr txBox="1">
            <a:spLocks/>
          </p:cNvSpPr>
          <p:nvPr/>
        </p:nvSpPr>
        <p:spPr>
          <a:xfrm>
            <a:off x="0" y="845247"/>
            <a:ext cx="8686800" cy="8339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Let </a:t>
            </a:r>
            <a:r>
              <a:rPr lang="en-US" i="1" dirty="0" smtClean="0">
                <a:latin typeface="Times"/>
                <a:cs typeface="Times"/>
              </a:rPr>
              <a:t>n</a:t>
            </a:r>
            <a:r>
              <a:rPr lang="en-US" dirty="0" smtClean="0"/>
              <a:t> be the size of the input (</a:t>
            </a:r>
            <a:r>
              <a:rPr lang="en-US" i="1" dirty="0" smtClean="0">
                <a:latin typeface="Times"/>
                <a:cs typeface="Times"/>
              </a:rPr>
              <a:t>n</a:t>
            </a:r>
            <a:r>
              <a:rPr lang="en-US" dirty="0" smtClean="0"/>
              <a:t> = </a:t>
            </a:r>
            <a:r>
              <a:rPr lang="en-US" dirty="0" err="1" smtClean="0"/>
              <a:t>num</a:t>
            </a:r>
            <a:r>
              <a:rPr lang="en-US" dirty="0" smtClean="0"/>
              <a:t>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" y="4219508"/>
            <a:ext cx="5291670" cy="69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01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>
                <a:solidFill>
                  <a:srgbClr val="4F6228"/>
                </a:solidFill>
              </a:rPr>
              <a:t>Primality</a:t>
            </a:r>
            <a:r>
              <a:rPr lang="en-US" sz="4000" dirty="0" smtClean="0">
                <a:solidFill>
                  <a:srgbClr val="4F6228"/>
                </a:solidFill>
              </a:rPr>
              <a:t> Testing - Runtime Analysis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263448" y="1980205"/>
            <a:ext cx="613820" cy="0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39844" y="4900952"/>
            <a:ext cx="9104156" cy="21532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" y="1540935"/>
            <a:ext cx="5129459" cy="8184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997" y="1540935"/>
            <a:ext cx="3076226" cy="81429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266" y="2872028"/>
            <a:ext cx="5161678" cy="80874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4093" y="2930424"/>
            <a:ext cx="2855315" cy="722161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5263448" y="3285946"/>
            <a:ext cx="613820" cy="0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" y="4219508"/>
            <a:ext cx="5291670" cy="698501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5263448" y="4547891"/>
            <a:ext cx="613820" cy="0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4093" y="4223872"/>
            <a:ext cx="3009907" cy="595600"/>
          </a:xfrm>
          <a:prstGeom prst="rect">
            <a:avLst/>
          </a:prstGeom>
        </p:spPr>
      </p:pic>
      <p:sp>
        <p:nvSpPr>
          <p:cNvPr id="23" name="Content Placeholder 2"/>
          <p:cNvSpPr txBox="1">
            <a:spLocks/>
          </p:cNvSpPr>
          <p:nvPr/>
        </p:nvSpPr>
        <p:spPr>
          <a:xfrm>
            <a:off x="0" y="845247"/>
            <a:ext cx="8686800" cy="8339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Let </a:t>
            </a:r>
            <a:r>
              <a:rPr lang="en-US" i="1" dirty="0" smtClean="0">
                <a:latin typeface="Times"/>
                <a:cs typeface="Times"/>
              </a:rPr>
              <a:t>n</a:t>
            </a:r>
            <a:r>
              <a:rPr lang="en-US" dirty="0" smtClean="0"/>
              <a:t> be the size of the input (</a:t>
            </a:r>
            <a:r>
              <a:rPr lang="en-US" i="1" dirty="0" smtClean="0">
                <a:latin typeface="Times"/>
                <a:cs typeface="Times"/>
              </a:rPr>
              <a:t>n</a:t>
            </a:r>
            <a:r>
              <a:rPr lang="en-US" dirty="0" smtClean="0"/>
              <a:t> = </a:t>
            </a:r>
            <a:r>
              <a:rPr lang="en-US" dirty="0" err="1" smtClean="0"/>
              <a:t>num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7781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>
                <a:solidFill>
                  <a:srgbClr val="4F6228"/>
                </a:solidFill>
              </a:rPr>
              <a:t>Primality</a:t>
            </a:r>
            <a:r>
              <a:rPr lang="en-US" sz="4000" dirty="0" smtClean="0">
                <a:solidFill>
                  <a:srgbClr val="4F6228"/>
                </a:solidFill>
              </a:rPr>
              <a:t> Testing - Runtime Analysis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263448" y="1980205"/>
            <a:ext cx="613820" cy="0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39844" y="4900952"/>
            <a:ext cx="9104156" cy="21532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 smtClean="0"/>
              <a:t>Conclusions</a:t>
            </a:r>
            <a:r>
              <a:rPr lang="en-US" dirty="0" smtClean="0"/>
              <a:t>:</a:t>
            </a:r>
          </a:p>
          <a:p>
            <a:r>
              <a:rPr lang="en-US" i="1" dirty="0" smtClean="0">
                <a:latin typeface="Times"/>
                <a:cs typeface="Times"/>
              </a:rPr>
              <a:t>T</a:t>
            </a:r>
            <a:r>
              <a:rPr lang="en-US" i="1" baseline="-25000" dirty="0" smtClean="0">
                <a:latin typeface="Times"/>
                <a:cs typeface="Times"/>
              </a:rPr>
              <a:t>1</a:t>
            </a:r>
            <a:r>
              <a:rPr lang="en-US" i="1" dirty="0" smtClean="0">
                <a:latin typeface="Times"/>
                <a:cs typeface="Times"/>
              </a:rPr>
              <a:t>(n)</a:t>
            </a:r>
            <a:r>
              <a:rPr lang="en-US" dirty="0" smtClean="0"/>
              <a:t> and </a:t>
            </a:r>
            <a:r>
              <a:rPr lang="en-US" i="1" dirty="0" smtClean="0">
                <a:latin typeface="Times"/>
                <a:cs typeface="Times"/>
              </a:rPr>
              <a:t>T</a:t>
            </a:r>
            <a:r>
              <a:rPr lang="en-US" i="1" baseline="-25000" dirty="0" smtClean="0">
                <a:latin typeface="Times"/>
                <a:cs typeface="Times"/>
              </a:rPr>
              <a:t>2</a:t>
            </a:r>
            <a:r>
              <a:rPr lang="en-US" i="1" dirty="0" smtClean="0">
                <a:latin typeface="Times"/>
                <a:cs typeface="Times"/>
              </a:rPr>
              <a:t>(n)</a:t>
            </a:r>
            <a:r>
              <a:rPr lang="en-US" dirty="0" smtClean="0"/>
              <a:t> are asymptotically equivalent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" y="1540935"/>
            <a:ext cx="5129459" cy="8184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997" y="1540935"/>
            <a:ext cx="3076226" cy="81429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266" y="2872028"/>
            <a:ext cx="5161678" cy="80874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4093" y="2930424"/>
            <a:ext cx="2855315" cy="722161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5263448" y="3285946"/>
            <a:ext cx="613820" cy="0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" y="4219508"/>
            <a:ext cx="5291670" cy="698501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5263448" y="4547891"/>
            <a:ext cx="613820" cy="0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4093" y="4223872"/>
            <a:ext cx="3009907" cy="5956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 rot="5400000">
            <a:off x="8170335" y="2260567"/>
            <a:ext cx="4938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=</a:t>
            </a:r>
            <a:endParaRPr lang="en-US" sz="4400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0" y="845247"/>
            <a:ext cx="8686800" cy="8339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Let </a:t>
            </a:r>
            <a:r>
              <a:rPr lang="en-US" i="1" dirty="0" smtClean="0">
                <a:latin typeface="Times"/>
                <a:cs typeface="Times"/>
              </a:rPr>
              <a:t>n</a:t>
            </a:r>
            <a:r>
              <a:rPr lang="en-US" dirty="0" smtClean="0"/>
              <a:t> be the size of the input (</a:t>
            </a:r>
            <a:r>
              <a:rPr lang="en-US" i="1" dirty="0" smtClean="0">
                <a:latin typeface="Times"/>
                <a:cs typeface="Times"/>
              </a:rPr>
              <a:t>n</a:t>
            </a:r>
            <a:r>
              <a:rPr lang="en-US" dirty="0" smtClean="0"/>
              <a:t> = </a:t>
            </a:r>
            <a:r>
              <a:rPr lang="en-US" dirty="0" err="1" smtClean="0"/>
              <a:t>num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347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>
                <a:solidFill>
                  <a:srgbClr val="4F6228"/>
                </a:solidFill>
              </a:rPr>
              <a:t>Primality</a:t>
            </a:r>
            <a:r>
              <a:rPr lang="en-US" sz="4000" dirty="0" smtClean="0">
                <a:solidFill>
                  <a:srgbClr val="4F6228"/>
                </a:solidFill>
              </a:rPr>
              <a:t> Testing - Runtime Analysis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263448" y="1980205"/>
            <a:ext cx="613820" cy="0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39844" y="4900952"/>
            <a:ext cx="9104156" cy="21532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 smtClean="0"/>
              <a:t>Conclusions</a:t>
            </a:r>
            <a:r>
              <a:rPr lang="en-US" dirty="0" smtClean="0"/>
              <a:t>:</a:t>
            </a:r>
          </a:p>
          <a:p>
            <a:r>
              <a:rPr lang="en-US" i="1" dirty="0" smtClean="0">
                <a:latin typeface="Times"/>
                <a:cs typeface="Times"/>
              </a:rPr>
              <a:t>T</a:t>
            </a:r>
            <a:r>
              <a:rPr lang="en-US" i="1" baseline="-25000" dirty="0" smtClean="0">
                <a:latin typeface="Times"/>
                <a:cs typeface="Times"/>
              </a:rPr>
              <a:t>1</a:t>
            </a:r>
            <a:r>
              <a:rPr lang="en-US" i="1" dirty="0" smtClean="0">
                <a:latin typeface="Times"/>
                <a:cs typeface="Times"/>
              </a:rPr>
              <a:t>(n)</a:t>
            </a:r>
            <a:r>
              <a:rPr lang="en-US" dirty="0" smtClean="0"/>
              <a:t> and </a:t>
            </a:r>
            <a:r>
              <a:rPr lang="en-US" i="1" dirty="0" smtClean="0">
                <a:latin typeface="Times"/>
                <a:cs typeface="Times"/>
              </a:rPr>
              <a:t>T</a:t>
            </a:r>
            <a:r>
              <a:rPr lang="en-US" i="1" baseline="-25000" dirty="0" smtClean="0">
                <a:latin typeface="Times"/>
                <a:cs typeface="Times"/>
              </a:rPr>
              <a:t>2</a:t>
            </a:r>
            <a:r>
              <a:rPr lang="en-US" i="1" dirty="0" smtClean="0">
                <a:latin typeface="Times"/>
                <a:cs typeface="Times"/>
              </a:rPr>
              <a:t>(n)</a:t>
            </a:r>
            <a:r>
              <a:rPr lang="en-US" dirty="0" smtClean="0"/>
              <a:t> are asymptotically equivalent</a:t>
            </a:r>
          </a:p>
          <a:p>
            <a:r>
              <a:rPr lang="en-US" i="1" dirty="0" smtClean="0">
                <a:latin typeface="Times"/>
                <a:cs typeface="Times"/>
              </a:rPr>
              <a:t>T</a:t>
            </a:r>
            <a:r>
              <a:rPr lang="en-US" i="1" baseline="-25000" dirty="0" smtClean="0">
                <a:latin typeface="Times"/>
                <a:cs typeface="Times"/>
              </a:rPr>
              <a:t>3</a:t>
            </a:r>
            <a:r>
              <a:rPr lang="en-US" i="1" dirty="0" smtClean="0">
                <a:latin typeface="Times"/>
                <a:cs typeface="Times"/>
              </a:rPr>
              <a:t>(n)</a:t>
            </a:r>
            <a:r>
              <a:rPr lang="en-US" dirty="0" smtClean="0"/>
              <a:t> is asymptotically better than </a:t>
            </a:r>
            <a:r>
              <a:rPr lang="en-US" i="1" dirty="0" smtClean="0">
                <a:latin typeface="Times"/>
                <a:cs typeface="Times"/>
              </a:rPr>
              <a:t>T</a:t>
            </a:r>
            <a:r>
              <a:rPr lang="en-US" i="1" baseline="-25000" dirty="0" smtClean="0">
                <a:latin typeface="Times"/>
                <a:cs typeface="Times"/>
              </a:rPr>
              <a:t>1</a:t>
            </a:r>
            <a:r>
              <a:rPr lang="en-US" i="1" dirty="0" smtClean="0">
                <a:latin typeface="Times"/>
                <a:cs typeface="Times"/>
              </a:rPr>
              <a:t>(n)</a:t>
            </a:r>
            <a:r>
              <a:rPr lang="en-US" dirty="0" smtClean="0"/>
              <a:t> and </a:t>
            </a:r>
            <a:r>
              <a:rPr lang="en-US" i="1" dirty="0" smtClean="0">
                <a:latin typeface="Times"/>
                <a:cs typeface="Times"/>
              </a:rPr>
              <a:t>T</a:t>
            </a:r>
            <a:r>
              <a:rPr lang="en-US" i="1" baseline="-25000" dirty="0" smtClean="0">
                <a:latin typeface="Times"/>
                <a:cs typeface="Times"/>
              </a:rPr>
              <a:t>2</a:t>
            </a:r>
            <a:r>
              <a:rPr lang="en-US" i="1" dirty="0" smtClean="0">
                <a:latin typeface="Times"/>
                <a:cs typeface="Times"/>
              </a:rPr>
              <a:t>(n)</a:t>
            </a:r>
            <a:r>
              <a:rPr lang="en-US" dirty="0" smtClean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" y="1540935"/>
            <a:ext cx="5129459" cy="8184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997" y="1540935"/>
            <a:ext cx="3076226" cy="81429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266" y="2872028"/>
            <a:ext cx="5161678" cy="80874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4093" y="2930424"/>
            <a:ext cx="2855315" cy="722161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5263448" y="3285946"/>
            <a:ext cx="613820" cy="0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" y="4219508"/>
            <a:ext cx="5291670" cy="698501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5263448" y="4547891"/>
            <a:ext cx="613820" cy="0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4093" y="4223872"/>
            <a:ext cx="3009907" cy="5956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 rot="5400000">
            <a:off x="8170335" y="2260567"/>
            <a:ext cx="4938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=</a:t>
            </a:r>
            <a:endParaRPr lang="en-US" sz="4400" dirty="0"/>
          </a:p>
        </p:txBody>
      </p:sp>
      <p:sp>
        <p:nvSpPr>
          <p:cNvPr id="22" name="TextBox 21"/>
          <p:cNvSpPr txBox="1"/>
          <p:nvPr/>
        </p:nvSpPr>
        <p:spPr>
          <a:xfrm rot="5400000">
            <a:off x="8170335" y="3625549"/>
            <a:ext cx="4938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&gt;</a:t>
            </a:r>
            <a:endParaRPr lang="en-US" sz="4400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0" y="845247"/>
            <a:ext cx="8686800" cy="8339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Let </a:t>
            </a:r>
            <a:r>
              <a:rPr lang="en-US" i="1" dirty="0" smtClean="0">
                <a:latin typeface="Times"/>
                <a:cs typeface="Times"/>
              </a:rPr>
              <a:t>n</a:t>
            </a:r>
            <a:r>
              <a:rPr lang="en-US" dirty="0" smtClean="0"/>
              <a:t> be the size of the input (</a:t>
            </a:r>
            <a:r>
              <a:rPr lang="en-US" i="1" dirty="0" smtClean="0">
                <a:latin typeface="Times"/>
                <a:cs typeface="Times"/>
              </a:rPr>
              <a:t>n</a:t>
            </a:r>
            <a:r>
              <a:rPr lang="en-US" dirty="0" smtClean="0"/>
              <a:t> = </a:t>
            </a:r>
            <a:r>
              <a:rPr lang="en-US" dirty="0" err="1" smtClean="0"/>
              <a:t>num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1195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4F6228"/>
                </a:solidFill>
              </a:rPr>
              <a:t>Runtime Analysis</a:t>
            </a:r>
          </a:p>
          <a:p>
            <a:r>
              <a:rPr lang="en-US" sz="2900" dirty="0" smtClean="0">
                <a:solidFill>
                  <a:srgbClr val="4F6228"/>
                </a:solidFill>
              </a:rPr>
              <a:t>Informal Criteria</a:t>
            </a:r>
          </a:p>
        </p:txBody>
      </p:sp>
      <p:sp>
        <p:nvSpPr>
          <p:cNvPr id="5" name="Rectangle 4"/>
          <p:cNvSpPr/>
          <p:nvPr/>
        </p:nvSpPr>
        <p:spPr>
          <a:xfrm>
            <a:off x="39844" y="4580387"/>
            <a:ext cx="833037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R</a:t>
            </a:r>
            <a:r>
              <a:rPr lang="en-US" sz="3200" dirty="0" smtClean="0"/>
              <a:t>ule of thumb to get the order of growth: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Drop </a:t>
            </a:r>
            <a:r>
              <a:rPr lang="en-US" sz="3200" dirty="0"/>
              <a:t>low-order </a:t>
            </a:r>
            <a:r>
              <a:rPr lang="en-US" sz="3200" dirty="0" smtClean="0"/>
              <a:t>terms</a:t>
            </a:r>
            <a:endParaRPr lang="en-US" sz="3200" dirty="0"/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I</a:t>
            </a:r>
            <a:r>
              <a:rPr lang="en-US" sz="3200" dirty="0" smtClean="0"/>
              <a:t>gnore </a:t>
            </a:r>
            <a:r>
              <a:rPr lang="en-US" sz="3200" dirty="0"/>
              <a:t>leading </a:t>
            </a:r>
            <a:r>
              <a:rPr lang="en-US" sz="3200" dirty="0" smtClean="0"/>
              <a:t>constants</a:t>
            </a:r>
            <a:endParaRPr lang="en-US" sz="3200" dirty="0" smtClean="0">
              <a:solidFill>
                <a:srgbClr val="F79646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20198" y="3648099"/>
            <a:ext cx="4874528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 smtClean="0">
                <a:latin typeface="Times"/>
                <a:cs typeface="Times"/>
              </a:rPr>
              <a:t>T(n) = 3n</a:t>
            </a:r>
            <a:r>
              <a:rPr lang="en-US" sz="3200" i="1" baseline="30000" dirty="0" smtClean="0">
                <a:latin typeface="Times"/>
                <a:cs typeface="Times"/>
              </a:rPr>
              <a:t>2</a:t>
            </a:r>
            <a:r>
              <a:rPr lang="en-US" sz="3200" i="1" dirty="0" smtClean="0">
                <a:latin typeface="Times"/>
                <a:cs typeface="Times"/>
              </a:rPr>
              <a:t> </a:t>
            </a:r>
            <a:r>
              <a:rPr lang="en-US" sz="3200" i="1" dirty="0">
                <a:latin typeface="Times"/>
                <a:cs typeface="Times"/>
              </a:rPr>
              <a:t>+ 6n -15 = </a:t>
            </a:r>
            <a:r>
              <a:rPr lang="en-US" sz="3200" i="1" dirty="0" err="1">
                <a:latin typeface="Times"/>
                <a:cs typeface="Times"/>
              </a:rPr>
              <a:t>θ</a:t>
            </a:r>
            <a:r>
              <a:rPr lang="en-US" sz="3200" i="1" dirty="0">
                <a:latin typeface="Times"/>
                <a:cs typeface="Times"/>
              </a:rPr>
              <a:t>(</a:t>
            </a:r>
            <a:r>
              <a:rPr lang="en-US" sz="3200" i="1" dirty="0" smtClean="0">
                <a:latin typeface="Times"/>
                <a:cs typeface="Times"/>
              </a:rPr>
              <a:t>n</a:t>
            </a:r>
            <a:r>
              <a:rPr lang="en-US" sz="3200" i="1" baseline="30000" dirty="0" smtClean="0">
                <a:latin typeface="Times"/>
                <a:cs typeface="Times"/>
              </a:rPr>
              <a:t>2</a:t>
            </a:r>
            <a:r>
              <a:rPr lang="en-US" sz="3200" i="1" dirty="0" smtClean="0">
                <a:latin typeface="Times"/>
                <a:cs typeface="Times"/>
              </a:rPr>
              <a:t>)</a:t>
            </a:r>
            <a:r>
              <a:rPr lang="en-US" sz="3200" i="1" baseline="30000" dirty="0" smtClean="0">
                <a:latin typeface="Times"/>
                <a:cs typeface="Times"/>
              </a:rPr>
              <a:t> </a:t>
            </a:r>
            <a:endParaRPr lang="en-US" sz="32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233502" y="3648099"/>
            <a:ext cx="1226256" cy="58477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233502" y="3648099"/>
            <a:ext cx="1226256" cy="58477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232637" y="3648099"/>
            <a:ext cx="270951" cy="58477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232637" y="3648099"/>
            <a:ext cx="270951" cy="58477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39844" y="1494807"/>
            <a:ext cx="8686800" cy="1608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We compare the</a:t>
            </a:r>
            <a:r>
              <a:rPr lang="en-US" dirty="0" smtClean="0">
                <a:solidFill>
                  <a:schemeClr val="accent5"/>
                </a:solidFill>
              </a:rPr>
              <a:t> asymptotic order </a:t>
            </a:r>
            <a:r>
              <a:rPr lang="en-US" dirty="0" smtClean="0"/>
              <a:t>of the </a:t>
            </a:r>
            <a:r>
              <a:rPr lang="en-US" dirty="0" smtClean="0">
                <a:solidFill>
                  <a:schemeClr val="accent4"/>
                </a:solidFill>
              </a:rPr>
              <a:t>number of primitive operations</a:t>
            </a:r>
            <a:r>
              <a:rPr lang="en-US" dirty="0" smtClean="0"/>
              <a:t> executed by a process, </a:t>
            </a:r>
            <a:r>
              <a:rPr lang="en-US" dirty="0" smtClean="0">
                <a:solidFill>
                  <a:schemeClr val="accent6"/>
                </a:solidFill>
              </a:rPr>
              <a:t>as a function of its input size</a:t>
            </a:r>
          </a:p>
        </p:txBody>
      </p:sp>
    </p:spTree>
    <p:extLst>
      <p:ext uri="{BB962C8B-B14F-4D97-AF65-F5344CB8AC3E}">
        <p14:creationId xmlns:p14="http://schemas.microsoft.com/office/powerpoint/2010/main" val="3447922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4F6228"/>
                </a:solidFill>
              </a:rPr>
              <a:t>Runtime Analysis</a:t>
            </a:r>
          </a:p>
          <a:p>
            <a:r>
              <a:rPr lang="en-US" sz="2900" dirty="0" smtClean="0">
                <a:solidFill>
                  <a:srgbClr val="4F6228"/>
                </a:solidFill>
              </a:rPr>
              <a:t>Informal Criteria</a:t>
            </a:r>
          </a:p>
        </p:txBody>
      </p:sp>
      <p:sp>
        <p:nvSpPr>
          <p:cNvPr id="5" name="Rectangle 4"/>
          <p:cNvSpPr/>
          <p:nvPr/>
        </p:nvSpPr>
        <p:spPr>
          <a:xfrm>
            <a:off x="39844" y="4580387"/>
            <a:ext cx="833037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R</a:t>
            </a:r>
            <a:r>
              <a:rPr lang="en-US" sz="3200" dirty="0" smtClean="0"/>
              <a:t>ule of thumb to get the order of growth: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Drop </a:t>
            </a:r>
            <a:r>
              <a:rPr lang="en-US" sz="3200" dirty="0"/>
              <a:t>low-order </a:t>
            </a:r>
            <a:r>
              <a:rPr lang="en-US" sz="3200" dirty="0" smtClean="0"/>
              <a:t>terms</a:t>
            </a:r>
            <a:endParaRPr lang="en-US" sz="3200" dirty="0"/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I</a:t>
            </a:r>
            <a:r>
              <a:rPr lang="en-US" sz="3200" dirty="0" smtClean="0"/>
              <a:t>gnore </a:t>
            </a:r>
            <a:r>
              <a:rPr lang="en-US" sz="3200" dirty="0"/>
              <a:t>leading </a:t>
            </a:r>
            <a:r>
              <a:rPr lang="en-US" sz="3200" dirty="0" smtClean="0"/>
              <a:t>constants</a:t>
            </a:r>
            <a:endParaRPr lang="en-US" sz="3200" dirty="0" smtClean="0">
              <a:solidFill>
                <a:srgbClr val="F79646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20198" y="3648099"/>
            <a:ext cx="4874528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 smtClean="0">
                <a:latin typeface="Times"/>
                <a:cs typeface="Times"/>
              </a:rPr>
              <a:t>T(n) = 3n</a:t>
            </a:r>
            <a:r>
              <a:rPr lang="en-US" sz="3200" i="1" baseline="30000" dirty="0" smtClean="0">
                <a:latin typeface="Times"/>
                <a:cs typeface="Times"/>
              </a:rPr>
              <a:t>2</a:t>
            </a:r>
            <a:r>
              <a:rPr lang="en-US" sz="3200" i="1" dirty="0" smtClean="0">
                <a:latin typeface="Times"/>
                <a:cs typeface="Times"/>
              </a:rPr>
              <a:t> </a:t>
            </a:r>
            <a:r>
              <a:rPr lang="en-US" sz="3200" i="1" dirty="0">
                <a:latin typeface="Times"/>
                <a:cs typeface="Times"/>
              </a:rPr>
              <a:t>+ 6n -15 = </a:t>
            </a:r>
            <a:r>
              <a:rPr lang="en-US" sz="3200" i="1" dirty="0" err="1">
                <a:latin typeface="Times"/>
                <a:cs typeface="Times"/>
              </a:rPr>
              <a:t>θ</a:t>
            </a:r>
            <a:r>
              <a:rPr lang="en-US" sz="3200" i="1" dirty="0">
                <a:latin typeface="Times"/>
                <a:cs typeface="Times"/>
              </a:rPr>
              <a:t>(</a:t>
            </a:r>
            <a:r>
              <a:rPr lang="en-US" sz="3200" i="1" dirty="0" smtClean="0">
                <a:latin typeface="Times"/>
                <a:cs typeface="Times"/>
              </a:rPr>
              <a:t>n</a:t>
            </a:r>
            <a:r>
              <a:rPr lang="en-US" sz="3200" i="1" baseline="30000" dirty="0" smtClean="0">
                <a:latin typeface="Times"/>
                <a:cs typeface="Times"/>
              </a:rPr>
              <a:t>2</a:t>
            </a:r>
            <a:r>
              <a:rPr lang="en-US" sz="3200" i="1" dirty="0" smtClean="0">
                <a:latin typeface="Times"/>
                <a:cs typeface="Times"/>
              </a:rPr>
              <a:t>)</a:t>
            </a:r>
            <a:r>
              <a:rPr lang="en-US" sz="3200" i="1" baseline="30000" dirty="0" smtClean="0">
                <a:latin typeface="Times"/>
                <a:cs typeface="Times"/>
              </a:rPr>
              <a:t> </a:t>
            </a:r>
            <a:endParaRPr lang="en-US" sz="32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233502" y="3648099"/>
            <a:ext cx="1226256" cy="58477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233502" y="3648099"/>
            <a:ext cx="1226256" cy="58477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232637" y="3648099"/>
            <a:ext cx="270951" cy="58477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232637" y="3648099"/>
            <a:ext cx="270951" cy="58477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39844" y="1494807"/>
            <a:ext cx="8686800" cy="1608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We compare the</a:t>
            </a:r>
            <a:r>
              <a:rPr lang="en-US" dirty="0" smtClean="0">
                <a:solidFill>
                  <a:schemeClr val="accent5"/>
                </a:solidFill>
              </a:rPr>
              <a:t> asymptotic order </a:t>
            </a:r>
            <a:r>
              <a:rPr lang="en-US" dirty="0" smtClean="0"/>
              <a:t>of the </a:t>
            </a:r>
            <a:r>
              <a:rPr lang="en-US" dirty="0" smtClean="0">
                <a:solidFill>
                  <a:schemeClr val="accent4"/>
                </a:solidFill>
              </a:rPr>
              <a:t>number of primitive operations</a:t>
            </a:r>
            <a:r>
              <a:rPr lang="en-US" dirty="0" smtClean="0"/>
              <a:t> executed by a process, </a:t>
            </a:r>
            <a:r>
              <a:rPr lang="en-US" dirty="0" smtClean="0">
                <a:solidFill>
                  <a:schemeClr val="accent6"/>
                </a:solidFill>
              </a:rPr>
              <a:t>as a function of its input size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29111" y="6109744"/>
            <a:ext cx="3414889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4F6228"/>
                </a:solidFill>
                <a:latin typeface="+mj-lt"/>
                <a:ea typeface="+mj-ea"/>
                <a:cs typeface="+mj-cs"/>
              </a:rPr>
              <a:t>More </a:t>
            </a:r>
            <a:r>
              <a:rPr lang="en-US" sz="3200" dirty="0" smtClean="0">
                <a:solidFill>
                  <a:srgbClr val="4F6228"/>
                </a:solidFill>
                <a:latin typeface="+mj-lt"/>
                <a:ea typeface="+mj-ea"/>
                <a:cs typeface="+mj-cs"/>
              </a:rPr>
              <a:t>Formally </a:t>
            </a:r>
            <a:r>
              <a:rPr lang="en-US" sz="3200" dirty="0">
                <a:solidFill>
                  <a:srgbClr val="4F6228"/>
                </a:solidFill>
                <a:latin typeface="+mj-lt"/>
                <a:ea typeface="+mj-ea"/>
                <a:cs typeface="+mj-cs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530539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-107663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4F6228"/>
                </a:solidFill>
              </a:rPr>
              <a:t>Asymptotic Analysis</a:t>
            </a:r>
          </a:p>
          <a:p>
            <a:r>
              <a:rPr lang="el-GR" sz="2900" dirty="0" smtClean="0">
                <a:solidFill>
                  <a:srgbClr val="4F6228"/>
                </a:solidFill>
              </a:rPr>
              <a:t>Θ</a:t>
            </a:r>
            <a:r>
              <a:rPr lang="en-US" sz="2900" dirty="0" smtClean="0">
                <a:solidFill>
                  <a:srgbClr val="4F6228"/>
                </a:solidFill>
              </a:rPr>
              <a:t> definition</a:t>
            </a:r>
          </a:p>
        </p:txBody>
      </p:sp>
    </p:spTree>
    <p:extLst>
      <p:ext uri="{BB962C8B-B14F-4D97-AF65-F5344CB8AC3E}">
        <p14:creationId xmlns:p14="http://schemas.microsoft.com/office/powerpoint/2010/main" val="175884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05812" y="927661"/>
            <a:ext cx="8738188" cy="300044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u="sng" dirty="0" smtClean="0">
                <a:solidFill>
                  <a:schemeClr val="accent6"/>
                </a:solidFill>
              </a:rPr>
              <a:t>Definition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Let </a:t>
            </a:r>
            <a:r>
              <a:rPr lang="en-US" sz="2400" i="1" dirty="0" smtClean="0">
                <a:latin typeface="Times"/>
                <a:cs typeface="Times"/>
              </a:rPr>
              <a:t>f(n)</a:t>
            </a:r>
            <a:r>
              <a:rPr lang="en-US" sz="2400" dirty="0" smtClean="0"/>
              <a:t> and </a:t>
            </a:r>
            <a:r>
              <a:rPr lang="en-US" sz="2400" i="1" dirty="0">
                <a:latin typeface="Times"/>
                <a:cs typeface="Times"/>
              </a:rPr>
              <a:t>g(n)</a:t>
            </a:r>
            <a:r>
              <a:rPr lang="en-US" sz="2400" dirty="0" smtClean="0"/>
              <a:t> be two functions mapping positive integers to positive real numbers.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-107663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4F6228"/>
                </a:solidFill>
              </a:rPr>
              <a:t>Asymptotic Analysis</a:t>
            </a:r>
          </a:p>
          <a:p>
            <a:r>
              <a:rPr lang="el-GR" sz="2900" dirty="0" smtClean="0">
                <a:solidFill>
                  <a:srgbClr val="4F6228"/>
                </a:solidFill>
              </a:rPr>
              <a:t>Θ</a:t>
            </a:r>
            <a:r>
              <a:rPr lang="en-US" sz="2900" dirty="0" smtClean="0">
                <a:solidFill>
                  <a:srgbClr val="4F6228"/>
                </a:solidFill>
              </a:rPr>
              <a:t> definition</a:t>
            </a:r>
          </a:p>
        </p:txBody>
      </p:sp>
    </p:spTree>
    <p:extLst>
      <p:ext uri="{BB962C8B-B14F-4D97-AF65-F5344CB8AC3E}">
        <p14:creationId xmlns:p14="http://schemas.microsoft.com/office/powerpoint/2010/main" val="148340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05812" y="927661"/>
            <a:ext cx="8738188" cy="300044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u="sng" dirty="0" smtClean="0">
                <a:solidFill>
                  <a:schemeClr val="accent6"/>
                </a:solidFill>
              </a:rPr>
              <a:t>Definition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Let </a:t>
            </a:r>
            <a:r>
              <a:rPr lang="en-US" sz="2400" i="1" dirty="0" smtClean="0">
                <a:latin typeface="Times"/>
                <a:cs typeface="Times"/>
              </a:rPr>
              <a:t>f(n)</a:t>
            </a:r>
            <a:r>
              <a:rPr lang="en-US" sz="2400" dirty="0" smtClean="0"/>
              <a:t> and </a:t>
            </a:r>
            <a:r>
              <a:rPr lang="en-US" sz="2400" i="1" dirty="0">
                <a:latin typeface="Times"/>
                <a:cs typeface="Times"/>
              </a:rPr>
              <a:t>g(n)</a:t>
            </a:r>
            <a:r>
              <a:rPr lang="en-US" sz="2400" dirty="0" smtClean="0"/>
              <a:t> be two functions mapping positive integers to positive real numbers. </a:t>
            </a:r>
          </a:p>
          <a:p>
            <a:pPr marL="0" indent="0">
              <a:buNone/>
            </a:pPr>
            <a:r>
              <a:rPr lang="en-US" sz="2400" dirty="0" smtClean="0"/>
              <a:t>We say that</a:t>
            </a:r>
            <a:r>
              <a:rPr lang="en-US" sz="2400" dirty="0" smtClean="0">
                <a:solidFill>
                  <a:schemeClr val="accent4"/>
                </a:solidFill>
              </a:rPr>
              <a:t> </a:t>
            </a:r>
            <a:r>
              <a:rPr lang="en-US" sz="2400" b="1" i="1" dirty="0">
                <a:solidFill>
                  <a:schemeClr val="accent4"/>
                </a:solidFill>
                <a:latin typeface="Times"/>
                <a:cs typeface="Times"/>
              </a:rPr>
              <a:t>f(n)</a:t>
            </a:r>
            <a:r>
              <a:rPr lang="en-US" sz="2400" b="1" i="1" dirty="0" smtClean="0">
                <a:solidFill>
                  <a:schemeClr val="accent4"/>
                </a:solidFill>
                <a:latin typeface="Times"/>
                <a:cs typeface="Times"/>
              </a:rPr>
              <a:t>=</a:t>
            </a:r>
            <a:r>
              <a:rPr lang="en-US" sz="2400" b="1" i="1" dirty="0" err="1">
                <a:solidFill>
                  <a:schemeClr val="accent4"/>
                </a:solidFill>
                <a:latin typeface="Times"/>
                <a:cs typeface="Times"/>
              </a:rPr>
              <a:t>θ</a:t>
            </a:r>
            <a:r>
              <a:rPr lang="en-US" sz="2400" b="1" i="1" dirty="0" smtClean="0">
                <a:solidFill>
                  <a:schemeClr val="accent4"/>
                </a:solidFill>
                <a:latin typeface="Times"/>
                <a:cs typeface="Times"/>
              </a:rPr>
              <a:t>(</a:t>
            </a:r>
            <a:r>
              <a:rPr lang="en-US" sz="2400" b="1" i="1" dirty="0">
                <a:solidFill>
                  <a:schemeClr val="accent4"/>
                </a:solidFill>
                <a:latin typeface="Times"/>
                <a:cs typeface="Times"/>
              </a:rPr>
              <a:t>g(n)</a:t>
            </a:r>
            <a:r>
              <a:rPr lang="en-US" sz="2400" b="1" i="1" dirty="0" smtClean="0">
                <a:solidFill>
                  <a:schemeClr val="accent4"/>
                </a:solidFill>
                <a:latin typeface="Times"/>
                <a:cs typeface="Times"/>
              </a:rPr>
              <a:t>)</a:t>
            </a:r>
            <a:endParaRPr lang="en-US" sz="2400" u="sng" dirty="0">
              <a:solidFill>
                <a:srgbClr val="F79646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-107663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4F6228"/>
                </a:solidFill>
              </a:rPr>
              <a:t>Asymptotic Analysis</a:t>
            </a:r>
          </a:p>
          <a:p>
            <a:r>
              <a:rPr lang="el-GR" sz="2900" dirty="0" smtClean="0">
                <a:solidFill>
                  <a:srgbClr val="4F6228"/>
                </a:solidFill>
              </a:rPr>
              <a:t>Θ</a:t>
            </a:r>
            <a:r>
              <a:rPr lang="en-US" sz="2900" dirty="0" smtClean="0">
                <a:solidFill>
                  <a:srgbClr val="4F6228"/>
                </a:solidFill>
              </a:rPr>
              <a:t> definition</a:t>
            </a:r>
          </a:p>
        </p:txBody>
      </p:sp>
    </p:spTree>
    <p:extLst>
      <p:ext uri="{BB962C8B-B14F-4D97-AF65-F5344CB8AC3E}">
        <p14:creationId xmlns:p14="http://schemas.microsoft.com/office/powerpoint/2010/main" val="385078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153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05812" y="927661"/>
            <a:ext cx="8738188" cy="300044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u="sng" dirty="0" smtClean="0">
                <a:solidFill>
                  <a:schemeClr val="accent6"/>
                </a:solidFill>
              </a:rPr>
              <a:t>Definition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Let </a:t>
            </a:r>
            <a:r>
              <a:rPr lang="en-US" sz="2400" i="1" dirty="0" smtClean="0">
                <a:latin typeface="Times"/>
                <a:cs typeface="Times"/>
              </a:rPr>
              <a:t>f(n)</a:t>
            </a:r>
            <a:r>
              <a:rPr lang="en-US" sz="2400" dirty="0" smtClean="0"/>
              <a:t> and </a:t>
            </a:r>
            <a:r>
              <a:rPr lang="en-US" sz="2400" i="1" dirty="0">
                <a:latin typeface="Times"/>
                <a:cs typeface="Times"/>
              </a:rPr>
              <a:t>g(n)</a:t>
            </a:r>
            <a:r>
              <a:rPr lang="en-US" sz="2400" dirty="0" smtClean="0"/>
              <a:t> be two functions mapping positive integers to positive real numbers. </a:t>
            </a:r>
          </a:p>
          <a:p>
            <a:pPr marL="0" indent="0">
              <a:buNone/>
            </a:pPr>
            <a:r>
              <a:rPr lang="en-US" sz="2400" dirty="0" smtClean="0"/>
              <a:t>We say that</a:t>
            </a:r>
            <a:r>
              <a:rPr lang="en-US" sz="2400" dirty="0" smtClean="0">
                <a:solidFill>
                  <a:schemeClr val="accent4"/>
                </a:solidFill>
              </a:rPr>
              <a:t> </a:t>
            </a:r>
            <a:r>
              <a:rPr lang="en-US" sz="2400" b="1" i="1" dirty="0">
                <a:solidFill>
                  <a:schemeClr val="accent4"/>
                </a:solidFill>
                <a:latin typeface="Times"/>
                <a:cs typeface="Times"/>
              </a:rPr>
              <a:t>f(n)</a:t>
            </a:r>
            <a:r>
              <a:rPr lang="en-US" sz="2400" b="1" i="1" dirty="0" smtClean="0">
                <a:solidFill>
                  <a:schemeClr val="accent4"/>
                </a:solidFill>
                <a:latin typeface="Times"/>
                <a:cs typeface="Times"/>
              </a:rPr>
              <a:t>=</a:t>
            </a:r>
            <a:r>
              <a:rPr lang="en-US" sz="2400" b="1" i="1" dirty="0" err="1">
                <a:solidFill>
                  <a:schemeClr val="accent4"/>
                </a:solidFill>
                <a:latin typeface="Times"/>
                <a:cs typeface="Times"/>
              </a:rPr>
              <a:t>θ</a:t>
            </a:r>
            <a:r>
              <a:rPr lang="en-US" sz="2400" b="1" i="1" dirty="0" smtClean="0">
                <a:solidFill>
                  <a:schemeClr val="accent4"/>
                </a:solidFill>
                <a:latin typeface="Times"/>
                <a:cs typeface="Times"/>
              </a:rPr>
              <a:t>(</a:t>
            </a:r>
            <a:r>
              <a:rPr lang="en-US" sz="2400" b="1" i="1" dirty="0">
                <a:solidFill>
                  <a:schemeClr val="accent4"/>
                </a:solidFill>
                <a:latin typeface="Times"/>
                <a:cs typeface="Times"/>
              </a:rPr>
              <a:t>g(n))</a:t>
            </a:r>
            <a:r>
              <a:rPr lang="en-US" sz="2400" dirty="0" smtClean="0">
                <a:solidFill>
                  <a:schemeClr val="accent4"/>
                </a:solidFill>
              </a:rPr>
              <a:t> </a:t>
            </a:r>
            <a:r>
              <a:rPr lang="en-US" sz="2400" dirty="0" smtClean="0"/>
              <a:t>if there exist positive real constants </a:t>
            </a:r>
            <a:r>
              <a:rPr lang="en-US" sz="2400" i="1" dirty="0">
                <a:latin typeface="Times"/>
                <a:cs typeface="Times"/>
              </a:rPr>
              <a:t>c</a:t>
            </a:r>
            <a:r>
              <a:rPr lang="en-US" sz="2400" i="1" baseline="-25000" dirty="0">
                <a:latin typeface="Times"/>
                <a:cs typeface="Times"/>
              </a:rPr>
              <a:t>1</a:t>
            </a:r>
            <a:r>
              <a:rPr lang="en-US" sz="2400" dirty="0" smtClean="0"/>
              <a:t>,</a:t>
            </a:r>
            <a:r>
              <a:rPr lang="en-US" sz="2400" i="1" dirty="0">
                <a:latin typeface="Times"/>
                <a:cs typeface="Times"/>
              </a:rPr>
              <a:t> </a:t>
            </a:r>
            <a:r>
              <a:rPr lang="en-US" sz="2400" i="1" dirty="0" smtClean="0">
                <a:latin typeface="Times"/>
                <a:cs typeface="Times"/>
              </a:rPr>
              <a:t>c</a:t>
            </a:r>
            <a:r>
              <a:rPr lang="en-US" sz="2400" i="1" baseline="-25000" dirty="0" smtClean="0">
                <a:latin typeface="Times"/>
                <a:cs typeface="Times"/>
              </a:rPr>
              <a:t>2</a:t>
            </a:r>
            <a:endParaRPr lang="en-US" sz="2400" u="sng" dirty="0">
              <a:solidFill>
                <a:srgbClr val="F79646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-107663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4F6228"/>
                </a:solidFill>
              </a:rPr>
              <a:t>Asymptotic Analysis</a:t>
            </a:r>
          </a:p>
          <a:p>
            <a:r>
              <a:rPr lang="el-GR" sz="2900" dirty="0" smtClean="0">
                <a:solidFill>
                  <a:srgbClr val="4F6228"/>
                </a:solidFill>
              </a:rPr>
              <a:t>Θ</a:t>
            </a:r>
            <a:r>
              <a:rPr lang="en-US" sz="2900" dirty="0" smtClean="0">
                <a:solidFill>
                  <a:srgbClr val="4F6228"/>
                </a:solidFill>
              </a:rPr>
              <a:t> definition</a:t>
            </a:r>
          </a:p>
        </p:txBody>
      </p:sp>
    </p:spTree>
    <p:extLst>
      <p:ext uri="{BB962C8B-B14F-4D97-AF65-F5344CB8AC3E}">
        <p14:creationId xmlns:p14="http://schemas.microsoft.com/office/powerpoint/2010/main" val="288417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05812" y="927661"/>
            <a:ext cx="8738188" cy="300044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u="sng" dirty="0" smtClean="0">
                <a:solidFill>
                  <a:schemeClr val="accent6"/>
                </a:solidFill>
              </a:rPr>
              <a:t>Definition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Let </a:t>
            </a:r>
            <a:r>
              <a:rPr lang="en-US" sz="2400" i="1" dirty="0" smtClean="0">
                <a:latin typeface="Times"/>
                <a:cs typeface="Times"/>
              </a:rPr>
              <a:t>f(n)</a:t>
            </a:r>
            <a:r>
              <a:rPr lang="en-US" sz="2400" dirty="0" smtClean="0"/>
              <a:t> and </a:t>
            </a:r>
            <a:r>
              <a:rPr lang="en-US" sz="2400" i="1" dirty="0">
                <a:latin typeface="Times"/>
                <a:cs typeface="Times"/>
              </a:rPr>
              <a:t>g(n)</a:t>
            </a:r>
            <a:r>
              <a:rPr lang="en-US" sz="2400" dirty="0" smtClean="0"/>
              <a:t> be two functions mapping positive integers to positive real numbers. </a:t>
            </a:r>
          </a:p>
          <a:p>
            <a:pPr marL="0" indent="0">
              <a:buNone/>
            </a:pPr>
            <a:r>
              <a:rPr lang="en-US" sz="2400" dirty="0" smtClean="0"/>
              <a:t>We say that</a:t>
            </a:r>
            <a:r>
              <a:rPr lang="en-US" sz="2400" dirty="0" smtClean="0">
                <a:solidFill>
                  <a:schemeClr val="accent4"/>
                </a:solidFill>
              </a:rPr>
              <a:t> </a:t>
            </a:r>
            <a:r>
              <a:rPr lang="en-US" sz="2400" b="1" i="1" dirty="0">
                <a:solidFill>
                  <a:schemeClr val="accent4"/>
                </a:solidFill>
                <a:latin typeface="Times"/>
                <a:cs typeface="Times"/>
              </a:rPr>
              <a:t>f(n)</a:t>
            </a:r>
            <a:r>
              <a:rPr lang="en-US" sz="2400" b="1" i="1" dirty="0" smtClean="0">
                <a:solidFill>
                  <a:schemeClr val="accent4"/>
                </a:solidFill>
                <a:latin typeface="Times"/>
                <a:cs typeface="Times"/>
              </a:rPr>
              <a:t>=</a:t>
            </a:r>
            <a:r>
              <a:rPr lang="en-US" sz="2400" b="1" i="1" dirty="0" err="1">
                <a:solidFill>
                  <a:schemeClr val="accent4"/>
                </a:solidFill>
                <a:latin typeface="Times"/>
                <a:cs typeface="Times"/>
              </a:rPr>
              <a:t>θ</a:t>
            </a:r>
            <a:r>
              <a:rPr lang="en-US" sz="2400" b="1" i="1" dirty="0" smtClean="0">
                <a:solidFill>
                  <a:schemeClr val="accent4"/>
                </a:solidFill>
                <a:latin typeface="Times"/>
                <a:cs typeface="Times"/>
              </a:rPr>
              <a:t>(</a:t>
            </a:r>
            <a:r>
              <a:rPr lang="en-US" sz="2400" b="1" i="1" dirty="0">
                <a:solidFill>
                  <a:schemeClr val="accent4"/>
                </a:solidFill>
                <a:latin typeface="Times"/>
                <a:cs typeface="Times"/>
              </a:rPr>
              <a:t>g(n))</a:t>
            </a:r>
            <a:r>
              <a:rPr lang="en-US" sz="2400" dirty="0" smtClean="0">
                <a:solidFill>
                  <a:schemeClr val="accent4"/>
                </a:solidFill>
              </a:rPr>
              <a:t> </a:t>
            </a:r>
            <a:r>
              <a:rPr lang="en-US" sz="2400" dirty="0" smtClean="0"/>
              <a:t>if there exist positive real constants </a:t>
            </a:r>
            <a:r>
              <a:rPr lang="en-US" sz="2400" i="1" dirty="0">
                <a:latin typeface="Times"/>
                <a:cs typeface="Times"/>
              </a:rPr>
              <a:t>c</a:t>
            </a:r>
            <a:r>
              <a:rPr lang="en-US" sz="2400" i="1" baseline="-25000" dirty="0">
                <a:latin typeface="Times"/>
                <a:cs typeface="Times"/>
              </a:rPr>
              <a:t>1</a:t>
            </a:r>
            <a:r>
              <a:rPr lang="en-US" sz="2400" dirty="0" smtClean="0"/>
              <a:t>,</a:t>
            </a:r>
            <a:r>
              <a:rPr lang="en-US" sz="2400" i="1" dirty="0">
                <a:latin typeface="Times"/>
                <a:cs typeface="Times"/>
              </a:rPr>
              <a:t> c</a:t>
            </a:r>
            <a:r>
              <a:rPr lang="en-US" sz="2400" i="1" baseline="-25000" dirty="0">
                <a:latin typeface="Times"/>
                <a:cs typeface="Times"/>
              </a:rPr>
              <a:t>2</a:t>
            </a:r>
            <a:r>
              <a:rPr lang="en-US" sz="2400" i="1" dirty="0">
                <a:latin typeface="Times"/>
                <a:cs typeface="Times"/>
              </a:rPr>
              <a:t> </a:t>
            </a:r>
            <a:r>
              <a:rPr lang="en-US" sz="2400" dirty="0" smtClean="0"/>
              <a:t>and a positive integer constant </a:t>
            </a:r>
            <a:r>
              <a:rPr lang="en-US" sz="2400" i="1" dirty="0" smtClean="0">
                <a:latin typeface="Times"/>
                <a:cs typeface="Times"/>
              </a:rPr>
              <a:t>n</a:t>
            </a:r>
            <a:r>
              <a:rPr lang="en-US" sz="2400" i="1" baseline="-25000" dirty="0" smtClean="0">
                <a:latin typeface="Times"/>
                <a:cs typeface="Times"/>
              </a:rPr>
              <a:t>0</a:t>
            </a:r>
            <a:endParaRPr lang="en-US" sz="2400" u="sng" dirty="0">
              <a:solidFill>
                <a:srgbClr val="F79646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-107663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4F6228"/>
                </a:solidFill>
              </a:rPr>
              <a:t>Asymptotic Analysis</a:t>
            </a:r>
          </a:p>
          <a:p>
            <a:r>
              <a:rPr lang="el-GR" sz="2900" dirty="0" smtClean="0">
                <a:solidFill>
                  <a:srgbClr val="4F6228"/>
                </a:solidFill>
              </a:rPr>
              <a:t>Θ</a:t>
            </a:r>
            <a:r>
              <a:rPr lang="en-US" sz="2900" dirty="0" smtClean="0">
                <a:solidFill>
                  <a:srgbClr val="4F6228"/>
                </a:solidFill>
              </a:rPr>
              <a:t> definition</a:t>
            </a:r>
          </a:p>
        </p:txBody>
      </p:sp>
    </p:spTree>
    <p:extLst>
      <p:ext uri="{BB962C8B-B14F-4D97-AF65-F5344CB8AC3E}">
        <p14:creationId xmlns:p14="http://schemas.microsoft.com/office/powerpoint/2010/main" val="418067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05812" y="927661"/>
            <a:ext cx="8738188" cy="300044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u="sng" dirty="0" smtClean="0">
                <a:solidFill>
                  <a:schemeClr val="accent6"/>
                </a:solidFill>
              </a:rPr>
              <a:t>Definition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Let </a:t>
            </a:r>
            <a:r>
              <a:rPr lang="en-US" sz="2400" i="1" dirty="0" smtClean="0">
                <a:latin typeface="Times"/>
                <a:cs typeface="Times"/>
              </a:rPr>
              <a:t>f(n)</a:t>
            </a:r>
            <a:r>
              <a:rPr lang="en-US" sz="2400" dirty="0" smtClean="0"/>
              <a:t> and </a:t>
            </a:r>
            <a:r>
              <a:rPr lang="en-US" sz="2400" i="1" dirty="0">
                <a:latin typeface="Times"/>
                <a:cs typeface="Times"/>
              </a:rPr>
              <a:t>g(n)</a:t>
            </a:r>
            <a:r>
              <a:rPr lang="en-US" sz="2400" dirty="0" smtClean="0"/>
              <a:t> be two functions mapping positive integers to positive real numbers. </a:t>
            </a:r>
          </a:p>
          <a:p>
            <a:pPr marL="0" indent="0">
              <a:buNone/>
            </a:pPr>
            <a:r>
              <a:rPr lang="en-US" sz="2400" dirty="0" smtClean="0"/>
              <a:t>We say that</a:t>
            </a:r>
            <a:r>
              <a:rPr lang="en-US" sz="2400" dirty="0" smtClean="0">
                <a:solidFill>
                  <a:schemeClr val="accent4"/>
                </a:solidFill>
              </a:rPr>
              <a:t> </a:t>
            </a:r>
            <a:r>
              <a:rPr lang="en-US" sz="2400" b="1" i="1" dirty="0">
                <a:solidFill>
                  <a:schemeClr val="accent4"/>
                </a:solidFill>
                <a:latin typeface="Times"/>
                <a:cs typeface="Times"/>
              </a:rPr>
              <a:t>f(n)</a:t>
            </a:r>
            <a:r>
              <a:rPr lang="en-US" sz="2400" b="1" i="1" dirty="0" smtClean="0">
                <a:solidFill>
                  <a:schemeClr val="accent4"/>
                </a:solidFill>
                <a:latin typeface="Times"/>
                <a:cs typeface="Times"/>
              </a:rPr>
              <a:t>=</a:t>
            </a:r>
            <a:r>
              <a:rPr lang="en-US" sz="2400" b="1" i="1" dirty="0" err="1">
                <a:solidFill>
                  <a:schemeClr val="accent4"/>
                </a:solidFill>
                <a:latin typeface="Times"/>
                <a:cs typeface="Times"/>
              </a:rPr>
              <a:t>θ</a:t>
            </a:r>
            <a:r>
              <a:rPr lang="en-US" sz="2400" b="1" i="1" dirty="0" smtClean="0">
                <a:solidFill>
                  <a:schemeClr val="accent4"/>
                </a:solidFill>
                <a:latin typeface="Times"/>
                <a:cs typeface="Times"/>
              </a:rPr>
              <a:t>(</a:t>
            </a:r>
            <a:r>
              <a:rPr lang="en-US" sz="2400" b="1" i="1" dirty="0">
                <a:solidFill>
                  <a:schemeClr val="accent4"/>
                </a:solidFill>
                <a:latin typeface="Times"/>
                <a:cs typeface="Times"/>
              </a:rPr>
              <a:t>g(n))</a:t>
            </a:r>
            <a:r>
              <a:rPr lang="en-US" sz="2400" dirty="0" smtClean="0">
                <a:solidFill>
                  <a:schemeClr val="accent4"/>
                </a:solidFill>
              </a:rPr>
              <a:t> </a:t>
            </a:r>
            <a:r>
              <a:rPr lang="en-US" sz="2400" dirty="0" smtClean="0"/>
              <a:t>if there exist positive real constants </a:t>
            </a:r>
            <a:r>
              <a:rPr lang="en-US" sz="2400" i="1" dirty="0">
                <a:latin typeface="Times"/>
                <a:cs typeface="Times"/>
              </a:rPr>
              <a:t>c</a:t>
            </a:r>
            <a:r>
              <a:rPr lang="en-US" sz="2400" i="1" baseline="-25000" dirty="0">
                <a:latin typeface="Times"/>
                <a:cs typeface="Times"/>
              </a:rPr>
              <a:t>1</a:t>
            </a:r>
            <a:r>
              <a:rPr lang="en-US" sz="2400" dirty="0" smtClean="0"/>
              <a:t>,</a:t>
            </a:r>
            <a:r>
              <a:rPr lang="en-US" sz="2400" i="1" dirty="0">
                <a:latin typeface="Times"/>
                <a:cs typeface="Times"/>
              </a:rPr>
              <a:t> c</a:t>
            </a:r>
            <a:r>
              <a:rPr lang="en-US" sz="2400" i="1" baseline="-25000" dirty="0">
                <a:latin typeface="Times"/>
                <a:cs typeface="Times"/>
              </a:rPr>
              <a:t>2</a:t>
            </a:r>
            <a:r>
              <a:rPr lang="en-US" sz="2400" i="1" dirty="0">
                <a:latin typeface="Times"/>
                <a:cs typeface="Times"/>
              </a:rPr>
              <a:t> </a:t>
            </a:r>
            <a:r>
              <a:rPr lang="en-US" sz="2400" dirty="0" smtClean="0"/>
              <a:t>and a positive integer constant </a:t>
            </a:r>
            <a:r>
              <a:rPr lang="en-US" sz="2400" i="1" dirty="0">
                <a:latin typeface="Times"/>
                <a:cs typeface="Times"/>
              </a:rPr>
              <a:t>n</a:t>
            </a:r>
            <a:r>
              <a:rPr lang="en-US" sz="2400" i="1" baseline="-25000" dirty="0">
                <a:latin typeface="Times"/>
                <a:cs typeface="Times"/>
              </a:rPr>
              <a:t>0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such that </a:t>
            </a:r>
            <a:r>
              <a:rPr lang="en-US" sz="2400" b="1" i="1" dirty="0" smtClean="0">
                <a:latin typeface="Times"/>
                <a:cs typeface="Times"/>
              </a:rPr>
              <a:t>c</a:t>
            </a:r>
            <a:r>
              <a:rPr lang="en-US" sz="2400" b="1" i="1" baseline="-25000" dirty="0" smtClean="0">
                <a:latin typeface="Times"/>
                <a:cs typeface="Times"/>
              </a:rPr>
              <a:t>2</a:t>
            </a:r>
            <a:r>
              <a:rPr lang="en-US" sz="2400" b="1" i="1" dirty="0" smtClean="0">
                <a:latin typeface="Times"/>
                <a:cs typeface="Times"/>
              </a:rPr>
              <a:t>g</a:t>
            </a:r>
            <a:r>
              <a:rPr lang="en-US" sz="2400" b="1" i="1" dirty="0">
                <a:latin typeface="Times"/>
                <a:cs typeface="Times"/>
              </a:rPr>
              <a:t>(</a:t>
            </a:r>
            <a:r>
              <a:rPr lang="en-US" sz="2400" b="1" i="1" dirty="0" smtClean="0">
                <a:latin typeface="Times"/>
                <a:cs typeface="Times"/>
              </a:rPr>
              <a:t>n) ≤ f</a:t>
            </a:r>
            <a:r>
              <a:rPr lang="en-US" sz="2400" b="1" i="1" dirty="0">
                <a:latin typeface="Times"/>
                <a:cs typeface="Times"/>
              </a:rPr>
              <a:t>(n</a:t>
            </a:r>
            <a:r>
              <a:rPr lang="en-US" sz="2400" b="1" i="1" dirty="0" smtClean="0">
                <a:latin typeface="Times"/>
                <a:cs typeface="Times"/>
              </a:rPr>
              <a:t>) ≤ c</a:t>
            </a:r>
            <a:r>
              <a:rPr lang="en-US" sz="2400" b="1" i="1" baseline="-25000" dirty="0" smtClean="0">
                <a:latin typeface="Times"/>
                <a:cs typeface="Times"/>
              </a:rPr>
              <a:t>1</a:t>
            </a:r>
            <a:r>
              <a:rPr lang="en-US" sz="2400" b="1" i="1" dirty="0" smtClean="0">
                <a:latin typeface="Times"/>
                <a:cs typeface="Times"/>
              </a:rPr>
              <a:t>g</a:t>
            </a:r>
            <a:r>
              <a:rPr lang="en-US" sz="2400" b="1" i="1" dirty="0">
                <a:latin typeface="Times"/>
                <a:cs typeface="Times"/>
              </a:rPr>
              <a:t>(n)</a:t>
            </a:r>
            <a:r>
              <a:rPr lang="en-US" sz="2400" dirty="0" smtClean="0"/>
              <a:t> for all </a:t>
            </a:r>
            <a:r>
              <a:rPr lang="en-US" sz="2400" i="1" dirty="0">
                <a:latin typeface="Times"/>
                <a:cs typeface="Times"/>
              </a:rPr>
              <a:t>n≥n</a:t>
            </a:r>
            <a:r>
              <a:rPr lang="en-US" sz="2400" i="1" baseline="-25000" dirty="0">
                <a:latin typeface="Times"/>
                <a:cs typeface="Times"/>
              </a:rPr>
              <a:t>0</a:t>
            </a:r>
            <a:r>
              <a:rPr lang="en-US" sz="2400" dirty="0" smtClean="0"/>
              <a:t> </a:t>
            </a:r>
            <a:endParaRPr lang="en-US" sz="2400" u="sng" dirty="0" smtClean="0">
              <a:solidFill>
                <a:srgbClr val="F79646"/>
              </a:solidFill>
            </a:endParaRPr>
          </a:p>
          <a:p>
            <a:pPr marL="0" indent="0">
              <a:buFont typeface="Arial"/>
              <a:buNone/>
            </a:pPr>
            <a:endParaRPr lang="en-US" sz="2400" u="sng" dirty="0">
              <a:solidFill>
                <a:srgbClr val="F79646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-107663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4F6228"/>
                </a:solidFill>
              </a:rPr>
              <a:t>Asymptotic Analysis</a:t>
            </a:r>
          </a:p>
          <a:p>
            <a:r>
              <a:rPr lang="el-GR" sz="2900" dirty="0" smtClean="0">
                <a:solidFill>
                  <a:srgbClr val="4F6228"/>
                </a:solidFill>
              </a:rPr>
              <a:t>Θ</a:t>
            </a:r>
            <a:r>
              <a:rPr lang="en-US" sz="2900" dirty="0" smtClean="0">
                <a:solidFill>
                  <a:srgbClr val="4F6228"/>
                </a:solidFill>
              </a:rPr>
              <a:t> definition</a:t>
            </a:r>
          </a:p>
        </p:txBody>
      </p:sp>
    </p:spTree>
    <p:extLst>
      <p:ext uri="{BB962C8B-B14F-4D97-AF65-F5344CB8AC3E}">
        <p14:creationId xmlns:p14="http://schemas.microsoft.com/office/powerpoint/2010/main" val="272210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-107663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4F6228"/>
                </a:solidFill>
              </a:rPr>
              <a:t>Asymptotic Analysis</a:t>
            </a:r>
          </a:p>
          <a:p>
            <a:r>
              <a:rPr lang="el-GR" sz="2900" dirty="0" smtClean="0">
                <a:solidFill>
                  <a:srgbClr val="4F6228"/>
                </a:solidFill>
              </a:rPr>
              <a:t>Θ</a:t>
            </a:r>
            <a:r>
              <a:rPr lang="en-US" sz="2900" dirty="0" smtClean="0">
                <a:solidFill>
                  <a:srgbClr val="4F6228"/>
                </a:solidFill>
              </a:rPr>
              <a:t> definition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342444" y="6505221"/>
            <a:ext cx="594077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469444" y="3499557"/>
            <a:ext cx="25400" cy="31580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72090" y="6505221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size of input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1542344" y="4048056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running time</a:t>
            </a:r>
            <a:endParaRPr lang="en-US" b="1" dirty="0"/>
          </a:p>
        </p:txBody>
      </p:sp>
      <p:sp>
        <p:nvSpPr>
          <p:cNvPr id="15" name="Freeform 14"/>
          <p:cNvSpPr/>
          <p:nvPr/>
        </p:nvSpPr>
        <p:spPr>
          <a:xfrm>
            <a:off x="2469444" y="3739444"/>
            <a:ext cx="5418667" cy="2751667"/>
          </a:xfrm>
          <a:custGeom>
            <a:avLst/>
            <a:gdLst>
              <a:gd name="connsiteX0" fmla="*/ 0 w 5418667"/>
              <a:gd name="connsiteY0" fmla="*/ 2751667 h 2751667"/>
              <a:gd name="connsiteX1" fmla="*/ 141111 w 5418667"/>
              <a:gd name="connsiteY1" fmla="*/ 2652889 h 2751667"/>
              <a:gd name="connsiteX2" fmla="*/ 282222 w 5418667"/>
              <a:gd name="connsiteY2" fmla="*/ 2342445 h 2751667"/>
              <a:gd name="connsiteX3" fmla="*/ 1552222 w 5418667"/>
              <a:gd name="connsiteY3" fmla="*/ 1890889 h 2751667"/>
              <a:gd name="connsiteX4" fmla="*/ 2074333 w 5418667"/>
              <a:gd name="connsiteY4" fmla="*/ 1199445 h 2751667"/>
              <a:gd name="connsiteX5" fmla="*/ 3132667 w 5418667"/>
              <a:gd name="connsiteY5" fmla="*/ 790223 h 2751667"/>
              <a:gd name="connsiteX6" fmla="*/ 4445000 w 5418667"/>
              <a:gd name="connsiteY6" fmla="*/ 677334 h 2751667"/>
              <a:gd name="connsiteX7" fmla="*/ 5418667 w 5418667"/>
              <a:gd name="connsiteY7" fmla="*/ 0 h 2751667"/>
              <a:gd name="connsiteX0" fmla="*/ 0 w 5418667"/>
              <a:gd name="connsiteY0" fmla="*/ 2751667 h 2751667"/>
              <a:gd name="connsiteX1" fmla="*/ 141111 w 5418667"/>
              <a:gd name="connsiteY1" fmla="*/ 2652889 h 2751667"/>
              <a:gd name="connsiteX2" fmla="*/ 804333 w 5418667"/>
              <a:gd name="connsiteY2" fmla="*/ 2483556 h 2751667"/>
              <a:gd name="connsiteX3" fmla="*/ 1552222 w 5418667"/>
              <a:gd name="connsiteY3" fmla="*/ 1890889 h 2751667"/>
              <a:gd name="connsiteX4" fmla="*/ 2074333 w 5418667"/>
              <a:gd name="connsiteY4" fmla="*/ 1199445 h 2751667"/>
              <a:gd name="connsiteX5" fmla="*/ 3132667 w 5418667"/>
              <a:gd name="connsiteY5" fmla="*/ 790223 h 2751667"/>
              <a:gd name="connsiteX6" fmla="*/ 4445000 w 5418667"/>
              <a:gd name="connsiteY6" fmla="*/ 677334 h 2751667"/>
              <a:gd name="connsiteX7" fmla="*/ 5418667 w 5418667"/>
              <a:gd name="connsiteY7" fmla="*/ 0 h 2751667"/>
              <a:gd name="connsiteX0" fmla="*/ 0 w 5418667"/>
              <a:gd name="connsiteY0" fmla="*/ 2751667 h 2751667"/>
              <a:gd name="connsiteX1" fmla="*/ 141111 w 5418667"/>
              <a:gd name="connsiteY1" fmla="*/ 2652889 h 2751667"/>
              <a:gd name="connsiteX2" fmla="*/ 804333 w 5418667"/>
              <a:gd name="connsiteY2" fmla="*/ 2483556 h 2751667"/>
              <a:gd name="connsiteX3" fmla="*/ 1580445 w 5418667"/>
              <a:gd name="connsiteY3" fmla="*/ 1947334 h 2751667"/>
              <a:gd name="connsiteX4" fmla="*/ 2074333 w 5418667"/>
              <a:gd name="connsiteY4" fmla="*/ 1199445 h 2751667"/>
              <a:gd name="connsiteX5" fmla="*/ 3132667 w 5418667"/>
              <a:gd name="connsiteY5" fmla="*/ 790223 h 2751667"/>
              <a:gd name="connsiteX6" fmla="*/ 4445000 w 5418667"/>
              <a:gd name="connsiteY6" fmla="*/ 677334 h 2751667"/>
              <a:gd name="connsiteX7" fmla="*/ 5418667 w 5418667"/>
              <a:gd name="connsiteY7" fmla="*/ 0 h 2751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18667" h="2751667">
                <a:moveTo>
                  <a:pt x="0" y="2751667"/>
                </a:moveTo>
                <a:cubicBezTo>
                  <a:pt x="47037" y="2736380"/>
                  <a:pt x="7056" y="2697574"/>
                  <a:pt x="141111" y="2652889"/>
                </a:cubicBezTo>
                <a:cubicBezTo>
                  <a:pt x="275166" y="2608204"/>
                  <a:pt x="564444" y="2601148"/>
                  <a:pt x="804333" y="2483556"/>
                </a:cubicBezTo>
                <a:cubicBezTo>
                  <a:pt x="1044222" y="2365964"/>
                  <a:pt x="1368778" y="2161352"/>
                  <a:pt x="1580445" y="1947334"/>
                </a:cubicBezTo>
                <a:cubicBezTo>
                  <a:pt x="1792112" y="1733316"/>
                  <a:pt x="1815629" y="1392297"/>
                  <a:pt x="2074333" y="1199445"/>
                </a:cubicBezTo>
                <a:cubicBezTo>
                  <a:pt x="2333037" y="1006593"/>
                  <a:pt x="2737556" y="877241"/>
                  <a:pt x="3132667" y="790223"/>
                </a:cubicBezTo>
                <a:cubicBezTo>
                  <a:pt x="3527778" y="703205"/>
                  <a:pt x="4064000" y="809038"/>
                  <a:pt x="4445000" y="677334"/>
                </a:cubicBezTo>
                <a:cubicBezTo>
                  <a:pt x="4826000" y="545630"/>
                  <a:pt x="5418667" y="0"/>
                  <a:pt x="5418667" y="0"/>
                </a:cubicBezTo>
              </a:path>
            </a:pathLst>
          </a:cu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337778" y="3499557"/>
            <a:ext cx="59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Times"/>
                <a:cs typeface="Times"/>
              </a:rPr>
              <a:t>f(n)</a:t>
            </a:r>
            <a:endParaRPr lang="en-US" b="1" i="1" dirty="0">
              <a:latin typeface="Times"/>
              <a:cs typeface="Time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05812" y="927661"/>
            <a:ext cx="8738188" cy="300044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u="sng" dirty="0" smtClean="0">
                <a:solidFill>
                  <a:schemeClr val="accent6"/>
                </a:solidFill>
              </a:rPr>
              <a:t>Definition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Let </a:t>
            </a:r>
            <a:r>
              <a:rPr lang="en-US" sz="2400" i="1" dirty="0" smtClean="0">
                <a:latin typeface="Times"/>
                <a:cs typeface="Times"/>
              </a:rPr>
              <a:t>f(n)</a:t>
            </a:r>
            <a:r>
              <a:rPr lang="en-US" sz="2400" dirty="0" smtClean="0"/>
              <a:t> and </a:t>
            </a:r>
            <a:r>
              <a:rPr lang="en-US" sz="2400" i="1" dirty="0">
                <a:latin typeface="Times"/>
                <a:cs typeface="Times"/>
              </a:rPr>
              <a:t>g(n)</a:t>
            </a:r>
            <a:r>
              <a:rPr lang="en-US" sz="2400" dirty="0" smtClean="0"/>
              <a:t> be two functions mapping positive integers to positive real numbers. </a:t>
            </a:r>
          </a:p>
          <a:p>
            <a:pPr marL="0" indent="0">
              <a:buNone/>
            </a:pPr>
            <a:r>
              <a:rPr lang="en-US" sz="2400" dirty="0" smtClean="0"/>
              <a:t>We say that</a:t>
            </a:r>
            <a:r>
              <a:rPr lang="en-US" sz="2400" dirty="0" smtClean="0">
                <a:solidFill>
                  <a:schemeClr val="accent4"/>
                </a:solidFill>
              </a:rPr>
              <a:t> </a:t>
            </a:r>
            <a:r>
              <a:rPr lang="en-US" sz="2400" b="1" i="1" dirty="0">
                <a:solidFill>
                  <a:schemeClr val="accent4"/>
                </a:solidFill>
                <a:latin typeface="Times"/>
                <a:cs typeface="Times"/>
              </a:rPr>
              <a:t>f(n)</a:t>
            </a:r>
            <a:r>
              <a:rPr lang="en-US" sz="2400" b="1" i="1" dirty="0" smtClean="0">
                <a:solidFill>
                  <a:schemeClr val="accent4"/>
                </a:solidFill>
                <a:latin typeface="Times"/>
                <a:cs typeface="Times"/>
              </a:rPr>
              <a:t>=</a:t>
            </a:r>
            <a:r>
              <a:rPr lang="en-US" sz="2400" b="1" i="1" dirty="0" err="1">
                <a:solidFill>
                  <a:schemeClr val="accent4"/>
                </a:solidFill>
                <a:latin typeface="Times"/>
                <a:cs typeface="Times"/>
              </a:rPr>
              <a:t>θ</a:t>
            </a:r>
            <a:r>
              <a:rPr lang="en-US" sz="2400" b="1" i="1" dirty="0" smtClean="0">
                <a:solidFill>
                  <a:schemeClr val="accent4"/>
                </a:solidFill>
                <a:latin typeface="Times"/>
                <a:cs typeface="Times"/>
              </a:rPr>
              <a:t>(</a:t>
            </a:r>
            <a:r>
              <a:rPr lang="en-US" sz="2400" b="1" i="1" dirty="0">
                <a:solidFill>
                  <a:schemeClr val="accent4"/>
                </a:solidFill>
                <a:latin typeface="Times"/>
                <a:cs typeface="Times"/>
              </a:rPr>
              <a:t>g(n))</a:t>
            </a:r>
            <a:r>
              <a:rPr lang="en-US" sz="2400" dirty="0" smtClean="0">
                <a:solidFill>
                  <a:schemeClr val="accent4"/>
                </a:solidFill>
              </a:rPr>
              <a:t> </a:t>
            </a:r>
            <a:r>
              <a:rPr lang="en-US" sz="2400" dirty="0" smtClean="0"/>
              <a:t>if there exist positive real constants </a:t>
            </a:r>
            <a:r>
              <a:rPr lang="en-US" sz="2400" i="1" dirty="0">
                <a:latin typeface="Times"/>
                <a:cs typeface="Times"/>
              </a:rPr>
              <a:t>c</a:t>
            </a:r>
            <a:r>
              <a:rPr lang="en-US" sz="2400" i="1" baseline="-25000" dirty="0">
                <a:latin typeface="Times"/>
                <a:cs typeface="Times"/>
              </a:rPr>
              <a:t>1</a:t>
            </a:r>
            <a:r>
              <a:rPr lang="en-US" sz="2400" dirty="0" smtClean="0"/>
              <a:t>,</a:t>
            </a:r>
            <a:r>
              <a:rPr lang="en-US" sz="2400" i="1" dirty="0">
                <a:latin typeface="Times"/>
                <a:cs typeface="Times"/>
              </a:rPr>
              <a:t> c</a:t>
            </a:r>
            <a:r>
              <a:rPr lang="en-US" sz="2400" i="1" baseline="-25000" dirty="0">
                <a:latin typeface="Times"/>
                <a:cs typeface="Times"/>
              </a:rPr>
              <a:t>2</a:t>
            </a:r>
            <a:r>
              <a:rPr lang="en-US" sz="2400" i="1" dirty="0">
                <a:latin typeface="Times"/>
                <a:cs typeface="Times"/>
              </a:rPr>
              <a:t> </a:t>
            </a:r>
            <a:r>
              <a:rPr lang="en-US" sz="2400" dirty="0" smtClean="0"/>
              <a:t>and a positive integer constant </a:t>
            </a:r>
            <a:r>
              <a:rPr lang="en-US" sz="2400" i="1" dirty="0">
                <a:latin typeface="Times"/>
                <a:cs typeface="Times"/>
              </a:rPr>
              <a:t>n</a:t>
            </a:r>
            <a:r>
              <a:rPr lang="en-US" sz="2400" i="1" baseline="-25000" dirty="0">
                <a:latin typeface="Times"/>
                <a:cs typeface="Times"/>
              </a:rPr>
              <a:t>0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such that </a:t>
            </a:r>
            <a:r>
              <a:rPr lang="en-US" sz="2400" b="1" i="1" dirty="0" smtClean="0">
                <a:latin typeface="Times"/>
                <a:cs typeface="Times"/>
              </a:rPr>
              <a:t>c</a:t>
            </a:r>
            <a:r>
              <a:rPr lang="en-US" sz="2400" b="1" i="1" baseline="-25000" dirty="0" smtClean="0">
                <a:latin typeface="Times"/>
                <a:cs typeface="Times"/>
              </a:rPr>
              <a:t>2</a:t>
            </a:r>
            <a:r>
              <a:rPr lang="en-US" sz="2400" b="1" i="1" dirty="0" smtClean="0">
                <a:latin typeface="Times"/>
                <a:cs typeface="Times"/>
              </a:rPr>
              <a:t>g</a:t>
            </a:r>
            <a:r>
              <a:rPr lang="en-US" sz="2400" b="1" i="1" dirty="0">
                <a:latin typeface="Times"/>
                <a:cs typeface="Times"/>
              </a:rPr>
              <a:t>(</a:t>
            </a:r>
            <a:r>
              <a:rPr lang="en-US" sz="2400" b="1" i="1" dirty="0" smtClean="0">
                <a:latin typeface="Times"/>
                <a:cs typeface="Times"/>
              </a:rPr>
              <a:t>n) ≤ f</a:t>
            </a:r>
            <a:r>
              <a:rPr lang="en-US" sz="2400" b="1" i="1" dirty="0">
                <a:latin typeface="Times"/>
                <a:cs typeface="Times"/>
              </a:rPr>
              <a:t>(n</a:t>
            </a:r>
            <a:r>
              <a:rPr lang="en-US" sz="2400" b="1" i="1" dirty="0" smtClean="0">
                <a:latin typeface="Times"/>
                <a:cs typeface="Times"/>
              </a:rPr>
              <a:t>) ≤ c</a:t>
            </a:r>
            <a:r>
              <a:rPr lang="en-US" sz="2400" b="1" i="1" baseline="-25000" dirty="0" smtClean="0">
                <a:latin typeface="Times"/>
                <a:cs typeface="Times"/>
              </a:rPr>
              <a:t>1</a:t>
            </a:r>
            <a:r>
              <a:rPr lang="en-US" sz="2400" b="1" i="1" dirty="0" smtClean="0">
                <a:latin typeface="Times"/>
                <a:cs typeface="Times"/>
              </a:rPr>
              <a:t>g</a:t>
            </a:r>
            <a:r>
              <a:rPr lang="en-US" sz="2400" b="1" i="1" dirty="0">
                <a:latin typeface="Times"/>
                <a:cs typeface="Times"/>
              </a:rPr>
              <a:t>(n)</a:t>
            </a:r>
            <a:r>
              <a:rPr lang="en-US" sz="2400" dirty="0" smtClean="0"/>
              <a:t> for all </a:t>
            </a:r>
            <a:r>
              <a:rPr lang="en-US" sz="2400" i="1" dirty="0">
                <a:latin typeface="Times"/>
                <a:cs typeface="Times"/>
              </a:rPr>
              <a:t>n≥n</a:t>
            </a:r>
            <a:r>
              <a:rPr lang="en-US" sz="2400" i="1" baseline="-25000" dirty="0">
                <a:latin typeface="Times"/>
                <a:cs typeface="Times"/>
              </a:rPr>
              <a:t>0</a:t>
            </a:r>
            <a:r>
              <a:rPr lang="en-US" sz="2400" dirty="0" smtClean="0"/>
              <a:t> </a:t>
            </a:r>
            <a:endParaRPr lang="en-US" sz="2400" u="sng" dirty="0" smtClean="0">
              <a:solidFill>
                <a:srgbClr val="F79646"/>
              </a:solidFill>
            </a:endParaRPr>
          </a:p>
          <a:p>
            <a:pPr marL="0" indent="0">
              <a:buFont typeface="Arial"/>
              <a:buNone/>
            </a:pPr>
            <a:endParaRPr lang="en-US" sz="2400" u="sng" dirty="0">
              <a:solidFill>
                <a:srgbClr val="F79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57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-107663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4F6228"/>
                </a:solidFill>
              </a:rPr>
              <a:t>Asymptotic Analysis</a:t>
            </a:r>
          </a:p>
          <a:p>
            <a:r>
              <a:rPr lang="el-GR" sz="2900" dirty="0" smtClean="0">
                <a:solidFill>
                  <a:srgbClr val="4F6228"/>
                </a:solidFill>
              </a:rPr>
              <a:t>Θ</a:t>
            </a:r>
            <a:r>
              <a:rPr lang="en-US" sz="2900" dirty="0" smtClean="0">
                <a:solidFill>
                  <a:srgbClr val="4F6228"/>
                </a:solidFill>
              </a:rPr>
              <a:t> definition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342444" y="6505221"/>
            <a:ext cx="594077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469444" y="3499557"/>
            <a:ext cx="25400" cy="31580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72090" y="6505221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size of input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1542344" y="4048056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running time</a:t>
            </a:r>
            <a:endParaRPr lang="en-US" b="1" dirty="0"/>
          </a:p>
        </p:txBody>
      </p:sp>
      <p:sp>
        <p:nvSpPr>
          <p:cNvPr id="15" name="Freeform 14"/>
          <p:cNvSpPr/>
          <p:nvPr/>
        </p:nvSpPr>
        <p:spPr>
          <a:xfrm>
            <a:off x="2469444" y="3739444"/>
            <a:ext cx="5418667" cy="2751667"/>
          </a:xfrm>
          <a:custGeom>
            <a:avLst/>
            <a:gdLst>
              <a:gd name="connsiteX0" fmla="*/ 0 w 5418667"/>
              <a:gd name="connsiteY0" fmla="*/ 2751667 h 2751667"/>
              <a:gd name="connsiteX1" fmla="*/ 141111 w 5418667"/>
              <a:gd name="connsiteY1" fmla="*/ 2652889 h 2751667"/>
              <a:gd name="connsiteX2" fmla="*/ 282222 w 5418667"/>
              <a:gd name="connsiteY2" fmla="*/ 2342445 h 2751667"/>
              <a:gd name="connsiteX3" fmla="*/ 1552222 w 5418667"/>
              <a:gd name="connsiteY3" fmla="*/ 1890889 h 2751667"/>
              <a:gd name="connsiteX4" fmla="*/ 2074333 w 5418667"/>
              <a:gd name="connsiteY4" fmla="*/ 1199445 h 2751667"/>
              <a:gd name="connsiteX5" fmla="*/ 3132667 w 5418667"/>
              <a:gd name="connsiteY5" fmla="*/ 790223 h 2751667"/>
              <a:gd name="connsiteX6" fmla="*/ 4445000 w 5418667"/>
              <a:gd name="connsiteY6" fmla="*/ 677334 h 2751667"/>
              <a:gd name="connsiteX7" fmla="*/ 5418667 w 5418667"/>
              <a:gd name="connsiteY7" fmla="*/ 0 h 2751667"/>
              <a:gd name="connsiteX0" fmla="*/ 0 w 5418667"/>
              <a:gd name="connsiteY0" fmla="*/ 2751667 h 2751667"/>
              <a:gd name="connsiteX1" fmla="*/ 141111 w 5418667"/>
              <a:gd name="connsiteY1" fmla="*/ 2652889 h 2751667"/>
              <a:gd name="connsiteX2" fmla="*/ 804333 w 5418667"/>
              <a:gd name="connsiteY2" fmla="*/ 2483556 h 2751667"/>
              <a:gd name="connsiteX3" fmla="*/ 1552222 w 5418667"/>
              <a:gd name="connsiteY3" fmla="*/ 1890889 h 2751667"/>
              <a:gd name="connsiteX4" fmla="*/ 2074333 w 5418667"/>
              <a:gd name="connsiteY4" fmla="*/ 1199445 h 2751667"/>
              <a:gd name="connsiteX5" fmla="*/ 3132667 w 5418667"/>
              <a:gd name="connsiteY5" fmla="*/ 790223 h 2751667"/>
              <a:gd name="connsiteX6" fmla="*/ 4445000 w 5418667"/>
              <a:gd name="connsiteY6" fmla="*/ 677334 h 2751667"/>
              <a:gd name="connsiteX7" fmla="*/ 5418667 w 5418667"/>
              <a:gd name="connsiteY7" fmla="*/ 0 h 2751667"/>
              <a:gd name="connsiteX0" fmla="*/ 0 w 5418667"/>
              <a:gd name="connsiteY0" fmla="*/ 2751667 h 2751667"/>
              <a:gd name="connsiteX1" fmla="*/ 141111 w 5418667"/>
              <a:gd name="connsiteY1" fmla="*/ 2652889 h 2751667"/>
              <a:gd name="connsiteX2" fmla="*/ 804333 w 5418667"/>
              <a:gd name="connsiteY2" fmla="*/ 2483556 h 2751667"/>
              <a:gd name="connsiteX3" fmla="*/ 1580445 w 5418667"/>
              <a:gd name="connsiteY3" fmla="*/ 1947334 h 2751667"/>
              <a:gd name="connsiteX4" fmla="*/ 2074333 w 5418667"/>
              <a:gd name="connsiteY4" fmla="*/ 1199445 h 2751667"/>
              <a:gd name="connsiteX5" fmla="*/ 3132667 w 5418667"/>
              <a:gd name="connsiteY5" fmla="*/ 790223 h 2751667"/>
              <a:gd name="connsiteX6" fmla="*/ 4445000 w 5418667"/>
              <a:gd name="connsiteY6" fmla="*/ 677334 h 2751667"/>
              <a:gd name="connsiteX7" fmla="*/ 5418667 w 5418667"/>
              <a:gd name="connsiteY7" fmla="*/ 0 h 2751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18667" h="2751667">
                <a:moveTo>
                  <a:pt x="0" y="2751667"/>
                </a:moveTo>
                <a:cubicBezTo>
                  <a:pt x="47037" y="2736380"/>
                  <a:pt x="7056" y="2697574"/>
                  <a:pt x="141111" y="2652889"/>
                </a:cubicBezTo>
                <a:cubicBezTo>
                  <a:pt x="275166" y="2608204"/>
                  <a:pt x="564444" y="2601148"/>
                  <a:pt x="804333" y="2483556"/>
                </a:cubicBezTo>
                <a:cubicBezTo>
                  <a:pt x="1044222" y="2365964"/>
                  <a:pt x="1368778" y="2161352"/>
                  <a:pt x="1580445" y="1947334"/>
                </a:cubicBezTo>
                <a:cubicBezTo>
                  <a:pt x="1792112" y="1733316"/>
                  <a:pt x="1815629" y="1392297"/>
                  <a:pt x="2074333" y="1199445"/>
                </a:cubicBezTo>
                <a:cubicBezTo>
                  <a:pt x="2333037" y="1006593"/>
                  <a:pt x="2737556" y="877241"/>
                  <a:pt x="3132667" y="790223"/>
                </a:cubicBezTo>
                <a:cubicBezTo>
                  <a:pt x="3527778" y="703205"/>
                  <a:pt x="4064000" y="809038"/>
                  <a:pt x="4445000" y="677334"/>
                </a:cubicBezTo>
                <a:cubicBezTo>
                  <a:pt x="4826000" y="545630"/>
                  <a:pt x="5418667" y="0"/>
                  <a:pt x="5418667" y="0"/>
                </a:cubicBezTo>
              </a:path>
            </a:pathLst>
          </a:cu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337778" y="3499557"/>
            <a:ext cx="59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Times"/>
                <a:cs typeface="Times"/>
              </a:rPr>
              <a:t>f(n)</a:t>
            </a:r>
            <a:endParaRPr lang="en-US" b="1" i="1" dirty="0">
              <a:latin typeface="Times"/>
              <a:cs typeface="Times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2469444" y="3301999"/>
            <a:ext cx="5136444" cy="3203222"/>
          </a:xfrm>
          <a:custGeom>
            <a:avLst/>
            <a:gdLst>
              <a:gd name="connsiteX0" fmla="*/ 0 w 5418667"/>
              <a:gd name="connsiteY0" fmla="*/ 2751667 h 2751667"/>
              <a:gd name="connsiteX1" fmla="*/ 141111 w 5418667"/>
              <a:gd name="connsiteY1" fmla="*/ 2652889 h 2751667"/>
              <a:gd name="connsiteX2" fmla="*/ 282222 w 5418667"/>
              <a:gd name="connsiteY2" fmla="*/ 2342445 h 2751667"/>
              <a:gd name="connsiteX3" fmla="*/ 1552222 w 5418667"/>
              <a:gd name="connsiteY3" fmla="*/ 1890889 h 2751667"/>
              <a:gd name="connsiteX4" fmla="*/ 2074333 w 5418667"/>
              <a:gd name="connsiteY4" fmla="*/ 1199445 h 2751667"/>
              <a:gd name="connsiteX5" fmla="*/ 3132667 w 5418667"/>
              <a:gd name="connsiteY5" fmla="*/ 790223 h 2751667"/>
              <a:gd name="connsiteX6" fmla="*/ 4445000 w 5418667"/>
              <a:gd name="connsiteY6" fmla="*/ 677334 h 2751667"/>
              <a:gd name="connsiteX7" fmla="*/ 5418667 w 5418667"/>
              <a:gd name="connsiteY7" fmla="*/ 0 h 2751667"/>
              <a:gd name="connsiteX0" fmla="*/ 0 w 5418667"/>
              <a:gd name="connsiteY0" fmla="*/ 2751667 h 2751667"/>
              <a:gd name="connsiteX1" fmla="*/ 719667 w 5418667"/>
              <a:gd name="connsiteY1" fmla="*/ 2652889 h 2751667"/>
              <a:gd name="connsiteX2" fmla="*/ 282222 w 5418667"/>
              <a:gd name="connsiteY2" fmla="*/ 2342445 h 2751667"/>
              <a:gd name="connsiteX3" fmla="*/ 1552222 w 5418667"/>
              <a:gd name="connsiteY3" fmla="*/ 1890889 h 2751667"/>
              <a:gd name="connsiteX4" fmla="*/ 2074333 w 5418667"/>
              <a:gd name="connsiteY4" fmla="*/ 1199445 h 2751667"/>
              <a:gd name="connsiteX5" fmla="*/ 3132667 w 5418667"/>
              <a:gd name="connsiteY5" fmla="*/ 790223 h 2751667"/>
              <a:gd name="connsiteX6" fmla="*/ 4445000 w 5418667"/>
              <a:gd name="connsiteY6" fmla="*/ 677334 h 2751667"/>
              <a:gd name="connsiteX7" fmla="*/ 5418667 w 5418667"/>
              <a:gd name="connsiteY7" fmla="*/ 0 h 2751667"/>
              <a:gd name="connsiteX0" fmla="*/ 0 w 5418667"/>
              <a:gd name="connsiteY0" fmla="*/ 2751667 h 2751667"/>
              <a:gd name="connsiteX1" fmla="*/ 719667 w 5418667"/>
              <a:gd name="connsiteY1" fmla="*/ 2652889 h 2751667"/>
              <a:gd name="connsiteX2" fmla="*/ 1114778 w 5418667"/>
              <a:gd name="connsiteY2" fmla="*/ 1919112 h 2751667"/>
              <a:gd name="connsiteX3" fmla="*/ 1552222 w 5418667"/>
              <a:gd name="connsiteY3" fmla="*/ 1890889 h 2751667"/>
              <a:gd name="connsiteX4" fmla="*/ 2074333 w 5418667"/>
              <a:gd name="connsiteY4" fmla="*/ 1199445 h 2751667"/>
              <a:gd name="connsiteX5" fmla="*/ 3132667 w 5418667"/>
              <a:gd name="connsiteY5" fmla="*/ 790223 h 2751667"/>
              <a:gd name="connsiteX6" fmla="*/ 4445000 w 5418667"/>
              <a:gd name="connsiteY6" fmla="*/ 677334 h 2751667"/>
              <a:gd name="connsiteX7" fmla="*/ 5418667 w 5418667"/>
              <a:gd name="connsiteY7" fmla="*/ 0 h 2751667"/>
              <a:gd name="connsiteX0" fmla="*/ 0 w 5418667"/>
              <a:gd name="connsiteY0" fmla="*/ 2751667 h 2751667"/>
              <a:gd name="connsiteX1" fmla="*/ 719667 w 5418667"/>
              <a:gd name="connsiteY1" fmla="*/ 2652889 h 2751667"/>
              <a:gd name="connsiteX2" fmla="*/ 1114778 w 5418667"/>
              <a:gd name="connsiteY2" fmla="*/ 1919112 h 2751667"/>
              <a:gd name="connsiteX3" fmla="*/ 1975555 w 5418667"/>
              <a:gd name="connsiteY3" fmla="*/ 1622778 h 2751667"/>
              <a:gd name="connsiteX4" fmla="*/ 2074333 w 5418667"/>
              <a:gd name="connsiteY4" fmla="*/ 1199445 h 2751667"/>
              <a:gd name="connsiteX5" fmla="*/ 3132667 w 5418667"/>
              <a:gd name="connsiteY5" fmla="*/ 790223 h 2751667"/>
              <a:gd name="connsiteX6" fmla="*/ 4445000 w 5418667"/>
              <a:gd name="connsiteY6" fmla="*/ 677334 h 2751667"/>
              <a:gd name="connsiteX7" fmla="*/ 5418667 w 5418667"/>
              <a:gd name="connsiteY7" fmla="*/ 0 h 2751667"/>
              <a:gd name="connsiteX0" fmla="*/ 0 w 5418667"/>
              <a:gd name="connsiteY0" fmla="*/ 2751667 h 2751667"/>
              <a:gd name="connsiteX1" fmla="*/ 719667 w 5418667"/>
              <a:gd name="connsiteY1" fmla="*/ 2652889 h 2751667"/>
              <a:gd name="connsiteX2" fmla="*/ 1114778 w 5418667"/>
              <a:gd name="connsiteY2" fmla="*/ 1919112 h 2751667"/>
              <a:gd name="connsiteX3" fmla="*/ 1975555 w 5418667"/>
              <a:gd name="connsiteY3" fmla="*/ 1622778 h 2751667"/>
              <a:gd name="connsiteX4" fmla="*/ 2427110 w 5418667"/>
              <a:gd name="connsiteY4" fmla="*/ 620889 h 2751667"/>
              <a:gd name="connsiteX5" fmla="*/ 3132667 w 5418667"/>
              <a:gd name="connsiteY5" fmla="*/ 790223 h 2751667"/>
              <a:gd name="connsiteX6" fmla="*/ 4445000 w 5418667"/>
              <a:gd name="connsiteY6" fmla="*/ 677334 h 2751667"/>
              <a:gd name="connsiteX7" fmla="*/ 5418667 w 5418667"/>
              <a:gd name="connsiteY7" fmla="*/ 0 h 2751667"/>
              <a:gd name="connsiteX0" fmla="*/ 0 w 5418667"/>
              <a:gd name="connsiteY0" fmla="*/ 2751667 h 2751667"/>
              <a:gd name="connsiteX1" fmla="*/ 719667 w 5418667"/>
              <a:gd name="connsiteY1" fmla="*/ 2652889 h 2751667"/>
              <a:gd name="connsiteX2" fmla="*/ 1114778 w 5418667"/>
              <a:gd name="connsiteY2" fmla="*/ 1919112 h 2751667"/>
              <a:gd name="connsiteX3" fmla="*/ 1975555 w 5418667"/>
              <a:gd name="connsiteY3" fmla="*/ 1622778 h 2751667"/>
              <a:gd name="connsiteX4" fmla="*/ 2427110 w 5418667"/>
              <a:gd name="connsiteY4" fmla="*/ 620889 h 2751667"/>
              <a:gd name="connsiteX5" fmla="*/ 3513667 w 5418667"/>
              <a:gd name="connsiteY5" fmla="*/ 282223 h 2751667"/>
              <a:gd name="connsiteX6" fmla="*/ 4445000 w 5418667"/>
              <a:gd name="connsiteY6" fmla="*/ 677334 h 2751667"/>
              <a:gd name="connsiteX7" fmla="*/ 5418667 w 5418667"/>
              <a:gd name="connsiteY7" fmla="*/ 0 h 2751667"/>
              <a:gd name="connsiteX0" fmla="*/ 0 w 5418667"/>
              <a:gd name="connsiteY0" fmla="*/ 2751797 h 2751797"/>
              <a:gd name="connsiteX1" fmla="*/ 719667 w 5418667"/>
              <a:gd name="connsiteY1" fmla="*/ 2653019 h 2751797"/>
              <a:gd name="connsiteX2" fmla="*/ 1114778 w 5418667"/>
              <a:gd name="connsiteY2" fmla="*/ 1919242 h 2751797"/>
              <a:gd name="connsiteX3" fmla="*/ 1975555 w 5418667"/>
              <a:gd name="connsiteY3" fmla="*/ 1622908 h 2751797"/>
              <a:gd name="connsiteX4" fmla="*/ 2427110 w 5418667"/>
              <a:gd name="connsiteY4" fmla="*/ 621019 h 2751797"/>
              <a:gd name="connsiteX5" fmla="*/ 3513667 w 5418667"/>
              <a:gd name="connsiteY5" fmla="*/ 282353 h 2751797"/>
              <a:gd name="connsiteX6" fmla="*/ 4501445 w 5418667"/>
              <a:gd name="connsiteY6" fmla="*/ 42464 h 2751797"/>
              <a:gd name="connsiteX7" fmla="*/ 5418667 w 5418667"/>
              <a:gd name="connsiteY7" fmla="*/ 130 h 2751797"/>
              <a:gd name="connsiteX0" fmla="*/ 0 w 4981222"/>
              <a:gd name="connsiteY0" fmla="*/ 3062111 h 3062111"/>
              <a:gd name="connsiteX1" fmla="*/ 719667 w 4981222"/>
              <a:gd name="connsiteY1" fmla="*/ 2963333 h 3062111"/>
              <a:gd name="connsiteX2" fmla="*/ 1114778 w 4981222"/>
              <a:gd name="connsiteY2" fmla="*/ 2229556 h 3062111"/>
              <a:gd name="connsiteX3" fmla="*/ 1975555 w 4981222"/>
              <a:gd name="connsiteY3" fmla="*/ 1933222 h 3062111"/>
              <a:gd name="connsiteX4" fmla="*/ 2427110 w 4981222"/>
              <a:gd name="connsiteY4" fmla="*/ 931333 h 3062111"/>
              <a:gd name="connsiteX5" fmla="*/ 3513667 w 4981222"/>
              <a:gd name="connsiteY5" fmla="*/ 592667 h 3062111"/>
              <a:gd name="connsiteX6" fmla="*/ 4501445 w 4981222"/>
              <a:gd name="connsiteY6" fmla="*/ 352778 h 3062111"/>
              <a:gd name="connsiteX7" fmla="*/ 4981222 w 4981222"/>
              <a:gd name="connsiteY7" fmla="*/ 0 h 3062111"/>
              <a:gd name="connsiteX0" fmla="*/ 0 w 5136444"/>
              <a:gd name="connsiteY0" fmla="*/ 3203222 h 3203222"/>
              <a:gd name="connsiteX1" fmla="*/ 719667 w 5136444"/>
              <a:gd name="connsiteY1" fmla="*/ 3104444 h 3203222"/>
              <a:gd name="connsiteX2" fmla="*/ 1114778 w 5136444"/>
              <a:gd name="connsiteY2" fmla="*/ 2370667 h 3203222"/>
              <a:gd name="connsiteX3" fmla="*/ 1975555 w 5136444"/>
              <a:gd name="connsiteY3" fmla="*/ 2074333 h 3203222"/>
              <a:gd name="connsiteX4" fmla="*/ 2427110 w 5136444"/>
              <a:gd name="connsiteY4" fmla="*/ 1072444 h 3203222"/>
              <a:gd name="connsiteX5" fmla="*/ 3513667 w 5136444"/>
              <a:gd name="connsiteY5" fmla="*/ 733778 h 3203222"/>
              <a:gd name="connsiteX6" fmla="*/ 4501445 w 5136444"/>
              <a:gd name="connsiteY6" fmla="*/ 493889 h 3203222"/>
              <a:gd name="connsiteX7" fmla="*/ 5136444 w 5136444"/>
              <a:gd name="connsiteY7" fmla="*/ 0 h 3203222"/>
              <a:gd name="connsiteX0" fmla="*/ 0 w 5136444"/>
              <a:gd name="connsiteY0" fmla="*/ 3203222 h 3203222"/>
              <a:gd name="connsiteX1" fmla="*/ 719667 w 5136444"/>
              <a:gd name="connsiteY1" fmla="*/ 3104444 h 3203222"/>
              <a:gd name="connsiteX2" fmla="*/ 1665111 w 5136444"/>
              <a:gd name="connsiteY2" fmla="*/ 2709333 h 3203222"/>
              <a:gd name="connsiteX3" fmla="*/ 1975555 w 5136444"/>
              <a:gd name="connsiteY3" fmla="*/ 2074333 h 3203222"/>
              <a:gd name="connsiteX4" fmla="*/ 2427110 w 5136444"/>
              <a:gd name="connsiteY4" fmla="*/ 1072444 h 3203222"/>
              <a:gd name="connsiteX5" fmla="*/ 3513667 w 5136444"/>
              <a:gd name="connsiteY5" fmla="*/ 733778 h 3203222"/>
              <a:gd name="connsiteX6" fmla="*/ 4501445 w 5136444"/>
              <a:gd name="connsiteY6" fmla="*/ 493889 h 3203222"/>
              <a:gd name="connsiteX7" fmla="*/ 5136444 w 5136444"/>
              <a:gd name="connsiteY7" fmla="*/ 0 h 3203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36444" h="3203222">
                <a:moveTo>
                  <a:pt x="0" y="3203222"/>
                </a:moveTo>
                <a:cubicBezTo>
                  <a:pt x="47037" y="3187935"/>
                  <a:pt x="442149" y="3186759"/>
                  <a:pt x="719667" y="3104444"/>
                </a:cubicBezTo>
                <a:cubicBezTo>
                  <a:pt x="997186" y="3022129"/>
                  <a:pt x="1455796" y="2881018"/>
                  <a:pt x="1665111" y="2709333"/>
                </a:cubicBezTo>
                <a:cubicBezTo>
                  <a:pt x="1874426" y="2537648"/>
                  <a:pt x="1848555" y="2347148"/>
                  <a:pt x="1975555" y="2074333"/>
                </a:cubicBezTo>
                <a:cubicBezTo>
                  <a:pt x="2102555" y="1801518"/>
                  <a:pt x="2170758" y="1295870"/>
                  <a:pt x="2427110" y="1072444"/>
                </a:cubicBezTo>
                <a:cubicBezTo>
                  <a:pt x="2683462" y="849018"/>
                  <a:pt x="3167945" y="830204"/>
                  <a:pt x="3513667" y="733778"/>
                </a:cubicBezTo>
                <a:cubicBezTo>
                  <a:pt x="3859390" y="637352"/>
                  <a:pt x="4230982" y="616185"/>
                  <a:pt x="4501445" y="493889"/>
                </a:cubicBezTo>
                <a:cubicBezTo>
                  <a:pt x="4771908" y="371593"/>
                  <a:pt x="5136444" y="0"/>
                  <a:pt x="5136444" y="0"/>
                </a:cubicBezTo>
              </a:path>
            </a:pathLst>
          </a:custGeom>
          <a:ln w="254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812850" y="3143961"/>
            <a:ext cx="76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accent3"/>
                </a:solidFill>
                <a:latin typeface="Times"/>
                <a:cs typeface="Times"/>
              </a:rPr>
              <a:t>4</a:t>
            </a:r>
            <a:r>
              <a:rPr lang="en-US" sz="900" i="1" baseline="30000" dirty="0" smtClean="0">
                <a:solidFill>
                  <a:schemeClr val="accent3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b="1" i="1" dirty="0" smtClean="0">
                <a:solidFill>
                  <a:schemeClr val="accent3"/>
                </a:solidFill>
                <a:latin typeface="Times"/>
                <a:cs typeface="Times"/>
              </a:rPr>
              <a:t>g(n)</a:t>
            </a:r>
            <a:endParaRPr lang="en-US" b="1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05812" y="927661"/>
            <a:ext cx="8738188" cy="300044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u="sng" dirty="0" smtClean="0">
                <a:solidFill>
                  <a:schemeClr val="accent6"/>
                </a:solidFill>
              </a:rPr>
              <a:t>Definition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Let </a:t>
            </a:r>
            <a:r>
              <a:rPr lang="en-US" sz="2400" i="1" dirty="0" smtClean="0">
                <a:latin typeface="Times"/>
                <a:cs typeface="Times"/>
              </a:rPr>
              <a:t>f(n)</a:t>
            </a:r>
            <a:r>
              <a:rPr lang="en-US" sz="2400" dirty="0" smtClean="0"/>
              <a:t> and </a:t>
            </a:r>
            <a:r>
              <a:rPr lang="en-US" sz="2400" i="1" dirty="0">
                <a:latin typeface="Times"/>
                <a:cs typeface="Times"/>
              </a:rPr>
              <a:t>g(n)</a:t>
            </a:r>
            <a:r>
              <a:rPr lang="en-US" sz="2400" dirty="0" smtClean="0"/>
              <a:t> be two functions mapping positive integers to positive real numbers. </a:t>
            </a:r>
          </a:p>
          <a:p>
            <a:pPr marL="0" indent="0">
              <a:buNone/>
            </a:pPr>
            <a:r>
              <a:rPr lang="en-US" sz="2400" dirty="0" smtClean="0"/>
              <a:t>We say that</a:t>
            </a:r>
            <a:r>
              <a:rPr lang="en-US" sz="2400" dirty="0" smtClean="0">
                <a:solidFill>
                  <a:schemeClr val="accent4"/>
                </a:solidFill>
              </a:rPr>
              <a:t> </a:t>
            </a:r>
            <a:r>
              <a:rPr lang="en-US" sz="2400" b="1" i="1" dirty="0">
                <a:solidFill>
                  <a:schemeClr val="accent4"/>
                </a:solidFill>
                <a:latin typeface="Times"/>
                <a:cs typeface="Times"/>
              </a:rPr>
              <a:t>f(n)</a:t>
            </a:r>
            <a:r>
              <a:rPr lang="en-US" sz="2400" b="1" i="1" dirty="0" smtClean="0">
                <a:solidFill>
                  <a:schemeClr val="accent4"/>
                </a:solidFill>
                <a:latin typeface="Times"/>
                <a:cs typeface="Times"/>
              </a:rPr>
              <a:t>=</a:t>
            </a:r>
            <a:r>
              <a:rPr lang="en-US" sz="2400" b="1" i="1" dirty="0" err="1">
                <a:solidFill>
                  <a:schemeClr val="accent4"/>
                </a:solidFill>
                <a:latin typeface="Times"/>
                <a:cs typeface="Times"/>
              </a:rPr>
              <a:t>θ</a:t>
            </a:r>
            <a:r>
              <a:rPr lang="en-US" sz="2400" b="1" i="1" dirty="0" smtClean="0">
                <a:solidFill>
                  <a:schemeClr val="accent4"/>
                </a:solidFill>
                <a:latin typeface="Times"/>
                <a:cs typeface="Times"/>
              </a:rPr>
              <a:t>(</a:t>
            </a:r>
            <a:r>
              <a:rPr lang="en-US" sz="2400" b="1" i="1" dirty="0">
                <a:solidFill>
                  <a:schemeClr val="accent4"/>
                </a:solidFill>
                <a:latin typeface="Times"/>
                <a:cs typeface="Times"/>
              </a:rPr>
              <a:t>g(n))</a:t>
            </a:r>
            <a:r>
              <a:rPr lang="en-US" sz="2400" dirty="0" smtClean="0">
                <a:solidFill>
                  <a:schemeClr val="accent4"/>
                </a:solidFill>
              </a:rPr>
              <a:t> </a:t>
            </a:r>
            <a:r>
              <a:rPr lang="en-US" sz="2400" dirty="0" smtClean="0"/>
              <a:t>if there exist positive real constants </a:t>
            </a:r>
            <a:r>
              <a:rPr lang="en-US" sz="2400" i="1" dirty="0">
                <a:latin typeface="Times"/>
                <a:cs typeface="Times"/>
              </a:rPr>
              <a:t>c</a:t>
            </a:r>
            <a:r>
              <a:rPr lang="en-US" sz="2400" i="1" baseline="-25000" dirty="0">
                <a:latin typeface="Times"/>
                <a:cs typeface="Times"/>
              </a:rPr>
              <a:t>1</a:t>
            </a:r>
            <a:r>
              <a:rPr lang="en-US" sz="2400" dirty="0" smtClean="0"/>
              <a:t>,</a:t>
            </a:r>
            <a:r>
              <a:rPr lang="en-US" sz="2400" i="1" dirty="0">
                <a:latin typeface="Times"/>
                <a:cs typeface="Times"/>
              </a:rPr>
              <a:t> c</a:t>
            </a:r>
            <a:r>
              <a:rPr lang="en-US" sz="2400" i="1" baseline="-25000" dirty="0">
                <a:latin typeface="Times"/>
                <a:cs typeface="Times"/>
              </a:rPr>
              <a:t>2</a:t>
            </a:r>
            <a:r>
              <a:rPr lang="en-US" sz="2400" i="1" dirty="0">
                <a:latin typeface="Times"/>
                <a:cs typeface="Times"/>
              </a:rPr>
              <a:t> </a:t>
            </a:r>
            <a:r>
              <a:rPr lang="en-US" sz="2400" dirty="0" smtClean="0"/>
              <a:t>and a positive integer constant </a:t>
            </a:r>
            <a:r>
              <a:rPr lang="en-US" sz="2400" i="1" dirty="0">
                <a:latin typeface="Times"/>
                <a:cs typeface="Times"/>
              </a:rPr>
              <a:t>n</a:t>
            </a:r>
            <a:r>
              <a:rPr lang="en-US" sz="2400" i="1" baseline="-25000" dirty="0">
                <a:latin typeface="Times"/>
                <a:cs typeface="Times"/>
              </a:rPr>
              <a:t>0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such that </a:t>
            </a:r>
            <a:r>
              <a:rPr lang="en-US" sz="2400" b="1" i="1" dirty="0" smtClean="0">
                <a:latin typeface="Times"/>
                <a:cs typeface="Times"/>
              </a:rPr>
              <a:t>c</a:t>
            </a:r>
            <a:r>
              <a:rPr lang="en-US" sz="2400" b="1" i="1" baseline="-25000" dirty="0" smtClean="0">
                <a:latin typeface="Times"/>
                <a:cs typeface="Times"/>
              </a:rPr>
              <a:t>2</a:t>
            </a:r>
            <a:r>
              <a:rPr lang="en-US" sz="2400" b="1" i="1" dirty="0" smtClean="0">
                <a:latin typeface="Times"/>
                <a:cs typeface="Times"/>
              </a:rPr>
              <a:t>g</a:t>
            </a:r>
            <a:r>
              <a:rPr lang="en-US" sz="2400" b="1" i="1" dirty="0">
                <a:latin typeface="Times"/>
                <a:cs typeface="Times"/>
              </a:rPr>
              <a:t>(</a:t>
            </a:r>
            <a:r>
              <a:rPr lang="en-US" sz="2400" b="1" i="1" dirty="0" smtClean="0">
                <a:latin typeface="Times"/>
                <a:cs typeface="Times"/>
              </a:rPr>
              <a:t>n) ≤ f</a:t>
            </a:r>
            <a:r>
              <a:rPr lang="en-US" sz="2400" b="1" i="1" dirty="0">
                <a:latin typeface="Times"/>
                <a:cs typeface="Times"/>
              </a:rPr>
              <a:t>(n</a:t>
            </a:r>
            <a:r>
              <a:rPr lang="en-US" sz="2400" b="1" i="1" dirty="0" smtClean="0">
                <a:latin typeface="Times"/>
                <a:cs typeface="Times"/>
              </a:rPr>
              <a:t>) ≤ c</a:t>
            </a:r>
            <a:r>
              <a:rPr lang="en-US" sz="2400" b="1" i="1" baseline="-25000" dirty="0" smtClean="0">
                <a:latin typeface="Times"/>
                <a:cs typeface="Times"/>
              </a:rPr>
              <a:t>1</a:t>
            </a:r>
            <a:r>
              <a:rPr lang="en-US" sz="2400" b="1" i="1" dirty="0" smtClean="0">
                <a:latin typeface="Times"/>
                <a:cs typeface="Times"/>
              </a:rPr>
              <a:t>g</a:t>
            </a:r>
            <a:r>
              <a:rPr lang="en-US" sz="2400" b="1" i="1" dirty="0">
                <a:latin typeface="Times"/>
                <a:cs typeface="Times"/>
              </a:rPr>
              <a:t>(n)</a:t>
            </a:r>
            <a:r>
              <a:rPr lang="en-US" sz="2400" dirty="0" smtClean="0"/>
              <a:t> for all </a:t>
            </a:r>
            <a:r>
              <a:rPr lang="en-US" sz="2400" i="1" dirty="0">
                <a:latin typeface="Times"/>
                <a:cs typeface="Times"/>
              </a:rPr>
              <a:t>n≥n</a:t>
            </a:r>
            <a:r>
              <a:rPr lang="en-US" sz="2400" i="1" baseline="-25000" dirty="0">
                <a:latin typeface="Times"/>
                <a:cs typeface="Times"/>
              </a:rPr>
              <a:t>0</a:t>
            </a:r>
            <a:r>
              <a:rPr lang="en-US" sz="2400" dirty="0" smtClean="0"/>
              <a:t> </a:t>
            </a:r>
            <a:endParaRPr lang="en-US" sz="2400" u="sng" dirty="0" smtClean="0">
              <a:solidFill>
                <a:srgbClr val="F79646"/>
              </a:solidFill>
            </a:endParaRPr>
          </a:p>
          <a:p>
            <a:pPr marL="0" indent="0">
              <a:buFont typeface="Arial"/>
              <a:buNone/>
            </a:pPr>
            <a:endParaRPr lang="en-US" sz="2400" u="sng" dirty="0">
              <a:solidFill>
                <a:srgbClr val="F79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22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-107663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4F6228"/>
                </a:solidFill>
              </a:rPr>
              <a:t>Asymptotic Analysis</a:t>
            </a:r>
          </a:p>
          <a:p>
            <a:r>
              <a:rPr lang="el-GR" sz="2900" dirty="0" smtClean="0">
                <a:solidFill>
                  <a:srgbClr val="4F6228"/>
                </a:solidFill>
              </a:rPr>
              <a:t>Θ</a:t>
            </a:r>
            <a:r>
              <a:rPr lang="en-US" sz="2900" dirty="0" smtClean="0">
                <a:solidFill>
                  <a:srgbClr val="4F6228"/>
                </a:solidFill>
              </a:rPr>
              <a:t> definition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342444" y="6505221"/>
            <a:ext cx="594077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469444" y="3499557"/>
            <a:ext cx="25400" cy="31580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72090" y="6505221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size of input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1542344" y="4048056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running time</a:t>
            </a:r>
            <a:endParaRPr lang="en-US" b="1" dirty="0"/>
          </a:p>
        </p:txBody>
      </p:sp>
      <p:sp>
        <p:nvSpPr>
          <p:cNvPr id="15" name="Freeform 14"/>
          <p:cNvSpPr/>
          <p:nvPr/>
        </p:nvSpPr>
        <p:spPr>
          <a:xfrm>
            <a:off x="2469444" y="3739444"/>
            <a:ext cx="5418667" cy="2751667"/>
          </a:xfrm>
          <a:custGeom>
            <a:avLst/>
            <a:gdLst>
              <a:gd name="connsiteX0" fmla="*/ 0 w 5418667"/>
              <a:gd name="connsiteY0" fmla="*/ 2751667 h 2751667"/>
              <a:gd name="connsiteX1" fmla="*/ 141111 w 5418667"/>
              <a:gd name="connsiteY1" fmla="*/ 2652889 h 2751667"/>
              <a:gd name="connsiteX2" fmla="*/ 282222 w 5418667"/>
              <a:gd name="connsiteY2" fmla="*/ 2342445 h 2751667"/>
              <a:gd name="connsiteX3" fmla="*/ 1552222 w 5418667"/>
              <a:gd name="connsiteY3" fmla="*/ 1890889 h 2751667"/>
              <a:gd name="connsiteX4" fmla="*/ 2074333 w 5418667"/>
              <a:gd name="connsiteY4" fmla="*/ 1199445 h 2751667"/>
              <a:gd name="connsiteX5" fmla="*/ 3132667 w 5418667"/>
              <a:gd name="connsiteY5" fmla="*/ 790223 h 2751667"/>
              <a:gd name="connsiteX6" fmla="*/ 4445000 w 5418667"/>
              <a:gd name="connsiteY6" fmla="*/ 677334 h 2751667"/>
              <a:gd name="connsiteX7" fmla="*/ 5418667 w 5418667"/>
              <a:gd name="connsiteY7" fmla="*/ 0 h 2751667"/>
              <a:gd name="connsiteX0" fmla="*/ 0 w 5418667"/>
              <a:gd name="connsiteY0" fmla="*/ 2751667 h 2751667"/>
              <a:gd name="connsiteX1" fmla="*/ 141111 w 5418667"/>
              <a:gd name="connsiteY1" fmla="*/ 2652889 h 2751667"/>
              <a:gd name="connsiteX2" fmla="*/ 804333 w 5418667"/>
              <a:gd name="connsiteY2" fmla="*/ 2483556 h 2751667"/>
              <a:gd name="connsiteX3" fmla="*/ 1552222 w 5418667"/>
              <a:gd name="connsiteY3" fmla="*/ 1890889 h 2751667"/>
              <a:gd name="connsiteX4" fmla="*/ 2074333 w 5418667"/>
              <a:gd name="connsiteY4" fmla="*/ 1199445 h 2751667"/>
              <a:gd name="connsiteX5" fmla="*/ 3132667 w 5418667"/>
              <a:gd name="connsiteY5" fmla="*/ 790223 h 2751667"/>
              <a:gd name="connsiteX6" fmla="*/ 4445000 w 5418667"/>
              <a:gd name="connsiteY6" fmla="*/ 677334 h 2751667"/>
              <a:gd name="connsiteX7" fmla="*/ 5418667 w 5418667"/>
              <a:gd name="connsiteY7" fmla="*/ 0 h 2751667"/>
              <a:gd name="connsiteX0" fmla="*/ 0 w 5418667"/>
              <a:gd name="connsiteY0" fmla="*/ 2751667 h 2751667"/>
              <a:gd name="connsiteX1" fmla="*/ 141111 w 5418667"/>
              <a:gd name="connsiteY1" fmla="*/ 2652889 h 2751667"/>
              <a:gd name="connsiteX2" fmla="*/ 804333 w 5418667"/>
              <a:gd name="connsiteY2" fmla="*/ 2483556 h 2751667"/>
              <a:gd name="connsiteX3" fmla="*/ 1580445 w 5418667"/>
              <a:gd name="connsiteY3" fmla="*/ 1947334 h 2751667"/>
              <a:gd name="connsiteX4" fmla="*/ 2074333 w 5418667"/>
              <a:gd name="connsiteY4" fmla="*/ 1199445 h 2751667"/>
              <a:gd name="connsiteX5" fmla="*/ 3132667 w 5418667"/>
              <a:gd name="connsiteY5" fmla="*/ 790223 h 2751667"/>
              <a:gd name="connsiteX6" fmla="*/ 4445000 w 5418667"/>
              <a:gd name="connsiteY6" fmla="*/ 677334 h 2751667"/>
              <a:gd name="connsiteX7" fmla="*/ 5418667 w 5418667"/>
              <a:gd name="connsiteY7" fmla="*/ 0 h 2751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18667" h="2751667">
                <a:moveTo>
                  <a:pt x="0" y="2751667"/>
                </a:moveTo>
                <a:cubicBezTo>
                  <a:pt x="47037" y="2736380"/>
                  <a:pt x="7056" y="2697574"/>
                  <a:pt x="141111" y="2652889"/>
                </a:cubicBezTo>
                <a:cubicBezTo>
                  <a:pt x="275166" y="2608204"/>
                  <a:pt x="564444" y="2601148"/>
                  <a:pt x="804333" y="2483556"/>
                </a:cubicBezTo>
                <a:cubicBezTo>
                  <a:pt x="1044222" y="2365964"/>
                  <a:pt x="1368778" y="2161352"/>
                  <a:pt x="1580445" y="1947334"/>
                </a:cubicBezTo>
                <a:cubicBezTo>
                  <a:pt x="1792112" y="1733316"/>
                  <a:pt x="1815629" y="1392297"/>
                  <a:pt x="2074333" y="1199445"/>
                </a:cubicBezTo>
                <a:cubicBezTo>
                  <a:pt x="2333037" y="1006593"/>
                  <a:pt x="2737556" y="877241"/>
                  <a:pt x="3132667" y="790223"/>
                </a:cubicBezTo>
                <a:cubicBezTo>
                  <a:pt x="3527778" y="703205"/>
                  <a:pt x="4064000" y="809038"/>
                  <a:pt x="4445000" y="677334"/>
                </a:cubicBezTo>
                <a:cubicBezTo>
                  <a:pt x="4826000" y="545630"/>
                  <a:pt x="5418667" y="0"/>
                  <a:pt x="5418667" y="0"/>
                </a:cubicBezTo>
              </a:path>
            </a:pathLst>
          </a:cu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337778" y="3499557"/>
            <a:ext cx="59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Times"/>
                <a:cs typeface="Times"/>
              </a:rPr>
              <a:t>f(n)</a:t>
            </a:r>
            <a:endParaRPr lang="en-US" b="1" i="1" dirty="0">
              <a:latin typeface="Times"/>
              <a:cs typeface="Times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2469444" y="3301999"/>
            <a:ext cx="5136444" cy="3203222"/>
          </a:xfrm>
          <a:custGeom>
            <a:avLst/>
            <a:gdLst>
              <a:gd name="connsiteX0" fmla="*/ 0 w 5418667"/>
              <a:gd name="connsiteY0" fmla="*/ 2751667 h 2751667"/>
              <a:gd name="connsiteX1" fmla="*/ 141111 w 5418667"/>
              <a:gd name="connsiteY1" fmla="*/ 2652889 h 2751667"/>
              <a:gd name="connsiteX2" fmla="*/ 282222 w 5418667"/>
              <a:gd name="connsiteY2" fmla="*/ 2342445 h 2751667"/>
              <a:gd name="connsiteX3" fmla="*/ 1552222 w 5418667"/>
              <a:gd name="connsiteY3" fmla="*/ 1890889 h 2751667"/>
              <a:gd name="connsiteX4" fmla="*/ 2074333 w 5418667"/>
              <a:gd name="connsiteY4" fmla="*/ 1199445 h 2751667"/>
              <a:gd name="connsiteX5" fmla="*/ 3132667 w 5418667"/>
              <a:gd name="connsiteY5" fmla="*/ 790223 h 2751667"/>
              <a:gd name="connsiteX6" fmla="*/ 4445000 w 5418667"/>
              <a:gd name="connsiteY6" fmla="*/ 677334 h 2751667"/>
              <a:gd name="connsiteX7" fmla="*/ 5418667 w 5418667"/>
              <a:gd name="connsiteY7" fmla="*/ 0 h 2751667"/>
              <a:gd name="connsiteX0" fmla="*/ 0 w 5418667"/>
              <a:gd name="connsiteY0" fmla="*/ 2751667 h 2751667"/>
              <a:gd name="connsiteX1" fmla="*/ 719667 w 5418667"/>
              <a:gd name="connsiteY1" fmla="*/ 2652889 h 2751667"/>
              <a:gd name="connsiteX2" fmla="*/ 282222 w 5418667"/>
              <a:gd name="connsiteY2" fmla="*/ 2342445 h 2751667"/>
              <a:gd name="connsiteX3" fmla="*/ 1552222 w 5418667"/>
              <a:gd name="connsiteY3" fmla="*/ 1890889 h 2751667"/>
              <a:gd name="connsiteX4" fmla="*/ 2074333 w 5418667"/>
              <a:gd name="connsiteY4" fmla="*/ 1199445 h 2751667"/>
              <a:gd name="connsiteX5" fmla="*/ 3132667 w 5418667"/>
              <a:gd name="connsiteY5" fmla="*/ 790223 h 2751667"/>
              <a:gd name="connsiteX6" fmla="*/ 4445000 w 5418667"/>
              <a:gd name="connsiteY6" fmla="*/ 677334 h 2751667"/>
              <a:gd name="connsiteX7" fmla="*/ 5418667 w 5418667"/>
              <a:gd name="connsiteY7" fmla="*/ 0 h 2751667"/>
              <a:gd name="connsiteX0" fmla="*/ 0 w 5418667"/>
              <a:gd name="connsiteY0" fmla="*/ 2751667 h 2751667"/>
              <a:gd name="connsiteX1" fmla="*/ 719667 w 5418667"/>
              <a:gd name="connsiteY1" fmla="*/ 2652889 h 2751667"/>
              <a:gd name="connsiteX2" fmla="*/ 1114778 w 5418667"/>
              <a:gd name="connsiteY2" fmla="*/ 1919112 h 2751667"/>
              <a:gd name="connsiteX3" fmla="*/ 1552222 w 5418667"/>
              <a:gd name="connsiteY3" fmla="*/ 1890889 h 2751667"/>
              <a:gd name="connsiteX4" fmla="*/ 2074333 w 5418667"/>
              <a:gd name="connsiteY4" fmla="*/ 1199445 h 2751667"/>
              <a:gd name="connsiteX5" fmla="*/ 3132667 w 5418667"/>
              <a:gd name="connsiteY5" fmla="*/ 790223 h 2751667"/>
              <a:gd name="connsiteX6" fmla="*/ 4445000 w 5418667"/>
              <a:gd name="connsiteY6" fmla="*/ 677334 h 2751667"/>
              <a:gd name="connsiteX7" fmla="*/ 5418667 w 5418667"/>
              <a:gd name="connsiteY7" fmla="*/ 0 h 2751667"/>
              <a:gd name="connsiteX0" fmla="*/ 0 w 5418667"/>
              <a:gd name="connsiteY0" fmla="*/ 2751667 h 2751667"/>
              <a:gd name="connsiteX1" fmla="*/ 719667 w 5418667"/>
              <a:gd name="connsiteY1" fmla="*/ 2652889 h 2751667"/>
              <a:gd name="connsiteX2" fmla="*/ 1114778 w 5418667"/>
              <a:gd name="connsiteY2" fmla="*/ 1919112 h 2751667"/>
              <a:gd name="connsiteX3" fmla="*/ 1975555 w 5418667"/>
              <a:gd name="connsiteY3" fmla="*/ 1622778 h 2751667"/>
              <a:gd name="connsiteX4" fmla="*/ 2074333 w 5418667"/>
              <a:gd name="connsiteY4" fmla="*/ 1199445 h 2751667"/>
              <a:gd name="connsiteX5" fmla="*/ 3132667 w 5418667"/>
              <a:gd name="connsiteY5" fmla="*/ 790223 h 2751667"/>
              <a:gd name="connsiteX6" fmla="*/ 4445000 w 5418667"/>
              <a:gd name="connsiteY6" fmla="*/ 677334 h 2751667"/>
              <a:gd name="connsiteX7" fmla="*/ 5418667 w 5418667"/>
              <a:gd name="connsiteY7" fmla="*/ 0 h 2751667"/>
              <a:gd name="connsiteX0" fmla="*/ 0 w 5418667"/>
              <a:gd name="connsiteY0" fmla="*/ 2751667 h 2751667"/>
              <a:gd name="connsiteX1" fmla="*/ 719667 w 5418667"/>
              <a:gd name="connsiteY1" fmla="*/ 2652889 h 2751667"/>
              <a:gd name="connsiteX2" fmla="*/ 1114778 w 5418667"/>
              <a:gd name="connsiteY2" fmla="*/ 1919112 h 2751667"/>
              <a:gd name="connsiteX3" fmla="*/ 1975555 w 5418667"/>
              <a:gd name="connsiteY3" fmla="*/ 1622778 h 2751667"/>
              <a:gd name="connsiteX4" fmla="*/ 2427110 w 5418667"/>
              <a:gd name="connsiteY4" fmla="*/ 620889 h 2751667"/>
              <a:gd name="connsiteX5" fmla="*/ 3132667 w 5418667"/>
              <a:gd name="connsiteY5" fmla="*/ 790223 h 2751667"/>
              <a:gd name="connsiteX6" fmla="*/ 4445000 w 5418667"/>
              <a:gd name="connsiteY6" fmla="*/ 677334 h 2751667"/>
              <a:gd name="connsiteX7" fmla="*/ 5418667 w 5418667"/>
              <a:gd name="connsiteY7" fmla="*/ 0 h 2751667"/>
              <a:gd name="connsiteX0" fmla="*/ 0 w 5418667"/>
              <a:gd name="connsiteY0" fmla="*/ 2751667 h 2751667"/>
              <a:gd name="connsiteX1" fmla="*/ 719667 w 5418667"/>
              <a:gd name="connsiteY1" fmla="*/ 2652889 h 2751667"/>
              <a:gd name="connsiteX2" fmla="*/ 1114778 w 5418667"/>
              <a:gd name="connsiteY2" fmla="*/ 1919112 h 2751667"/>
              <a:gd name="connsiteX3" fmla="*/ 1975555 w 5418667"/>
              <a:gd name="connsiteY3" fmla="*/ 1622778 h 2751667"/>
              <a:gd name="connsiteX4" fmla="*/ 2427110 w 5418667"/>
              <a:gd name="connsiteY4" fmla="*/ 620889 h 2751667"/>
              <a:gd name="connsiteX5" fmla="*/ 3513667 w 5418667"/>
              <a:gd name="connsiteY5" fmla="*/ 282223 h 2751667"/>
              <a:gd name="connsiteX6" fmla="*/ 4445000 w 5418667"/>
              <a:gd name="connsiteY6" fmla="*/ 677334 h 2751667"/>
              <a:gd name="connsiteX7" fmla="*/ 5418667 w 5418667"/>
              <a:gd name="connsiteY7" fmla="*/ 0 h 2751667"/>
              <a:gd name="connsiteX0" fmla="*/ 0 w 5418667"/>
              <a:gd name="connsiteY0" fmla="*/ 2751797 h 2751797"/>
              <a:gd name="connsiteX1" fmla="*/ 719667 w 5418667"/>
              <a:gd name="connsiteY1" fmla="*/ 2653019 h 2751797"/>
              <a:gd name="connsiteX2" fmla="*/ 1114778 w 5418667"/>
              <a:gd name="connsiteY2" fmla="*/ 1919242 h 2751797"/>
              <a:gd name="connsiteX3" fmla="*/ 1975555 w 5418667"/>
              <a:gd name="connsiteY3" fmla="*/ 1622908 h 2751797"/>
              <a:gd name="connsiteX4" fmla="*/ 2427110 w 5418667"/>
              <a:gd name="connsiteY4" fmla="*/ 621019 h 2751797"/>
              <a:gd name="connsiteX5" fmla="*/ 3513667 w 5418667"/>
              <a:gd name="connsiteY5" fmla="*/ 282353 h 2751797"/>
              <a:gd name="connsiteX6" fmla="*/ 4501445 w 5418667"/>
              <a:gd name="connsiteY6" fmla="*/ 42464 h 2751797"/>
              <a:gd name="connsiteX7" fmla="*/ 5418667 w 5418667"/>
              <a:gd name="connsiteY7" fmla="*/ 130 h 2751797"/>
              <a:gd name="connsiteX0" fmla="*/ 0 w 4981222"/>
              <a:gd name="connsiteY0" fmla="*/ 3062111 h 3062111"/>
              <a:gd name="connsiteX1" fmla="*/ 719667 w 4981222"/>
              <a:gd name="connsiteY1" fmla="*/ 2963333 h 3062111"/>
              <a:gd name="connsiteX2" fmla="*/ 1114778 w 4981222"/>
              <a:gd name="connsiteY2" fmla="*/ 2229556 h 3062111"/>
              <a:gd name="connsiteX3" fmla="*/ 1975555 w 4981222"/>
              <a:gd name="connsiteY3" fmla="*/ 1933222 h 3062111"/>
              <a:gd name="connsiteX4" fmla="*/ 2427110 w 4981222"/>
              <a:gd name="connsiteY4" fmla="*/ 931333 h 3062111"/>
              <a:gd name="connsiteX5" fmla="*/ 3513667 w 4981222"/>
              <a:gd name="connsiteY5" fmla="*/ 592667 h 3062111"/>
              <a:gd name="connsiteX6" fmla="*/ 4501445 w 4981222"/>
              <a:gd name="connsiteY6" fmla="*/ 352778 h 3062111"/>
              <a:gd name="connsiteX7" fmla="*/ 4981222 w 4981222"/>
              <a:gd name="connsiteY7" fmla="*/ 0 h 3062111"/>
              <a:gd name="connsiteX0" fmla="*/ 0 w 5136444"/>
              <a:gd name="connsiteY0" fmla="*/ 3203222 h 3203222"/>
              <a:gd name="connsiteX1" fmla="*/ 719667 w 5136444"/>
              <a:gd name="connsiteY1" fmla="*/ 3104444 h 3203222"/>
              <a:gd name="connsiteX2" fmla="*/ 1114778 w 5136444"/>
              <a:gd name="connsiteY2" fmla="*/ 2370667 h 3203222"/>
              <a:gd name="connsiteX3" fmla="*/ 1975555 w 5136444"/>
              <a:gd name="connsiteY3" fmla="*/ 2074333 h 3203222"/>
              <a:gd name="connsiteX4" fmla="*/ 2427110 w 5136444"/>
              <a:gd name="connsiteY4" fmla="*/ 1072444 h 3203222"/>
              <a:gd name="connsiteX5" fmla="*/ 3513667 w 5136444"/>
              <a:gd name="connsiteY5" fmla="*/ 733778 h 3203222"/>
              <a:gd name="connsiteX6" fmla="*/ 4501445 w 5136444"/>
              <a:gd name="connsiteY6" fmla="*/ 493889 h 3203222"/>
              <a:gd name="connsiteX7" fmla="*/ 5136444 w 5136444"/>
              <a:gd name="connsiteY7" fmla="*/ 0 h 3203222"/>
              <a:gd name="connsiteX0" fmla="*/ 0 w 5136444"/>
              <a:gd name="connsiteY0" fmla="*/ 3203222 h 3203222"/>
              <a:gd name="connsiteX1" fmla="*/ 719667 w 5136444"/>
              <a:gd name="connsiteY1" fmla="*/ 3104444 h 3203222"/>
              <a:gd name="connsiteX2" fmla="*/ 1665111 w 5136444"/>
              <a:gd name="connsiteY2" fmla="*/ 2709333 h 3203222"/>
              <a:gd name="connsiteX3" fmla="*/ 1975555 w 5136444"/>
              <a:gd name="connsiteY3" fmla="*/ 2074333 h 3203222"/>
              <a:gd name="connsiteX4" fmla="*/ 2427110 w 5136444"/>
              <a:gd name="connsiteY4" fmla="*/ 1072444 h 3203222"/>
              <a:gd name="connsiteX5" fmla="*/ 3513667 w 5136444"/>
              <a:gd name="connsiteY5" fmla="*/ 733778 h 3203222"/>
              <a:gd name="connsiteX6" fmla="*/ 4501445 w 5136444"/>
              <a:gd name="connsiteY6" fmla="*/ 493889 h 3203222"/>
              <a:gd name="connsiteX7" fmla="*/ 5136444 w 5136444"/>
              <a:gd name="connsiteY7" fmla="*/ 0 h 3203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36444" h="3203222">
                <a:moveTo>
                  <a:pt x="0" y="3203222"/>
                </a:moveTo>
                <a:cubicBezTo>
                  <a:pt x="47037" y="3187935"/>
                  <a:pt x="442149" y="3186759"/>
                  <a:pt x="719667" y="3104444"/>
                </a:cubicBezTo>
                <a:cubicBezTo>
                  <a:pt x="997186" y="3022129"/>
                  <a:pt x="1455796" y="2881018"/>
                  <a:pt x="1665111" y="2709333"/>
                </a:cubicBezTo>
                <a:cubicBezTo>
                  <a:pt x="1874426" y="2537648"/>
                  <a:pt x="1848555" y="2347148"/>
                  <a:pt x="1975555" y="2074333"/>
                </a:cubicBezTo>
                <a:cubicBezTo>
                  <a:pt x="2102555" y="1801518"/>
                  <a:pt x="2170758" y="1295870"/>
                  <a:pt x="2427110" y="1072444"/>
                </a:cubicBezTo>
                <a:cubicBezTo>
                  <a:pt x="2683462" y="849018"/>
                  <a:pt x="3167945" y="830204"/>
                  <a:pt x="3513667" y="733778"/>
                </a:cubicBezTo>
                <a:cubicBezTo>
                  <a:pt x="3859390" y="637352"/>
                  <a:pt x="4230982" y="616185"/>
                  <a:pt x="4501445" y="493889"/>
                </a:cubicBezTo>
                <a:cubicBezTo>
                  <a:pt x="4771908" y="371593"/>
                  <a:pt x="5136444" y="0"/>
                  <a:pt x="5136444" y="0"/>
                </a:cubicBezTo>
              </a:path>
            </a:pathLst>
          </a:custGeom>
          <a:ln w="254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2463799" y="4219224"/>
            <a:ext cx="5842001" cy="2271888"/>
          </a:xfrm>
          <a:custGeom>
            <a:avLst/>
            <a:gdLst>
              <a:gd name="connsiteX0" fmla="*/ 0 w 5418667"/>
              <a:gd name="connsiteY0" fmla="*/ 2751667 h 2751667"/>
              <a:gd name="connsiteX1" fmla="*/ 141111 w 5418667"/>
              <a:gd name="connsiteY1" fmla="*/ 2652889 h 2751667"/>
              <a:gd name="connsiteX2" fmla="*/ 282222 w 5418667"/>
              <a:gd name="connsiteY2" fmla="*/ 2342445 h 2751667"/>
              <a:gd name="connsiteX3" fmla="*/ 1552222 w 5418667"/>
              <a:gd name="connsiteY3" fmla="*/ 1890889 h 2751667"/>
              <a:gd name="connsiteX4" fmla="*/ 2074333 w 5418667"/>
              <a:gd name="connsiteY4" fmla="*/ 1199445 h 2751667"/>
              <a:gd name="connsiteX5" fmla="*/ 3132667 w 5418667"/>
              <a:gd name="connsiteY5" fmla="*/ 790223 h 2751667"/>
              <a:gd name="connsiteX6" fmla="*/ 4445000 w 5418667"/>
              <a:gd name="connsiteY6" fmla="*/ 677334 h 2751667"/>
              <a:gd name="connsiteX7" fmla="*/ 5418667 w 5418667"/>
              <a:gd name="connsiteY7" fmla="*/ 0 h 2751667"/>
              <a:gd name="connsiteX0" fmla="*/ 0 w 5418667"/>
              <a:gd name="connsiteY0" fmla="*/ 2751667 h 2751667"/>
              <a:gd name="connsiteX1" fmla="*/ 719667 w 5418667"/>
              <a:gd name="connsiteY1" fmla="*/ 2652889 h 2751667"/>
              <a:gd name="connsiteX2" fmla="*/ 282222 w 5418667"/>
              <a:gd name="connsiteY2" fmla="*/ 2342445 h 2751667"/>
              <a:gd name="connsiteX3" fmla="*/ 1552222 w 5418667"/>
              <a:gd name="connsiteY3" fmla="*/ 1890889 h 2751667"/>
              <a:gd name="connsiteX4" fmla="*/ 2074333 w 5418667"/>
              <a:gd name="connsiteY4" fmla="*/ 1199445 h 2751667"/>
              <a:gd name="connsiteX5" fmla="*/ 3132667 w 5418667"/>
              <a:gd name="connsiteY5" fmla="*/ 790223 h 2751667"/>
              <a:gd name="connsiteX6" fmla="*/ 4445000 w 5418667"/>
              <a:gd name="connsiteY6" fmla="*/ 677334 h 2751667"/>
              <a:gd name="connsiteX7" fmla="*/ 5418667 w 5418667"/>
              <a:gd name="connsiteY7" fmla="*/ 0 h 2751667"/>
              <a:gd name="connsiteX0" fmla="*/ 0 w 5418667"/>
              <a:gd name="connsiteY0" fmla="*/ 2751667 h 2751667"/>
              <a:gd name="connsiteX1" fmla="*/ 719667 w 5418667"/>
              <a:gd name="connsiteY1" fmla="*/ 2652889 h 2751667"/>
              <a:gd name="connsiteX2" fmla="*/ 1114778 w 5418667"/>
              <a:gd name="connsiteY2" fmla="*/ 1919112 h 2751667"/>
              <a:gd name="connsiteX3" fmla="*/ 1552222 w 5418667"/>
              <a:gd name="connsiteY3" fmla="*/ 1890889 h 2751667"/>
              <a:gd name="connsiteX4" fmla="*/ 2074333 w 5418667"/>
              <a:gd name="connsiteY4" fmla="*/ 1199445 h 2751667"/>
              <a:gd name="connsiteX5" fmla="*/ 3132667 w 5418667"/>
              <a:gd name="connsiteY5" fmla="*/ 790223 h 2751667"/>
              <a:gd name="connsiteX6" fmla="*/ 4445000 w 5418667"/>
              <a:gd name="connsiteY6" fmla="*/ 677334 h 2751667"/>
              <a:gd name="connsiteX7" fmla="*/ 5418667 w 5418667"/>
              <a:gd name="connsiteY7" fmla="*/ 0 h 2751667"/>
              <a:gd name="connsiteX0" fmla="*/ 0 w 5418667"/>
              <a:gd name="connsiteY0" fmla="*/ 2751667 h 2751667"/>
              <a:gd name="connsiteX1" fmla="*/ 719667 w 5418667"/>
              <a:gd name="connsiteY1" fmla="*/ 2652889 h 2751667"/>
              <a:gd name="connsiteX2" fmla="*/ 1114778 w 5418667"/>
              <a:gd name="connsiteY2" fmla="*/ 1919112 h 2751667"/>
              <a:gd name="connsiteX3" fmla="*/ 1975555 w 5418667"/>
              <a:gd name="connsiteY3" fmla="*/ 1622778 h 2751667"/>
              <a:gd name="connsiteX4" fmla="*/ 2074333 w 5418667"/>
              <a:gd name="connsiteY4" fmla="*/ 1199445 h 2751667"/>
              <a:gd name="connsiteX5" fmla="*/ 3132667 w 5418667"/>
              <a:gd name="connsiteY5" fmla="*/ 790223 h 2751667"/>
              <a:gd name="connsiteX6" fmla="*/ 4445000 w 5418667"/>
              <a:gd name="connsiteY6" fmla="*/ 677334 h 2751667"/>
              <a:gd name="connsiteX7" fmla="*/ 5418667 w 5418667"/>
              <a:gd name="connsiteY7" fmla="*/ 0 h 2751667"/>
              <a:gd name="connsiteX0" fmla="*/ 0 w 5418667"/>
              <a:gd name="connsiteY0" fmla="*/ 2751667 h 2751667"/>
              <a:gd name="connsiteX1" fmla="*/ 719667 w 5418667"/>
              <a:gd name="connsiteY1" fmla="*/ 2652889 h 2751667"/>
              <a:gd name="connsiteX2" fmla="*/ 1114778 w 5418667"/>
              <a:gd name="connsiteY2" fmla="*/ 1919112 h 2751667"/>
              <a:gd name="connsiteX3" fmla="*/ 1975555 w 5418667"/>
              <a:gd name="connsiteY3" fmla="*/ 1622778 h 2751667"/>
              <a:gd name="connsiteX4" fmla="*/ 2427110 w 5418667"/>
              <a:gd name="connsiteY4" fmla="*/ 620889 h 2751667"/>
              <a:gd name="connsiteX5" fmla="*/ 3132667 w 5418667"/>
              <a:gd name="connsiteY5" fmla="*/ 790223 h 2751667"/>
              <a:gd name="connsiteX6" fmla="*/ 4445000 w 5418667"/>
              <a:gd name="connsiteY6" fmla="*/ 677334 h 2751667"/>
              <a:gd name="connsiteX7" fmla="*/ 5418667 w 5418667"/>
              <a:gd name="connsiteY7" fmla="*/ 0 h 2751667"/>
              <a:gd name="connsiteX0" fmla="*/ 0 w 5418667"/>
              <a:gd name="connsiteY0" fmla="*/ 2751667 h 2751667"/>
              <a:gd name="connsiteX1" fmla="*/ 719667 w 5418667"/>
              <a:gd name="connsiteY1" fmla="*/ 2652889 h 2751667"/>
              <a:gd name="connsiteX2" fmla="*/ 1114778 w 5418667"/>
              <a:gd name="connsiteY2" fmla="*/ 1919112 h 2751667"/>
              <a:gd name="connsiteX3" fmla="*/ 1975555 w 5418667"/>
              <a:gd name="connsiteY3" fmla="*/ 1622778 h 2751667"/>
              <a:gd name="connsiteX4" fmla="*/ 2427110 w 5418667"/>
              <a:gd name="connsiteY4" fmla="*/ 620889 h 2751667"/>
              <a:gd name="connsiteX5" fmla="*/ 3513667 w 5418667"/>
              <a:gd name="connsiteY5" fmla="*/ 282223 h 2751667"/>
              <a:gd name="connsiteX6" fmla="*/ 4445000 w 5418667"/>
              <a:gd name="connsiteY6" fmla="*/ 677334 h 2751667"/>
              <a:gd name="connsiteX7" fmla="*/ 5418667 w 5418667"/>
              <a:gd name="connsiteY7" fmla="*/ 0 h 2751667"/>
              <a:gd name="connsiteX0" fmla="*/ 0 w 5418667"/>
              <a:gd name="connsiteY0" fmla="*/ 2751797 h 2751797"/>
              <a:gd name="connsiteX1" fmla="*/ 719667 w 5418667"/>
              <a:gd name="connsiteY1" fmla="*/ 2653019 h 2751797"/>
              <a:gd name="connsiteX2" fmla="*/ 1114778 w 5418667"/>
              <a:gd name="connsiteY2" fmla="*/ 1919242 h 2751797"/>
              <a:gd name="connsiteX3" fmla="*/ 1975555 w 5418667"/>
              <a:gd name="connsiteY3" fmla="*/ 1622908 h 2751797"/>
              <a:gd name="connsiteX4" fmla="*/ 2427110 w 5418667"/>
              <a:gd name="connsiteY4" fmla="*/ 621019 h 2751797"/>
              <a:gd name="connsiteX5" fmla="*/ 3513667 w 5418667"/>
              <a:gd name="connsiteY5" fmla="*/ 282353 h 2751797"/>
              <a:gd name="connsiteX6" fmla="*/ 4501445 w 5418667"/>
              <a:gd name="connsiteY6" fmla="*/ 42464 h 2751797"/>
              <a:gd name="connsiteX7" fmla="*/ 5418667 w 5418667"/>
              <a:gd name="connsiteY7" fmla="*/ 130 h 2751797"/>
              <a:gd name="connsiteX0" fmla="*/ 0 w 4981222"/>
              <a:gd name="connsiteY0" fmla="*/ 3062111 h 3062111"/>
              <a:gd name="connsiteX1" fmla="*/ 719667 w 4981222"/>
              <a:gd name="connsiteY1" fmla="*/ 2963333 h 3062111"/>
              <a:gd name="connsiteX2" fmla="*/ 1114778 w 4981222"/>
              <a:gd name="connsiteY2" fmla="*/ 2229556 h 3062111"/>
              <a:gd name="connsiteX3" fmla="*/ 1975555 w 4981222"/>
              <a:gd name="connsiteY3" fmla="*/ 1933222 h 3062111"/>
              <a:gd name="connsiteX4" fmla="*/ 2427110 w 4981222"/>
              <a:gd name="connsiteY4" fmla="*/ 931333 h 3062111"/>
              <a:gd name="connsiteX5" fmla="*/ 3513667 w 4981222"/>
              <a:gd name="connsiteY5" fmla="*/ 592667 h 3062111"/>
              <a:gd name="connsiteX6" fmla="*/ 4501445 w 4981222"/>
              <a:gd name="connsiteY6" fmla="*/ 352778 h 3062111"/>
              <a:gd name="connsiteX7" fmla="*/ 4981222 w 4981222"/>
              <a:gd name="connsiteY7" fmla="*/ 0 h 3062111"/>
              <a:gd name="connsiteX0" fmla="*/ 0 w 5136444"/>
              <a:gd name="connsiteY0" fmla="*/ 3203222 h 3203222"/>
              <a:gd name="connsiteX1" fmla="*/ 719667 w 5136444"/>
              <a:gd name="connsiteY1" fmla="*/ 3104444 h 3203222"/>
              <a:gd name="connsiteX2" fmla="*/ 1114778 w 5136444"/>
              <a:gd name="connsiteY2" fmla="*/ 2370667 h 3203222"/>
              <a:gd name="connsiteX3" fmla="*/ 1975555 w 5136444"/>
              <a:gd name="connsiteY3" fmla="*/ 2074333 h 3203222"/>
              <a:gd name="connsiteX4" fmla="*/ 2427110 w 5136444"/>
              <a:gd name="connsiteY4" fmla="*/ 1072444 h 3203222"/>
              <a:gd name="connsiteX5" fmla="*/ 3513667 w 5136444"/>
              <a:gd name="connsiteY5" fmla="*/ 733778 h 3203222"/>
              <a:gd name="connsiteX6" fmla="*/ 4501445 w 5136444"/>
              <a:gd name="connsiteY6" fmla="*/ 493889 h 3203222"/>
              <a:gd name="connsiteX7" fmla="*/ 5136444 w 5136444"/>
              <a:gd name="connsiteY7" fmla="*/ 0 h 3203222"/>
              <a:gd name="connsiteX0" fmla="*/ 0 w 5136444"/>
              <a:gd name="connsiteY0" fmla="*/ 3203222 h 3203222"/>
              <a:gd name="connsiteX1" fmla="*/ 719667 w 5136444"/>
              <a:gd name="connsiteY1" fmla="*/ 3104444 h 3203222"/>
              <a:gd name="connsiteX2" fmla="*/ 1665111 w 5136444"/>
              <a:gd name="connsiteY2" fmla="*/ 2709333 h 3203222"/>
              <a:gd name="connsiteX3" fmla="*/ 1975555 w 5136444"/>
              <a:gd name="connsiteY3" fmla="*/ 2074333 h 3203222"/>
              <a:gd name="connsiteX4" fmla="*/ 2427110 w 5136444"/>
              <a:gd name="connsiteY4" fmla="*/ 1072444 h 3203222"/>
              <a:gd name="connsiteX5" fmla="*/ 3513667 w 5136444"/>
              <a:gd name="connsiteY5" fmla="*/ 733778 h 3203222"/>
              <a:gd name="connsiteX6" fmla="*/ 4501445 w 5136444"/>
              <a:gd name="connsiteY6" fmla="*/ 493889 h 3203222"/>
              <a:gd name="connsiteX7" fmla="*/ 5136444 w 5136444"/>
              <a:gd name="connsiteY7" fmla="*/ 0 h 3203222"/>
              <a:gd name="connsiteX0" fmla="*/ 0 w 5136444"/>
              <a:gd name="connsiteY0" fmla="*/ 3203222 h 3203222"/>
              <a:gd name="connsiteX1" fmla="*/ 564445 w 5136444"/>
              <a:gd name="connsiteY1" fmla="*/ 2525889 h 3203222"/>
              <a:gd name="connsiteX2" fmla="*/ 1665111 w 5136444"/>
              <a:gd name="connsiteY2" fmla="*/ 2709333 h 3203222"/>
              <a:gd name="connsiteX3" fmla="*/ 1975555 w 5136444"/>
              <a:gd name="connsiteY3" fmla="*/ 2074333 h 3203222"/>
              <a:gd name="connsiteX4" fmla="*/ 2427110 w 5136444"/>
              <a:gd name="connsiteY4" fmla="*/ 1072444 h 3203222"/>
              <a:gd name="connsiteX5" fmla="*/ 3513667 w 5136444"/>
              <a:gd name="connsiteY5" fmla="*/ 733778 h 3203222"/>
              <a:gd name="connsiteX6" fmla="*/ 4501445 w 5136444"/>
              <a:gd name="connsiteY6" fmla="*/ 493889 h 3203222"/>
              <a:gd name="connsiteX7" fmla="*/ 5136444 w 5136444"/>
              <a:gd name="connsiteY7" fmla="*/ 0 h 3203222"/>
              <a:gd name="connsiteX0" fmla="*/ 0 w 5136444"/>
              <a:gd name="connsiteY0" fmla="*/ 3203222 h 3203222"/>
              <a:gd name="connsiteX1" fmla="*/ 564445 w 5136444"/>
              <a:gd name="connsiteY1" fmla="*/ 2525889 h 3203222"/>
              <a:gd name="connsiteX2" fmla="*/ 1354667 w 5136444"/>
              <a:gd name="connsiteY2" fmla="*/ 2060222 h 3203222"/>
              <a:gd name="connsiteX3" fmla="*/ 1975555 w 5136444"/>
              <a:gd name="connsiteY3" fmla="*/ 2074333 h 3203222"/>
              <a:gd name="connsiteX4" fmla="*/ 2427110 w 5136444"/>
              <a:gd name="connsiteY4" fmla="*/ 1072444 h 3203222"/>
              <a:gd name="connsiteX5" fmla="*/ 3513667 w 5136444"/>
              <a:gd name="connsiteY5" fmla="*/ 733778 h 3203222"/>
              <a:gd name="connsiteX6" fmla="*/ 4501445 w 5136444"/>
              <a:gd name="connsiteY6" fmla="*/ 493889 h 3203222"/>
              <a:gd name="connsiteX7" fmla="*/ 5136444 w 5136444"/>
              <a:gd name="connsiteY7" fmla="*/ 0 h 3203222"/>
              <a:gd name="connsiteX0" fmla="*/ 0 w 5136444"/>
              <a:gd name="connsiteY0" fmla="*/ 3203222 h 3203222"/>
              <a:gd name="connsiteX1" fmla="*/ 564445 w 5136444"/>
              <a:gd name="connsiteY1" fmla="*/ 2525889 h 3203222"/>
              <a:gd name="connsiteX2" fmla="*/ 1354667 w 5136444"/>
              <a:gd name="connsiteY2" fmla="*/ 2060222 h 3203222"/>
              <a:gd name="connsiteX3" fmla="*/ 1975555 w 5136444"/>
              <a:gd name="connsiteY3" fmla="*/ 2074333 h 3203222"/>
              <a:gd name="connsiteX4" fmla="*/ 3174999 w 5136444"/>
              <a:gd name="connsiteY4" fmla="*/ 1665111 h 3203222"/>
              <a:gd name="connsiteX5" fmla="*/ 3513667 w 5136444"/>
              <a:gd name="connsiteY5" fmla="*/ 733778 h 3203222"/>
              <a:gd name="connsiteX6" fmla="*/ 4501445 w 5136444"/>
              <a:gd name="connsiteY6" fmla="*/ 493889 h 3203222"/>
              <a:gd name="connsiteX7" fmla="*/ 5136444 w 5136444"/>
              <a:gd name="connsiteY7" fmla="*/ 0 h 3203222"/>
              <a:gd name="connsiteX0" fmla="*/ 0 w 5136444"/>
              <a:gd name="connsiteY0" fmla="*/ 3203222 h 3203222"/>
              <a:gd name="connsiteX1" fmla="*/ 564445 w 5136444"/>
              <a:gd name="connsiteY1" fmla="*/ 2525889 h 3203222"/>
              <a:gd name="connsiteX2" fmla="*/ 1354667 w 5136444"/>
              <a:gd name="connsiteY2" fmla="*/ 2060222 h 3203222"/>
              <a:gd name="connsiteX3" fmla="*/ 1975555 w 5136444"/>
              <a:gd name="connsiteY3" fmla="*/ 2074333 h 3203222"/>
              <a:gd name="connsiteX4" fmla="*/ 3174999 w 5136444"/>
              <a:gd name="connsiteY4" fmla="*/ 1665111 h 3203222"/>
              <a:gd name="connsiteX5" fmla="*/ 4769556 w 5136444"/>
              <a:gd name="connsiteY5" fmla="*/ 1439333 h 3203222"/>
              <a:gd name="connsiteX6" fmla="*/ 4501445 w 5136444"/>
              <a:gd name="connsiteY6" fmla="*/ 493889 h 3203222"/>
              <a:gd name="connsiteX7" fmla="*/ 5136444 w 5136444"/>
              <a:gd name="connsiteY7" fmla="*/ 0 h 3203222"/>
              <a:gd name="connsiteX0" fmla="*/ 0 w 5523249"/>
              <a:gd name="connsiteY0" fmla="*/ 3203222 h 3203222"/>
              <a:gd name="connsiteX1" fmla="*/ 564445 w 5523249"/>
              <a:gd name="connsiteY1" fmla="*/ 2525889 h 3203222"/>
              <a:gd name="connsiteX2" fmla="*/ 1354667 w 5523249"/>
              <a:gd name="connsiteY2" fmla="*/ 2060222 h 3203222"/>
              <a:gd name="connsiteX3" fmla="*/ 1975555 w 5523249"/>
              <a:gd name="connsiteY3" fmla="*/ 2074333 h 3203222"/>
              <a:gd name="connsiteX4" fmla="*/ 3174999 w 5523249"/>
              <a:gd name="connsiteY4" fmla="*/ 1665111 h 3203222"/>
              <a:gd name="connsiteX5" fmla="*/ 4769556 w 5523249"/>
              <a:gd name="connsiteY5" fmla="*/ 1439333 h 3203222"/>
              <a:gd name="connsiteX6" fmla="*/ 5517445 w 5523249"/>
              <a:gd name="connsiteY6" fmla="*/ 917223 h 3203222"/>
              <a:gd name="connsiteX7" fmla="*/ 5136444 w 5523249"/>
              <a:gd name="connsiteY7" fmla="*/ 0 h 3203222"/>
              <a:gd name="connsiteX0" fmla="*/ 0 w 5572843"/>
              <a:gd name="connsiteY0" fmla="*/ 2335631 h 2335631"/>
              <a:gd name="connsiteX1" fmla="*/ 564445 w 5572843"/>
              <a:gd name="connsiteY1" fmla="*/ 1658298 h 2335631"/>
              <a:gd name="connsiteX2" fmla="*/ 1354667 w 5572843"/>
              <a:gd name="connsiteY2" fmla="*/ 1192631 h 2335631"/>
              <a:gd name="connsiteX3" fmla="*/ 1975555 w 5572843"/>
              <a:gd name="connsiteY3" fmla="*/ 1206742 h 2335631"/>
              <a:gd name="connsiteX4" fmla="*/ 3174999 w 5572843"/>
              <a:gd name="connsiteY4" fmla="*/ 797520 h 2335631"/>
              <a:gd name="connsiteX5" fmla="*/ 4769556 w 5572843"/>
              <a:gd name="connsiteY5" fmla="*/ 571742 h 2335631"/>
              <a:gd name="connsiteX6" fmla="*/ 5517445 w 5572843"/>
              <a:gd name="connsiteY6" fmla="*/ 49632 h 2335631"/>
              <a:gd name="connsiteX7" fmla="*/ 5517444 w 5572843"/>
              <a:gd name="connsiteY7" fmla="*/ 21409 h 2335631"/>
              <a:gd name="connsiteX0" fmla="*/ 0 w 5622175"/>
              <a:gd name="connsiteY0" fmla="*/ 2329740 h 2329740"/>
              <a:gd name="connsiteX1" fmla="*/ 564445 w 5622175"/>
              <a:gd name="connsiteY1" fmla="*/ 1652407 h 2329740"/>
              <a:gd name="connsiteX2" fmla="*/ 1354667 w 5622175"/>
              <a:gd name="connsiteY2" fmla="*/ 1186740 h 2329740"/>
              <a:gd name="connsiteX3" fmla="*/ 1975555 w 5622175"/>
              <a:gd name="connsiteY3" fmla="*/ 1200851 h 2329740"/>
              <a:gd name="connsiteX4" fmla="*/ 3174999 w 5622175"/>
              <a:gd name="connsiteY4" fmla="*/ 791629 h 2329740"/>
              <a:gd name="connsiteX5" fmla="*/ 4769556 w 5622175"/>
              <a:gd name="connsiteY5" fmla="*/ 565851 h 2329740"/>
              <a:gd name="connsiteX6" fmla="*/ 5517445 w 5622175"/>
              <a:gd name="connsiteY6" fmla="*/ 43741 h 2329740"/>
              <a:gd name="connsiteX7" fmla="*/ 5616222 w 5622175"/>
              <a:gd name="connsiteY7" fmla="*/ 29629 h 2329740"/>
              <a:gd name="connsiteX0" fmla="*/ 0 w 5623456"/>
              <a:gd name="connsiteY0" fmla="*/ 2326639 h 2326639"/>
              <a:gd name="connsiteX1" fmla="*/ 564445 w 5623456"/>
              <a:gd name="connsiteY1" fmla="*/ 1649306 h 2326639"/>
              <a:gd name="connsiteX2" fmla="*/ 1354667 w 5623456"/>
              <a:gd name="connsiteY2" fmla="*/ 1183639 h 2326639"/>
              <a:gd name="connsiteX3" fmla="*/ 1975555 w 5623456"/>
              <a:gd name="connsiteY3" fmla="*/ 1197750 h 2326639"/>
              <a:gd name="connsiteX4" fmla="*/ 3174999 w 5623456"/>
              <a:gd name="connsiteY4" fmla="*/ 788528 h 2326639"/>
              <a:gd name="connsiteX5" fmla="*/ 4741334 w 5623456"/>
              <a:gd name="connsiteY5" fmla="*/ 520417 h 2326639"/>
              <a:gd name="connsiteX6" fmla="*/ 5517445 w 5623456"/>
              <a:gd name="connsiteY6" fmla="*/ 40640 h 2326639"/>
              <a:gd name="connsiteX7" fmla="*/ 5616222 w 5623456"/>
              <a:gd name="connsiteY7" fmla="*/ 26528 h 2326639"/>
              <a:gd name="connsiteX0" fmla="*/ 0 w 5622805"/>
              <a:gd name="connsiteY0" fmla="*/ 2331810 h 2331810"/>
              <a:gd name="connsiteX1" fmla="*/ 564445 w 5622805"/>
              <a:gd name="connsiteY1" fmla="*/ 1654477 h 2331810"/>
              <a:gd name="connsiteX2" fmla="*/ 1354667 w 5622805"/>
              <a:gd name="connsiteY2" fmla="*/ 1188810 h 2331810"/>
              <a:gd name="connsiteX3" fmla="*/ 1975555 w 5622805"/>
              <a:gd name="connsiteY3" fmla="*/ 1202921 h 2331810"/>
              <a:gd name="connsiteX4" fmla="*/ 3174999 w 5622805"/>
              <a:gd name="connsiteY4" fmla="*/ 793699 h 2331810"/>
              <a:gd name="connsiteX5" fmla="*/ 4755445 w 5622805"/>
              <a:gd name="connsiteY5" fmla="*/ 596144 h 2331810"/>
              <a:gd name="connsiteX6" fmla="*/ 5517445 w 5622805"/>
              <a:gd name="connsiteY6" fmla="*/ 45811 h 2331810"/>
              <a:gd name="connsiteX7" fmla="*/ 5616222 w 5622805"/>
              <a:gd name="connsiteY7" fmla="*/ 31699 h 2331810"/>
              <a:gd name="connsiteX0" fmla="*/ 0 w 5743222"/>
              <a:gd name="connsiteY0" fmla="*/ 2413000 h 2413000"/>
              <a:gd name="connsiteX1" fmla="*/ 564445 w 5743222"/>
              <a:gd name="connsiteY1" fmla="*/ 1735667 h 2413000"/>
              <a:gd name="connsiteX2" fmla="*/ 1354667 w 5743222"/>
              <a:gd name="connsiteY2" fmla="*/ 1270000 h 2413000"/>
              <a:gd name="connsiteX3" fmla="*/ 1975555 w 5743222"/>
              <a:gd name="connsiteY3" fmla="*/ 1284111 h 2413000"/>
              <a:gd name="connsiteX4" fmla="*/ 3174999 w 5743222"/>
              <a:gd name="connsiteY4" fmla="*/ 874889 h 2413000"/>
              <a:gd name="connsiteX5" fmla="*/ 4755445 w 5743222"/>
              <a:gd name="connsiteY5" fmla="*/ 677334 h 2413000"/>
              <a:gd name="connsiteX6" fmla="*/ 5517445 w 5743222"/>
              <a:gd name="connsiteY6" fmla="*/ 127001 h 2413000"/>
              <a:gd name="connsiteX7" fmla="*/ 5743222 w 5743222"/>
              <a:gd name="connsiteY7" fmla="*/ 0 h 2413000"/>
              <a:gd name="connsiteX0" fmla="*/ 0 w 5729111"/>
              <a:gd name="connsiteY0" fmla="*/ 2497667 h 2497667"/>
              <a:gd name="connsiteX1" fmla="*/ 564445 w 5729111"/>
              <a:gd name="connsiteY1" fmla="*/ 1820334 h 2497667"/>
              <a:gd name="connsiteX2" fmla="*/ 1354667 w 5729111"/>
              <a:gd name="connsiteY2" fmla="*/ 1354667 h 2497667"/>
              <a:gd name="connsiteX3" fmla="*/ 1975555 w 5729111"/>
              <a:gd name="connsiteY3" fmla="*/ 1368778 h 2497667"/>
              <a:gd name="connsiteX4" fmla="*/ 3174999 w 5729111"/>
              <a:gd name="connsiteY4" fmla="*/ 959556 h 2497667"/>
              <a:gd name="connsiteX5" fmla="*/ 4755445 w 5729111"/>
              <a:gd name="connsiteY5" fmla="*/ 762001 h 2497667"/>
              <a:gd name="connsiteX6" fmla="*/ 5517445 w 5729111"/>
              <a:gd name="connsiteY6" fmla="*/ 211668 h 2497667"/>
              <a:gd name="connsiteX7" fmla="*/ 5729111 w 5729111"/>
              <a:gd name="connsiteY7" fmla="*/ 0 h 2497667"/>
              <a:gd name="connsiteX0" fmla="*/ 0 w 5517445"/>
              <a:gd name="connsiteY0" fmla="*/ 2285999 h 2285999"/>
              <a:gd name="connsiteX1" fmla="*/ 564445 w 5517445"/>
              <a:gd name="connsiteY1" fmla="*/ 1608666 h 2285999"/>
              <a:gd name="connsiteX2" fmla="*/ 1354667 w 5517445"/>
              <a:gd name="connsiteY2" fmla="*/ 1142999 h 2285999"/>
              <a:gd name="connsiteX3" fmla="*/ 1975555 w 5517445"/>
              <a:gd name="connsiteY3" fmla="*/ 1157110 h 2285999"/>
              <a:gd name="connsiteX4" fmla="*/ 3174999 w 5517445"/>
              <a:gd name="connsiteY4" fmla="*/ 747888 h 2285999"/>
              <a:gd name="connsiteX5" fmla="*/ 4755445 w 5517445"/>
              <a:gd name="connsiteY5" fmla="*/ 550333 h 2285999"/>
              <a:gd name="connsiteX6" fmla="*/ 5517445 w 5517445"/>
              <a:gd name="connsiteY6" fmla="*/ 0 h 2285999"/>
              <a:gd name="connsiteX0" fmla="*/ 0 w 5616223"/>
              <a:gd name="connsiteY0" fmla="*/ 2285999 h 2285999"/>
              <a:gd name="connsiteX1" fmla="*/ 564445 w 5616223"/>
              <a:gd name="connsiteY1" fmla="*/ 1608666 h 2285999"/>
              <a:gd name="connsiteX2" fmla="*/ 1354667 w 5616223"/>
              <a:gd name="connsiteY2" fmla="*/ 1142999 h 2285999"/>
              <a:gd name="connsiteX3" fmla="*/ 1975555 w 5616223"/>
              <a:gd name="connsiteY3" fmla="*/ 1157110 h 2285999"/>
              <a:gd name="connsiteX4" fmla="*/ 3174999 w 5616223"/>
              <a:gd name="connsiteY4" fmla="*/ 747888 h 2285999"/>
              <a:gd name="connsiteX5" fmla="*/ 4755445 w 5616223"/>
              <a:gd name="connsiteY5" fmla="*/ 550333 h 2285999"/>
              <a:gd name="connsiteX6" fmla="*/ 5616223 w 5616223"/>
              <a:gd name="connsiteY6" fmla="*/ 0 h 2285999"/>
              <a:gd name="connsiteX0" fmla="*/ 0 w 5616223"/>
              <a:gd name="connsiteY0" fmla="*/ 2285999 h 2285999"/>
              <a:gd name="connsiteX1" fmla="*/ 564445 w 5616223"/>
              <a:gd name="connsiteY1" fmla="*/ 1608666 h 2285999"/>
              <a:gd name="connsiteX2" fmla="*/ 1199444 w 5616223"/>
              <a:gd name="connsiteY2" fmla="*/ 1354666 h 2285999"/>
              <a:gd name="connsiteX3" fmla="*/ 1975555 w 5616223"/>
              <a:gd name="connsiteY3" fmla="*/ 1157110 h 2285999"/>
              <a:gd name="connsiteX4" fmla="*/ 3174999 w 5616223"/>
              <a:gd name="connsiteY4" fmla="*/ 747888 h 2285999"/>
              <a:gd name="connsiteX5" fmla="*/ 4755445 w 5616223"/>
              <a:gd name="connsiteY5" fmla="*/ 550333 h 2285999"/>
              <a:gd name="connsiteX6" fmla="*/ 5616223 w 5616223"/>
              <a:gd name="connsiteY6" fmla="*/ 0 h 2285999"/>
              <a:gd name="connsiteX0" fmla="*/ 0 w 5616223"/>
              <a:gd name="connsiteY0" fmla="*/ 2285999 h 2285999"/>
              <a:gd name="connsiteX1" fmla="*/ 564445 w 5616223"/>
              <a:gd name="connsiteY1" fmla="*/ 1608666 h 2285999"/>
              <a:gd name="connsiteX2" fmla="*/ 1199444 w 5616223"/>
              <a:gd name="connsiteY2" fmla="*/ 1354666 h 2285999"/>
              <a:gd name="connsiteX3" fmla="*/ 1975555 w 5616223"/>
              <a:gd name="connsiteY3" fmla="*/ 1157110 h 2285999"/>
              <a:gd name="connsiteX4" fmla="*/ 3174999 w 5616223"/>
              <a:gd name="connsiteY4" fmla="*/ 747888 h 2285999"/>
              <a:gd name="connsiteX5" fmla="*/ 4755445 w 5616223"/>
              <a:gd name="connsiteY5" fmla="*/ 550333 h 2285999"/>
              <a:gd name="connsiteX6" fmla="*/ 5616223 w 5616223"/>
              <a:gd name="connsiteY6" fmla="*/ 0 h 2285999"/>
              <a:gd name="connsiteX0" fmla="*/ 0 w 5616223"/>
              <a:gd name="connsiteY0" fmla="*/ 2285999 h 2285999"/>
              <a:gd name="connsiteX1" fmla="*/ 564445 w 5616223"/>
              <a:gd name="connsiteY1" fmla="*/ 1608666 h 2285999"/>
              <a:gd name="connsiteX2" fmla="*/ 1199444 w 5616223"/>
              <a:gd name="connsiteY2" fmla="*/ 1354666 h 2285999"/>
              <a:gd name="connsiteX3" fmla="*/ 1975555 w 5616223"/>
              <a:gd name="connsiteY3" fmla="*/ 1157110 h 2285999"/>
              <a:gd name="connsiteX4" fmla="*/ 3174999 w 5616223"/>
              <a:gd name="connsiteY4" fmla="*/ 747888 h 2285999"/>
              <a:gd name="connsiteX5" fmla="*/ 4755445 w 5616223"/>
              <a:gd name="connsiteY5" fmla="*/ 550333 h 2285999"/>
              <a:gd name="connsiteX6" fmla="*/ 5616223 w 5616223"/>
              <a:gd name="connsiteY6" fmla="*/ 0 h 2285999"/>
              <a:gd name="connsiteX0" fmla="*/ 0 w 5842001"/>
              <a:gd name="connsiteY0" fmla="*/ 2271888 h 2271888"/>
              <a:gd name="connsiteX1" fmla="*/ 564445 w 5842001"/>
              <a:gd name="connsiteY1" fmla="*/ 1594555 h 2271888"/>
              <a:gd name="connsiteX2" fmla="*/ 1199444 w 5842001"/>
              <a:gd name="connsiteY2" fmla="*/ 1340555 h 2271888"/>
              <a:gd name="connsiteX3" fmla="*/ 1975555 w 5842001"/>
              <a:gd name="connsiteY3" fmla="*/ 1142999 h 2271888"/>
              <a:gd name="connsiteX4" fmla="*/ 3174999 w 5842001"/>
              <a:gd name="connsiteY4" fmla="*/ 733777 h 2271888"/>
              <a:gd name="connsiteX5" fmla="*/ 4755445 w 5842001"/>
              <a:gd name="connsiteY5" fmla="*/ 536222 h 2271888"/>
              <a:gd name="connsiteX6" fmla="*/ 5842001 w 5842001"/>
              <a:gd name="connsiteY6" fmla="*/ 0 h 2271888"/>
              <a:gd name="connsiteX0" fmla="*/ 0 w 5842001"/>
              <a:gd name="connsiteY0" fmla="*/ 2271888 h 2271888"/>
              <a:gd name="connsiteX1" fmla="*/ 564445 w 5842001"/>
              <a:gd name="connsiteY1" fmla="*/ 1594555 h 2271888"/>
              <a:gd name="connsiteX2" fmla="*/ 1199444 w 5842001"/>
              <a:gd name="connsiteY2" fmla="*/ 1340555 h 2271888"/>
              <a:gd name="connsiteX3" fmla="*/ 1975555 w 5842001"/>
              <a:gd name="connsiteY3" fmla="*/ 1142999 h 2271888"/>
              <a:gd name="connsiteX4" fmla="*/ 3174999 w 5842001"/>
              <a:gd name="connsiteY4" fmla="*/ 733777 h 2271888"/>
              <a:gd name="connsiteX5" fmla="*/ 4755445 w 5842001"/>
              <a:gd name="connsiteY5" fmla="*/ 536222 h 2271888"/>
              <a:gd name="connsiteX6" fmla="*/ 5842001 w 5842001"/>
              <a:gd name="connsiteY6" fmla="*/ 0 h 2271888"/>
              <a:gd name="connsiteX0" fmla="*/ 0 w 5842001"/>
              <a:gd name="connsiteY0" fmla="*/ 2271888 h 2271888"/>
              <a:gd name="connsiteX1" fmla="*/ 564445 w 5842001"/>
              <a:gd name="connsiteY1" fmla="*/ 1594555 h 2271888"/>
              <a:gd name="connsiteX2" fmla="*/ 1199444 w 5842001"/>
              <a:gd name="connsiteY2" fmla="*/ 1340555 h 2271888"/>
              <a:gd name="connsiteX3" fmla="*/ 1975555 w 5842001"/>
              <a:gd name="connsiteY3" fmla="*/ 1142999 h 2271888"/>
              <a:gd name="connsiteX4" fmla="*/ 3443110 w 5842001"/>
              <a:gd name="connsiteY4" fmla="*/ 987777 h 2271888"/>
              <a:gd name="connsiteX5" fmla="*/ 4755445 w 5842001"/>
              <a:gd name="connsiteY5" fmla="*/ 536222 h 2271888"/>
              <a:gd name="connsiteX6" fmla="*/ 5842001 w 5842001"/>
              <a:gd name="connsiteY6" fmla="*/ 0 h 2271888"/>
              <a:gd name="connsiteX0" fmla="*/ 0 w 5842001"/>
              <a:gd name="connsiteY0" fmla="*/ 2271888 h 2271888"/>
              <a:gd name="connsiteX1" fmla="*/ 564445 w 5842001"/>
              <a:gd name="connsiteY1" fmla="*/ 1594555 h 2271888"/>
              <a:gd name="connsiteX2" fmla="*/ 1199444 w 5842001"/>
              <a:gd name="connsiteY2" fmla="*/ 1340555 h 2271888"/>
              <a:gd name="connsiteX3" fmla="*/ 1975555 w 5842001"/>
              <a:gd name="connsiteY3" fmla="*/ 1142999 h 2271888"/>
              <a:gd name="connsiteX4" fmla="*/ 3443110 w 5842001"/>
              <a:gd name="connsiteY4" fmla="*/ 987777 h 2271888"/>
              <a:gd name="connsiteX5" fmla="*/ 4755445 w 5842001"/>
              <a:gd name="connsiteY5" fmla="*/ 536222 h 2271888"/>
              <a:gd name="connsiteX6" fmla="*/ 5842001 w 5842001"/>
              <a:gd name="connsiteY6" fmla="*/ 0 h 2271888"/>
              <a:gd name="connsiteX0" fmla="*/ 0 w 5842001"/>
              <a:gd name="connsiteY0" fmla="*/ 2271888 h 2271888"/>
              <a:gd name="connsiteX1" fmla="*/ 564445 w 5842001"/>
              <a:gd name="connsiteY1" fmla="*/ 1594555 h 2271888"/>
              <a:gd name="connsiteX2" fmla="*/ 1199444 w 5842001"/>
              <a:gd name="connsiteY2" fmla="*/ 1340555 h 2271888"/>
              <a:gd name="connsiteX3" fmla="*/ 1975555 w 5842001"/>
              <a:gd name="connsiteY3" fmla="*/ 1142999 h 2271888"/>
              <a:gd name="connsiteX4" fmla="*/ 3443110 w 5842001"/>
              <a:gd name="connsiteY4" fmla="*/ 987777 h 2271888"/>
              <a:gd name="connsiteX5" fmla="*/ 4755445 w 5842001"/>
              <a:gd name="connsiteY5" fmla="*/ 536222 h 2271888"/>
              <a:gd name="connsiteX6" fmla="*/ 5842001 w 5842001"/>
              <a:gd name="connsiteY6" fmla="*/ 0 h 2271888"/>
              <a:gd name="connsiteX0" fmla="*/ 0 w 5842001"/>
              <a:gd name="connsiteY0" fmla="*/ 2271888 h 2271888"/>
              <a:gd name="connsiteX1" fmla="*/ 564445 w 5842001"/>
              <a:gd name="connsiteY1" fmla="*/ 1594555 h 2271888"/>
              <a:gd name="connsiteX2" fmla="*/ 1199444 w 5842001"/>
              <a:gd name="connsiteY2" fmla="*/ 1340555 h 2271888"/>
              <a:gd name="connsiteX3" fmla="*/ 1975555 w 5842001"/>
              <a:gd name="connsiteY3" fmla="*/ 1142999 h 2271888"/>
              <a:gd name="connsiteX4" fmla="*/ 3443110 w 5842001"/>
              <a:gd name="connsiteY4" fmla="*/ 987777 h 2271888"/>
              <a:gd name="connsiteX5" fmla="*/ 4755445 w 5842001"/>
              <a:gd name="connsiteY5" fmla="*/ 536222 h 2271888"/>
              <a:gd name="connsiteX6" fmla="*/ 5842001 w 5842001"/>
              <a:gd name="connsiteY6" fmla="*/ 0 h 2271888"/>
              <a:gd name="connsiteX0" fmla="*/ 0 w 5842001"/>
              <a:gd name="connsiteY0" fmla="*/ 2271888 h 2271888"/>
              <a:gd name="connsiteX1" fmla="*/ 564445 w 5842001"/>
              <a:gd name="connsiteY1" fmla="*/ 1594555 h 2271888"/>
              <a:gd name="connsiteX2" fmla="*/ 1199444 w 5842001"/>
              <a:gd name="connsiteY2" fmla="*/ 1340555 h 2271888"/>
              <a:gd name="connsiteX3" fmla="*/ 1975555 w 5842001"/>
              <a:gd name="connsiteY3" fmla="*/ 1142999 h 2271888"/>
              <a:gd name="connsiteX4" fmla="*/ 3443110 w 5842001"/>
              <a:gd name="connsiteY4" fmla="*/ 987777 h 2271888"/>
              <a:gd name="connsiteX5" fmla="*/ 4755445 w 5842001"/>
              <a:gd name="connsiteY5" fmla="*/ 536222 h 2271888"/>
              <a:gd name="connsiteX6" fmla="*/ 5842001 w 5842001"/>
              <a:gd name="connsiteY6" fmla="*/ 0 h 2271888"/>
              <a:gd name="connsiteX0" fmla="*/ 0 w 5842001"/>
              <a:gd name="connsiteY0" fmla="*/ 2271888 h 2271888"/>
              <a:gd name="connsiteX1" fmla="*/ 564445 w 5842001"/>
              <a:gd name="connsiteY1" fmla="*/ 1594555 h 2271888"/>
              <a:gd name="connsiteX2" fmla="*/ 1199444 w 5842001"/>
              <a:gd name="connsiteY2" fmla="*/ 1340555 h 2271888"/>
              <a:gd name="connsiteX3" fmla="*/ 1975555 w 5842001"/>
              <a:gd name="connsiteY3" fmla="*/ 1142999 h 2271888"/>
              <a:gd name="connsiteX4" fmla="*/ 3443110 w 5842001"/>
              <a:gd name="connsiteY4" fmla="*/ 987777 h 2271888"/>
              <a:gd name="connsiteX5" fmla="*/ 4755445 w 5842001"/>
              <a:gd name="connsiteY5" fmla="*/ 536222 h 2271888"/>
              <a:gd name="connsiteX6" fmla="*/ 5842001 w 5842001"/>
              <a:gd name="connsiteY6" fmla="*/ 0 h 227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42001" h="2271888">
                <a:moveTo>
                  <a:pt x="0" y="2271888"/>
                </a:moveTo>
                <a:cubicBezTo>
                  <a:pt x="47037" y="2256601"/>
                  <a:pt x="364538" y="1749777"/>
                  <a:pt x="564445" y="1594555"/>
                </a:cubicBezTo>
                <a:cubicBezTo>
                  <a:pt x="764352" y="1439333"/>
                  <a:pt x="907814" y="1302926"/>
                  <a:pt x="1199444" y="1340555"/>
                </a:cubicBezTo>
                <a:cubicBezTo>
                  <a:pt x="1491074" y="1378184"/>
                  <a:pt x="1629833" y="1342907"/>
                  <a:pt x="1975555" y="1142999"/>
                </a:cubicBezTo>
                <a:cubicBezTo>
                  <a:pt x="2321277" y="943091"/>
                  <a:pt x="2796350" y="863128"/>
                  <a:pt x="3443110" y="987777"/>
                </a:cubicBezTo>
                <a:cubicBezTo>
                  <a:pt x="4089870" y="1112426"/>
                  <a:pt x="4383852" y="785518"/>
                  <a:pt x="4755445" y="536222"/>
                </a:cubicBezTo>
                <a:cubicBezTo>
                  <a:pt x="5127038" y="286926"/>
                  <a:pt x="5736168" y="155223"/>
                  <a:pt x="5842001" y="0"/>
                </a:cubicBezTo>
              </a:path>
            </a:pathLst>
          </a:custGeom>
          <a:ln w="254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812850" y="3143961"/>
            <a:ext cx="76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accent3"/>
                </a:solidFill>
                <a:latin typeface="Times"/>
                <a:cs typeface="Times"/>
              </a:rPr>
              <a:t>4</a:t>
            </a:r>
            <a:r>
              <a:rPr lang="en-US" sz="900" i="1" baseline="30000" dirty="0" smtClean="0">
                <a:solidFill>
                  <a:schemeClr val="accent3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b="1" i="1" dirty="0" smtClean="0">
                <a:solidFill>
                  <a:schemeClr val="accent3"/>
                </a:solidFill>
                <a:latin typeface="Times"/>
                <a:cs typeface="Times"/>
              </a:rPr>
              <a:t>g(n)</a:t>
            </a:r>
            <a:endParaRPr lang="en-US" b="1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15579" y="3987800"/>
            <a:ext cx="10216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chemeClr val="accent5"/>
                </a:solidFill>
                <a:latin typeface="Lucida Grande"/>
                <a:ea typeface="Lucida Grande"/>
                <a:cs typeface="Lucida Grande"/>
              </a:rPr>
              <a:t>⅓</a:t>
            </a:r>
            <a:r>
              <a:rPr lang="en-US" sz="900" i="1" baseline="30000" dirty="0" smtClean="0">
                <a:solidFill>
                  <a:schemeClr val="accent5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200" b="1" i="1" dirty="0" smtClean="0">
                <a:solidFill>
                  <a:schemeClr val="accent5"/>
                </a:solidFill>
                <a:latin typeface="Times"/>
                <a:cs typeface="Times"/>
              </a:rPr>
              <a:t>g(n)</a:t>
            </a:r>
            <a:endParaRPr lang="en-US" sz="2200" b="1" i="1" dirty="0">
              <a:solidFill>
                <a:schemeClr val="accent5"/>
              </a:solidFill>
              <a:latin typeface="Times"/>
              <a:cs typeface="Time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05812" y="927661"/>
            <a:ext cx="8738188" cy="300044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u="sng" dirty="0" smtClean="0">
                <a:solidFill>
                  <a:schemeClr val="accent6"/>
                </a:solidFill>
              </a:rPr>
              <a:t>Definition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Let </a:t>
            </a:r>
            <a:r>
              <a:rPr lang="en-US" sz="2400" i="1" dirty="0" smtClean="0">
                <a:latin typeface="Times"/>
                <a:cs typeface="Times"/>
              </a:rPr>
              <a:t>f(n)</a:t>
            </a:r>
            <a:r>
              <a:rPr lang="en-US" sz="2400" dirty="0" smtClean="0"/>
              <a:t> and </a:t>
            </a:r>
            <a:r>
              <a:rPr lang="en-US" sz="2400" i="1" dirty="0">
                <a:latin typeface="Times"/>
                <a:cs typeface="Times"/>
              </a:rPr>
              <a:t>g(n)</a:t>
            </a:r>
            <a:r>
              <a:rPr lang="en-US" sz="2400" dirty="0" smtClean="0"/>
              <a:t> be two functions mapping positive integers to positive real numbers. </a:t>
            </a:r>
          </a:p>
          <a:p>
            <a:pPr marL="0" indent="0">
              <a:buNone/>
            </a:pPr>
            <a:r>
              <a:rPr lang="en-US" sz="2400" dirty="0" smtClean="0"/>
              <a:t>We say that</a:t>
            </a:r>
            <a:r>
              <a:rPr lang="en-US" sz="2400" dirty="0" smtClean="0">
                <a:solidFill>
                  <a:schemeClr val="accent4"/>
                </a:solidFill>
              </a:rPr>
              <a:t> </a:t>
            </a:r>
            <a:r>
              <a:rPr lang="en-US" sz="2400" b="1" i="1" dirty="0">
                <a:solidFill>
                  <a:schemeClr val="accent4"/>
                </a:solidFill>
                <a:latin typeface="Times"/>
                <a:cs typeface="Times"/>
              </a:rPr>
              <a:t>f(n)</a:t>
            </a:r>
            <a:r>
              <a:rPr lang="en-US" sz="2400" b="1" i="1" dirty="0" smtClean="0">
                <a:solidFill>
                  <a:schemeClr val="accent4"/>
                </a:solidFill>
                <a:latin typeface="Times"/>
                <a:cs typeface="Times"/>
              </a:rPr>
              <a:t>=</a:t>
            </a:r>
            <a:r>
              <a:rPr lang="en-US" sz="2400" b="1" i="1" dirty="0" err="1">
                <a:solidFill>
                  <a:schemeClr val="accent4"/>
                </a:solidFill>
                <a:latin typeface="Times"/>
                <a:cs typeface="Times"/>
              </a:rPr>
              <a:t>θ</a:t>
            </a:r>
            <a:r>
              <a:rPr lang="en-US" sz="2400" b="1" i="1" dirty="0" smtClean="0">
                <a:solidFill>
                  <a:schemeClr val="accent4"/>
                </a:solidFill>
                <a:latin typeface="Times"/>
                <a:cs typeface="Times"/>
              </a:rPr>
              <a:t>(</a:t>
            </a:r>
            <a:r>
              <a:rPr lang="en-US" sz="2400" b="1" i="1" dirty="0">
                <a:solidFill>
                  <a:schemeClr val="accent4"/>
                </a:solidFill>
                <a:latin typeface="Times"/>
                <a:cs typeface="Times"/>
              </a:rPr>
              <a:t>g(n))</a:t>
            </a:r>
            <a:r>
              <a:rPr lang="en-US" sz="2400" dirty="0" smtClean="0">
                <a:solidFill>
                  <a:schemeClr val="accent4"/>
                </a:solidFill>
              </a:rPr>
              <a:t> </a:t>
            </a:r>
            <a:r>
              <a:rPr lang="en-US" sz="2400" dirty="0" smtClean="0"/>
              <a:t>if there exist positive real constants </a:t>
            </a:r>
            <a:r>
              <a:rPr lang="en-US" sz="2400" i="1" dirty="0">
                <a:latin typeface="Times"/>
                <a:cs typeface="Times"/>
              </a:rPr>
              <a:t>c</a:t>
            </a:r>
            <a:r>
              <a:rPr lang="en-US" sz="2400" i="1" baseline="-25000" dirty="0">
                <a:latin typeface="Times"/>
                <a:cs typeface="Times"/>
              </a:rPr>
              <a:t>1</a:t>
            </a:r>
            <a:r>
              <a:rPr lang="en-US" sz="2400" dirty="0" smtClean="0"/>
              <a:t>,</a:t>
            </a:r>
            <a:r>
              <a:rPr lang="en-US" sz="2400" i="1" dirty="0">
                <a:latin typeface="Times"/>
                <a:cs typeface="Times"/>
              </a:rPr>
              <a:t> c</a:t>
            </a:r>
            <a:r>
              <a:rPr lang="en-US" sz="2400" i="1" baseline="-25000" dirty="0">
                <a:latin typeface="Times"/>
                <a:cs typeface="Times"/>
              </a:rPr>
              <a:t>2</a:t>
            </a:r>
            <a:r>
              <a:rPr lang="en-US" sz="2400" i="1" dirty="0">
                <a:latin typeface="Times"/>
                <a:cs typeface="Times"/>
              </a:rPr>
              <a:t> </a:t>
            </a:r>
            <a:r>
              <a:rPr lang="en-US" sz="2400" dirty="0" smtClean="0"/>
              <a:t>and a positive integer constant </a:t>
            </a:r>
            <a:r>
              <a:rPr lang="en-US" sz="2400" i="1" dirty="0">
                <a:latin typeface="Times"/>
                <a:cs typeface="Times"/>
              </a:rPr>
              <a:t>n</a:t>
            </a:r>
            <a:r>
              <a:rPr lang="en-US" sz="2400" i="1" baseline="-25000" dirty="0">
                <a:latin typeface="Times"/>
                <a:cs typeface="Times"/>
              </a:rPr>
              <a:t>0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such that </a:t>
            </a:r>
            <a:r>
              <a:rPr lang="en-US" sz="2400" b="1" i="1" dirty="0" smtClean="0">
                <a:latin typeface="Times"/>
                <a:cs typeface="Times"/>
              </a:rPr>
              <a:t>c</a:t>
            </a:r>
            <a:r>
              <a:rPr lang="en-US" sz="2400" b="1" i="1" baseline="-25000" dirty="0" smtClean="0">
                <a:latin typeface="Times"/>
                <a:cs typeface="Times"/>
              </a:rPr>
              <a:t>2</a:t>
            </a:r>
            <a:r>
              <a:rPr lang="en-US" sz="2400" b="1" i="1" dirty="0" smtClean="0">
                <a:latin typeface="Times"/>
                <a:cs typeface="Times"/>
              </a:rPr>
              <a:t>g</a:t>
            </a:r>
            <a:r>
              <a:rPr lang="en-US" sz="2400" b="1" i="1" dirty="0">
                <a:latin typeface="Times"/>
                <a:cs typeface="Times"/>
              </a:rPr>
              <a:t>(</a:t>
            </a:r>
            <a:r>
              <a:rPr lang="en-US" sz="2400" b="1" i="1" dirty="0" smtClean="0">
                <a:latin typeface="Times"/>
                <a:cs typeface="Times"/>
              </a:rPr>
              <a:t>n) ≤ f</a:t>
            </a:r>
            <a:r>
              <a:rPr lang="en-US" sz="2400" b="1" i="1" dirty="0">
                <a:latin typeface="Times"/>
                <a:cs typeface="Times"/>
              </a:rPr>
              <a:t>(n</a:t>
            </a:r>
            <a:r>
              <a:rPr lang="en-US" sz="2400" b="1" i="1" dirty="0" smtClean="0">
                <a:latin typeface="Times"/>
                <a:cs typeface="Times"/>
              </a:rPr>
              <a:t>) ≤ c</a:t>
            </a:r>
            <a:r>
              <a:rPr lang="en-US" sz="2400" b="1" i="1" baseline="-25000" dirty="0" smtClean="0">
                <a:latin typeface="Times"/>
                <a:cs typeface="Times"/>
              </a:rPr>
              <a:t>1</a:t>
            </a:r>
            <a:r>
              <a:rPr lang="en-US" sz="2400" b="1" i="1" dirty="0" smtClean="0">
                <a:latin typeface="Times"/>
                <a:cs typeface="Times"/>
              </a:rPr>
              <a:t>g</a:t>
            </a:r>
            <a:r>
              <a:rPr lang="en-US" sz="2400" b="1" i="1" dirty="0">
                <a:latin typeface="Times"/>
                <a:cs typeface="Times"/>
              </a:rPr>
              <a:t>(n)</a:t>
            </a:r>
            <a:r>
              <a:rPr lang="en-US" sz="2400" dirty="0" smtClean="0"/>
              <a:t> for all </a:t>
            </a:r>
            <a:r>
              <a:rPr lang="en-US" sz="2400" i="1" dirty="0">
                <a:latin typeface="Times"/>
                <a:cs typeface="Times"/>
              </a:rPr>
              <a:t>n≥n</a:t>
            </a:r>
            <a:r>
              <a:rPr lang="en-US" sz="2400" i="1" baseline="-25000" dirty="0">
                <a:latin typeface="Times"/>
                <a:cs typeface="Times"/>
              </a:rPr>
              <a:t>0</a:t>
            </a:r>
            <a:r>
              <a:rPr lang="en-US" sz="2400" dirty="0" smtClean="0"/>
              <a:t> </a:t>
            </a:r>
            <a:endParaRPr lang="en-US" sz="2400" u="sng" dirty="0" smtClean="0">
              <a:solidFill>
                <a:srgbClr val="F79646"/>
              </a:solidFill>
            </a:endParaRPr>
          </a:p>
          <a:p>
            <a:pPr marL="0" indent="0">
              <a:buFont typeface="Arial"/>
              <a:buNone/>
            </a:pPr>
            <a:endParaRPr lang="en-US" sz="2400" u="sng" dirty="0">
              <a:solidFill>
                <a:srgbClr val="F79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16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-107663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4F6228"/>
                </a:solidFill>
              </a:rPr>
              <a:t>Asymptotic Analysis</a:t>
            </a:r>
          </a:p>
          <a:p>
            <a:r>
              <a:rPr lang="el-GR" sz="2900" dirty="0" smtClean="0">
                <a:solidFill>
                  <a:srgbClr val="4F6228"/>
                </a:solidFill>
              </a:rPr>
              <a:t>Θ</a:t>
            </a:r>
            <a:r>
              <a:rPr lang="en-US" sz="2900" dirty="0" smtClean="0">
                <a:solidFill>
                  <a:srgbClr val="4F6228"/>
                </a:solidFill>
              </a:rPr>
              <a:t> definition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342444" y="6505221"/>
            <a:ext cx="594077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469444" y="3499557"/>
            <a:ext cx="25400" cy="31580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72090" y="6505221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size of input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1542344" y="4048056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running time</a:t>
            </a:r>
            <a:endParaRPr lang="en-US" b="1" dirty="0"/>
          </a:p>
        </p:txBody>
      </p:sp>
      <p:sp>
        <p:nvSpPr>
          <p:cNvPr id="15" name="Freeform 14"/>
          <p:cNvSpPr/>
          <p:nvPr/>
        </p:nvSpPr>
        <p:spPr>
          <a:xfrm>
            <a:off x="2469444" y="3739444"/>
            <a:ext cx="5418667" cy="2751667"/>
          </a:xfrm>
          <a:custGeom>
            <a:avLst/>
            <a:gdLst>
              <a:gd name="connsiteX0" fmla="*/ 0 w 5418667"/>
              <a:gd name="connsiteY0" fmla="*/ 2751667 h 2751667"/>
              <a:gd name="connsiteX1" fmla="*/ 141111 w 5418667"/>
              <a:gd name="connsiteY1" fmla="*/ 2652889 h 2751667"/>
              <a:gd name="connsiteX2" fmla="*/ 282222 w 5418667"/>
              <a:gd name="connsiteY2" fmla="*/ 2342445 h 2751667"/>
              <a:gd name="connsiteX3" fmla="*/ 1552222 w 5418667"/>
              <a:gd name="connsiteY3" fmla="*/ 1890889 h 2751667"/>
              <a:gd name="connsiteX4" fmla="*/ 2074333 w 5418667"/>
              <a:gd name="connsiteY4" fmla="*/ 1199445 h 2751667"/>
              <a:gd name="connsiteX5" fmla="*/ 3132667 w 5418667"/>
              <a:gd name="connsiteY5" fmla="*/ 790223 h 2751667"/>
              <a:gd name="connsiteX6" fmla="*/ 4445000 w 5418667"/>
              <a:gd name="connsiteY6" fmla="*/ 677334 h 2751667"/>
              <a:gd name="connsiteX7" fmla="*/ 5418667 w 5418667"/>
              <a:gd name="connsiteY7" fmla="*/ 0 h 2751667"/>
              <a:gd name="connsiteX0" fmla="*/ 0 w 5418667"/>
              <a:gd name="connsiteY0" fmla="*/ 2751667 h 2751667"/>
              <a:gd name="connsiteX1" fmla="*/ 141111 w 5418667"/>
              <a:gd name="connsiteY1" fmla="*/ 2652889 h 2751667"/>
              <a:gd name="connsiteX2" fmla="*/ 804333 w 5418667"/>
              <a:gd name="connsiteY2" fmla="*/ 2483556 h 2751667"/>
              <a:gd name="connsiteX3" fmla="*/ 1552222 w 5418667"/>
              <a:gd name="connsiteY3" fmla="*/ 1890889 h 2751667"/>
              <a:gd name="connsiteX4" fmla="*/ 2074333 w 5418667"/>
              <a:gd name="connsiteY4" fmla="*/ 1199445 h 2751667"/>
              <a:gd name="connsiteX5" fmla="*/ 3132667 w 5418667"/>
              <a:gd name="connsiteY5" fmla="*/ 790223 h 2751667"/>
              <a:gd name="connsiteX6" fmla="*/ 4445000 w 5418667"/>
              <a:gd name="connsiteY6" fmla="*/ 677334 h 2751667"/>
              <a:gd name="connsiteX7" fmla="*/ 5418667 w 5418667"/>
              <a:gd name="connsiteY7" fmla="*/ 0 h 2751667"/>
              <a:gd name="connsiteX0" fmla="*/ 0 w 5418667"/>
              <a:gd name="connsiteY0" fmla="*/ 2751667 h 2751667"/>
              <a:gd name="connsiteX1" fmla="*/ 141111 w 5418667"/>
              <a:gd name="connsiteY1" fmla="*/ 2652889 h 2751667"/>
              <a:gd name="connsiteX2" fmla="*/ 804333 w 5418667"/>
              <a:gd name="connsiteY2" fmla="*/ 2483556 h 2751667"/>
              <a:gd name="connsiteX3" fmla="*/ 1580445 w 5418667"/>
              <a:gd name="connsiteY3" fmla="*/ 1947334 h 2751667"/>
              <a:gd name="connsiteX4" fmla="*/ 2074333 w 5418667"/>
              <a:gd name="connsiteY4" fmla="*/ 1199445 h 2751667"/>
              <a:gd name="connsiteX5" fmla="*/ 3132667 w 5418667"/>
              <a:gd name="connsiteY5" fmla="*/ 790223 h 2751667"/>
              <a:gd name="connsiteX6" fmla="*/ 4445000 w 5418667"/>
              <a:gd name="connsiteY6" fmla="*/ 677334 h 2751667"/>
              <a:gd name="connsiteX7" fmla="*/ 5418667 w 5418667"/>
              <a:gd name="connsiteY7" fmla="*/ 0 h 2751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18667" h="2751667">
                <a:moveTo>
                  <a:pt x="0" y="2751667"/>
                </a:moveTo>
                <a:cubicBezTo>
                  <a:pt x="47037" y="2736380"/>
                  <a:pt x="7056" y="2697574"/>
                  <a:pt x="141111" y="2652889"/>
                </a:cubicBezTo>
                <a:cubicBezTo>
                  <a:pt x="275166" y="2608204"/>
                  <a:pt x="564444" y="2601148"/>
                  <a:pt x="804333" y="2483556"/>
                </a:cubicBezTo>
                <a:cubicBezTo>
                  <a:pt x="1044222" y="2365964"/>
                  <a:pt x="1368778" y="2161352"/>
                  <a:pt x="1580445" y="1947334"/>
                </a:cubicBezTo>
                <a:cubicBezTo>
                  <a:pt x="1792112" y="1733316"/>
                  <a:pt x="1815629" y="1392297"/>
                  <a:pt x="2074333" y="1199445"/>
                </a:cubicBezTo>
                <a:cubicBezTo>
                  <a:pt x="2333037" y="1006593"/>
                  <a:pt x="2737556" y="877241"/>
                  <a:pt x="3132667" y="790223"/>
                </a:cubicBezTo>
                <a:cubicBezTo>
                  <a:pt x="3527778" y="703205"/>
                  <a:pt x="4064000" y="809038"/>
                  <a:pt x="4445000" y="677334"/>
                </a:cubicBezTo>
                <a:cubicBezTo>
                  <a:pt x="4826000" y="545630"/>
                  <a:pt x="5418667" y="0"/>
                  <a:pt x="5418667" y="0"/>
                </a:cubicBezTo>
              </a:path>
            </a:pathLst>
          </a:cu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337778" y="3499557"/>
            <a:ext cx="59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Times"/>
                <a:cs typeface="Times"/>
              </a:rPr>
              <a:t>f(n)</a:t>
            </a:r>
            <a:endParaRPr lang="en-US" b="1" i="1" dirty="0">
              <a:latin typeface="Times"/>
              <a:cs typeface="Times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2469444" y="3301999"/>
            <a:ext cx="5136444" cy="3203222"/>
          </a:xfrm>
          <a:custGeom>
            <a:avLst/>
            <a:gdLst>
              <a:gd name="connsiteX0" fmla="*/ 0 w 5418667"/>
              <a:gd name="connsiteY0" fmla="*/ 2751667 h 2751667"/>
              <a:gd name="connsiteX1" fmla="*/ 141111 w 5418667"/>
              <a:gd name="connsiteY1" fmla="*/ 2652889 h 2751667"/>
              <a:gd name="connsiteX2" fmla="*/ 282222 w 5418667"/>
              <a:gd name="connsiteY2" fmla="*/ 2342445 h 2751667"/>
              <a:gd name="connsiteX3" fmla="*/ 1552222 w 5418667"/>
              <a:gd name="connsiteY3" fmla="*/ 1890889 h 2751667"/>
              <a:gd name="connsiteX4" fmla="*/ 2074333 w 5418667"/>
              <a:gd name="connsiteY4" fmla="*/ 1199445 h 2751667"/>
              <a:gd name="connsiteX5" fmla="*/ 3132667 w 5418667"/>
              <a:gd name="connsiteY5" fmla="*/ 790223 h 2751667"/>
              <a:gd name="connsiteX6" fmla="*/ 4445000 w 5418667"/>
              <a:gd name="connsiteY6" fmla="*/ 677334 h 2751667"/>
              <a:gd name="connsiteX7" fmla="*/ 5418667 w 5418667"/>
              <a:gd name="connsiteY7" fmla="*/ 0 h 2751667"/>
              <a:gd name="connsiteX0" fmla="*/ 0 w 5418667"/>
              <a:gd name="connsiteY0" fmla="*/ 2751667 h 2751667"/>
              <a:gd name="connsiteX1" fmla="*/ 719667 w 5418667"/>
              <a:gd name="connsiteY1" fmla="*/ 2652889 h 2751667"/>
              <a:gd name="connsiteX2" fmla="*/ 282222 w 5418667"/>
              <a:gd name="connsiteY2" fmla="*/ 2342445 h 2751667"/>
              <a:gd name="connsiteX3" fmla="*/ 1552222 w 5418667"/>
              <a:gd name="connsiteY3" fmla="*/ 1890889 h 2751667"/>
              <a:gd name="connsiteX4" fmla="*/ 2074333 w 5418667"/>
              <a:gd name="connsiteY4" fmla="*/ 1199445 h 2751667"/>
              <a:gd name="connsiteX5" fmla="*/ 3132667 w 5418667"/>
              <a:gd name="connsiteY5" fmla="*/ 790223 h 2751667"/>
              <a:gd name="connsiteX6" fmla="*/ 4445000 w 5418667"/>
              <a:gd name="connsiteY6" fmla="*/ 677334 h 2751667"/>
              <a:gd name="connsiteX7" fmla="*/ 5418667 w 5418667"/>
              <a:gd name="connsiteY7" fmla="*/ 0 h 2751667"/>
              <a:gd name="connsiteX0" fmla="*/ 0 w 5418667"/>
              <a:gd name="connsiteY0" fmla="*/ 2751667 h 2751667"/>
              <a:gd name="connsiteX1" fmla="*/ 719667 w 5418667"/>
              <a:gd name="connsiteY1" fmla="*/ 2652889 h 2751667"/>
              <a:gd name="connsiteX2" fmla="*/ 1114778 w 5418667"/>
              <a:gd name="connsiteY2" fmla="*/ 1919112 h 2751667"/>
              <a:gd name="connsiteX3" fmla="*/ 1552222 w 5418667"/>
              <a:gd name="connsiteY3" fmla="*/ 1890889 h 2751667"/>
              <a:gd name="connsiteX4" fmla="*/ 2074333 w 5418667"/>
              <a:gd name="connsiteY4" fmla="*/ 1199445 h 2751667"/>
              <a:gd name="connsiteX5" fmla="*/ 3132667 w 5418667"/>
              <a:gd name="connsiteY5" fmla="*/ 790223 h 2751667"/>
              <a:gd name="connsiteX6" fmla="*/ 4445000 w 5418667"/>
              <a:gd name="connsiteY6" fmla="*/ 677334 h 2751667"/>
              <a:gd name="connsiteX7" fmla="*/ 5418667 w 5418667"/>
              <a:gd name="connsiteY7" fmla="*/ 0 h 2751667"/>
              <a:gd name="connsiteX0" fmla="*/ 0 w 5418667"/>
              <a:gd name="connsiteY0" fmla="*/ 2751667 h 2751667"/>
              <a:gd name="connsiteX1" fmla="*/ 719667 w 5418667"/>
              <a:gd name="connsiteY1" fmla="*/ 2652889 h 2751667"/>
              <a:gd name="connsiteX2" fmla="*/ 1114778 w 5418667"/>
              <a:gd name="connsiteY2" fmla="*/ 1919112 h 2751667"/>
              <a:gd name="connsiteX3" fmla="*/ 1975555 w 5418667"/>
              <a:gd name="connsiteY3" fmla="*/ 1622778 h 2751667"/>
              <a:gd name="connsiteX4" fmla="*/ 2074333 w 5418667"/>
              <a:gd name="connsiteY4" fmla="*/ 1199445 h 2751667"/>
              <a:gd name="connsiteX5" fmla="*/ 3132667 w 5418667"/>
              <a:gd name="connsiteY5" fmla="*/ 790223 h 2751667"/>
              <a:gd name="connsiteX6" fmla="*/ 4445000 w 5418667"/>
              <a:gd name="connsiteY6" fmla="*/ 677334 h 2751667"/>
              <a:gd name="connsiteX7" fmla="*/ 5418667 w 5418667"/>
              <a:gd name="connsiteY7" fmla="*/ 0 h 2751667"/>
              <a:gd name="connsiteX0" fmla="*/ 0 w 5418667"/>
              <a:gd name="connsiteY0" fmla="*/ 2751667 h 2751667"/>
              <a:gd name="connsiteX1" fmla="*/ 719667 w 5418667"/>
              <a:gd name="connsiteY1" fmla="*/ 2652889 h 2751667"/>
              <a:gd name="connsiteX2" fmla="*/ 1114778 w 5418667"/>
              <a:gd name="connsiteY2" fmla="*/ 1919112 h 2751667"/>
              <a:gd name="connsiteX3" fmla="*/ 1975555 w 5418667"/>
              <a:gd name="connsiteY3" fmla="*/ 1622778 h 2751667"/>
              <a:gd name="connsiteX4" fmla="*/ 2427110 w 5418667"/>
              <a:gd name="connsiteY4" fmla="*/ 620889 h 2751667"/>
              <a:gd name="connsiteX5" fmla="*/ 3132667 w 5418667"/>
              <a:gd name="connsiteY5" fmla="*/ 790223 h 2751667"/>
              <a:gd name="connsiteX6" fmla="*/ 4445000 w 5418667"/>
              <a:gd name="connsiteY6" fmla="*/ 677334 h 2751667"/>
              <a:gd name="connsiteX7" fmla="*/ 5418667 w 5418667"/>
              <a:gd name="connsiteY7" fmla="*/ 0 h 2751667"/>
              <a:gd name="connsiteX0" fmla="*/ 0 w 5418667"/>
              <a:gd name="connsiteY0" fmla="*/ 2751667 h 2751667"/>
              <a:gd name="connsiteX1" fmla="*/ 719667 w 5418667"/>
              <a:gd name="connsiteY1" fmla="*/ 2652889 h 2751667"/>
              <a:gd name="connsiteX2" fmla="*/ 1114778 w 5418667"/>
              <a:gd name="connsiteY2" fmla="*/ 1919112 h 2751667"/>
              <a:gd name="connsiteX3" fmla="*/ 1975555 w 5418667"/>
              <a:gd name="connsiteY3" fmla="*/ 1622778 h 2751667"/>
              <a:gd name="connsiteX4" fmla="*/ 2427110 w 5418667"/>
              <a:gd name="connsiteY4" fmla="*/ 620889 h 2751667"/>
              <a:gd name="connsiteX5" fmla="*/ 3513667 w 5418667"/>
              <a:gd name="connsiteY5" fmla="*/ 282223 h 2751667"/>
              <a:gd name="connsiteX6" fmla="*/ 4445000 w 5418667"/>
              <a:gd name="connsiteY6" fmla="*/ 677334 h 2751667"/>
              <a:gd name="connsiteX7" fmla="*/ 5418667 w 5418667"/>
              <a:gd name="connsiteY7" fmla="*/ 0 h 2751667"/>
              <a:gd name="connsiteX0" fmla="*/ 0 w 5418667"/>
              <a:gd name="connsiteY0" fmla="*/ 2751797 h 2751797"/>
              <a:gd name="connsiteX1" fmla="*/ 719667 w 5418667"/>
              <a:gd name="connsiteY1" fmla="*/ 2653019 h 2751797"/>
              <a:gd name="connsiteX2" fmla="*/ 1114778 w 5418667"/>
              <a:gd name="connsiteY2" fmla="*/ 1919242 h 2751797"/>
              <a:gd name="connsiteX3" fmla="*/ 1975555 w 5418667"/>
              <a:gd name="connsiteY3" fmla="*/ 1622908 h 2751797"/>
              <a:gd name="connsiteX4" fmla="*/ 2427110 w 5418667"/>
              <a:gd name="connsiteY4" fmla="*/ 621019 h 2751797"/>
              <a:gd name="connsiteX5" fmla="*/ 3513667 w 5418667"/>
              <a:gd name="connsiteY5" fmla="*/ 282353 h 2751797"/>
              <a:gd name="connsiteX6" fmla="*/ 4501445 w 5418667"/>
              <a:gd name="connsiteY6" fmla="*/ 42464 h 2751797"/>
              <a:gd name="connsiteX7" fmla="*/ 5418667 w 5418667"/>
              <a:gd name="connsiteY7" fmla="*/ 130 h 2751797"/>
              <a:gd name="connsiteX0" fmla="*/ 0 w 4981222"/>
              <a:gd name="connsiteY0" fmla="*/ 3062111 h 3062111"/>
              <a:gd name="connsiteX1" fmla="*/ 719667 w 4981222"/>
              <a:gd name="connsiteY1" fmla="*/ 2963333 h 3062111"/>
              <a:gd name="connsiteX2" fmla="*/ 1114778 w 4981222"/>
              <a:gd name="connsiteY2" fmla="*/ 2229556 h 3062111"/>
              <a:gd name="connsiteX3" fmla="*/ 1975555 w 4981222"/>
              <a:gd name="connsiteY3" fmla="*/ 1933222 h 3062111"/>
              <a:gd name="connsiteX4" fmla="*/ 2427110 w 4981222"/>
              <a:gd name="connsiteY4" fmla="*/ 931333 h 3062111"/>
              <a:gd name="connsiteX5" fmla="*/ 3513667 w 4981222"/>
              <a:gd name="connsiteY5" fmla="*/ 592667 h 3062111"/>
              <a:gd name="connsiteX6" fmla="*/ 4501445 w 4981222"/>
              <a:gd name="connsiteY6" fmla="*/ 352778 h 3062111"/>
              <a:gd name="connsiteX7" fmla="*/ 4981222 w 4981222"/>
              <a:gd name="connsiteY7" fmla="*/ 0 h 3062111"/>
              <a:gd name="connsiteX0" fmla="*/ 0 w 5136444"/>
              <a:gd name="connsiteY0" fmla="*/ 3203222 h 3203222"/>
              <a:gd name="connsiteX1" fmla="*/ 719667 w 5136444"/>
              <a:gd name="connsiteY1" fmla="*/ 3104444 h 3203222"/>
              <a:gd name="connsiteX2" fmla="*/ 1114778 w 5136444"/>
              <a:gd name="connsiteY2" fmla="*/ 2370667 h 3203222"/>
              <a:gd name="connsiteX3" fmla="*/ 1975555 w 5136444"/>
              <a:gd name="connsiteY3" fmla="*/ 2074333 h 3203222"/>
              <a:gd name="connsiteX4" fmla="*/ 2427110 w 5136444"/>
              <a:gd name="connsiteY4" fmla="*/ 1072444 h 3203222"/>
              <a:gd name="connsiteX5" fmla="*/ 3513667 w 5136444"/>
              <a:gd name="connsiteY5" fmla="*/ 733778 h 3203222"/>
              <a:gd name="connsiteX6" fmla="*/ 4501445 w 5136444"/>
              <a:gd name="connsiteY6" fmla="*/ 493889 h 3203222"/>
              <a:gd name="connsiteX7" fmla="*/ 5136444 w 5136444"/>
              <a:gd name="connsiteY7" fmla="*/ 0 h 3203222"/>
              <a:gd name="connsiteX0" fmla="*/ 0 w 5136444"/>
              <a:gd name="connsiteY0" fmla="*/ 3203222 h 3203222"/>
              <a:gd name="connsiteX1" fmla="*/ 719667 w 5136444"/>
              <a:gd name="connsiteY1" fmla="*/ 3104444 h 3203222"/>
              <a:gd name="connsiteX2" fmla="*/ 1665111 w 5136444"/>
              <a:gd name="connsiteY2" fmla="*/ 2709333 h 3203222"/>
              <a:gd name="connsiteX3" fmla="*/ 1975555 w 5136444"/>
              <a:gd name="connsiteY3" fmla="*/ 2074333 h 3203222"/>
              <a:gd name="connsiteX4" fmla="*/ 2427110 w 5136444"/>
              <a:gd name="connsiteY4" fmla="*/ 1072444 h 3203222"/>
              <a:gd name="connsiteX5" fmla="*/ 3513667 w 5136444"/>
              <a:gd name="connsiteY5" fmla="*/ 733778 h 3203222"/>
              <a:gd name="connsiteX6" fmla="*/ 4501445 w 5136444"/>
              <a:gd name="connsiteY6" fmla="*/ 493889 h 3203222"/>
              <a:gd name="connsiteX7" fmla="*/ 5136444 w 5136444"/>
              <a:gd name="connsiteY7" fmla="*/ 0 h 3203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36444" h="3203222">
                <a:moveTo>
                  <a:pt x="0" y="3203222"/>
                </a:moveTo>
                <a:cubicBezTo>
                  <a:pt x="47037" y="3187935"/>
                  <a:pt x="442149" y="3186759"/>
                  <a:pt x="719667" y="3104444"/>
                </a:cubicBezTo>
                <a:cubicBezTo>
                  <a:pt x="997186" y="3022129"/>
                  <a:pt x="1455796" y="2881018"/>
                  <a:pt x="1665111" y="2709333"/>
                </a:cubicBezTo>
                <a:cubicBezTo>
                  <a:pt x="1874426" y="2537648"/>
                  <a:pt x="1848555" y="2347148"/>
                  <a:pt x="1975555" y="2074333"/>
                </a:cubicBezTo>
                <a:cubicBezTo>
                  <a:pt x="2102555" y="1801518"/>
                  <a:pt x="2170758" y="1295870"/>
                  <a:pt x="2427110" y="1072444"/>
                </a:cubicBezTo>
                <a:cubicBezTo>
                  <a:pt x="2683462" y="849018"/>
                  <a:pt x="3167945" y="830204"/>
                  <a:pt x="3513667" y="733778"/>
                </a:cubicBezTo>
                <a:cubicBezTo>
                  <a:pt x="3859390" y="637352"/>
                  <a:pt x="4230982" y="616185"/>
                  <a:pt x="4501445" y="493889"/>
                </a:cubicBezTo>
                <a:cubicBezTo>
                  <a:pt x="4771908" y="371593"/>
                  <a:pt x="5136444" y="0"/>
                  <a:pt x="5136444" y="0"/>
                </a:cubicBezTo>
              </a:path>
            </a:pathLst>
          </a:custGeom>
          <a:ln w="254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2463799" y="4219224"/>
            <a:ext cx="5842001" cy="2271888"/>
          </a:xfrm>
          <a:custGeom>
            <a:avLst/>
            <a:gdLst>
              <a:gd name="connsiteX0" fmla="*/ 0 w 5418667"/>
              <a:gd name="connsiteY0" fmla="*/ 2751667 h 2751667"/>
              <a:gd name="connsiteX1" fmla="*/ 141111 w 5418667"/>
              <a:gd name="connsiteY1" fmla="*/ 2652889 h 2751667"/>
              <a:gd name="connsiteX2" fmla="*/ 282222 w 5418667"/>
              <a:gd name="connsiteY2" fmla="*/ 2342445 h 2751667"/>
              <a:gd name="connsiteX3" fmla="*/ 1552222 w 5418667"/>
              <a:gd name="connsiteY3" fmla="*/ 1890889 h 2751667"/>
              <a:gd name="connsiteX4" fmla="*/ 2074333 w 5418667"/>
              <a:gd name="connsiteY4" fmla="*/ 1199445 h 2751667"/>
              <a:gd name="connsiteX5" fmla="*/ 3132667 w 5418667"/>
              <a:gd name="connsiteY5" fmla="*/ 790223 h 2751667"/>
              <a:gd name="connsiteX6" fmla="*/ 4445000 w 5418667"/>
              <a:gd name="connsiteY6" fmla="*/ 677334 h 2751667"/>
              <a:gd name="connsiteX7" fmla="*/ 5418667 w 5418667"/>
              <a:gd name="connsiteY7" fmla="*/ 0 h 2751667"/>
              <a:gd name="connsiteX0" fmla="*/ 0 w 5418667"/>
              <a:gd name="connsiteY0" fmla="*/ 2751667 h 2751667"/>
              <a:gd name="connsiteX1" fmla="*/ 719667 w 5418667"/>
              <a:gd name="connsiteY1" fmla="*/ 2652889 h 2751667"/>
              <a:gd name="connsiteX2" fmla="*/ 282222 w 5418667"/>
              <a:gd name="connsiteY2" fmla="*/ 2342445 h 2751667"/>
              <a:gd name="connsiteX3" fmla="*/ 1552222 w 5418667"/>
              <a:gd name="connsiteY3" fmla="*/ 1890889 h 2751667"/>
              <a:gd name="connsiteX4" fmla="*/ 2074333 w 5418667"/>
              <a:gd name="connsiteY4" fmla="*/ 1199445 h 2751667"/>
              <a:gd name="connsiteX5" fmla="*/ 3132667 w 5418667"/>
              <a:gd name="connsiteY5" fmla="*/ 790223 h 2751667"/>
              <a:gd name="connsiteX6" fmla="*/ 4445000 w 5418667"/>
              <a:gd name="connsiteY6" fmla="*/ 677334 h 2751667"/>
              <a:gd name="connsiteX7" fmla="*/ 5418667 w 5418667"/>
              <a:gd name="connsiteY7" fmla="*/ 0 h 2751667"/>
              <a:gd name="connsiteX0" fmla="*/ 0 w 5418667"/>
              <a:gd name="connsiteY0" fmla="*/ 2751667 h 2751667"/>
              <a:gd name="connsiteX1" fmla="*/ 719667 w 5418667"/>
              <a:gd name="connsiteY1" fmla="*/ 2652889 h 2751667"/>
              <a:gd name="connsiteX2" fmla="*/ 1114778 w 5418667"/>
              <a:gd name="connsiteY2" fmla="*/ 1919112 h 2751667"/>
              <a:gd name="connsiteX3" fmla="*/ 1552222 w 5418667"/>
              <a:gd name="connsiteY3" fmla="*/ 1890889 h 2751667"/>
              <a:gd name="connsiteX4" fmla="*/ 2074333 w 5418667"/>
              <a:gd name="connsiteY4" fmla="*/ 1199445 h 2751667"/>
              <a:gd name="connsiteX5" fmla="*/ 3132667 w 5418667"/>
              <a:gd name="connsiteY5" fmla="*/ 790223 h 2751667"/>
              <a:gd name="connsiteX6" fmla="*/ 4445000 w 5418667"/>
              <a:gd name="connsiteY6" fmla="*/ 677334 h 2751667"/>
              <a:gd name="connsiteX7" fmla="*/ 5418667 w 5418667"/>
              <a:gd name="connsiteY7" fmla="*/ 0 h 2751667"/>
              <a:gd name="connsiteX0" fmla="*/ 0 w 5418667"/>
              <a:gd name="connsiteY0" fmla="*/ 2751667 h 2751667"/>
              <a:gd name="connsiteX1" fmla="*/ 719667 w 5418667"/>
              <a:gd name="connsiteY1" fmla="*/ 2652889 h 2751667"/>
              <a:gd name="connsiteX2" fmla="*/ 1114778 w 5418667"/>
              <a:gd name="connsiteY2" fmla="*/ 1919112 h 2751667"/>
              <a:gd name="connsiteX3" fmla="*/ 1975555 w 5418667"/>
              <a:gd name="connsiteY3" fmla="*/ 1622778 h 2751667"/>
              <a:gd name="connsiteX4" fmla="*/ 2074333 w 5418667"/>
              <a:gd name="connsiteY4" fmla="*/ 1199445 h 2751667"/>
              <a:gd name="connsiteX5" fmla="*/ 3132667 w 5418667"/>
              <a:gd name="connsiteY5" fmla="*/ 790223 h 2751667"/>
              <a:gd name="connsiteX6" fmla="*/ 4445000 w 5418667"/>
              <a:gd name="connsiteY6" fmla="*/ 677334 h 2751667"/>
              <a:gd name="connsiteX7" fmla="*/ 5418667 w 5418667"/>
              <a:gd name="connsiteY7" fmla="*/ 0 h 2751667"/>
              <a:gd name="connsiteX0" fmla="*/ 0 w 5418667"/>
              <a:gd name="connsiteY0" fmla="*/ 2751667 h 2751667"/>
              <a:gd name="connsiteX1" fmla="*/ 719667 w 5418667"/>
              <a:gd name="connsiteY1" fmla="*/ 2652889 h 2751667"/>
              <a:gd name="connsiteX2" fmla="*/ 1114778 w 5418667"/>
              <a:gd name="connsiteY2" fmla="*/ 1919112 h 2751667"/>
              <a:gd name="connsiteX3" fmla="*/ 1975555 w 5418667"/>
              <a:gd name="connsiteY3" fmla="*/ 1622778 h 2751667"/>
              <a:gd name="connsiteX4" fmla="*/ 2427110 w 5418667"/>
              <a:gd name="connsiteY4" fmla="*/ 620889 h 2751667"/>
              <a:gd name="connsiteX5" fmla="*/ 3132667 w 5418667"/>
              <a:gd name="connsiteY5" fmla="*/ 790223 h 2751667"/>
              <a:gd name="connsiteX6" fmla="*/ 4445000 w 5418667"/>
              <a:gd name="connsiteY6" fmla="*/ 677334 h 2751667"/>
              <a:gd name="connsiteX7" fmla="*/ 5418667 w 5418667"/>
              <a:gd name="connsiteY7" fmla="*/ 0 h 2751667"/>
              <a:gd name="connsiteX0" fmla="*/ 0 w 5418667"/>
              <a:gd name="connsiteY0" fmla="*/ 2751667 h 2751667"/>
              <a:gd name="connsiteX1" fmla="*/ 719667 w 5418667"/>
              <a:gd name="connsiteY1" fmla="*/ 2652889 h 2751667"/>
              <a:gd name="connsiteX2" fmla="*/ 1114778 w 5418667"/>
              <a:gd name="connsiteY2" fmla="*/ 1919112 h 2751667"/>
              <a:gd name="connsiteX3" fmla="*/ 1975555 w 5418667"/>
              <a:gd name="connsiteY3" fmla="*/ 1622778 h 2751667"/>
              <a:gd name="connsiteX4" fmla="*/ 2427110 w 5418667"/>
              <a:gd name="connsiteY4" fmla="*/ 620889 h 2751667"/>
              <a:gd name="connsiteX5" fmla="*/ 3513667 w 5418667"/>
              <a:gd name="connsiteY5" fmla="*/ 282223 h 2751667"/>
              <a:gd name="connsiteX6" fmla="*/ 4445000 w 5418667"/>
              <a:gd name="connsiteY6" fmla="*/ 677334 h 2751667"/>
              <a:gd name="connsiteX7" fmla="*/ 5418667 w 5418667"/>
              <a:gd name="connsiteY7" fmla="*/ 0 h 2751667"/>
              <a:gd name="connsiteX0" fmla="*/ 0 w 5418667"/>
              <a:gd name="connsiteY0" fmla="*/ 2751797 h 2751797"/>
              <a:gd name="connsiteX1" fmla="*/ 719667 w 5418667"/>
              <a:gd name="connsiteY1" fmla="*/ 2653019 h 2751797"/>
              <a:gd name="connsiteX2" fmla="*/ 1114778 w 5418667"/>
              <a:gd name="connsiteY2" fmla="*/ 1919242 h 2751797"/>
              <a:gd name="connsiteX3" fmla="*/ 1975555 w 5418667"/>
              <a:gd name="connsiteY3" fmla="*/ 1622908 h 2751797"/>
              <a:gd name="connsiteX4" fmla="*/ 2427110 w 5418667"/>
              <a:gd name="connsiteY4" fmla="*/ 621019 h 2751797"/>
              <a:gd name="connsiteX5" fmla="*/ 3513667 w 5418667"/>
              <a:gd name="connsiteY5" fmla="*/ 282353 h 2751797"/>
              <a:gd name="connsiteX6" fmla="*/ 4501445 w 5418667"/>
              <a:gd name="connsiteY6" fmla="*/ 42464 h 2751797"/>
              <a:gd name="connsiteX7" fmla="*/ 5418667 w 5418667"/>
              <a:gd name="connsiteY7" fmla="*/ 130 h 2751797"/>
              <a:gd name="connsiteX0" fmla="*/ 0 w 4981222"/>
              <a:gd name="connsiteY0" fmla="*/ 3062111 h 3062111"/>
              <a:gd name="connsiteX1" fmla="*/ 719667 w 4981222"/>
              <a:gd name="connsiteY1" fmla="*/ 2963333 h 3062111"/>
              <a:gd name="connsiteX2" fmla="*/ 1114778 w 4981222"/>
              <a:gd name="connsiteY2" fmla="*/ 2229556 h 3062111"/>
              <a:gd name="connsiteX3" fmla="*/ 1975555 w 4981222"/>
              <a:gd name="connsiteY3" fmla="*/ 1933222 h 3062111"/>
              <a:gd name="connsiteX4" fmla="*/ 2427110 w 4981222"/>
              <a:gd name="connsiteY4" fmla="*/ 931333 h 3062111"/>
              <a:gd name="connsiteX5" fmla="*/ 3513667 w 4981222"/>
              <a:gd name="connsiteY5" fmla="*/ 592667 h 3062111"/>
              <a:gd name="connsiteX6" fmla="*/ 4501445 w 4981222"/>
              <a:gd name="connsiteY6" fmla="*/ 352778 h 3062111"/>
              <a:gd name="connsiteX7" fmla="*/ 4981222 w 4981222"/>
              <a:gd name="connsiteY7" fmla="*/ 0 h 3062111"/>
              <a:gd name="connsiteX0" fmla="*/ 0 w 5136444"/>
              <a:gd name="connsiteY0" fmla="*/ 3203222 h 3203222"/>
              <a:gd name="connsiteX1" fmla="*/ 719667 w 5136444"/>
              <a:gd name="connsiteY1" fmla="*/ 3104444 h 3203222"/>
              <a:gd name="connsiteX2" fmla="*/ 1114778 w 5136444"/>
              <a:gd name="connsiteY2" fmla="*/ 2370667 h 3203222"/>
              <a:gd name="connsiteX3" fmla="*/ 1975555 w 5136444"/>
              <a:gd name="connsiteY3" fmla="*/ 2074333 h 3203222"/>
              <a:gd name="connsiteX4" fmla="*/ 2427110 w 5136444"/>
              <a:gd name="connsiteY4" fmla="*/ 1072444 h 3203222"/>
              <a:gd name="connsiteX5" fmla="*/ 3513667 w 5136444"/>
              <a:gd name="connsiteY5" fmla="*/ 733778 h 3203222"/>
              <a:gd name="connsiteX6" fmla="*/ 4501445 w 5136444"/>
              <a:gd name="connsiteY6" fmla="*/ 493889 h 3203222"/>
              <a:gd name="connsiteX7" fmla="*/ 5136444 w 5136444"/>
              <a:gd name="connsiteY7" fmla="*/ 0 h 3203222"/>
              <a:gd name="connsiteX0" fmla="*/ 0 w 5136444"/>
              <a:gd name="connsiteY0" fmla="*/ 3203222 h 3203222"/>
              <a:gd name="connsiteX1" fmla="*/ 719667 w 5136444"/>
              <a:gd name="connsiteY1" fmla="*/ 3104444 h 3203222"/>
              <a:gd name="connsiteX2" fmla="*/ 1665111 w 5136444"/>
              <a:gd name="connsiteY2" fmla="*/ 2709333 h 3203222"/>
              <a:gd name="connsiteX3" fmla="*/ 1975555 w 5136444"/>
              <a:gd name="connsiteY3" fmla="*/ 2074333 h 3203222"/>
              <a:gd name="connsiteX4" fmla="*/ 2427110 w 5136444"/>
              <a:gd name="connsiteY4" fmla="*/ 1072444 h 3203222"/>
              <a:gd name="connsiteX5" fmla="*/ 3513667 w 5136444"/>
              <a:gd name="connsiteY5" fmla="*/ 733778 h 3203222"/>
              <a:gd name="connsiteX6" fmla="*/ 4501445 w 5136444"/>
              <a:gd name="connsiteY6" fmla="*/ 493889 h 3203222"/>
              <a:gd name="connsiteX7" fmla="*/ 5136444 w 5136444"/>
              <a:gd name="connsiteY7" fmla="*/ 0 h 3203222"/>
              <a:gd name="connsiteX0" fmla="*/ 0 w 5136444"/>
              <a:gd name="connsiteY0" fmla="*/ 3203222 h 3203222"/>
              <a:gd name="connsiteX1" fmla="*/ 564445 w 5136444"/>
              <a:gd name="connsiteY1" fmla="*/ 2525889 h 3203222"/>
              <a:gd name="connsiteX2" fmla="*/ 1665111 w 5136444"/>
              <a:gd name="connsiteY2" fmla="*/ 2709333 h 3203222"/>
              <a:gd name="connsiteX3" fmla="*/ 1975555 w 5136444"/>
              <a:gd name="connsiteY3" fmla="*/ 2074333 h 3203222"/>
              <a:gd name="connsiteX4" fmla="*/ 2427110 w 5136444"/>
              <a:gd name="connsiteY4" fmla="*/ 1072444 h 3203222"/>
              <a:gd name="connsiteX5" fmla="*/ 3513667 w 5136444"/>
              <a:gd name="connsiteY5" fmla="*/ 733778 h 3203222"/>
              <a:gd name="connsiteX6" fmla="*/ 4501445 w 5136444"/>
              <a:gd name="connsiteY6" fmla="*/ 493889 h 3203222"/>
              <a:gd name="connsiteX7" fmla="*/ 5136444 w 5136444"/>
              <a:gd name="connsiteY7" fmla="*/ 0 h 3203222"/>
              <a:gd name="connsiteX0" fmla="*/ 0 w 5136444"/>
              <a:gd name="connsiteY0" fmla="*/ 3203222 h 3203222"/>
              <a:gd name="connsiteX1" fmla="*/ 564445 w 5136444"/>
              <a:gd name="connsiteY1" fmla="*/ 2525889 h 3203222"/>
              <a:gd name="connsiteX2" fmla="*/ 1354667 w 5136444"/>
              <a:gd name="connsiteY2" fmla="*/ 2060222 h 3203222"/>
              <a:gd name="connsiteX3" fmla="*/ 1975555 w 5136444"/>
              <a:gd name="connsiteY3" fmla="*/ 2074333 h 3203222"/>
              <a:gd name="connsiteX4" fmla="*/ 2427110 w 5136444"/>
              <a:gd name="connsiteY4" fmla="*/ 1072444 h 3203222"/>
              <a:gd name="connsiteX5" fmla="*/ 3513667 w 5136444"/>
              <a:gd name="connsiteY5" fmla="*/ 733778 h 3203222"/>
              <a:gd name="connsiteX6" fmla="*/ 4501445 w 5136444"/>
              <a:gd name="connsiteY6" fmla="*/ 493889 h 3203222"/>
              <a:gd name="connsiteX7" fmla="*/ 5136444 w 5136444"/>
              <a:gd name="connsiteY7" fmla="*/ 0 h 3203222"/>
              <a:gd name="connsiteX0" fmla="*/ 0 w 5136444"/>
              <a:gd name="connsiteY0" fmla="*/ 3203222 h 3203222"/>
              <a:gd name="connsiteX1" fmla="*/ 564445 w 5136444"/>
              <a:gd name="connsiteY1" fmla="*/ 2525889 h 3203222"/>
              <a:gd name="connsiteX2" fmla="*/ 1354667 w 5136444"/>
              <a:gd name="connsiteY2" fmla="*/ 2060222 h 3203222"/>
              <a:gd name="connsiteX3" fmla="*/ 1975555 w 5136444"/>
              <a:gd name="connsiteY3" fmla="*/ 2074333 h 3203222"/>
              <a:gd name="connsiteX4" fmla="*/ 3174999 w 5136444"/>
              <a:gd name="connsiteY4" fmla="*/ 1665111 h 3203222"/>
              <a:gd name="connsiteX5" fmla="*/ 3513667 w 5136444"/>
              <a:gd name="connsiteY5" fmla="*/ 733778 h 3203222"/>
              <a:gd name="connsiteX6" fmla="*/ 4501445 w 5136444"/>
              <a:gd name="connsiteY6" fmla="*/ 493889 h 3203222"/>
              <a:gd name="connsiteX7" fmla="*/ 5136444 w 5136444"/>
              <a:gd name="connsiteY7" fmla="*/ 0 h 3203222"/>
              <a:gd name="connsiteX0" fmla="*/ 0 w 5136444"/>
              <a:gd name="connsiteY0" fmla="*/ 3203222 h 3203222"/>
              <a:gd name="connsiteX1" fmla="*/ 564445 w 5136444"/>
              <a:gd name="connsiteY1" fmla="*/ 2525889 h 3203222"/>
              <a:gd name="connsiteX2" fmla="*/ 1354667 w 5136444"/>
              <a:gd name="connsiteY2" fmla="*/ 2060222 h 3203222"/>
              <a:gd name="connsiteX3" fmla="*/ 1975555 w 5136444"/>
              <a:gd name="connsiteY3" fmla="*/ 2074333 h 3203222"/>
              <a:gd name="connsiteX4" fmla="*/ 3174999 w 5136444"/>
              <a:gd name="connsiteY4" fmla="*/ 1665111 h 3203222"/>
              <a:gd name="connsiteX5" fmla="*/ 4769556 w 5136444"/>
              <a:gd name="connsiteY5" fmla="*/ 1439333 h 3203222"/>
              <a:gd name="connsiteX6" fmla="*/ 4501445 w 5136444"/>
              <a:gd name="connsiteY6" fmla="*/ 493889 h 3203222"/>
              <a:gd name="connsiteX7" fmla="*/ 5136444 w 5136444"/>
              <a:gd name="connsiteY7" fmla="*/ 0 h 3203222"/>
              <a:gd name="connsiteX0" fmla="*/ 0 w 5523249"/>
              <a:gd name="connsiteY0" fmla="*/ 3203222 h 3203222"/>
              <a:gd name="connsiteX1" fmla="*/ 564445 w 5523249"/>
              <a:gd name="connsiteY1" fmla="*/ 2525889 h 3203222"/>
              <a:gd name="connsiteX2" fmla="*/ 1354667 w 5523249"/>
              <a:gd name="connsiteY2" fmla="*/ 2060222 h 3203222"/>
              <a:gd name="connsiteX3" fmla="*/ 1975555 w 5523249"/>
              <a:gd name="connsiteY3" fmla="*/ 2074333 h 3203222"/>
              <a:gd name="connsiteX4" fmla="*/ 3174999 w 5523249"/>
              <a:gd name="connsiteY4" fmla="*/ 1665111 h 3203222"/>
              <a:gd name="connsiteX5" fmla="*/ 4769556 w 5523249"/>
              <a:gd name="connsiteY5" fmla="*/ 1439333 h 3203222"/>
              <a:gd name="connsiteX6" fmla="*/ 5517445 w 5523249"/>
              <a:gd name="connsiteY6" fmla="*/ 917223 h 3203222"/>
              <a:gd name="connsiteX7" fmla="*/ 5136444 w 5523249"/>
              <a:gd name="connsiteY7" fmla="*/ 0 h 3203222"/>
              <a:gd name="connsiteX0" fmla="*/ 0 w 5572843"/>
              <a:gd name="connsiteY0" fmla="*/ 2335631 h 2335631"/>
              <a:gd name="connsiteX1" fmla="*/ 564445 w 5572843"/>
              <a:gd name="connsiteY1" fmla="*/ 1658298 h 2335631"/>
              <a:gd name="connsiteX2" fmla="*/ 1354667 w 5572843"/>
              <a:gd name="connsiteY2" fmla="*/ 1192631 h 2335631"/>
              <a:gd name="connsiteX3" fmla="*/ 1975555 w 5572843"/>
              <a:gd name="connsiteY3" fmla="*/ 1206742 h 2335631"/>
              <a:gd name="connsiteX4" fmla="*/ 3174999 w 5572843"/>
              <a:gd name="connsiteY4" fmla="*/ 797520 h 2335631"/>
              <a:gd name="connsiteX5" fmla="*/ 4769556 w 5572843"/>
              <a:gd name="connsiteY5" fmla="*/ 571742 h 2335631"/>
              <a:gd name="connsiteX6" fmla="*/ 5517445 w 5572843"/>
              <a:gd name="connsiteY6" fmla="*/ 49632 h 2335631"/>
              <a:gd name="connsiteX7" fmla="*/ 5517444 w 5572843"/>
              <a:gd name="connsiteY7" fmla="*/ 21409 h 2335631"/>
              <a:gd name="connsiteX0" fmla="*/ 0 w 5622175"/>
              <a:gd name="connsiteY0" fmla="*/ 2329740 h 2329740"/>
              <a:gd name="connsiteX1" fmla="*/ 564445 w 5622175"/>
              <a:gd name="connsiteY1" fmla="*/ 1652407 h 2329740"/>
              <a:gd name="connsiteX2" fmla="*/ 1354667 w 5622175"/>
              <a:gd name="connsiteY2" fmla="*/ 1186740 h 2329740"/>
              <a:gd name="connsiteX3" fmla="*/ 1975555 w 5622175"/>
              <a:gd name="connsiteY3" fmla="*/ 1200851 h 2329740"/>
              <a:gd name="connsiteX4" fmla="*/ 3174999 w 5622175"/>
              <a:gd name="connsiteY4" fmla="*/ 791629 h 2329740"/>
              <a:gd name="connsiteX5" fmla="*/ 4769556 w 5622175"/>
              <a:gd name="connsiteY5" fmla="*/ 565851 h 2329740"/>
              <a:gd name="connsiteX6" fmla="*/ 5517445 w 5622175"/>
              <a:gd name="connsiteY6" fmla="*/ 43741 h 2329740"/>
              <a:gd name="connsiteX7" fmla="*/ 5616222 w 5622175"/>
              <a:gd name="connsiteY7" fmla="*/ 29629 h 2329740"/>
              <a:gd name="connsiteX0" fmla="*/ 0 w 5623456"/>
              <a:gd name="connsiteY0" fmla="*/ 2326639 h 2326639"/>
              <a:gd name="connsiteX1" fmla="*/ 564445 w 5623456"/>
              <a:gd name="connsiteY1" fmla="*/ 1649306 h 2326639"/>
              <a:gd name="connsiteX2" fmla="*/ 1354667 w 5623456"/>
              <a:gd name="connsiteY2" fmla="*/ 1183639 h 2326639"/>
              <a:gd name="connsiteX3" fmla="*/ 1975555 w 5623456"/>
              <a:gd name="connsiteY3" fmla="*/ 1197750 h 2326639"/>
              <a:gd name="connsiteX4" fmla="*/ 3174999 w 5623456"/>
              <a:gd name="connsiteY4" fmla="*/ 788528 h 2326639"/>
              <a:gd name="connsiteX5" fmla="*/ 4741334 w 5623456"/>
              <a:gd name="connsiteY5" fmla="*/ 520417 h 2326639"/>
              <a:gd name="connsiteX6" fmla="*/ 5517445 w 5623456"/>
              <a:gd name="connsiteY6" fmla="*/ 40640 h 2326639"/>
              <a:gd name="connsiteX7" fmla="*/ 5616222 w 5623456"/>
              <a:gd name="connsiteY7" fmla="*/ 26528 h 2326639"/>
              <a:gd name="connsiteX0" fmla="*/ 0 w 5622805"/>
              <a:gd name="connsiteY0" fmla="*/ 2331810 h 2331810"/>
              <a:gd name="connsiteX1" fmla="*/ 564445 w 5622805"/>
              <a:gd name="connsiteY1" fmla="*/ 1654477 h 2331810"/>
              <a:gd name="connsiteX2" fmla="*/ 1354667 w 5622805"/>
              <a:gd name="connsiteY2" fmla="*/ 1188810 h 2331810"/>
              <a:gd name="connsiteX3" fmla="*/ 1975555 w 5622805"/>
              <a:gd name="connsiteY3" fmla="*/ 1202921 h 2331810"/>
              <a:gd name="connsiteX4" fmla="*/ 3174999 w 5622805"/>
              <a:gd name="connsiteY4" fmla="*/ 793699 h 2331810"/>
              <a:gd name="connsiteX5" fmla="*/ 4755445 w 5622805"/>
              <a:gd name="connsiteY5" fmla="*/ 596144 h 2331810"/>
              <a:gd name="connsiteX6" fmla="*/ 5517445 w 5622805"/>
              <a:gd name="connsiteY6" fmla="*/ 45811 h 2331810"/>
              <a:gd name="connsiteX7" fmla="*/ 5616222 w 5622805"/>
              <a:gd name="connsiteY7" fmla="*/ 31699 h 2331810"/>
              <a:gd name="connsiteX0" fmla="*/ 0 w 5743222"/>
              <a:gd name="connsiteY0" fmla="*/ 2413000 h 2413000"/>
              <a:gd name="connsiteX1" fmla="*/ 564445 w 5743222"/>
              <a:gd name="connsiteY1" fmla="*/ 1735667 h 2413000"/>
              <a:gd name="connsiteX2" fmla="*/ 1354667 w 5743222"/>
              <a:gd name="connsiteY2" fmla="*/ 1270000 h 2413000"/>
              <a:gd name="connsiteX3" fmla="*/ 1975555 w 5743222"/>
              <a:gd name="connsiteY3" fmla="*/ 1284111 h 2413000"/>
              <a:gd name="connsiteX4" fmla="*/ 3174999 w 5743222"/>
              <a:gd name="connsiteY4" fmla="*/ 874889 h 2413000"/>
              <a:gd name="connsiteX5" fmla="*/ 4755445 w 5743222"/>
              <a:gd name="connsiteY5" fmla="*/ 677334 h 2413000"/>
              <a:gd name="connsiteX6" fmla="*/ 5517445 w 5743222"/>
              <a:gd name="connsiteY6" fmla="*/ 127001 h 2413000"/>
              <a:gd name="connsiteX7" fmla="*/ 5743222 w 5743222"/>
              <a:gd name="connsiteY7" fmla="*/ 0 h 2413000"/>
              <a:gd name="connsiteX0" fmla="*/ 0 w 5729111"/>
              <a:gd name="connsiteY0" fmla="*/ 2497667 h 2497667"/>
              <a:gd name="connsiteX1" fmla="*/ 564445 w 5729111"/>
              <a:gd name="connsiteY1" fmla="*/ 1820334 h 2497667"/>
              <a:gd name="connsiteX2" fmla="*/ 1354667 w 5729111"/>
              <a:gd name="connsiteY2" fmla="*/ 1354667 h 2497667"/>
              <a:gd name="connsiteX3" fmla="*/ 1975555 w 5729111"/>
              <a:gd name="connsiteY3" fmla="*/ 1368778 h 2497667"/>
              <a:gd name="connsiteX4" fmla="*/ 3174999 w 5729111"/>
              <a:gd name="connsiteY4" fmla="*/ 959556 h 2497667"/>
              <a:gd name="connsiteX5" fmla="*/ 4755445 w 5729111"/>
              <a:gd name="connsiteY5" fmla="*/ 762001 h 2497667"/>
              <a:gd name="connsiteX6" fmla="*/ 5517445 w 5729111"/>
              <a:gd name="connsiteY6" fmla="*/ 211668 h 2497667"/>
              <a:gd name="connsiteX7" fmla="*/ 5729111 w 5729111"/>
              <a:gd name="connsiteY7" fmla="*/ 0 h 2497667"/>
              <a:gd name="connsiteX0" fmla="*/ 0 w 5517445"/>
              <a:gd name="connsiteY0" fmla="*/ 2285999 h 2285999"/>
              <a:gd name="connsiteX1" fmla="*/ 564445 w 5517445"/>
              <a:gd name="connsiteY1" fmla="*/ 1608666 h 2285999"/>
              <a:gd name="connsiteX2" fmla="*/ 1354667 w 5517445"/>
              <a:gd name="connsiteY2" fmla="*/ 1142999 h 2285999"/>
              <a:gd name="connsiteX3" fmla="*/ 1975555 w 5517445"/>
              <a:gd name="connsiteY3" fmla="*/ 1157110 h 2285999"/>
              <a:gd name="connsiteX4" fmla="*/ 3174999 w 5517445"/>
              <a:gd name="connsiteY4" fmla="*/ 747888 h 2285999"/>
              <a:gd name="connsiteX5" fmla="*/ 4755445 w 5517445"/>
              <a:gd name="connsiteY5" fmla="*/ 550333 h 2285999"/>
              <a:gd name="connsiteX6" fmla="*/ 5517445 w 5517445"/>
              <a:gd name="connsiteY6" fmla="*/ 0 h 2285999"/>
              <a:gd name="connsiteX0" fmla="*/ 0 w 5616223"/>
              <a:gd name="connsiteY0" fmla="*/ 2285999 h 2285999"/>
              <a:gd name="connsiteX1" fmla="*/ 564445 w 5616223"/>
              <a:gd name="connsiteY1" fmla="*/ 1608666 h 2285999"/>
              <a:gd name="connsiteX2" fmla="*/ 1354667 w 5616223"/>
              <a:gd name="connsiteY2" fmla="*/ 1142999 h 2285999"/>
              <a:gd name="connsiteX3" fmla="*/ 1975555 w 5616223"/>
              <a:gd name="connsiteY3" fmla="*/ 1157110 h 2285999"/>
              <a:gd name="connsiteX4" fmla="*/ 3174999 w 5616223"/>
              <a:gd name="connsiteY4" fmla="*/ 747888 h 2285999"/>
              <a:gd name="connsiteX5" fmla="*/ 4755445 w 5616223"/>
              <a:gd name="connsiteY5" fmla="*/ 550333 h 2285999"/>
              <a:gd name="connsiteX6" fmla="*/ 5616223 w 5616223"/>
              <a:gd name="connsiteY6" fmla="*/ 0 h 2285999"/>
              <a:gd name="connsiteX0" fmla="*/ 0 w 5616223"/>
              <a:gd name="connsiteY0" fmla="*/ 2285999 h 2285999"/>
              <a:gd name="connsiteX1" fmla="*/ 564445 w 5616223"/>
              <a:gd name="connsiteY1" fmla="*/ 1608666 h 2285999"/>
              <a:gd name="connsiteX2" fmla="*/ 1199444 w 5616223"/>
              <a:gd name="connsiteY2" fmla="*/ 1354666 h 2285999"/>
              <a:gd name="connsiteX3" fmla="*/ 1975555 w 5616223"/>
              <a:gd name="connsiteY3" fmla="*/ 1157110 h 2285999"/>
              <a:gd name="connsiteX4" fmla="*/ 3174999 w 5616223"/>
              <a:gd name="connsiteY4" fmla="*/ 747888 h 2285999"/>
              <a:gd name="connsiteX5" fmla="*/ 4755445 w 5616223"/>
              <a:gd name="connsiteY5" fmla="*/ 550333 h 2285999"/>
              <a:gd name="connsiteX6" fmla="*/ 5616223 w 5616223"/>
              <a:gd name="connsiteY6" fmla="*/ 0 h 2285999"/>
              <a:gd name="connsiteX0" fmla="*/ 0 w 5616223"/>
              <a:gd name="connsiteY0" fmla="*/ 2285999 h 2285999"/>
              <a:gd name="connsiteX1" fmla="*/ 564445 w 5616223"/>
              <a:gd name="connsiteY1" fmla="*/ 1608666 h 2285999"/>
              <a:gd name="connsiteX2" fmla="*/ 1199444 w 5616223"/>
              <a:gd name="connsiteY2" fmla="*/ 1354666 h 2285999"/>
              <a:gd name="connsiteX3" fmla="*/ 1975555 w 5616223"/>
              <a:gd name="connsiteY3" fmla="*/ 1157110 h 2285999"/>
              <a:gd name="connsiteX4" fmla="*/ 3174999 w 5616223"/>
              <a:gd name="connsiteY4" fmla="*/ 747888 h 2285999"/>
              <a:gd name="connsiteX5" fmla="*/ 4755445 w 5616223"/>
              <a:gd name="connsiteY5" fmla="*/ 550333 h 2285999"/>
              <a:gd name="connsiteX6" fmla="*/ 5616223 w 5616223"/>
              <a:gd name="connsiteY6" fmla="*/ 0 h 2285999"/>
              <a:gd name="connsiteX0" fmla="*/ 0 w 5616223"/>
              <a:gd name="connsiteY0" fmla="*/ 2285999 h 2285999"/>
              <a:gd name="connsiteX1" fmla="*/ 564445 w 5616223"/>
              <a:gd name="connsiteY1" fmla="*/ 1608666 h 2285999"/>
              <a:gd name="connsiteX2" fmla="*/ 1199444 w 5616223"/>
              <a:gd name="connsiteY2" fmla="*/ 1354666 h 2285999"/>
              <a:gd name="connsiteX3" fmla="*/ 1975555 w 5616223"/>
              <a:gd name="connsiteY3" fmla="*/ 1157110 h 2285999"/>
              <a:gd name="connsiteX4" fmla="*/ 3174999 w 5616223"/>
              <a:gd name="connsiteY4" fmla="*/ 747888 h 2285999"/>
              <a:gd name="connsiteX5" fmla="*/ 4755445 w 5616223"/>
              <a:gd name="connsiteY5" fmla="*/ 550333 h 2285999"/>
              <a:gd name="connsiteX6" fmla="*/ 5616223 w 5616223"/>
              <a:gd name="connsiteY6" fmla="*/ 0 h 2285999"/>
              <a:gd name="connsiteX0" fmla="*/ 0 w 5842001"/>
              <a:gd name="connsiteY0" fmla="*/ 2271888 h 2271888"/>
              <a:gd name="connsiteX1" fmla="*/ 564445 w 5842001"/>
              <a:gd name="connsiteY1" fmla="*/ 1594555 h 2271888"/>
              <a:gd name="connsiteX2" fmla="*/ 1199444 w 5842001"/>
              <a:gd name="connsiteY2" fmla="*/ 1340555 h 2271888"/>
              <a:gd name="connsiteX3" fmla="*/ 1975555 w 5842001"/>
              <a:gd name="connsiteY3" fmla="*/ 1142999 h 2271888"/>
              <a:gd name="connsiteX4" fmla="*/ 3174999 w 5842001"/>
              <a:gd name="connsiteY4" fmla="*/ 733777 h 2271888"/>
              <a:gd name="connsiteX5" fmla="*/ 4755445 w 5842001"/>
              <a:gd name="connsiteY5" fmla="*/ 536222 h 2271888"/>
              <a:gd name="connsiteX6" fmla="*/ 5842001 w 5842001"/>
              <a:gd name="connsiteY6" fmla="*/ 0 h 2271888"/>
              <a:gd name="connsiteX0" fmla="*/ 0 w 5842001"/>
              <a:gd name="connsiteY0" fmla="*/ 2271888 h 2271888"/>
              <a:gd name="connsiteX1" fmla="*/ 564445 w 5842001"/>
              <a:gd name="connsiteY1" fmla="*/ 1594555 h 2271888"/>
              <a:gd name="connsiteX2" fmla="*/ 1199444 w 5842001"/>
              <a:gd name="connsiteY2" fmla="*/ 1340555 h 2271888"/>
              <a:gd name="connsiteX3" fmla="*/ 1975555 w 5842001"/>
              <a:gd name="connsiteY3" fmla="*/ 1142999 h 2271888"/>
              <a:gd name="connsiteX4" fmla="*/ 3174999 w 5842001"/>
              <a:gd name="connsiteY4" fmla="*/ 733777 h 2271888"/>
              <a:gd name="connsiteX5" fmla="*/ 4755445 w 5842001"/>
              <a:gd name="connsiteY5" fmla="*/ 536222 h 2271888"/>
              <a:gd name="connsiteX6" fmla="*/ 5842001 w 5842001"/>
              <a:gd name="connsiteY6" fmla="*/ 0 h 2271888"/>
              <a:gd name="connsiteX0" fmla="*/ 0 w 5842001"/>
              <a:gd name="connsiteY0" fmla="*/ 2271888 h 2271888"/>
              <a:gd name="connsiteX1" fmla="*/ 564445 w 5842001"/>
              <a:gd name="connsiteY1" fmla="*/ 1594555 h 2271888"/>
              <a:gd name="connsiteX2" fmla="*/ 1199444 w 5842001"/>
              <a:gd name="connsiteY2" fmla="*/ 1340555 h 2271888"/>
              <a:gd name="connsiteX3" fmla="*/ 1975555 w 5842001"/>
              <a:gd name="connsiteY3" fmla="*/ 1142999 h 2271888"/>
              <a:gd name="connsiteX4" fmla="*/ 3443110 w 5842001"/>
              <a:gd name="connsiteY4" fmla="*/ 987777 h 2271888"/>
              <a:gd name="connsiteX5" fmla="*/ 4755445 w 5842001"/>
              <a:gd name="connsiteY5" fmla="*/ 536222 h 2271888"/>
              <a:gd name="connsiteX6" fmla="*/ 5842001 w 5842001"/>
              <a:gd name="connsiteY6" fmla="*/ 0 h 2271888"/>
              <a:gd name="connsiteX0" fmla="*/ 0 w 5842001"/>
              <a:gd name="connsiteY0" fmla="*/ 2271888 h 2271888"/>
              <a:gd name="connsiteX1" fmla="*/ 564445 w 5842001"/>
              <a:gd name="connsiteY1" fmla="*/ 1594555 h 2271888"/>
              <a:gd name="connsiteX2" fmla="*/ 1199444 w 5842001"/>
              <a:gd name="connsiteY2" fmla="*/ 1340555 h 2271888"/>
              <a:gd name="connsiteX3" fmla="*/ 1975555 w 5842001"/>
              <a:gd name="connsiteY3" fmla="*/ 1142999 h 2271888"/>
              <a:gd name="connsiteX4" fmla="*/ 3443110 w 5842001"/>
              <a:gd name="connsiteY4" fmla="*/ 987777 h 2271888"/>
              <a:gd name="connsiteX5" fmla="*/ 4755445 w 5842001"/>
              <a:gd name="connsiteY5" fmla="*/ 536222 h 2271888"/>
              <a:gd name="connsiteX6" fmla="*/ 5842001 w 5842001"/>
              <a:gd name="connsiteY6" fmla="*/ 0 h 2271888"/>
              <a:gd name="connsiteX0" fmla="*/ 0 w 5842001"/>
              <a:gd name="connsiteY0" fmla="*/ 2271888 h 2271888"/>
              <a:gd name="connsiteX1" fmla="*/ 564445 w 5842001"/>
              <a:gd name="connsiteY1" fmla="*/ 1594555 h 2271888"/>
              <a:gd name="connsiteX2" fmla="*/ 1199444 w 5842001"/>
              <a:gd name="connsiteY2" fmla="*/ 1340555 h 2271888"/>
              <a:gd name="connsiteX3" fmla="*/ 1975555 w 5842001"/>
              <a:gd name="connsiteY3" fmla="*/ 1142999 h 2271888"/>
              <a:gd name="connsiteX4" fmla="*/ 3443110 w 5842001"/>
              <a:gd name="connsiteY4" fmla="*/ 987777 h 2271888"/>
              <a:gd name="connsiteX5" fmla="*/ 4755445 w 5842001"/>
              <a:gd name="connsiteY5" fmla="*/ 536222 h 2271888"/>
              <a:gd name="connsiteX6" fmla="*/ 5842001 w 5842001"/>
              <a:gd name="connsiteY6" fmla="*/ 0 h 2271888"/>
              <a:gd name="connsiteX0" fmla="*/ 0 w 5842001"/>
              <a:gd name="connsiteY0" fmla="*/ 2271888 h 2271888"/>
              <a:gd name="connsiteX1" fmla="*/ 564445 w 5842001"/>
              <a:gd name="connsiteY1" fmla="*/ 1594555 h 2271888"/>
              <a:gd name="connsiteX2" fmla="*/ 1199444 w 5842001"/>
              <a:gd name="connsiteY2" fmla="*/ 1340555 h 2271888"/>
              <a:gd name="connsiteX3" fmla="*/ 1975555 w 5842001"/>
              <a:gd name="connsiteY3" fmla="*/ 1142999 h 2271888"/>
              <a:gd name="connsiteX4" fmla="*/ 3443110 w 5842001"/>
              <a:gd name="connsiteY4" fmla="*/ 987777 h 2271888"/>
              <a:gd name="connsiteX5" fmla="*/ 4755445 w 5842001"/>
              <a:gd name="connsiteY5" fmla="*/ 536222 h 2271888"/>
              <a:gd name="connsiteX6" fmla="*/ 5842001 w 5842001"/>
              <a:gd name="connsiteY6" fmla="*/ 0 h 2271888"/>
              <a:gd name="connsiteX0" fmla="*/ 0 w 5842001"/>
              <a:gd name="connsiteY0" fmla="*/ 2271888 h 2271888"/>
              <a:gd name="connsiteX1" fmla="*/ 564445 w 5842001"/>
              <a:gd name="connsiteY1" fmla="*/ 1594555 h 2271888"/>
              <a:gd name="connsiteX2" fmla="*/ 1199444 w 5842001"/>
              <a:gd name="connsiteY2" fmla="*/ 1340555 h 2271888"/>
              <a:gd name="connsiteX3" fmla="*/ 1975555 w 5842001"/>
              <a:gd name="connsiteY3" fmla="*/ 1142999 h 2271888"/>
              <a:gd name="connsiteX4" fmla="*/ 3443110 w 5842001"/>
              <a:gd name="connsiteY4" fmla="*/ 987777 h 2271888"/>
              <a:gd name="connsiteX5" fmla="*/ 4755445 w 5842001"/>
              <a:gd name="connsiteY5" fmla="*/ 536222 h 2271888"/>
              <a:gd name="connsiteX6" fmla="*/ 5842001 w 5842001"/>
              <a:gd name="connsiteY6" fmla="*/ 0 h 2271888"/>
              <a:gd name="connsiteX0" fmla="*/ 0 w 5842001"/>
              <a:gd name="connsiteY0" fmla="*/ 2271888 h 2271888"/>
              <a:gd name="connsiteX1" fmla="*/ 564445 w 5842001"/>
              <a:gd name="connsiteY1" fmla="*/ 1594555 h 2271888"/>
              <a:gd name="connsiteX2" fmla="*/ 1199444 w 5842001"/>
              <a:gd name="connsiteY2" fmla="*/ 1340555 h 2271888"/>
              <a:gd name="connsiteX3" fmla="*/ 1975555 w 5842001"/>
              <a:gd name="connsiteY3" fmla="*/ 1142999 h 2271888"/>
              <a:gd name="connsiteX4" fmla="*/ 3443110 w 5842001"/>
              <a:gd name="connsiteY4" fmla="*/ 987777 h 2271888"/>
              <a:gd name="connsiteX5" fmla="*/ 4755445 w 5842001"/>
              <a:gd name="connsiteY5" fmla="*/ 536222 h 2271888"/>
              <a:gd name="connsiteX6" fmla="*/ 5842001 w 5842001"/>
              <a:gd name="connsiteY6" fmla="*/ 0 h 227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42001" h="2271888">
                <a:moveTo>
                  <a:pt x="0" y="2271888"/>
                </a:moveTo>
                <a:cubicBezTo>
                  <a:pt x="47037" y="2256601"/>
                  <a:pt x="364538" y="1749777"/>
                  <a:pt x="564445" y="1594555"/>
                </a:cubicBezTo>
                <a:cubicBezTo>
                  <a:pt x="764352" y="1439333"/>
                  <a:pt x="907814" y="1302926"/>
                  <a:pt x="1199444" y="1340555"/>
                </a:cubicBezTo>
                <a:cubicBezTo>
                  <a:pt x="1491074" y="1378184"/>
                  <a:pt x="1629833" y="1342907"/>
                  <a:pt x="1975555" y="1142999"/>
                </a:cubicBezTo>
                <a:cubicBezTo>
                  <a:pt x="2321277" y="943091"/>
                  <a:pt x="2796350" y="863128"/>
                  <a:pt x="3443110" y="987777"/>
                </a:cubicBezTo>
                <a:cubicBezTo>
                  <a:pt x="4089870" y="1112426"/>
                  <a:pt x="4383852" y="785518"/>
                  <a:pt x="4755445" y="536222"/>
                </a:cubicBezTo>
                <a:cubicBezTo>
                  <a:pt x="5127038" y="286926"/>
                  <a:pt x="5736168" y="155223"/>
                  <a:pt x="5842001" y="0"/>
                </a:cubicBezTo>
              </a:path>
            </a:pathLst>
          </a:custGeom>
          <a:ln w="254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812850" y="3143961"/>
            <a:ext cx="76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accent3"/>
                </a:solidFill>
                <a:latin typeface="Times"/>
                <a:cs typeface="Times"/>
              </a:rPr>
              <a:t>4</a:t>
            </a:r>
            <a:r>
              <a:rPr lang="en-US" sz="900" i="1" baseline="30000" dirty="0" smtClean="0">
                <a:solidFill>
                  <a:schemeClr val="accent3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b="1" i="1" dirty="0" smtClean="0">
                <a:solidFill>
                  <a:schemeClr val="accent3"/>
                </a:solidFill>
                <a:latin typeface="Times"/>
                <a:cs typeface="Times"/>
              </a:rPr>
              <a:t>g(n)</a:t>
            </a:r>
            <a:endParaRPr lang="en-US" b="1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15579" y="3987800"/>
            <a:ext cx="10216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chemeClr val="accent5"/>
                </a:solidFill>
                <a:latin typeface="Lucida Grande"/>
                <a:ea typeface="Lucida Grande"/>
                <a:cs typeface="Lucida Grande"/>
              </a:rPr>
              <a:t>⅓</a:t>
            </a:r>
            <a:r>
              <a:rPr lang="en-US" sz="900" i="1" baseline="30000" dirty="0" smtClean="0">
                <a:solidFill>
                  <a:schemeClr val="accent5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200" b="1" i="1" dirty="0" smtClean="0">
                <a:solidFill>
                  <a:schemeClr val="accent5"/>
                </a:solidFill>
                <a:latin typeface="Times"/>
                <a:cs typeface="Times"/>
              </a:rPr>
              <a:t>g(n)</a:t>
            </a:r>
            <a:endParaRPr lang="en-US" sz="2200" b="1" i="1" dirty="0">
              <a:solidFill>
                <a:schemeClr val="accent5"/>
              </a:solidFill>
              <a:latin typeface="Times"/>
              <a:cs typeface="Times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4600222" y="4854222"/>
            <a:ext cx="28222" cy="1650999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70399" y="6445956"/>
            <a:ext cx="31328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8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405812" y="927661"/>
            <a:ext cx="8738188" cy="300044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u="sng" dirty="0" smtClean="0">
                <a:solidFill>
                  <a:schemeClr val="accent6"/>
                </a:solidFill>
              </a:rPr>
              <a:t>Definition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Let </a:t>
            </a:r>
            <a:r>
              <a:rPr lang="en-US" sz="2400" i="1" dirty="0" smtClean="0">
                <a:latin typeface="Times"/>
                <a:cs typeface="Times"/>
              </a:rPr>
              <a:t>f(n)</a:t>
            </a:r>
            <a:r>
              <a:rPr lang="en-US" sz="2400" dirty="0" smtClean="0"/>
              <a:t> and </a:t>
            </a:r>
            <a:r>
              <a:rPr lang="en-US" sz="2400" i="1" dirty="0">
                <a:latin typeface="Times"/>
                <a:cs typeface="Times"/>
              </a:rPr>
              <a:t>g(n)</a:t>
            </a:r>
            <a:r>
              <a:rPr lang="en-US" sz="2400" dirty="0" smtClean="0"/>
              <a:t> be two functions mapping positive integers to positive real numbers. </a:t>
            </a:r>
          </a:p>
          <a:p>
            <a:pPr marL="0" indent="0">
              <a:buNone/>
            </a:pPr>
            <a:r>
              <a:rPr lang="en-US" sz="2400" dirty="0" smtClean="0"/>
              <a:t>We say that</a:t>
            </a:r>
            <a:r>
              <a:rPr lang="en-US" sz="2400" dirty="0" smtClean="0">
                <a:solidFill>
                  <a:schemeClr val="accent4"/>
                </a:solidFill>
              </a:rPr>
              <a:t> </a:t>
            </a:r>
            <a:r>
              <a:rPr lang="en-US" sz="2400" b="1" i="1" dirty="0">
                <a:solidFill>
                  <a:schemeClr val="accent4"/>
                </a:solidFill>
                <a:latin typeface="Times"/>
                <a:cs typeface="Times"/>
              </a:rPr>
              <a:t>f(n)</a:t>
            </a:r>
            <a:r>
              <a:rPr lang="en-US" sz="2400" b="1" i="1" dirty="0" smtClean="0">
                <a:solidFill>
                  <a:schemeClr val="accent4"/>
                </a:solidFill>
                <a:latin typeface="Times"/>
                <a:cs typeface="Times"/>
              </a:rPr>
              <a:t>=</a:t>
            </a:r>
            <a:r>
              <a:rPr lang="en-US" sz="2400" b="1" i="1" dirty="0" err="1">
                <a:solidFill>
                  <a:schemeClr val="accent4"/>
                </a:solidFill>
                <a:latin typeface="Times"/>
                <a:cs typeface="Times"/>
              </a:rPr>
              <a:t>θ</a:t>
            </a:r>
            <a:r>
              <a:rPr lang="en-US" sz="2400" b="1" i="1" dirty="0" smtClean="0">
                <a:solidFill>
                  <a:schemeClr val="accent4"/>
                </a:solidFill>
                <a:latin typeface="Times"/>
                <a:cs typeface="Times"/>
              </a:rPr>
              <a:t>(</a:t>
            </a:r>
            <a:r>
              <a:rPr lang="en-US" sz="2400" b="1" i="1" dirty="0">
                <a:solidFill>
                  <a:schemeClr val="accent4"/>
                </a:solidFill>
                <a:latin typeface="Times"/>
                <a:cs typeface="Times"/>
              </a:rPr>
              <a:t>g(n))</a:t>
            </a:r>
            <a:r>
              <a:rPr lang="en-US" sz="2400" dirty="0" smtClean="0">
                <a:solidFill>
                  <a:schemeClr val="accent4"/>
                </a:solidFill>
              </a:rPr>
              <a:t> </a:t>
            </a:r>
            <a:r>
              <a:rPr lang="en-US" sz="2400" dirty="0" smtClean="0"/>
              <a:t>if there exist positive real constants </a:t>
            </a:r>
            <a:r>
              <a:rPr lang="en-US" sz="2400" i="1" dirty="0">
                <a:latin typeface="Times"/>
                <a:cs typeface="Times"/>
              </a:rPr>
              <a:t>c</a:t>
            </a:r>
            <a:r>
              <a:rPr lang="en-US" sz="2400" i="1" baseline="-25000" dirty="0">
                <a:latin typeface="Times"/>
                <a:cs typeface="Times"/>
              </a:rPr>
              <a:t>1</a:t>
            </a:r>
            <a:r>
              <a:rPr lang="en-US" sz="2400" dirty="0" smtClean="0"/>
              <a:t>,</a:t>
            </a:r>
            <a:r>
              <a:rPr lang="en-US" sz="2400" i="1" dirty="0">
                <a:latin typeface="Times"/>
                <a:cs typeface="Times"/>
              </a:rPr>
              <a:t> c</a:t>
            </a:r>
            <a:r>
              <a:rPr lang="en-US" sz="2400" i="1" baseline="-25000" dirty="0">
                <a:latin typeface="Times"/>
                <a:cs typeface="Times"/>
              </a:rPr>
              <a:t>2</a:t>
            </a:r>
            <a:r>
              <a:rPr lang="en-US" sz="2400" i="1" dirty="0">
                <a:latin typeface="Times"/>
                <a:cs typeface="Times"/>
              </a:rPr>
              <a:t> </a:t>
            </a:r>
            <a:r>
              <a:rPr lang="en-US" sz="2400" dirty="0" smtClean="0"/>
              <a:t>and a positive integer constant </a:t>
            </a:r>
            <a:r>
              <a:rPr lang="en-US" sz="2400" i="1" dirty="0">
                <a:latin typeface="Times"/>
                <a:cs typeface="Times"/>
              </a:rPr>
              <a:t>n</a:t>
            </a:r>
            <a:r>
              <a:rPr lang="en-US" sz="2400" i="1" baseline="-25000" dirty="0">
                <a:latin typeface="Times"/>
                <a:cs typeface="Times"/>
              </a:rPr>
              <a:t>0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such that </a:t>
            </a:r>
            <a:r>
              <a:rPr lang="en-US" sz="2400" b="1" i="1" dirty="0" smtClean="0">
                <a:latin typeface="Times"/>
                <a:cs typeface="Times"/>
              </a:rPr>
              <a:t>c</a:t>
            </a:r>
            <a:r>
              <a:rPr lang="en-US" sz="2400" b="1" i="1" baseline="-25000" dirty="0" smtClean="0">
                <a:latin typeface="Times"/>
                <a:cs typeface="Times"/>
              </a:rPr>
              <a:t>2</a:t>
            </a:r>
            <a:r>
              <a:rPr lang="en-US" sz="2400" b="1" i="1" dirty="0" smtClean="0">
                <a:latin typeface="Times"/>
                <a:cs typeface="Times"/>
              </a:rPr>
              <a:t>g</a:t>
            </a:r>
            <a:r>
              <a:rPr lang="en-US" sz="2400" b="1" i="1" dirty="0">
                <a:latin typeface="Times"/>
                <a:cs typeface="Times"/>
              </a:rPr>
              <a:t>(</a:t>
            </a:r>
            <a:r>
              <a:rPr lang="en-US" sz="2400" b="1" i="1" dirty="0" smtClean="0">
                <a:latin typeface="Times"/>
                <a:cs typeface="Times"/>
              </a:rPr>
              <a:t>n) ≤ f</a:t>
            </a:r>
            <a:r>
              <a:rPr lang="en-US" sz="2400" b="1" i="1" dirty="0">
                <a:latin typeface="Times"/>
                <a:cs typeface="Times"/>
              </a:rPr>
              <a:t>(n</a:t>
            </a:r>
            <a:r>
              <a:rPr lang="en-US" sz="2400" b="1" i="1" dirty="0" smtClean="0">
                <a:latin typeface="Times"/>
                <a:cs typeface="Times"/>
              </a:rPr>
              <a:t>) ≤ c</a:t>
            </a:r>
            <a:r>
              <a:rPr lang="en-US" sz="2400" b="1" i="1" baseline="-25000" dirty="0" smtClean="0">
                <a:latin typeface="Times"/>
                <a:cs typeface="Times"/>
              </a:rPr>
              <a:t>1</a:t>
            </a:r>
            <a:r>
              <a:rPr lang="en-US" sz="2400" b="1" i="1" dirty="0" smtClean="0">
                <a:latin typeface="Times"/>
                <a:cs typeface="Times"/>
              </a:rPr>
              <a:t>g</a:t>
            </a:r>
            <a:r>
              <a:rPr lang="en-US" sz="2400" b="1" i="1" dirty="0">
                <a:latin typeface="Times"/>
                <a:cs typeface="Times"/>
              </a:rPr>
              <a:t>(n)</a:t>
            </a:r>
            <a:r>
              <a:rPr lang="en-US" sz="2400" dirty="0" smtClean="0"/>
              <a:t> for all </a:t>
            </a:r>
            <a:r>
              <a:rPr lang="en-US" sz="2400" i="1" dirty="0">
                <a:latin typeface="Times"/>
                <a:cs typeface="Times"/>
              </a:rPr>
              <a:t>n≥n</a:t>
            </a:r>
            <a:r>
              <a:rPr lang="en-US" sz="2400" i="1" baseline="-25000" dirty="0">
                <a:latin typeface="Times"/>
                <a:cs typeface="Times"/>
              </a:rPr>
              <a:t>0</a:t>
            </a:r>
            <a:r>
              <a:rPr lang="en-US" sz="2400" dirty="0" smtClean="0"/>
              <a:t> </a:t>
            </a:r>
            <a:endParaRPr lang="en-US" sz="2400" u="sng" dirty="0" smtClean="0">
              <a:solidFill>
                <a:srgbClr val="F79646"/>
              </a:solidFill>
            </a:endParaRPr>
          </a:p>
          <a:p>
            <a:pPr marL="0" indent="0">
              <a:buFont typeface="Arial"/>
              <a:buNone/>
            </a:pPr>
            <a:endParaRPr lang="en-US" sz="2400" u="sng" dirty="0">
              <a:solidFill>
                <a:srgbClr val="F79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20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-107663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4F6228"/>
                </a:solidFill>
              </a:rPr>
              <a:t>Asymptotic Analysis</a:t>
            </a:r>
          </a:p>
          <a:p>
            <a:r>
              <a:rPr lang="el-GR" sz="2900" dirty="0" smtClean="0">
                <a:solidFill>
                  <a:srgbClr val="4F6228"/>
                </a:solidFill>
              </a:rPr>
              <a:t>Θ</a:t>
            </a:r>
            <a:r>
              <a:rPr lang="en-US" sz="2900" dirty="0" smtClean="0">
                <a:solidFill>
                  <a:srgbClr val="4F6228"/>
                </a:solidFill>
              </a:rPr>
              <a:t> definition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342444" y="6505221"/>
            <a:ext cx="594077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469444" y="3499557"/>
            <a:ext cx="25400" cy="31580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72090" y="6505221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size of input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1542344" y="4048056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running time</a:t>
            </a:r>
            <a:endParaRPr lang="en-US" b="1" dirty="0"/>
          </a:p>
        </p:txBody>
      </p:sp>
      <p:sp>
        <p:nvSpPr>
          <p:cNvPr id="15" name="Freeform 14"/>
          <p:cNvSpPr/>
          <p:nvPr/>
        </p:nvSpPr>
        <p:spPr>
          <a:xfrm>
            <a:off x="2469444" y="3739444"/>
            <a:ext cx="5418667" cy="2751667"/>
          </a:xfrm>
          <a:custGeom>
            <a:avLst/>
            <a:gdLst>
              <a:gd name="connsiteX0" fmla="*/ 0 w 5418667"/>
              <a:gd name="connsiteY0" fmla="*/ 2751667 h 2751667"/>
              <a:gd name="connsiteX1" fmla="*/ 141111 w 5418667"/>
              <a:gd name="connsiteY1" fmla="*/ 2652889 h 2751667"/>
              <a:gd name="connsiteX2" fmla="*/ 282222 w 5418667"/>
              <a:gd name="connsiteY2" fmla="*/ 2342445 h 2751667"/>
              <a:gd name="connsiteX3" fmla="*/ 1552222 w 5418667"/>
              <a:gd name="connsiteY3" fmla="*/ 1890889 h 2751667"/>
              <a:gd name="connsiteX4" fmla="*/ 2074333 w 5418667"/>
              <a:gd name="connsiteY4" fmla="*/ 1199445 h 2751667"/>
              <a:gd name="connsiteX5" fmla="*/ 3132667 w 5418667"/>
              <a:gd name="connsiteY5" fmla="*/ 790223 h 2751667"/>
              <a:gd name="connsiteX6" fmla="*/ 4445000 w 5418667"/>
              <a:gd name="connsiteY6" fmla="*/ 677334 h 2751667"/>
              <a:gd name="connsiteX7" fmla="*/ 5418667 w 5418667"/>
              <a:gd name="connsiteY7" fmla="*/ 0 h 2751667"/>
              <a:gd name="connsiteX0" fmla="*/ 0 w 5418667"/>
              <a:gd name="connsiteY0" fmla="*/ 2751667 h 2751667"/>
              <a:gd name="connsiteX1" fmla="*/ 141111 w 5418667"/>
              <a:gd name="connsiteY1" fmla="*/ 2652889 h 2751667"/>
              <a:gd name="connsiteX2" fmla="*/ 804333 w 5418667"/>
              <a:gd name="connsiteY2" fmla="*/ 2483556 h 2751667"/>
              <a:gd name="connsiteX3" fmla="*/ 1552222 w 5418667"/>
              <a:gd name="connsiteY3" fmla="*/ 1890889 h 2751667"/>
              <a:gd name="connsiteX4" fmla="*/ 2074333 w 5418667"/>
              <a:gd name="connsiteY4" fmla="*/ 1199445 h 2751667"/>
              <a:gd name="connsiteX5" fmla="*/ 3132667 w 5418667"/>
              <a:gd name="connsiteY5" fmla="*/ 790223 h 2751667"/>
              <a:gd name="connsiteX6" fmla="*/ 4445000 w 5418667"/>
              <a:gd name="connsiteY6" fmla="*/ 677334 h 2751667"/>
              <a:gd name="connsiteX7" fmla="*/ 5418667 w 5418667"/>
              <a:gd name="connsiteY7" fmla="*/ 0 h 2751667"/>
              <a:gd name="connsiteX0" fmla="*/ 0 w 5418667"/>
              <a:gd name="connsiteY0" fmla="*/ 2751667 h 2751667"/>
              <a:gd name="connsiteX1" fmla="*/ 141111 w 5418667"/>
              <a:gd name="connsiteY1" fmla="*/ 2652889 h 2751667"/>
              <a:gd name="connsiteX2" fmla="*/ 804333 w 5418667"/>
              <a:gd name="connsiteY2" fmla="*/ 2483556 h 2751667"/>
              <a:gd name="connsiteX3" fmla="*/ 1580445 w 5418667"/>
              <a:gd name="connsiteY3" fmla="*/ 1947334 h 2751667"/>
              <a:gd name="connsiteX4" fmla="*/ 2074333 w 5418667"/>
              <a:gd name="connsiteY4" fmla="*/ 1199445 h 2751667"/>
              <a:gd name="connsiteX5" fmla="*/ 3132667 w 5418667"/>
              <a:gd name="connsiteY5" fmla="*/ 790223 h 2751667"/>
              <a:gd name="connsiteX6" fmla="*/ 4445000 w 5418667"/>
              <a:gd name="connsiteY6" fmla="*/ 677334 h 2751667"/>
              <a:gd name="connsiteX7" fmla="*/ 5418667 w 5418667"/>
              <a:gd name="connsiteY7" fmla="*/ 0 h 2751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18667" h="2751667">
                <a:moveTo>
                  <a:pt x="0" y="2751667"/>
                </a:moveTo>
                <a:cubicBezTo>
                  <a:pt x="47037" y="2736380"/>
                  <a:pt x="7056" y="2697574"/>
                  <a:pt x="141111" y="2652889"/>
                </a:cubicBezTo>
                <a:cubicBezTo>
                  <a:pt x="275166" y="2608204"/>
                  <a:pt x="564444" y="2601148"/>
                  <a:pt x="804333" y="2483556"/>
                </a:cubicBezTo>
                <a:cubicBezTo>
                  <a:pt x="1044222" y="2365964"/>
                  <a:pt x="1368778" y="2161352"/>
                  <a:pt x="1580445" y="1947334"/>
                </a:cubicBezTo>
                <a:cubicBezTo>
                  <a:pt x="1792112" y="1733316"/>
                  <a:pt x="1815629" y="1392297"/>
                  <a:pt x="2074333" y="1199445"/>
                </a:cubicBezTo>
                <a:cubicBezTo>
                  <a:pt x="2333037" y="1006593"/>
                  <a:pt x="2737556" y="877241"/>
                  <a:pt x="3132667" y="790223"/>
                </a:cubicBezTo>
                <a:cubicBezTo>
                  <a:pt x="3527778" y="703205"/>
                  <a:pt x="4064000" y="809038"/>
                  <a:pt x="4445000" y="677334"/>
                </a:cubicBezTo>
                <a:cubicBezTo>
                  <a:pt x="4826000" y="545630"/>
                  <a:pt x="5418667" y="0"/>
                  <a:pt x="5418667" y="0"/>
                </a:cubicBezTo>
              </a:path>
            </a:pathLst>
          </a:cu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337778" y="3499557"/>
            <a:ext cx="59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Times"/>
                <a:cs typeface="Times"/>
              </a:rPr>
              <a:t>f(n)</a:t>
            </a:r>
            <a:endParaRPr lang="en-US" b="1" i="1" dirty="0">
              <a:latin typeface="Times"/>
              <a:cs typeface="Times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2469444" y="3301999"/>
            <a:ext cx="5136444" cy="3203222"/>
          </a:xfrm>
          <a:custGeom>
            <a:avLst/>
            <a:gdLst>
              <a:gd name="connsiteX0" fmla="*/ 0 w 5418667"/>
              <a:gd name="connsiteY0" fmla="*/ 2751667 h 2751667"/>
              <a:gd name="connsiteX1" fmla="*/ 141111 w 5418667"/>
              <a:gd name="connsiteY1" fmla="*/ 2652889 h 2751667"/>
              <a:gd name="connsiteX2" fmla="*/ 282222 w 5418667"/>
              <a:gd name="connsiteY2" fmla="*/ 2342445 h 2751667"/>
              <a:gd name="connsiteX3" fmla="*/ 1552222 w 5418667"/>
              <a:gd name="connsiteY3" fmla="*/ 1890889 h 2751667"/>
              <a:gd name="connsiteX4" fmla="*/ 2074333 w 5418667"/>
              <a:gd name="connsiteY4" fmla="*/ 1199445 h 2751667"/>
              <a:gd name="connsiteX5" fmla="*/ 3132667 w 5418667"/>
              <a:gd name="connsiteY5" fmla="*/ 790223 h 2751667"/>
              <a:gd name="connsiteX6" fmla="*/ 4445000 w 5418667"/>
              <a:gd name="connsiteY6" fmla="*/ 677334 h 2751667"/>
              <a:gd name="connsiteX7" fmla="*/ 5418667 w 5418667"/>
              <a:gd name="connsiteY7" fmla="*/ 0 h 2751667"/>
              <a:gd name="connsiteX0" fmla="*/ 0 w 5418667"/>
              <a:gd name="connsiteY0" fmla="*/ 2751667 h 2751667"/>
              <a:gd name="connsiteX1" fmla="*/ 719667 w 5418667"/>
              <a:gd name="connsiteY1" fmla="*/ 2652889 h 2751667"/>
              <a:gd name="connsiteX2" fmla="*/ 282222 w 5418667"/>
              <a:gd name="connsiteY2" fmla="*/ 2342445 h 2751667"/>
              <a:gd name="connsiteX3" fmla="*/ 1552222 w 5418667"/>
              <a:gd name="connsiteY3" fmla="*/ 1890889 h 2751667"/>
              <a:gd name="connsiteX4" fmla="*/ 2074333 w 5418667"/>
              <a:gd name="connsiteY4" fmla="*/ 1199445 h 2751667"/>
              <a:gd name="connsiteX5" fmla="*/ 3132667 w 5418667"/>
              <a:gd name="connsiteY5" fmla="*/ 790223 h 2751667"/>
              <a:gd name="connsiteX6" fmla="*/ 4445000 w 5418667"/>
              <a:gd name="connsiteY6" fmla="*/ 677334 h 2751667"/>
              <a:gd name="connsiteX7" fmla="*/ 5418667 w 5418667"/>
              <a:gd name="connsiteY7" fmla="*/ 0 h 2751667"/>
              <a:gd name="connsiteX0" fmla="*/ 0 w 5418667"/>
              <a:gd name="connsiteY0" fmla="*/ 2751667 h 2751667"/>
              <a:gd name="connsiteX1" fmla="*/ 719667 w 5418667"/>
              <a:gd name="connsiteY1" fmla="*/ 2652889 h 2751667"/>
              <a:gd name="connsiteX2" fmla="*/ 1114778 w 5418667"/>
              <a:gd name="connsiteY2" fmla="*/ 1919112 h 2751667"/>
              <a:gd name="connsiteX3" fmla="*/ 1552222 w 5418667"/>
              <a:gd name="connsiteY3" fmla="*/ 1890889 h 2751667"/>
              <a:gd name="connsiteX4" fmla="*/ 2074333 w 5418667"/>
              <a:gd name="connsiteY4" fmla="*/ 1199445 h 2751667"/>
              <a:gd name="connsiteX5" fmla="*/ 3132667 w 5418667"/>
              <a:gd name="connsiteY5" fmla="*/ 790223 h 2751667"/>
              <a:gd name="connsiteX6" fmla="*/ 4445000 w 5418667"/>
              <a:gd name="connsiteY6" fmla="*/ 677334 h 2751667"/>
              <a:gd name="connsiteX7" fmla="*/ 5418667 w 5418667"/>
              <a:gd name="connsiteY7" fmla="*/ 0 h 2751667"/>
              <a:gd name="connsiteX0" fmla="*/ 0 w 5418667"/>
              <a:gd name="connsiteY0" fmla="*/ 2751667 h 2751667"/>
              <a:gd name="connsiteX1" fmla="*/ 719667 w 5418667"/>
              <a:gd name="connsiteY1" fmla="*/ 2652889 h 2751667"/>
              <a:gd name="connsiteX2" fmla="*/ 1114778 w 5418667"/>
              <a:gd name="connsiteY2" fmla="*/ 1919112 h 2751667"/>
              <a:gd name="connsiteX3" fmla="*/ 1975555 w 5418667"/>
              <a:gd name="connsiteY3" fmla="*/ 1622778 h 2751667"/>
              <a:gd name="connsiteX4" fmla="*/ 2074333 w 5418667"/>
              <a:gd name="connsiteY4" fmla="*/ 1199445 h 2751667"/>
              <a:gd name="connsiteX5" fmla="*/ 3132667 w 5418667"/>
              <a:gd name="connsiteY5" fmla="*/ 790223 h 2751667"/>
              <a:gd name="connsiteX6" fmla="*/ 4445000 w 5418667"/>
              <a:gd name="connsiteY6" fmla="*/ 677334 h 2751667"/>
              <a:gd name="connsiteX7" fmla="*/ 5418667 w 5418667"/>
              <a:gd name="connsiteY7" fmla="*/ 0 h 2751667"/>
              <a:gd name="connsiteX0" fmla="*/ 0 w 5418667"/>
              <a:gd name="connsiteY0" fmla="*/ 2751667 h 2751667"/>
              <a:gd name="connsiteX1" fmla="*/ 719667 w 5418667"/>
              <a:gd name="connsiteY1" fmla="*/ 2652889 h 2751667"/>
              <a:gd name="connsiteX2" fmla="*/ 1114778 w 5418667"/>
              <a:gd name="connsiteY2" fmla="*/ 1919112 h 2751667"/>
              <a:gd name="connsiteX3" fmla="*/ 1975555 w 5418667"/>
              <a:gd name="connsiteY3" fmla="*/ 1622778 h 2751667"/>
              <a:gd name="connsiteX4" fmla="*/ 2427110 w 5418667"/>
              <a:gd name="connsiteY4" fmla="*/ 620889 h 2751667"/>
              <a:gd name="connsiteX5" fmla="*/ 3132667 w 5418667"/>
              <a:gd name="connsiteY5" fmla="*/ 790223 h 2751667"/>
              <a:gd name="connsiteX6" fmla="*/ 4445000 w 5418667"/>
              <a:gd name="connsiteY6" fmla="*/ 677334 h 2751667"/>
              <a:gd name="connsiteX7" fmla="*/ 5418667 w 5418667"/>
              <a:gd name="connsiteY7" fmla="*/ 0 h 2751667"/>
              <a:gd name="connsiteX0" fmla="*/ 0 w 5418667"/>
              <a:gd name="connsiteY0" fmla="*/ 2751667 h 2751667"/>
              <a:gd name="connsiteX1" fmla="*/ 719667 w 5418667"/>
              <a:gd name="connsiteY1" fmla="*/ 2652889 h 2751667"/>
              <a:gd name="connsiteX2" fmla="*/ 1114778 w 5418667"/>
              <a:gd name="connsiteY2" fmla="*/ 1919112 h 2751667"/>
              <a:gd name="connsiteX3" fmla="*/ 1975555 w 5418667"/>
              <a:gd name="connsiteY3" fmla="*/ 1622778 h 2751667"/>
              <a:gd name="connsiteX4" fmla="*/ 2427110 w 5418667"/>
              <a:gd name="connsiteY4" fmla="*/ 620889 h 2751667"/>
              <a:gd name="connsiteX5" fmla="*/ 3513667 w 5418667"/>
              <a:gd name="connsiteY5" fmla="*/ 282223 h 2751667"/>
              <a:gd name="connsiteX6" fmla="*/ 4445000 w 5418667"/>
              <a:gd name="connsiteY6" fmla="*/ 677334 h 2751667"/>
              <a:gd name="connsiteX7" fmla="*/ 5418667 w 5418667"/>
              <a:gd name="connsiteY7" fmla="*/ 0 h 2751667"/>
              <a:gd name="connsiteX0" fmla="*/ 0 w 5418667"/>
              <a:gd name="connsiteY0" fmla="*/ 2751797 h 2751797"/>
              <a:gd name="connsiteX1" fmla="*/ 719667 w 5418667"/>
              <a:gd name="connsiteY1" fmla="*/ 2653019 h 2751797"/>
              <a:gd name="connsiteX2" fmla="*/ 1114778 w 5418667"/>
              <a:gd name="connsiteY2" fmla="*/ 1919242 h 2751797"/>
              <a:gd name="connsiteX3" fmla="*/ 1975555 w 5418667"/>
              <a:gd name="connsiteY3" fmla="*/ 1622908 h 2751797"/>
              <a:gd name="connsiteX4" fmla="*/ 2427110 w 5418667"/>
              <a:gd name="connsiteY4" fmla="*/ 621019 h 2751797"/>
              <a:gd name="connsiteX5" fmla="*/ 3513667 w 5418667"/>
              <a:gd name="connsiteY5" fmla="*/ 282353 h 2751797"/>
              <a:gd name="connsiteX6" fmla="*/ 4501445 w 5418667"/>
              <a:gd name="connsiteY6" fmla="*/ 42464 h 2751797"/>
              <a:gd name="connsiteX7" fmla="*/ 5418667 w 5418667"/>
              <a:gd name="connsiteY7" fmla="*/ 130 h 2751797"/>
              <a:gd name="connsiteX0" fmla="*/ 0 w 4981222"/>
              <a:gd name="connsiteY0" fmla="*/ 3062111 h 3062111"/>
              <a:gd name="connsiteX1" fmla="*/ 719667 w 4981222"/>
              <a:gd name="connsiteY1" fmla="*/ 2963333 h 3062111"/>
              <a:gd name="connsiteX2" fmla="*/ 1114778 w 4981222"/>
              <a:gd name="connsiteY2" fmla="*/ 2229556 h 3062111"/>
              <a:gd name="connsiteX3" fmla="*/ 1975555 w 4981222"/>
              <a:gd name="connsiteY3" fmla="*/ 1933222 h 3062111"/>
              <a:gd name="connsiteX4" fmla="*/ 2427110 w 4981222"/>
              <a:gd name="connsiteY4" fmla="*/ 931333 h 3062111"/>
              <a:gd name="connsiteX5" fmla="*/ 3513667 w 4981222"/>
              <a:gd name="connsiteY5" fmla="*/ 592667 h 3062111"/>
              <a:gd name="connsiteX6" fmla="*/ 4501445 w 4981222"/>
              <a:gd name="connsiteY6" fmla="*/ 352778 h 3062111"/>
              <a:gd name="connsiteX7" fmla="*/ 4981222 w 4981222"/>
              <a:gd name="connsiteY7" fmla="*/ 0 h 3062111"/>
              <a:gd name="connsiteX0" fmla="*/ 0 w 5136444"/>
              <a:gd name="connsiteY0" fmla="*/ 3203222 h 3203222"/>
              <a:gd name="connsiteX1" fmla="*/ 719667 w 5136444"/>
              <a:gd name="connsiteY1" fmla="*/ 3104444 h 3203222"/>
              <a:gd name="connsiteX2" fmla="*/ 1114778 w 5136444"/>
              <a:gd name="connsiteY2" fmla="*/ 2370667 h 3203222"/>
              <a:gd name="connsiteX3" fmla="*/ 1975555 w 5136444"/>
              <a:gd name="connsiteY3" fmla="*/ 2074333 h 3203222"/>
              <a:gd name="connsiteX4" fmla="*/ 2427110 w 5136444"/>
              <a:gd name="connsiteY4" fmla="*/ 1072444 h 3203222"/>
              <a:gd name="connsiteX5" fmla="*/ 3513667 w 5136444"/>
              <a:gd name="connsiteY5" fmla="*/ 733778 h 3203222"/>
              <a:gd name="connsiteX6" fmla="*/ 4501445 w 5136444"/>
              <a:gd name="connsiteY6" fmla="*/ 493889 h 3203222"/>
              <a:gd name="connsiteX7" fmla="*/ 5136444 w 5136444"/>
              <a:gd name="connsiteY7" fmla="*/ 0 h 3203222"/>
              <a:gd name="connsiteX0" fmla="*/ 0 w 5136444"/>
              <a:gd name="connsiteY0" fmla="*/ 3203222 h 3203222"/>
              <a:gd name="connsiteX1" fmla="*/ 719667 w 5136444"/>
              <a:gd name="connsiteY1" fmla="*/ 3104444 h 3203222"/>
              <a:gd name="connsiteX2" fmla="*/ 1665111 w 5136444"/>
              <a:gd name="connsiteY2" fmla="*/ 2709333 h 3203222"/>
              <a:gd name="connsiteX3" fmla="*/ 1975555 w 5136444"/>
              <a:gd name="connsiteY3" fmla="*/ 2074333 h 3203222"/>
              <a:gd name="connsiteX4" fmla="*/ 2427110 w 5136444"/>
              <a:gd name="connsiteY4" fmla="*/ 1072444 h 3203222"/>
              <a:gd name="connsiteX5" fmla="*/ 3513667 w 5136444"/>
              <a:gd name="connsiteY5" fmla="*/ 733778 h 3203222"/>
              <a:gd name="connsiteX6" fmla="*/ 4501445 w 5136444"/>
              <a:gd name="connsiteY6" fmla="*/ 493889 h 3203222"/>
              <a:gd name="connsiteX7" fmla="*/ 5136444 w 5136444"/>
              <a:gd name="connsiteY7" fmla="*/ 0 h 3203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36444" h="3203222">
                <a:moveTo>
                  <a:pt x="0" y="3203222"/>
                </a:moveTo>
                <a:cubicBezTo>
                  <a:pt x="47037" y="3187935"/>
                  <a:pt x="442149" y="3186759"/>
                  <a:pt x="719667" y="3104444"/>
                </a:cubicBezTo>
                <a:cubicBezTo>
                  <a:pt x="997186" y="3022129"/>
                  <a:pt x="1455796" y="2881018"/>
                  <a:pt x="1665111" y="2709333"/>
                </a:cubicBezTo>
                <a:cubicBezTo>
                  <a:pt x="1874426" y="2537648"/>
                  <a:pt x="1848555" y="2347148"/>
                  <a:pt x="1975555" y="2074333"/>
                </a:cubicBezTo>
                <a:cubicBezTo>
                  <a:pt x="2102555" y="1801518"/>
                  <a:pt x="2170758" y="1295870"/>
                  <a:pt x="2427110" y="1072444"/>
                </a:cubicBezTo>
                <a:cubicBezTo>
                  <a:pt x="2683462" y="849018"/>
                  <a:pt x="3167945" y="830204"/>
                  <a:pt x="3513667" y="733778"/>
                </a:cubicBezTo>
                <a:cubicBezTo>
                  <a:pt x="3859390" y="637352"/>
                  <a:pt x="4230982" y="616185"/>
                  <a:pt x="4501445" y="493889"/>
                </a:cubicBezTo>
                <a:cubicBezTo>
                  <a:pt x="4771908" y="371593"/>
                  <a:pt x="5136444" y="0"/>
                  <a:pt x="5136444" y="0"/>
                </a:cubicBezTo>
              </a:path>
            </a:pathLst>
          </a:custGeom>
          <a:ln w="254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2463799" y="4219224"/>
            <a:ext cx="5842001" cy="2271888"/>
          </a:xfrm>
          <a:custGeom>
            <a:avLst/>
            <a:gdLst>
              <a:gd name="connsiteX0" fmla="*/ 0 w 5418667"/>
              <a:gd name="connsiteY0" fmla="*/ 2751667 h 2751667"/>
              <a:gd name="connsiteX1" fmla="*/ 141111 w 5418667"/>
              <a:gd name="connsiteY1" fmla="*/ 2652889 h 2751667"/>
              <a:gd name="connsiteX2" fmla="*/ 282222 w 5418667"/>
              <a:gd name="connsiteY2" fmla="*/ 2342445 h 2751667"/>
              <a:gd name="connsiteX3" fmla="*/ 1552222 w 5418667"/>
              <a:gd name="connsiteY3" fmla="*/ 1890889 h 2751667"/>
              <a:gd name="connsiteX4" fmla="*/ 2074333 w 5418667"/>
              <a:gd name="connsiteY4" fmla="*/ 1199445 h 2751667"/>
              <a:gd name="connsiteX5" fmla="*/ 3132667 w 5418667"/>
              <a:gd name="connsiteY5" fmla="*/ 790223 h 2751667"/>
              <a:gd name="connsiteX6" fmla="*/ 4445000 w 5418667"/>
              <a:gd name="connsiteY6" fmla="*/ 677334 h 2751667"/>
              <a:gd name="connsiteX7" fmla="*/ 5418667 w 5418667"/>
              <a:gd name="connsiteY7" fmla="*/ 0 h 2751667"/>
              <a:gd name="connsiteX0" fmla="*/ 0 w 5418667"/>
              <a:gd name="connsiteY0" fmla="*/ 2751667 h 2751667"/>
              <a:gd name="connsiteX1" fmla="*/ 719667 w 5418667"/>
              <a:gd name="connsiteY1" fmla="*/ 2652889 h 2751667"/>
              <a:gd name="connsiteX2" fmla="*/ 282222 w 5418667"/>
              <a:gd name="connsiteY2" fmla="*/ 2342445 h 2751667"/>
              <a:gd name="connsiteX3" fmla="*/ 1552222 w 5418667"/>
              <a:gd name="connsiteY3" fmla="*/ 1890889 h 2751667"/>
              <a:gd name="connsiteX4" fmla="*/ 2074333 w 5418667"/>
              <a:gd name="connsiteY4" fmla="*/ 1199445 h 2751667"/>
              <a:gd name="connsiteX5" fmla="*/ 3132667 w 5418667"/>
              <a:gd name="connsiteY5" fmla="*/ 790223 h 2751667"/>
              <a:gd name="connsiteX6" fmla="*/ 4445000 w 5418667"/>
              <a:gd name="connsiteY6" fmla="*/ 677334 h 2751667"/>
              <a:gd name="connsiteX7" fmla="*/ 5418667 w 5418667"/>
              <a:gd name="connsiteY7" fmla="*/ 0 h 2751667"/>
              <a:gd name="connsiteX0" fmla="*/ 0 w 5418667"/>
              <a:gd name="connsiteY0" fmla="*/ 2751667 h 2751667"/>
              <a:gd name="connsiteX1" fmla="*/ 719667 w 5418667"/>
              <a:gd name="connsiteY1" fmla="*/ 2652889 h 2751667"/>
              <a:gd name="connsiteX2" fmla="*/ 1114778 w 5418667"/>
              <a:gd name="connsiteY2" fmla="*/ 1919112 h 2751667"/>
              <a:gd name="connsiteX3" fmla="*/ 1552222 w 5418667"/>
              <a:gd name="connsiteY3" fmla="*/ 1890889 h 2751667"/>
              <a:gd name="connsiteX4" fmla="*/ 2074333 w 5418667"/>
              <a:gd name="connsiteY4" fmla="*/ 1199445 h 2751667"/>
              <a:gd name="connsiteX5" fmla="*/ 3132667 w 5418667"/>
              <a:gd name="connsiteY5" fmla="*/ 790223 h 2751667"/>
              <a:gd name="connsiteX6" fmla="*/ 4445000 w 5418667"/>
              <a:gd name="connsiteY6" fmla="*/ 677334 h 2751667"/>
              <a:gd name="connsiteX7" fmla="*/ 5418667 w 5418667"/>
              <a:gd name="connsiteY7" fmla="*/ 0 h 2751667"/>
              <a:gd name="connsiteX0" fmla="*/ 0 w 5418667"/>
              <a:gd name="connsiteY0" fmla="*/ 2751667 h 2751667"/>
              <a:gd name="connsiteX1" fmla="*/ 719667 w 5418667"/>
              <a:gd name="connsiteY1" fmla="*/ 2652889 h 2751667"/>
              <a:gd name="connsiteX2" fmla="*/ 1114778 w 5418667"/>
              <a:gd name="connsiteY2" fmla="*/ 1919112 h 2751667"/>
              <a:gd name="connsiteX3" fmla="*/ 1975555 w 5418667"/>
              <a:gd name="connsiteY3" fmla="*/ 1622778 h 2751667"/>
              <a:gd name="connsiteX4" fmla="*/ 2074333 w 5418667"/>
              <a:gd name="connsiteY4" fmla="*/ 1199445 h 2751667"/>
              <a:gd name="connsiteX5" fmla="*/ 3132667 w 5418667"/>
              <a:gd name="connsiteY5" fmla="*/ 790223 h 2751667"/>
              <a:gd name="connsiteX6" fmla="*/ 4445000 w 5418667"/>
              <a:gd name="connsiteY6" fmla="*/ 677334 h 2751667"/>
              <a:gd name="connsiteX7" fmla="*/ 5418667 w 5418667"/>
              <a:gd name="connsiteY7" fmla="*/ 0 h 2751667"/>
              <a:gd name="connsiteX0" fmla="*/ 0 w 5418667"/>
              <a:gd name="connsiteY0" fmla="*/ 2751667 h 2751667"/>
              <a:gd name="connsiteX1" fmla="*/ 719667 w 5418667"/>
              <a:gd name="connsiteY1" fmla="*/ 2652889 h 2751667"/>
              <a:gd name="connsiteX2" fmla="*/ 1114778 w 5418667"/>
              <a:gd name="connsiteY2" fmla="*/ 1919112 h 2751667"/>
              <a:gd name="connsiteX3" fmla="*/ 1975555 w 5418667"/>
              <a:gd name="connsiteY3" fmla="*/ 1622778 h 2751667"/>
              <a:gd name="connsiteX4" fmla="*/ 2427110 w 5418667"/>
              <a:gd name="connsiteY4" fmla="*/ 620889 h 2751667"/>
              <a:gd name="connsiteX5" fmla="*/ 3132667 w 5418667"/>
              <a:gd name="connsiteY5" fmla="*/ 790223 h 2751667"/>
              <a:gd name="connsiteX6" fmla="*/ 4445000 w 5418667"/>
              <a:gd name="connsiteY6" fmla="*/ 677334 h 2751667"/>
              <a:gd name="connsiteX7" fmla="*/ 5418667 w 5418667"/>
              <a:gd name="connsiteY7" fmla="*/ 0 h 2751667"/>
              <a:gd name="connsiteX0" fmla="*/ 0 w 5418667"/>
              <a:gd name="connsiteY0" fmla="*/ 2751667 h 2751667"/>
              <a:gd name="connsiteX1" fmla="*/ 719667 w 5418667"/>
              <a:gd name="connsiteY1" fmla="*/ 2652889 h 2751667"/>
              <a:gd name="connsiteX2" fmla="*/ 1114778 w 5418667"/>
              <a:gd name="connsiteY2" fmla="*/ 1919112 h 2751667"/>
              <a:gd name="connsiteX3" fmla="*/ 1975555 w 5418667"/>
              <a:gd name="connsiteY3" fmla="*/ 1622778 h 2751667"/>
              <a:gd name="connsiteX4" fmla="*/ 2427110 w 5418667"/>
              <a:gd name="connsiteY4" fmla="*/ 620889 h 2751667"/>
              <a:gd name="connsiteX5" fmla="*/ 3513667 w 5418667"/>
              <a:gd name="connsiteY5" fmla="*/ 282223 h 2751667"/>
              <a:gd name="connsiteX6" fmla="*/ 4445000 w 5418667"/>
              <a:gd name="connsiteY6" fmla="*/ 677334 h 2751667"/>
              <a:gd name="connsiteX7" fmla="*/ 5418667 w 5418667"/>
              <a:gd name="connsiteY7" fmla="*/ 0 h 2751667"/>
              <a:gd name="connsiteX0" fmla="*/ 0 w 5418667"/>
              <a:gd name="connsiteY0" fmla="*/ 2751797 h 2751797"/>
              <a:gd name="connsiteX1" fmla="*/ 719667 w 5418667"/>
              <a:gd name="connsiteY1" fmla="*/ 2653019 h 2751797"/>
              <a:gd name="connsiteX2" fmla="*/ 1114778 w 5418667"/>
              <a:gd name="connsiteY2" fmla="*/ 1919242 h 2751797"/>
              <a:gd name="connsiteX3" fmla="*/ 1975555 w 5418667"/>
              <a:gd name="connsiteY3" fmla="*/ 1622908 h 2751797"/>
              <a:gd name="connsiteX4" fmla="*/ 2427110 w 5418667"/>
              <a:gd name="connsiteY4" fmla="*/ 621019 h 2751797"/>
              <a:gd name="connsiteX5" fmla="*/ 3513667 w 5418667"/>
              <a:gd name="connsiteY5" fmla="*/ 282353 h 2751797"/>
              <a:gd name="connsiteX6" fmla="*/ 4501445 w 5418667"/>
              <a:gd name="connsiteY6" fmla="*/ 42464 h 2751797"/>
              <a:gd name="connsiteX7" fmla="*/ 5418667 w 5418667"/>
              <a:gd name="connsiteY7" fmla="*/ 130 h 2751797"/>
              <a:gd name="connsiteX0" fmla="*/ 0 w 4981222"/>
              <a:gd name="connsiteY0" fmla="*/ 3062111 h 3062111"/>
              <a:gd name="connsiteX1" fmla="*/ 719667 w 4981222"/>
              <a:gd name="connsiteY1" fmla="*/ 2963333 h 3062111"/>
              <a:gd name="connsiteX2" fmla="*/ 1114778 w 4981222"/>
              <a:gd name="connsiteY2" fmla="*/ 2229556 h 3062111"/>
              <a:gd name="connsiteX3" fmla="*/ 1975555 w 4981222"/>
              <a:gd name="connsiteY3" fmla="*/ 1933222 h 3062111"/>
              <a:gd name="connsiteX4" fmla="*/ 2427110 w 4981222"/>
              <a:gd name="connsiteY4" fmla="*/ 931333 h 3062111"/>
              <a:gd name="connsiteX5" fmla="*/ 3513667 w 4981222"/>
              <a:gd name="connsiteY5" fmla="*/ 592667 h 3062111"/>
              <a:gd name="connsiteX6" fmla="*/ 4501445 w 4981222"/>
              <a:gd name="connsiteY6" fmla="*/ 352778 h 3062111"/>
              <a:gd name="connsiteX7" fmla="*/ 4981222 w 4981222"/>
              <a:gd name="connsiteY7" fmla="*/ 0 h 3062111"/>
              <a:gd name="connsiteX0" fmla="*/ 0 w 5136444"/>
              <a:gd name="connsiteY0" fmla="*/ 3203222 h 3203222"/>
              <a:gd name="connsiteX1" fmla="*/ 719667 w 5136444"/>
              <a:gd name="connsiteY1" fmla="*/ 3104444 h 3203222"/>
              <a:gd name="connsiteX2" fmla="*/ 1114778 w 5136444"/>
              <a:gd name="connsiteY2" fmla="*/ 2370667 h 3203222"/>
              <a:gd name="connsiteX3" fmla="*/ 1975555 w 5136444"/>
              <a:gd name="connsiteY3" fmla="*/ 2074333 h 3203222"/>
              <a:gd name="connsiteX4" fmla="*/ 2427110 w 5136444"/>
              <a:gd name="connsiteY4" fmla="*/ 1072444 h 3203222"/>
              <a:gd name="connsiteX5" fmla="*/ 3513667 w 5136444"/>
              <a:gd name="connsiteY5" fmla="*/ 733778 h 3203222"/>
              <a:gd name="connsiteX6" fmla="*/ 4501445 w 5136444"/>
              <a:gd name="connsiteY6" fmla="*/ 493889 h 3203222"/>
              <a:gd name="connsiteX7" fmla="*/ 5136444 w 5136444"/>
              <a:gd name="connsiteY7" fmla="*/ 0 h 3203222"/>
              <a:gd name="connsiteX0" fmla="*/ 0 w 5136444"/>
              <a:gd name="connsiteY0" fmla="*/ 3203222 h 3203222"/>
              <a:gd name="connsiteX1" fmla="*/ 719667 w 5136444"/>
              <a:gd name="connsiteY1" fmla="*/ 3104444 h 3203222"/>
              <a:gd name="connsiteX2" fmla="*/ 1665111 w 5136444"/>
              <a:gd name="connsiteY2" fmla="*/ 2709333 h 3203222"/>
              <a:gd name="connsiteX3" fmla="*/ 1975555 w 5136444"/>
              <a:gd name="connsiteY3" fmla="*/ 2074333 h 3203222"/>
              <a:gd name="connsiteX4" fmla="*/ 2427110 w 5136444"/>
              <a:gd name="connsiteY4" fmla="*/ 1072444 h 3203222"/>
              <a:gd name="connsiteX5" fmla="*/ 3513667 w 5136444"/>
              <a:gd name="connsiteY5" fmla="*/ 733778 h 3203222"/>
              <a:gd name="connsiteX6" fmla="*/ 4501445 w 5136444"/>
              <a:gd name="connsiteY6" fmla="*/ 493889 h 3203222"/>
              <a:gd name="connsiteX7" fmla="*/ 5136444 w 5136444"/>
              <a:gd name="connsiteY7" fmla="*/ 0 h 3203222"/>
              <a:gd name="connsiteX0" fmla="*/ 0 w 5136444"/>
              <a:gd name="connsiteY0" fmla="*/ 3203222 h 3203222"/>
              <a:gd name="connsiteX1" fmla="*/ 564445 w 5136444"/>
              <a:gd name="connsiteY1" fmla="*/ 2525889 h 3203222"/>
              <a:gd name="connsiteX2" fmla="*/ 1665111 w 5136444"/>
              <a:gd name="connsiteY2" fmla="*/ 2709333 h 3203222"/>
              <a:gd name="connsiteX3" fmla="*/ 1975555 w 5136444"/>
              <a:gd name="connsiteY3" fmla="*/ 2074333 h 3203222"/>
              <a:gd name="connsiteX4" fmla="*/ 2427110 w 5136444"/>
              <a:gd name="connsiteY4" fmla="*/ 1072444 h 3203222"/>
              <a:gd name="connsiteX5" fmla="*/ 3513667 w 5136444"/>
              <a:gd name="connsiteY5" fmla="*/ 733778 h 3203222"/>
              <a:gd name="connsiteX6" fmla="*/ 4501445 w 5136444"/>
              <a:gd name="connsiteY6" fmla="*/ 493889 h 3203222"/>
              <a:gd name="connsiteX7" fmla="*/ 5136444 w 5136444"/>
              <a:gd name="connsiteY7" fmla="*/ 0 h 3203222"/>
              <a:gd name="connsiteX0" fmla="*/ 0 w 5136444"/>
              <a:gd name="connsiteY0" fmla="*/ 3203222 h 3203222"/>
              <a:gd name="connsiteX1" fmla="*/ 564445 w 5136444"/>
              <a:gd name="connsiteY1" fmla="*/ 2525889 h 3203222"/>
              <a:gd name="connsiteX2" fmla="*/ 1354667 w 5136444"/>
              <a:gd name="connsiteY2" fmla="*/ 2060222 h 3203222"/>
              <a:gd name="connsiteX3" fmla="*/ 1975555 w 5136444"/>
              <a:gd name="connsiteY3" fmla="*/ 2074333 h 3203222"/>
              <a:gd name="connsiteX4" fmla="*/ 2427110 w 5136444"/>
              <a:gd name="connsiteY4" fmla="*/ 1072444 h 3203222"/>
              <a:gd name="connsiteX5" fmla="*/ 3513667 w 5136444"/>
              <a:gd name="connsiteY5" fmla="*/ 733778 h 3203222"/>
              <a:gd name="connsiteX6" fmla="*/ 4501445 w 5136444"/>
              <a:gd name="connsiteY6" fmla="*/ 493889 h 3203222"/>
              <a:gd name="connsiteX7" fmla="*/ 5136444 w 5136444"/>
              <a:gd name="connsiteY7" fmla="*/ 0 h 3203222"/>
              <a:gd name="connsiteX0" fmla="*/ 0 w 5136444"/>
              <a:gd name="connsiteY0" fmla="*/ 3203222 h 3203222"/>
              <a:gd name="connsiteX1" fmla="*/ 564445 w 5136444"/>
              <a:gd name="connsiteY1" fmla="*/ 2525889 h 3203222"/>
              <a:gd name="connsiteX2" fmla="*/ 1354667 w 5136444"/>
              <a:gd name="connsiteY2" fmla="*/ 2060222 h 3203222"/>
              <a:gd name="connsiteX3" fmla="*/ 1975555 w 5136444"/>
              <a:gd name="connsiteY3" fmla="*/ 2074333 h 3203222"/>
              <a:gd name="connsiteX4" fmla="*/ 3174999 w 5136444"/>
              <a:gd name="connsiteY4" fmla="*/ 1665111 h 3203222"/>
              <a:gd name="connsiteX5" fmla="*/ 3513667 w 5136444"/>
              <a:gd name="connsiteY5" fmla="*/ 733778 h 3203222"/>
              <a:gd name="connsiteX6" fmla="*/ 4501445 w 5136444"/>
              <a:gd name="connsiteY6" fmla="*/ 493889 h 3203222"/>
              <a:gd name="connsiteX7" fmla="*/ 5136444 w 5136444"/>
              <a:gd name="connsiteY7" fmla="*/ 0 h 3203222"/>
              <a:gd name="connsiteX0" fmla="*/ 0 w 5136444"/>
              <a:gd name="connsiteY0" fmla="*/ 3203222 h 3203222"/>
              <a:gd name="connsiteX1" fmla="*/ 564445 w 5136444"/>
              <a:gd name="connsiteY1" fmla="*/ 2525889 h 3203222"/>
              <a:gd name="connsiteX2" fmla="*/ 1354667 w 5136444"/>
              <a:gd name="connsiteY2" fmla="*/ 2060222 h 3203222"/>
              <a:gd name="connsiteX3" fmla="*/ 1975555 w 5136444"/>
              <a:gd name="connsiteY3" fmla="*/ 2074333 h 3203222"/>
              <a:gd name="connsiteX4" fmla="*/ 3174999 w 5136444"/>
              <a:gd name="connsiteY4" fmla="*/ 1665111 h 3203222"/>
              <a:gd name="connsiteX5" fmla="*/ 4769556 w 5136444"/>
              <a:gd name="connsiteY5" fmla="*/ 1439333 h 3203222"/>
              <a:gd name="connsiteX6" fmla="*/ 4501445 w 5136444"/>
              <a:gd name="connsiteY6" fmla="*/ 493889 h 3203222"/>
              <a:gd name="connsiteX7" fmla="*/ 5136444 w 5136444"/>
              <a:gd name="connsiteY7" fmla="*/ 0 h 3203222"/>
              <a:gd name="connsiteX0" fmla="*/ 0 w 5523249"/>
              <a:gd name="connsiteY0" fmla="*/ 3203222 h 3203222"/>
              <a:gd name="connsiteX1" fmla="*/ 564445 w 5523249"/>
              <a:gd name="connsiteY1" fmla="*/ 2525889 h 3203222"/>
              <a:gd name="connsiteX2" fmla="*/ 1354667 w 5523249"/>
              <a:gd name="connsiteY2" fmla="*/ 2060222 h 3203222"/>
              <a:gd name="connsiteX3" fmla="*/ 1975555 w 5523249"/>
              <a:gd name="connsiteY3" fmla="*/ 2074333 h 3203222"/>
              <a:gd name="connsiteX4" fmla="*/ 3174999 w 5523249"/>
              <a:gd name="connsiteY4" fmla="*/ 1665111 h 3203222"/>
              <a:gd name="connsiteX5" fmla="*/ 4769556 w 5523249"/>
              <a:gd name="connsiteY5" fmla="*/ 1439333 h 3203222"/>
              <a:gd name="connsiteX6" fmla="*/ 5517445 w 5523249"/>
              <a:gd name="connsiteY6" fmla="*/ 917223 h 3203222"/>
              <a:gd name="connsiteX7" fmla="*/ 5136444 w 5523249"/>
              <a:gd name="connsiteY7" fmla="*/ 0 h 3203222"/>
              <a:gd name="connsiteX0" fmla="*/ 0 w 5572843"/>
              <a:gd name="connsiteY0" fmla="*/ 2335631 h 2335631"/>
              <a:gd name="connsiteX1" fmla="*/ 564445 w 5572843"/>
              <a:gd name="connsiteY1" fmla="*/ 1658298 h 2335631"/>
              <a:gd name="connsiteX2" fmla="*/ 1354667 w 5572843"/>
              <a:gd name="connsiteY2" fmla="*/ 1192631 h 2335631"/>
              <a:gd name="connsiteX3" fmla="*/ 1975555 w 5572843"/>
              <a:gd name="connsiteY3" fmla="*/ 1206742 h 2335631"/>
              <a:gd name="connsiteX4" fmla="*/ 3174999 w 5572843"/>
              <a:gd name="connsiteY4" fmla="*/ 797520 h 2335631"/>
              <a:gd name="connsiteX5" fmla="*/ 4769556 w 5572843"/>
              <a:gd name="connsiteY5" fmla="*/ 571742 h 2335631"/>
              <a:gd name="connsiteX6" fmla="*/ 5517445 w 5572843"/>
              <a:gd name="connsiteY6" fmla="*/ 49632 h 2335631"/>
              <a:gd name="connsiteX7" fmla="*/ 5517444 w 5572843"/>
              <a:gd name="connsiteY7" fmla="*/ 21409 h 2335631"/>
              <a:gd name="connsiteX0" fmla="*/ 0 w 5622175"/>
              <a:gd name="connsiteY0" fmla="*/ 2329740 h 2329740"/>
              <a:gd name="connsiteX1" fmla="*/ 564445 w 5622175"/>
              <a:gd name="connsiteY1" fmla="*/ 1652407 h 2329740"/>
              <a:gd name="connsiteX2" fmla="*/ 1354667 w 5622175"/>
              <a:gd name="connsiteY2" fmla="*/ 1186740 h 2329740"/>
              <a:gd name="connsiteX3" fmla="*/ 1975555 w 5622175"/>
              <a:gd name="connsiteY3" fmla="*/ 1200851 h 2329740"/>
              <a:gd name="connsiteX4" fmla="*/ 3174999 w 5622175"/>
              <a:gd name="connsiteY4" fmla="*/ 791629 h 2329740"/>
              <a:gd name="connsiteX5" fmla="*/ 4769556 w 5622175"/>
              <a:gd name="connsiteY5" fmla="*/ 565851 h 2329740"/>
              <a:gd name="connsiteX6" fmla="*/ 5517445 w 5622175"/>
              <a:gd name="connsiteY6" fmla="*/ 43741 h 2329740"/>
              <a:gd name="connsiteX7" fmla="*/ 5616222 w 5622175"/>
              <a:gd name="connsiteY7" fmla="*/ 29629 h 2329740"/>
              <a:gd name="connsiteX0" fmla="*/ 0 w 5623456"/>
              <a:gd name="connsiteY0" fmla="*/ 2326639 h 2326639"/>
              <a:gd name="connsiteX1" fmla="*/ 564445 w 5623456"/>
              <a:gd name="connsiteY1" fmla="*/ 1649306 h 2326639"/>
              <a:gd name="connsiteX2" fmla="*/ 1354667 w 5623456"/>
              <a:gd name="connsiteY2" fmla="*/ 1183639 h 2326639"/>
              <a:gd name="connsiteX3" fmla="*/ 1975555 w 5623456"/>
              <a:gd name="connsiteY3" fmla="*/ 1197750 h 2326639"/>
              <a:gd name="connsiteX4" fmla="*/ 3174999 w 5623456"/>
              <a:gd name="connsiteY4" fmla="*/ 788528 h 2326639"/>
              <a:gd name="connsiteX5" fmla="*/ 4741334 w 5623456"/>
              <a:gd name="connsiteY5" fmla="*/ 520417 h 2326639"/>
              <a:gd name="connsiteX6" fmla="*/ 5517445 w 5623456"/>
              <a:gd name="connsiteY6" fmla="*/ 40640 h 2326639"/>
              <a:gd name="connsiteX7" fmla="*/ 5616222 w 5623456"/>
              <a:gd name="connsiteY7" fmla="*/ 26528 h 2326639"/>
              <a:gd name="connsiteX0" fmla="*/ 0 w 5622805"/>
              <a:gd name="connsiteY0" fmla="*/ 2331810 h 2331810"/>
              <a:gd name="connsiteX1" fmla="*/ 564445 w 5622805"/>
              <a:gd name="connsiteY1" fmla="*/ 1654477 h 2331810"/>
              <a:gd name="connsiteX2" fmla="*/ 1354667 w 5622805"/>
              <a:gd name="connsiteY2" fmla="*/ 1188810 h 2331810"/>
              <a:gd name="connsiteX3" fmla="*/ 1975555 w 5622805"/>
              <a:gd name="connsiteY3" fmla="*/ 1202921 h 2331810"/>
              <a:gd name="connsiteX4" fmla="*/ 3174999 w 5622805"/>
              <a:gd name="connsiteY4" fmla="*/ 793699 h 2331810"/>
              <a:gd name="connsiteX5" fmla="*/ 4755445 w 5622805"/>
              <a:gd name="connsiteY5" fmla="*/ 596144 h 2331810"/>
              <a:gd name="connsiteX6" fmla="*/ 5517445 w 5622805"/>
              <a:gd name="connsiteY6" fmla="*/ 45811 h 2331810"/>
              <a:gd name="connsiteX7" fmla="*/ 5616222 w 5622805"/>
              <a:gd name="connsiteY7" fmla="*/ 31699 h 2331810"/>
              <a:gd name="connsiteX0" fmla="*/ 0 w 5743222"/>
              <a:gd name="connsiteY0" fmla="*/ 2413000 h 2413000"/>
              <a:gd name="connsiteX1" fmla="*/ 564445 w 5743222"/>
              <a:gd name="connsiteY1" fmla="*/ 1735667 h 2413000"/>
              <a:gd name="connsiteX2" fmla="*/ 1354667 w 5743222"/>
              <a:gd name="connsiteY2" fmla="*/ 1270000 h 2413000"/>
              <a:gd name="connsiteX3" fmla="*/ 1975555 w 5743222"/>
              <a:gd name="connsiteY3" fmla="*/ 1284111 h 2413000"/>
              <a:gd name="connsiteX4" fmla="*/ 3174999 w 5743222"/>
              <a:gd name="connsiteY4" fmla="*/ 874889 h 2413000"/>
              <a:gd name="connsiteX5" fmla="*/ 4755445 w 5743222"/>
              <a:gd name="connsiteY5" fmla="*/ 677334 h 2413000"/>
              <a:gd name="connsiteX6" fmla="*/ 5517445 w 5743222"/>
              <a:gd name="connsiteY6" fmla="*/ 127001 h 2413000"/>
              <a:gd name="connsiteX7" fmla="*/ 5743222 w 5743222"/>
              <a:gd name="connsiteY7" fmla="*/ 0 h 2413000"/>
              <a:gd name="connsiteX0" fmla="*/ 0 w 5729111"/>
              <a:gd name="connsiteY0" fmla="*/ 2497667 h 2497667"/>
              <a:gd name="connsiteX1" fmla="*/ 564445 w 5729111"/>
              <a:gd name="connsiteY1" fmla="*/ 1820334 h 2497667"/>
              <a:gd name="connsiteX2" fmla="*/ 1354667 w 5729111"/>
              <a:gd name="connsiteY2" fmla="*/ 1354667 h 2497667"/>
              <a:gd name="connsiteX3" fmla="*/ 1975555 w 5729111"/>
              <a:gd name="connsiteY3" fmla="*/ 1368778 h 2497667"/>
              <a:gd name="connsiteX4" fmla="*/ 3174999 w 5729111"/>
              <a:gd name="connsiteY4" fmla="*/ 959556 h 2497667"/>
              <a:gd name="connsiteX5" fmla="*/ 4755445 w 5729111"/>
              <a:gd name="connsiteY5" fmla="*/ 762001 h 2497667"/>
              <a:gd name="connsiteX6" fmla="*/ 5517445 w 5729111"/>
              <a:gd name="connsiteY6" fmla="*/ 211668 h 2497667"/>
              <a:gd name="connsiteX7" fmla="*/ 5729111 w 5729111"/>
              <a:gd name="connsiteY7" fmla="*/ 0 h 2497667"/>
              <a:gd name="connsiteX0" fmla="*/ 0 w 5517445"/>
              <a:gd name="connsiteY0" fmla="*/ 2285999 h 2285999"/>
              <a:gd name="connsiteX1" fmla="*/ 564445 w 5517445"/>
              <a:gd name="connsiteY1" fmla="*/ 1608666 h 2285999"/>
              <a:gd name="connsiteX2" fmla="*/ 1354667 w 5517445"/>
              <a:gd name="connsiteY2" fmla="*/ 1142999 h 2285999"/>
              <a:gd name="connsiteX3" fmla="*/ 1975555 w 5517445"/>
              <a:gd name="connsiteY3" fmla="*/ 1157110 h 2285999"/>
              <a:gd name="connsiteX4" fmla="*/ 3174999 w 5517445"/>
              <a:gd name="connsiteY4" fmla="*/ 747888 h 2285999"/>
              <a:gd name="connsiteX5" fmla="*/ 4755445 w 5517445"/>
              <a:gd name="connsiteY5" fmla="*/ 550333 h 2285999"/>
              <a:gd name="connsiteX6" fmla="*/ 5517445 w 5517445"/>
              <a:gd name="connsiteY6" fmla="*/ 0 h 2285999"/>
              <a:gd name="connsiteX0" fmla="*/ 0 w 5616223"/>
              <a:gd name="connsiteY0" fmla="*/ 2285999 h 2285999"/>
              <a:gd name="connsiteX1" fmla="*/ 564445 w 5616223"/>
              <a:gd name="connsiteY1" fmla="*/ 1608666 h 2285999"/>
              <a:gd name="connsiteX2" fmla="*/ 1354667 w 5616223"/>
              <a:gd name="connsiteY2" fmla="*/ 1142999 h 2285999"/>
              <a:gd name="connsiteX3" fmla="*/ 1975555 w 5616223"/>
              <a:gd name="connsiteY3" fmla="*/ 1157110 h 2285999"/>
              <a:gd name="connsiteX4" fmla="*/ 3174999 w 5616223"/>
              <a:gd name="connsiteY4" fmla="*/ 747888 h 2285999"/>
              <a:gd name="connsiteX5" fmla="*/ 4755445 w 5616223"/>
              <a:gd name="connsiteY5" fmla="*/ 550333 h 2285999"/>
              <a:gd name="connsiteX6" fmla="*/ 5616223 w 5616223"/>
              <a:gd name="connsiteY6" fmla="*/ 0 h 2285999"/>
              <a:gd name="connsiteX0" fmla="*/ 0 w 5616223"/>
              <a:gd name="connsiteY0" fmla="*/ 2285999 h 2285999"/>
              <a:gd name="connsiteX1" fmla="*/ 564445 w 5616223"/>
              <a:gd name="connsiteY1" fmla="*/ 1608666 h 2285999"/>
              <a:gd name="connsiteX2" fmla="*/ 1199444 w 5616223"/>
              <a:gd name="connsiteY2" fmla="*/ 1354666 h 2285999"/>
              <a:gd name="connsiteX3" fmla="*/ 1975555 w 5616223"/>
              <a:gd name="connsiteY3" fmla="*/ 1157110 h 2285999"/>
              <a:gd name="connsiteX4" fmla="*/ 3174999 w 5616223"/>
              <a:gd name="connsiteY4" fmla="*/ 747888 h 2285999"/>
              <a:gd name="connsiteX5" fmla="*/ 4755445 w 5616223"/>
              <a:gd name="connsiteY5" fmla="*/ 550333 h 2285999"/>
              <a:gd name="connsiteX6" fmla="*/ 5616223 w 5616223"/>
              <a:gd name="connsiteY6" fmla="*/ 0 h 2285999"/>
              <a:gd name="connsiteX0" fmla="*/ 0 w 5616223"/>
              <a:gd name="connsiteY0" fmla="*/ 2285999 h 2285999"/>
              <a:gd name="connsiteX1" fmla="*/ 564445 w 5616223"/>
              <a:gd name="connsiteY1" fmla="*/ 1608666 h 2285999"/>
              <a:gd name="connsiteX2" fmla="*/ 1199444 w 5616223"/>
              <a:gd name="connsiteY2" fmla="*/ 1354666 h 2285999"/>
              <a:gd name="connsiteX3" fmla="*/ 1975555 w 5616223"/>
              <a:gd name="connsiteY3" fmla="*/ 1157110 h 2285999"/>
              <a:gd name="connsiteX4" fmla="*/ 3174999 w 5616223"/>
              <a:gd name="connsiteY4" fmla="*/ 747888 h 2285999"/>
              <a:gd name="connsiteX5" fmla="*/ 4755445 w 5616223"/>
              <a:gd name="connsiteY5" fmla="*/ 550333 h 2285999"/>
              <a:gd name="connsiteX6" fmla="*/ 5616223 w 5616223"/>
              <a:gd name="connsiteY6" fmla="*/ 0 h 2285999"/>
              <a:gd name="connsiteX0" fmla="*/ 0 w 5616223"/>
              <a:gd name="connsiteY0" fmla="*/ 2285999 h 2285999"/>
              <a:gd name="connsiteX1" fmla="*/ 564445 w 5616223"/>
              <a:gd name="connsiteY1" fmla="*/ 1608666 h 2285999"/>
              <a:gd name="connsiteX2" fmla="*/ 1199444 w 5616223"/>
              <a:gd name="connsiteY2" fmla="*/ 1354666 h 2285999"/>
              <a:gd name="connsiteX3" fmla="*/ 1975555 w 5616223"/>
              <a:gd name="connsiteY3" fmla="*/ 1157110 h 2285999"/>
              <a:gd name="connsiteX4" fmla="*/ 3174999 w 5616223"/>
              <a:gd name="connsiteY4" fmla="*/ 747888 h 2285999"/>
              <a:gd name="connsiteX5" fmla="*/ 4755445 w 5616223"/>
              <a:gd name="connsiteY5" fmla="*/ 550333 h 2285999"/>
              <a:gd name="connsiteX6" fmla="*/ 5616223 w 5616223"/>
              <a:gd name="connsiteY6" fmla="*/ 0 h 2285999"/>
              <a:gd name="connsiteX0" fmla="*/ 0 w 5842001"/>
              <a:gd name="connsiteY0" fmla="*/ 2271888 h 2271888"/>
              <a:gd name="connsiteX1" fmla="*/ 564445 w 5842001"/>
              <a:gd name="connsiteY1" fmla="*/ 1594555 h 2271888"/>
              <a:gd name="connsiteX2" fmla="*/ 1199444 w 5842001"/>
              <a:gd name="connsiteY2" fmla="*/ 1340555 h 2271888"/>
              <a:gd name="connsiteX3" fmla="*/ 1975555 w 5842001"/>
              <a:gd name="connsiteY3" fmla="*/ 1142999 h 2271888"/>
              <a:gd name="connsiteX4" fmla="*/ 3174999 w 5842001"/>
              <a:gd name="connsiteY4" fmla="*/ 733777 h 2271888"/>
              <a:gd name="connsiteX5" fmla="*/ 4755445 w 5842001"/>
              <a:gd name="connsiteY5" fmla="*/ 536222 h 2271888"/>
              <a:gd name="connsiteX6" fmla="*/ 5842001 w 5842001"/>
              <a:gd name="connsiteY6" fmla="*/ 0 h 2271888"/>
              <a:gd name="connsiteX0" fmla="*/ 0 w 5842001"/>
              <a:gd name="connsiteY0" fmla="*/ 2271888 h 2271888"/>
              <a:gd name="connsiteX1" fmla="*/ 564445 w 5842001"/>
              <a:gd name="connsiteY1" fmla="*/ 1594555 h 2271888"/>
              <a:gd name="connsiteX2" fmla="*/ 1199444 w 5842001"/>
              <a:gd name="connsiteY2" fmla="*/ 1340555 h 2271888"/>
              <a:gd name="connsiteX3" fmla="*/ 1975555 w 5842001"/>
              <a:gd name="connsiteY3" fmla="*/ 1142999 h 2271888"/>
              <a:gd name="connsiteX4" fmla="*/ 3174999 w 5842001"/>
              <a:gd name="connsiteY4" fmla="*/ 733777 h 2271888"/>
              <a:gd name="connsiteX5" fmla="*/ 4755445 w 5842001"/>
              <a:gd name="connsiteY5" fmla="*/ 536222 h 2271888"/>
              <a:gd name="connsiteX6" fmla="*/ 5842001 w 5842001"/>
              <a:gd name="connsiteY6" fmla="*/ 0 h 2271888"/>
              <a:gd name="connsiteX0" fmla="*/ 0 w 5842001"/>
              <a:gd name="connsiteY0" fmla="*/ 2271888 h 2271888"/>
              <a:gd name="connsiteX1" fmla="*/ 564445 w 5842001"/>
              <a:gd name="connsiteY1" fmla="*/ 1594555 h 2271888"/>
              <a:gd name="connsiteX2" fmla="*/ 1199444 w 5842001"/>
              <a:gd name="connsiteY2" fmla="*/ 1340555 h 2271888"/>
              <a:gd name="connsiteX3" fmla="*/ 1975555 w 5842001"/>
              <a:gd name="connsiteY3" fmla="*/ 1142999 h 2271888"/>
              <a:gd name="connsiteX4" fmla="*/ 3443110 w 5842001"/>
              <a:gd name="connsiteY4" fmla="*/ 987777 h 2271888"/>
              <a:gd name="connsiteX5" fmla="*/ 4755445 w 5842001"/>
              <a:gd name="connsiteY5" fmla="*/ 536222 h 2271888"/>
              <a:gd name="connsiteX6" fmla="*/ 5842001 w 5842001"/>
              <a:gd name="connsiteY6" fmla="*/ 0 h 2271888"/>
              <a:gd name="connsiteX0" fmla="*/ 0 w 5842001"/>
              <a:gd name="connsiteY0" fmla="*/ 2271888 h 2271888"/>
              <a:gd name="connsiteX1" fmla="*/ 564445 w 5842001"/>
              <a:gd name="connsiteY1" fmla="*/ 1594555 h 2271888"/>
              <a:gd name="connsiteX2" fmla="*/ 1199444 w 5842001"/>
              <a:gd name="connsiteY2" fmla="*/ 1340555 h 2271888"/>
              <a:gd name="connsiteX3" fmla="*/ 1975555 w 5842001"/>
              <a:gd name="connsiteY3" fmla="*/ 1142999 h 2271888"/>
              <a:gd name="connsiteX4" fmla="*/ 3443110 w 5842001"/>
              <a:gd name="connsiteY4" fmla="*/ 987777 h 2271888"/>
              <a:gd name="connsiteX5" fmla="*/ 4755445 w 5842001"/>
              <a:gd name="connsiteY5" fmla="*/ 536222 h 2271888"/>
              <a:gd name="connsiteX6" fmla="*/ 5842001 w 5842001"/>
              <a:gd name="connsiteY6" fmla="*/ 0 h 2271888"/>
              <a:gd name="connsiteX0" fmla="*/ 0 w 5842001"/>
              <a:gd name="connsiteY0" fmla="*/ 2271888 h 2271888"/>
              <a:gd name="connsiteX1" fmla="*/ 564445 w 5842001"/>
              <a:gd name="connsiteY1" fmla="*/ 1594555 h 2271888"/>
              <a:gd name="connsiteX2" fmla="*/ 1199444 w 5842001"/>
              <a:gd name="connsiteY2" fmla="*/ 1340555 h 2271888"/>
              <a:gd name="connsiteX3" fmla="*/ 1975555 w 5842001"/>
              <a:gd name="connsiteY3" fmla="*/ 1142999 h 2271888"/>
              <a:gd name="connsiteX4" fmla="*/ 3443110 w 5842001"/>
              <a:gd name="connsiteY4" fmla="*/ 987777 h 2271888"/>
              <a:gd name="connsiteX5" fmla="*/ 4755445 w 5842001"/>
              <a:gd name="connsiteY5" fmla="*/ 536222 h 2271888"/>
              <a:gd name="connsiteX6" fmla="*/ 5842001 w 5842001"/>
              <a:gd name="connsiteY6" fmla="*/ 0 h 2271888"/>
              <a:gd name="connsiteX0" fmla="*/ 0 w 5842001"/>
              <a:gd name="connsiteY0" fmla="*/ 2271888 h 2271888"/>
              <a:gd name="connsiteX1" fmla="*/ 564445 w 5842001"/>
              <a:gd name="connsiteY1" fmla="*/ 1594555 h 2271888"/>
              <a:gd name="connsiteX2" fmla="*/ 1199444 w 5842001"/>
              <a:gd name="connsiteY2" fmla="*/ 1340555 h 2271888"/>
              <a:gd name="connsiteX3" fmla="*/ 1975555 w 5842001"/>
              <a:gd name="connsiteY3" fmla="*/ 1142999 h 2271888"/>
              <a:gd name="connsiteX4" fmla="*/ 3443110 w 5842001"/>
              <a:gd name="connsiteY4" fmla="*/ 987777 h 2271888"/>
              <a:gd name="connsiteX5" fmla="*/ 4755445 w 5842001"/>
              <a:gd name="connsiteY5" fmla="*/ 536222 h 2271888"/>
              <a:gd name="connsiteX6" fmla="*/ 5842001 w 5842001"/>
              <a:gd name="connsiteY6" fmla="*/ 0 h 2271888"/>
              <a:gd name="connsiteX0" fmla="*/ 0 w 5842001"/>
              <a:gd name="connsiteY0" fmla="*/ 2271888 h 2271888"/>
              <a:gd name="connsiteX1" fmla="*/ 564445 w 5842001"/>
              <a:gd name="connsiteY1" fmla="*/ 1594555 h 2271888"/>
              <a:gd name="connsiteX2" fmla="*/ 1199444 w 5842001"/>
              <a:gd name="connsiteY2" fmla="*/ 1340555 h 2271888"/>
              <a:gd name="connsiteX3" fmla="*/ 1975555 w 5842001"/>
              <a:gd name="connsiteY3" fmla="*/ 1142999 h 2271888"/>
              <a:gd name="connsiteX4" fmla="*/ 3443110 w 5842001"/>
              <a:gd name="connsiteY4" fmla="*/ 987777 h 2271888"/>
              <a:gd name="connsiteX5" fmla="*/ 4755445 w 5842001"/>
              <a:gd name="connsiteY5" fmla="*/ 536222 h 2271888"/>
              <a:gd name="connsiteX6" fmla="*/ 5842001 w 5842001"/>
              <a:gd name="connsiteY6" fmla="*/ 0 h 2271888"/>
              <a:gd name="connsiteX0" fmla="*/ 0 w 5842001"/>
              <a:gd name="connsiteY0" fmla="*/ 2271888 h 2271888"/>
              <a:gd name="connsiteX1" fmla="*/ 564445 w 5842001"/>
              <a:gd name="connsiteY1" fmla="*/ 1594555 h 2271888"/>
              <a:gd name="connsiteX2" fmla="*/ 1199444 w 5842001"/>
              <a:gd name="connsiteY2" fmla="*/ 1340555 h 2271888"/>
              <a:gd name="connsiteX3" fmla="*/ 1975555 w 5842001"/>
              <a:gd name="connsiteY3" fmla="*/ 1142999 h 2271888"/>
              <a:gd name="connsiteX4" fmla="*/ 3443110 w 5842001"/>
              <a:gd name="connsiteY4" fmla="*/ 987777 h 2271888"/>
              <a:gd name="connsiteX5" fmla="*/ 4755445 w 5842001"/>
              <a:gd name="connsiteY5" fmla="*/ 536222 h 2271888"/>
              <a:gd name="connsiteX6" fmla="*/ 5842001 w 5842001"/>
              <a:gd name="connsiteY6" fmla="*/ 0 h 227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42001" h="2271888">
                <a:moveTo>
                  <a:pt x="0" y="2271888"/>
                </a:moveTo>
                <a:cubicBezTo>
                  <a:pt x="47037" y="2256601"/>
                  <a:pt x="364538" y="1749777"/>
                  <a:pt x="564445" y="1594555"/>
                </a:cubicBezTo>
                <a:cubicBezTo>
                  <a:pt x="764352" y="1439333"/>
                  <a:pt x="907814" y="1302926"/>
                  <a:pt x="1199444" y="1340555"/>
                </a:cubicBezTo>
                <a:cubicBezTo>
                  <a:pt x="1491074" y="1378184"/>
                  <a:pt x="1629833" y="1342907"/>
                  <a:pt x="1975555" y="1142999"/>
                </a:cubicBezTo>
                <a:cubicBezTo>
                  <a:pt x="2321277" y="943091"/>
                  <a:pt x="2796350" y="863128"/>
                  <a:pt x="3443110" y="987777"/>
                </a:cubicBezTo>
                <a:cubicBezTo>
                  <a:pt x="4089870" y="1112426"/>
                  <a:pt x="4383852" y="785518"/>
                  <a:pt x="4755445" y="536222"/>
                </a:cubicBezTo>
                <a:cubicBezTo>
                  <a:pt x="5127038" y="286926"/>
                  <a:pt x="5736168" y="155223"/>
                  <a:pt x="5842001" y="0"/>
                </a:cubicBezTo>
              </a:path>
            </a:pathLst>
          </a:custGeom>
          <a:ln w="254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812850" y="3143961"/>
            <a:ext cx="76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accent3"/>
                </a:solidFill>
                <a:latin typeface="Times"/>
                <a:cs typeface="Times"/>
              </a:rPr>
              <a:t>4</a:t>
            </a:r>
            <a:r>
              <a:rPr lang="en-US" sz="900" i="1" baseline="30000" dirty="0" smtClean="0">
                <a:solidFill>
                  <a:schemeClr val="accent3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b="1" i="1" dirty="0" smtClean="0">
                <a:solidFill>
                  <a:schemeClr val="accent3"/>
                </a:solidFill>
                <a:latin typeface="Times"/>
                <a:cs typeface="Times"/>
              </a:rPr>
              <a:t>g(n)</a:t>
            </a:r>
            <a:endParaRPr lang="en-US" b="1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15579" y="3987800"/>
            <a:ext cx="10216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chemeClr val="accent5"/>
                </a:solidFill>
                <a:latin typeface="Lucida Grande"/>
                <a:ea typeface="Lucida Grande"/>
                <a:cs typeface="Lucida Grande"/>
              </a:rPr>
              <a:t>⅓</a:t>
            </a:r>
            <a:r>
              <a:rPr lang="en-US" sz="900" i="1" baseline="30000" dirty="0" smtClean="0">
                <a:solidFill>
                  <a:schemeClr val="accent5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200" b="1" i="1" dirty="0" smtClean="0">
                <a:solidFill>
                  <a:schemeClr val="accent5"/>
                </a:solidFill>
                <a:latin typeface="Times"/>
                <a:cs typeface="Times"/>
              </a:rPr>
              <a:t>g(n)</a:t>
            </a:r>
            <a:endParaRPr lang="en-US" sz="2200" b="1" i="1" dirty="0">
              <a:solidFill>
                <a:schemeClr val="accent5"/>
              </a:solidFill>
              <a:latin typeface="Times"/>
              <a:cs typeface="Times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4600222" y="4854222"/>
            <a:ext cx="28222" cy="1650999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70399" y="6445956"/>
            <a:ext cx="31328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8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9369" y="4176891"/>
            <a:ext cx="114641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2"/>
                </a:solidFill>
                <a:latin typeface="Times"/>
                <a:cs typeface="Times"/>
              </a:rPr>
              <a:t>n</a:t>
            </a:r>
            <a:r>
              <a:rPr lang="en-US" sz="2400" i="1" baseline="-25000" dirty="0">
                <a:solidFill>
                  <a:schemeClr val="accent2"/>
                </a:solidFill>
                <a:latin typeface="Times"/>
                <a:cs typeface="Times"/>
              </a:rPr>
              <a:t>0</a:t>
            </a:r>
            <a:r>
              <a:rPr lang="en-US" sz="2400" i="1" dirty="0">
                <a:solidFill>
                  <a:schemeClr val="accent2"/>
                </a:solidFill>
                <a:latin typeface="Times"/>
                <a:cs typeface="Times"/>
              </a:rPr>
              <a:t> = 8</a:t>
            </a:r>
          </a:p>
          <a:p>
            <a:r>
              <a:rPr lang="en-US" sz="2400" i="1" dirty="0" smtClean="0">
                <a:solidFill>
                  <a:schemeClr val="accent3"/>
                </a:solidFill>
                <a:latin typeface="Times"/>
                <a:cs typeface="Times"/>
              </a:rPr>
              <a:t>c</a:t>
            </a:r>
            <a:r>
              <a:rPr lang="en-US" sz="2400" i="1" baseline="-25000" dirty="0" smtClean="0">
                <a:solidFill>
                  <a:schemeClr val="accent3"/>
                </a:solidFill>
                <a:latin typeface="Times"/>
                <a:cs typeface="Times"/>
              </a:rPr>
              <a:t>1</a:t>
            </a:r>
            <a:r>
              <a:rPr lang="en-US" sz="2400" i="1" dirty="0" smtClean="0">
                <a:solidFill>
                  <a:schemeClr val="accent3"/>
                </a:solidFill>
                <a:latin typeface="Times"/>
                <a:cs typeface="Times"/>
              </a:rPr>
              <a:t> = 4</a:t>
            </a:r>
          </a:p>
          <a:p>
            <a:r>
              <a:rPr lang="en-US" sz="2400" i="1" dirty="0" smtClean="0">
                <a:solidFill>
                  <a:schemeClr val="accent5"/>
                </a:solidFill>
                <a:latin typeface="Times"/>
                <a:cs typeface="Times"/>
              </a:rPr>
              <a:t>c</a:t>
            </a:r>
            <a:r>
              <a:rPr lang="en-US" sz="2400" i="1" baseline="-25000" dirty="0" smtClean="0">
                <a:solidFill>
                  <a:schemeClr val="accent5"/>
                </a:solidFill>
                <a:latin typeface="Times"/>
                <a:cs typeface="Times"/>
              </a:rPr>
              <a:t>2</a:t>
            </a:r>
            <a:r>
              <a:rPr lang="en-US" sz="2400" i="1" dirty="0" smtClean="0">
                <a:solidFill>
                  <a:schemeClr val="accent5"/>
                </a:solidFill>
                <a:latin typeface="Times"/>
                <a:cs typeface="Times"/>
              </a:rPr>
              <a:t> = ⅓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405812" y="927661"/>
            <a:ext cx="8738188" cy="300044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u="sng" dirty="0" smtClean="0">
                <a:solidFill>
                  <a:schemeClr val="accent6"/>
                </a:solidFill>
              </a:rPr>
              <a:t>Definition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Let </a:t>
            </a:r>
            <a:r>
              <a:rPr lang="en-US" sz="2400" i="1" dirty="0" smtClean="0">
                <a:latin typeface="Times"/>
                <a:cs typeface="Times"/>
              </a:rPr>
              <a:t>f(n)</a:t>
            </a:r>
            <a:r>
              <a:rPr lang="en-US" sz="2400" dirty="0" smtClean="0"/>
              <a:t> and </a:t>
            </a:r>
            <a:r>
              <a:rPr lang="en-US" sz="2400" i="1" dirty="0">
                <a:latin typeface="Times"/>
                <a:cs typeface="Times"/>
              </a:rPr>
              <a:t>g(n)</a:t>
            </a:r>
            <a:r>
              <a:rPr lang="en-US" sz="2400" dirty="0" smtClean="0"/>
              <a:t> be two functions mapping positive integers to positive real numbers. </a:t>
            </a:r>
          </a:p>
          <a:p>
            <a:pPr marL="0" indent="0">
              <a:buNone/>
            </a:pPr>
            <a:r>
              <a:rPr lang="en-US" sz="2400" dirty="0" smtClean="0"/>
              <a:t>We say that</a:t>
            </a:r>
            <a:r>
              <a:rPr lang="en-US" sz="2400" dirty="0" smtClean="0">
                <a:solidFill>
                  <a:schemeClr val="accent4"/>
                </a:solidFill>
              </a:rPr>
              <a:t> </a:t>
            </a:r>
            <a:r>
              <a:rPr lang="en-US" sz="2400" b="1" i="1" dirty="0">
                <a:solidFill>
                  <a:schemeClr val="accent4"/>
                </a:solidFill>
                <a:latin typeface="Times"/>
                <a:cs typeface="Times"/>
              </a:rPr>
              <a:t>f(n)</a:t>
            </a:r>
            <a:r>
              <a:rPr lang="en-US" sz="2400" b="1" i="1" dirty="0" smtClean="0">
                <a:solidFill>
                  <a:schemeClr val="accent4"/>
                </a:solidFill>
                <a:latin typeface="Times"/>
                <a:cs typeface="Times"/>
              </a:rPr>
              <a:t>=</a:t>
            </a:r>
            <a:r>
              <a:rPr lang="en-US" sz="2400" b="1" i="1" dirty="0" err="1">
                <a:solidFill>
                  <a:schemeClr val="accent4"/>
                </a:solidFill>
                <a:latin typeface="Times"/>
                <a:cs typeface="Times"/>
              </a:rPr>
              <a:t>θ</a:t>
            </a:r>
            <a:r>
              <a:rPr lang="en-US" sz="2400" b="1" i="1" dirty="0" smtClean="0">
                <a:solidFill>
                  <a:schemeClr val="accent4"/>
                </a:solidFill>
                <a:latin typeface="Times"/>
                <a:cs typeface="Times"/>
              </a:rPr>
              <a:t>(</a:t>
            </a:r>
            <a:r>
              <a:rPr lang="en-US" sz="2400" b="1" i="1" dirty="0">
                <a:solidFill>
                  <a:schemeClr val="accent4"/>
                </a:solidFill>
                <a:latin typeface="Times"/>
                <a:cs typeface="Times"/>
              </a:rPr>
              <a:t>g(n))</a:t>
            </a:r>
            <a:r>
              <a:rPr lang="en-US" sz="2400" dirty="0" smtClean="0">
                <a:solidFill>
                  <a:schemeClr val="accent4"/>
                </a:solidFill>
              </a:rPr>
              <a:t> </a:t>
            </a:r>
            <a:r>
              <a:rPr lang="en-US" sz="2400" dirty="0" smtClean="0"/>
              <a:t>if there exist positive real constants </a:t>
            </a:r>
            <a:r>
              <a:rPr lang="en-US" sz="2400" i="1" dirty="0">
                <a:latin typeface="Times"/>
                <a:cs typeface="Times"/>
              </a:rPr>
              <a:t>c</a:t>
            </a:r>
            <a:r>
              <a:rPr lang="en-US" sz="2400" i="1" baseline="-25000" dirty="0">
                <a:latin typeface="Times"/>
                <a:cs typeface="Times"/>
              </a:rPr>
              <a:t>1</a:t>
            </a:r>
            <a:r>
              <a:rPr lang="en-US" sz="2400" dirty="0" smtClean="0"/>
              <a:t>,</a:t>
            </a:r>
            <a:r>
              <a:rPr lang="en-US" sz="2400" i="1" dirty="0">
                <a:latin typeface="Times"/>
                <a:cs typeface="Times"/>
              </a:rPr>
              <a:t> c</a:t>
            </a:r>
            <a:r>
              <a:rPr lang="en-US" sz="2400" i="1" baseline="-25000" dirty="0">
                <a:latin typeface="Times"/>
                <a:cs typeface="Times"/>
              </a:rPr>
              <a:t>2</a:t>
            </a:r>
            <a:r>
              <a:rPr lang="en-US" sz="2400" i="1" dirty="0">
                <a:latin typeface="Times"/>
                <a:cs typeface="Times"/>
              </a:rPr>
              <a:t> </a:t>
            </a:r>
            <a:r>
              <a:rPr lang="en-US" sz="2400" dirty="0" smtClean="0"/>
              <a:t>and a positive integer constant </a:t>
            </a:r>
            <a:r>
              <a:rPr lang="en-US" sz="2400" i="1" dirty="0">
                <a:latin typeface="Times"/>
                <a:cs typeface="Times"/>
              </a:rPr>
              <a:t>n</a:t>
            </a:r>
            <a:r>
              <a:rPr lang="en-US" sz="2400" i="1" baseline="-25000" dirty="0">
                <a:latin typeface="Times"/>
                <a:cs typeface="Times"/>
              </a:rPr>
              <a:t>0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such that </a:t>
            </a:r>
            <a:r>
              <a:rPr lang="en-US" sz="2400" b="1" i="1" dirty="0" smtClean="0">
                <a:latin typeface="Times"/>
                <a:cs typeface="Times"/>
              </a:rPr>
              <a:t>c</a:t>
            </a:r>
            <a:r>
              <a:rPr lang="en-US" sz="2400" b="1" i="1" baseline="-25000" dirty="0" smtClean="0">
                <a:latin typeface="Times"/>
                <a:cs typeface="Times"/>
              </a:rPr>
              <a:t>2</a:t>
            </a:r>
            <a:r>
              <a:rPr lang="en-US" sz="2400" b="1" i="1" dirty="0" smtClean="0">
                <a:latin typeface="Times"/>
                <a:cs typeface="Times"/>
              </a:rPr>
              <a:t>g</a:t>
            </a:r>
            <a:r>
              <a:rPr lang="en-US" sz="2400" b="1" i="1" dirty="0">
                <a:latin typeface="Times"/>
                <a:cs typeface="Times"/>
              </a:rPr>
              <a:t>(</a:t>
            </a:r>
            <a:r>
              <a:rPr lang="en-US" sz="2400" b="1" i="1" dirty="0" smtClean="0">
                <a:latin typeface="Times"/>
                <a:cs typeface="Times"/>
              </a:rPr>
              <a:t>n) ≤ f</a:t>
            </a:r>
            <a:r>
              <a:rPr lang="en-US" sz="2400" b="1" i="1" dirty="0">
                <a:latin typeface="Times"/>
                <a:cs typeface="Times"/>
              </a:rPr>
              <a:t>(n</a:t>
            </a:r>
            <a:r>
              <a:rPr lang="en-US" sz="2400" b="1" i="1" dirty="0" smtClean="0">
                <a:latin typeface="Times"/>
                <a:cs typeface="Times"/>
              </a:rPr>
              <a:t>) ≤ c</a:t>
            </a:r>
            <a:r>
              <a:rPr lang="en-US" sz="2400" b="1" i="1" baseline="-25000" dirty="0" smtClean="0">
                <a:latin typeface="Times"/>
                <a:cs typeface="Times"/>
              </a:rPr>
              <a:t>1</a:t>
            </a:r>
            <a:r>
              <a:rPr lang="en-US" sz="2400" b="1" i="1" dirty="0" smtClean="0">
                <a:latin typeface="Times"/>
                <a:cs typeface="Times"/>
              </a:rPr>
              <a:t>g</a:t>
            </a:r>
            <a:r>
              <a:rPr lang="en-US" sz="2400" b="1" i="1" dirty="0">
                <a:latin typeface="Times"/>
                <a:cs typeface="Times"/>
              </a:rPr>
              <a:t>(n)</a:t>
            </a:r>
            <a:r>
              <a:rPr lang="en-US" sz="2400" dirty="0" smtClean="0"/>
              <a:t> for all </a:t>
            </a:r>
            <a:r>
              <a:rPr lang="en-US" sz="2400" i="1" dirty="0">
                <a:latin typeface="Times"/>
                <a:cs typeface="Times"/>
              </a:rPr>
              <a:t>n≥n</a:t>
            </a:r>
            <a:r>
              <a:rPr lang="en-US" sz="2400" i="1" baseline="-25000" dirty="0">
                <a:latin typeface="Times"/>
                <a:cs typeface="Times"/>
              </a:rPr>
              <a:t>0</a:t>
            </a:r>
            <a:r>
              <a:rPr lang="en-US" sz="2400" dirty="0" smtClean="0"/>
              <a:t> </a:t>
            </a:r>
            <a:endParaRPr lang="en-US" sz="2400" u="sng" dirty="0" smtClean="0">
              <a:solidFill>
                <a:srgbClr val="F79646"/>
              </a:solidFill>
            </a:endParaRPr>
          </a:p>
          <a:p>
            <a:pPr marL="0" indent="0">
              <a:buFont typeface="Arial"/>
              <a:buNone/>
            </a:pPr>
            <a:endParaRPr lang="en-US" sz="2400" u="sng" dirty="0">
              <a:solidFill>
                <a:srgbClr val="F79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49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-107663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4F6228"/>
                </a:solidFill>
              </a:rPr>
              <a:t>Asymptotic Analysis</a:t>
            </a:r>
          </a:p>
          <a:p>
            <a:r>
              <a:rPr lang="el-GR" sz="2900" dirty="0" smtClean="0">
                <a:solidFill>
                  <a:srgbClr val="4F6228"/>
                </a:solidFill>
              </a:rPr>
              <a:t>Θ</a:t>
            </a:r>
            <a:r>
              <a:rPr lang="en-US" sz="2900" dirty="0" smtClean="0">
                <a:solidFill>
                  <a:srgbClr val="4F6228"/>
                </a:solidFill>
              </a:rPr>
              <a:t> definition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342444" y="6505221"/>
            <a:ext cx="594077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469444" y="3499557"/>
            <a:ext cx="25400" cy="31580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72090" y="6505221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size of input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1542344" y="4048056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running time</a:t>
            </a:r>
            <a:endParaRPr lang="en-US" b="1" dirty="0"/>
          </a:p>
        </p:txBody>
      </p:sp>
      <p:sp>
        <p:nvSpPr>
          <p:cNvPr id="15" name="Freeform 14"/>
          <p:cNvSpPr/>
          <p:nvPr/>
        </p:nvSpPr>
        <p:spPr>
          <a:xfrm>
            <a:off x="2469444" y="3739444"/>
            <a:ext cx="5418667" cy="2751667"/>
          </a:xfrm>
          <a:custGeom>
            <a:avLst/>
            <a:gdLst>
              <a:gd name="connsiteX0" fmla="*/ 0 w 5418667"/>
              <a:gd name="connsiteY0" fmla="*/ 2751667 h 2751667"/>
              <a:gd name="connsiteX1" fmla="*/ 141111 w 5418667"/>
              <a:gd name="connsiteY1" fmla="*/ 2652889 h 2751667"/>
              <a:gd name="connsiteX2" fmla="*/ 282222 w 5418667"/>
              <a:gd name="connsiteY2" fmla="*/ 2342445 h 2751667"/>
              <a:gd name="connsiteX3" fmla="*/ 1552222 w 5418667"/>
              <a:gd name="connsiteY3" fmla="*/ 1890889 h 2751667"/>
              <a:gd name="connsiteX4" fmla="*/ 2074333 w 5418667"/>
              <a:gd name="connsiteY4" fmla="*/ 1199445 h 2751667"/>
              <a:gd name="connsiteX5" fmla="*/ 3132667 w 5418667"/>
              <a:gd name="connsiteY5" fmla="*/ 790223 h 2751667"/>
              <a:gd name="connsiteX6" fmla="*/ 4445000 w 5418667"/>
              <a:gd name="connsiteY6" fmla="*/ 677334 h 2751667"/>
              <a:gd name="connsiteX7" fmla="*/ 5418667 w 5418667"/>
              <a:gd name="connsiteY7" fmla="*/ 0 h 2751667"/>
              <a:gd name="connsiteX0" fmla="*/ 0 w 5418667"/>
              <a:gd name="connsiteY0" fmla="*/ 2751667 h 2751667"/>
              <a:gd name="connsiteX1" fmla="*/ 141111 w 5418667"/>
              <a:gd name="connsiteY1" fmla="*/ 2652889 h 2751667"/>
              <a:gd name="connsiteX2" fmla="*/ 804333 w 5418667"/>
              <a:gd name="connsiteY2" fmla="*/ 2483556 h 2751667"/>
              <a:gd name="connsiteX3" fmla="*/ 1552222 w 5418667"/>
              <a:gd name="connsiteY3" fmla="*/ 1890889 h 2751667"/>
              <a:gd name="connsiteX4" fmla="*/ 2074333 w 5418667"/>
              <a:gd name="connsiteY4" fmla="*/ 1199445 h 2751667"/>
              <a:gd name="connsiteX5" fmla="*/ 3132667 w 5418667"/>
              <a:gd name="connsiteY5" fmla="*/ 790223 h 2751667"/>
              <a:gd name="connsiteX6" fmla="*/ 4445000 w 5418667"/>
              <a:gd name="connsiteY6" fmla="*/ 677334 h 2751667"/>
              <a:gd name="connsiteX7" fmla="*/ 5418667 w 5418667"/>
              <a:gd name="connsiteY7" fmla="*/ 0 h 2751667"/>
              <a:gd name="connsiteX0" fmla="*/ 0 w 5418667"/>
              <a:gd name="connsiteY0" fmla="*/ 2751667 h 2751667"/>
              <a:gd name="connsiteX1" fmla="*/ 141111 w 5418667"/>
              <a:gd name="connsiteY1" fmla="*/ 2652889 h 2751667"/>
              <a:gd name="connsiteX2" fmla="*/ 804333 w 5418667"/>
              <a:gd name="connsiteY2" fmla="*/ 2483556 h 2751667"/>
              <a:gd name="connsiteX3" fmla="*/ 1580445 w 5418667"/>
              <a:gd name="connsiteY3" fmla="*/ 1947334 h 2751667"/>
              <a:gd name="connsiteX4" fmla="*/ 2074333 w 5418667"/>
              <a:gd name="connsiteY4" fmla="*/ 1199445 h 2751667"/>
              <a:gd name="connsiteX5" fmla="*/ 3132667 w 5418667"/>
              <a:gd name="connsiteY5" fmla="*/ 790223 h 2751667"/>
              <a:gd name="connsiteX6" fmla="*/ 4445000 w 5418667"/>
              <a:gd name="connsiteY6" fmla="*/ 677334 h 2751667"/>
              <a:gd name="connsiteX7" fmla="*/ 5418667 w 5418667"/>
              <a:gd name="connsiteY7" fmla="*/ 0 h 2751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18667" h="2751667">
                <a:moveTo>
                  <a:pt x="0" y="2751667"/>
                </a:moveTo>
                <a:cubicBezTo>
                  <a:pt x="47037" y="2736380"/>
                  <a:pt x="7056" y="2697574"/>
                  <a:pt x="141111" y="2652889"/>
                </a:cubicBezTo>
                <a:cubicBezTo>
                  <a:pt x="275166" y="2608204"/>
                  <a:pt x="564444" y="2601148"/>
                  <a:pt x="804333" y="2483556"/>
                </a:cubicBezTo>
                <a:cubicBezTo>
                  <a:pt x="1044222" y="2365964"/>
                  <a:pt x="1368778" y="2161352"/>
                  <a:pt x="1580445" y="1947334"/>
                </a:cubicBezTo>
                <a:cubicBezTo>
                  <a:pt x="1792112" y="1733316"/>
                  <a:pt x="1815629" y="1392297"/>
                  <a:pt x="2074333" y="1199445"/>
                </a:cubicBezTo>
                <a:cubicBezTo>
                  <a:pt x="2333037" y="1006593"/>
                  <a:pt x="2737556" y="877241"/>
                  <a:pt x="3132667" y="790223"/>
                </a:cubicBezTo>
                <a:cubicBezTo>
                  <a:pt x="3527778" y="703205"/>
                  <a:pt x="4064000" y="809038"/>
                  <a:pt x="4445000" y="677334"/>
                </a:cubicBezTo>
                <a:cubicBezTo>
                  <a:pt x="4826000" y="545630"/>
                  <a:pt x="5418667" y="0"/>
                  <a:pt x="5418667" y="0"/>
                </a:cubicBezTo>
              </a:path>
            </a:pathLst>
          </a:cu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337778" y="3499557"/>
            <a:ext cx="59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Times"/>
                <a:cs typeface="Times"/>
              </a:rPr>
              <a:t>f(n)</a:t>
            </a:r>
            <a:endParaRPr lang="en-US" b="1" i="1" dirty="0">
              <a:latin typeface="Times"/>
              <a:cs typeface="Times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2469444" y="3301999"/>
            <a:ext cx="5136444" cy="3203222"/>
          </a:xfrm>
          <a:custGeom>
            <a:avLst/>
            <a:gdLst>
              <a:gd name="connsiteX0" fmla="*/ 0 w 5418667"/>
              <a:gd name="connsiteY0" fmla="*/ 2751667 h 2751667"/>
              <a:gd name="connsiteX1" fmla="*/ 141111 w 5418667"/>
              <a:gd name="connsiteY1" fmla="*/ 2652889 h 2751667"/>
              <a:gd name="connsiteX2" fmla="*/ 282222 w 5418667"/>
              <a:gd name="connsiteY2" fmla="*/ 2342445 h 2751667"/>
              <a:gd name="connsiteX3" fmla="*/ 1552222 w 5418667"/>
              <a:gd name="connsiteY3" fmla="*/ 1890889 h 2751667"/>
              <a:gd name="connsiteX4" fmla="*/ 2074333 w 5418667"/>
              <a:gd name="connsiteY4" fmla="*/ 1199445 h 2751667"/>
              <a:gd name="connsiteX5" fmla="*/ 3132667 w 5418667"/>
              <a:gd name="connsiteY5" fmla="*/ 790223 h 2751667"/>
              <a:gd name="connsiteX6" fmla="*/ 4445000 w 5418667"/>
              <a:gd name="connsiteY6" fmla="*/ 677334 h 2751667"/>
              <a:gd name="connsiteX7" fmla="*/ 5418667 w 5418667"/>
              <a:gd name="connsiteY7" fmla="*/ 0 h 2751667"/>
              <a:gd name="connsiteX0" fmla="*/ 0 w 5418667"/>
              <a:gd name="connsiteY0" fmla="*/ 2751667 h 2751667"/>
              <a:gd name="connsiteX1" fmla="*/ 719667 w 5418667"/>
              <a:gd name="connsiteY1" fmla="*/ 2652889 h 2751667"/>
              <a:gd name="connsiteX2" fmla="*/ 282222 w 5418667"/>
              <a:gd name="connsiteY2" fmla="*/ 2342445 h 2751667"/>
              <a:gd name="connsiteX3" fmla="*/ 1552222 w 5418667"/>
              <a:gd name="connsiteY3" fmla="*/ 1890889 h 2751667"/>
              <a:gd name="connsiteX4" fmla="*/ 2074333 w 5418667"/>
              <a:gd name="connsiteY4" fmla="*/ 1199445 h 2751667"/>
              <a:gd name="connsiteX5" fmla="*/ 3132667 w 5418667"/>
              <a:gd name="connsiteY5" fmla="*/ 790223 h 2751667"/>
              <a:gd name="connsiteX6" fmla="*/ 4445000 w 5418667"/>
              <a:gd name="connsiteY6" fmla="*/ 677334 h 2751667"/>
              <a:gd name="connsiteX7" fmla="*/ 5418667 w 5418667"/>
              <a:gd name="connsiteY7" fmla="*/ 0 h 2751667"/>
              <a:gd name="connsiteX0" fmla="*/ 0 w 5418667"/>
              <a:gd name="connsiteY0" fmla="*/ 2751667 h 2751667"/>
              <a:gd name="connsiteX1" fmla="*/ 719667 w 5418667"/>
              <a:gd name="connsiteY1" fmla="*/ 2652889 h 2751667"/>
              <a:gd name="connsiteX2" fmla="*/ 1114778 w 5418667"/>
              <a:gd name="connsiteY2" fmla="*/ 1919112 h 2751667"/>
              <a:gd name="connsiteX3" fmla="*/ 1552222 w 5418667"/>
              <a:gd name="connsiteY3" fmla="*/ 1890889 h 2751667"/>
              <a:gd name="connsiteX4" fmla="*/ 2074333 w 5418667"/>
              <a:gd name="connsiteY4" fmla="*/ 1199445 h 2751667"/>
              <a:gd name="connsiteX5" fmla="*/ 3132667 w 5418667"/>
              <a:gd name="connsiteY5" fmla="*/ 790223 h 2751667"/>
              <a:gd name="connsiteX6" fmla="*/ 4445000 w 5418667"/>
              <a:gd name="connsiteY6" fmla="*/ 677334 h 2751667"/>
              <a:gd name="connsiteX7" fmla="*/ 5418667 w 5418667"/>
              <a:gd name="connsiteY7" fmla="*/ 0 h 2751667"/>
              <a:gd name="connsiteX0" fmla="*/ 0 w 5418667"/>
              <a:gd name="connsiteY0" fmla="*/ 2751667 h 2751667"/>
              <a:gd name="connsiteX1" fmla="*/ 719667 w 5418667"/>
              <a:gd name="connsiteY1" fmla="*/ 2652889 h 2751667"/>
              <a:gd name="connsiteX2" fmla="*/ 1114778 w 5418667"/>
              <a:gd name="connsiteY2" fmla="*/ 1919112 h 2751667"/>
              <a:gd name="connsiteX3" fmla="*/ 1975555 w 5418667"/>
              <a:gd name="connsiteY3" fmla="*/ 1622778 h 2751667"/>
              <a:gd name="connsiteX4" fmla="*/ 2074333 w 5418667"/>
              <a:gd name="connsiteY4" fmla="*/ 1199445 h 2751667"/>
              <a:gd name="connsiteX5" fmla="*/ 3132667 w 5418667"/>
              <a:gd name="connsiteY5" fmla="*/ 790223 h 2751667"/>
              <a:gd name="connsiteX6" fmla="*/ 4445000 w 5418667"/>
              <a:gd name="connsiteY6" fmla="*/ 677334 h 2751667"/>
              <a:gd name="connsiteX7" fmla="*/ 5418667 w 5418667"/>
              <a:gd name="connsiteY7" fmla="*/ 0 h 2751667"/>
              <a:gd name="connsiteX0" fmla="*/ 0 w 5418667"/>
              <a:gd name="connsiteY0" fmla="*/ 2751667 h 2751667"/>
              <a:gd name="connsiteX1" fmla="*/ 719667 w 5418667"/>
              <a:gd name="connsiteY1" fmla="*/ 2652889 h 2751667"/>
              <a:gd name="connsiteX2" fmla="*/ 1114778 w 5418667"/>
              <a:gd name="connsiteY2" fmla="*/ 1919112 h 2751667"/>
              <a:gd name="connsiteX3" fmla="*/ 1975555 w 5418667"/>
              <a:gd name="connsiteY3" fmla="*/ 1622778 h 2751667"/>
              <a:gd name="connsiteX4" fmla="*/ 2427110 w 5418667"/>
              <a:gd name="connsiteY4" fmla="*/ 620889 h 2751667"/>
              <a:gd name="connsiteX5" fmla="*/ 3132667 w 5418667"/>
              <a:gd name="connsiteY5" fmla="*/ 790223 h 2751667"/>
              <a:gd name="connsiteX6" fmla="*/ 4445000 w 5418667"/>
              <a:gd name="connsiteY6" fmla="*/ 677334 h 2751667"/>
              <a:gd name="connsiteX7" fmla="*/ 5418667 w 5418667"/>
              <a:gd name="connsiteY7" fmla="*/ 0 h 2751667"/>
              <a:gd name="connsiteX0" fmla="*/ 0 w 5418667"/>
              <a:gd name="connsiteY0" fmla="*/ 2751667 h 2751667"/>
              <a:gd name="connsiteX1" fmla="*/ 719667 w 5418667"/>
              <a:gd name="connsiteY1" fmla="*/ 2652889 h 2751667"/>
              <a:gd name="connsiteX2" fmla="*/ 1114778 w 5418667"/>
              <a:gd name="connsiteY2" fmla="*/ 1919112 h 2751667"/>
              <a:gd name="connsiteX3" fmla="*/ 1975555 w 5418667"/>
              <a:gd name="connsiteY3" fmla="*/ 1622778 h 2751667"/>
              <a:gd name="connsiteX4" fmla="*/ 2427110 w 5418667"/>
              <a:gd name="connsiteY4" fmla="*/ 620889 h 2751667"/>
              <a:gd name="connsiteX5" fmla="*/ 3513667 w 5418667"/>
              <a:gd name="connsiteY5" fmla="*/ 282223 h 2751667"/>
              <a:gd name="connsiteX6" fmla="*/ 4445000 w 5418667"/>
              <a:gd name="connsiteY6" fmla="*/ 677334 h 2751667"/>
              <a:gd name="connsiteX7" fmla="*/ 5418667 w 5418667"/>
              <a:gd name="connsiteY7" fmla="*/ 0 h 2751667"/>
              <a:gd name="connsiteX0" fmla="*/ 0 w 5418667"/>
              <a:gd name="connsiteY0" fmla="*/ 2751797 h 2751797"/>
              <a:gd name="connsiteX1" fmla="*/ 719667 w 5418667"/>
              <a:gd name="connsiteY1" fmla="*/ 2653019 h 2751797"/>
              <a:gd name="connsiteX2" fmla="*/ 1114778 w 5418667"/>
              <a:gd name="connsiteY2" fmla="*/ 1919242 h 2751797"/>
              <a:gd name="connsiteX3" fmla="*/ 1975555 w 5418667"/>
              <a:gd name="connsiteY3" fmla="*/ 1622908 h 2751797"/>
              <a:gd name="connsiteX4" fmla="*/ 2427110 w 5418667"/>
              <a:gd name="connsiteY4" fmla="*/ 621019 h 2751797"/>
              <a:gd name="connsiteX5" fmla="*/ 3513667 w 5418667"/>
              <a:gd name="connsiteY5" fmla="*/ 282353 h 2751797"/>
              <a:gd name="connsiteX6" fmla="*/ 4501445 w 5418667"/>
              <a:gd name="connsiteY6" fmla="*/ 42464 h 2751797"/>
              <a:gd name="connsiteX7" fmla="*/ 5418667 w 5418667"/>
              <a:gd name="connsiteY7" fmla="*/ 130 h 2751797"/>
              <a:gd name="connsiteX0" fmla="*/ 0 w 4981222"/>
              <a:gd name="connsiteY0" fmla="*/ 3062111 h 3062111"/>
              <a:gd name="connsiteX1" fmla="*/ 719667 w 4981222"/>
              <a:gd name="connsiteY1" fmla="*/ 2963333 h 3062111"/>
              <a:gd name="connsiteX2" fmla="*/ 1114778 w 4981222"/>
              <a:gd name="connsiteY2" fmla="*/ 2229556 h 3062111"/>
              <a:gd name="connsiteX3" fmla="*/ 1975555 w 4981222"/>
              <a:gd name="connsiteY3" fmla="*/ 1933222 h 3062111"/>
              <a:gd name="connsiteX4" fmla="*/ 2427110 w 4981222"/>
              <a:gd name="connsiteY4" fmla="*/ 931333 h 3062111"/>
              <a:gd name="connsiteX5" fmla="*/ 3513667 w 4981222"/>
              <a:gd name="connsiteY5" fmla="*/ 592667 h 3062111"/>
              <a:gd name="connsiteX6" fmla="*/ 4501445 w 4981222"/>
              <a:gd name="connsiteY6" fmla="*/ 352778 h 3062111"/>
              <a:gd name="connsiteX7" fmla="*/ 4981222 w 4981222"/>
              <a:gd name="connsiteY7" fmla="*/ 0 h 3062111"/>
              <a:gd name="connsiteX0" fmla="*/ 0 w 5136444"/>
              <a:gd name="connsiteY0" fmla="*/ 3203222 h 3203222"/>
              <a:gd name="connsiteX1" fmla="*/ 719667 w 5136444"/>
              <a:gd name="connsiteY1" fmla="*/ 3104444 h 3203222"/>
              <a:gd name="connsiteX2" fmla="*/ 1114778 w 5136444"/>
              <a:gd name="connsiteY2" fmla="*/ 2370667 h 3203222"/>
              <a:gd name="connsiteX3" fmla="*/ 1975555 w 5136444"/>
              <a:gd name="connsiteY3" fmla="*/ 2074333 h 3203222"/>
              <a:gd name="connsiteX4" fmla="*/ 2427110 w 5136444"/>
              <a:gd name="connsiteY4" fmla="*/ 1072444 h 3203222"/>
              <a:gd name="connsiteX5" fmla="*/ 3513667 w 5136444"/>
              <a:gd name="connsiteY5" fmla="*/ 733778 h 3203222"/>
              <a:gd name="connsiteX6" fmla="*/ 4501445 w 5136444"/>
              <a:gd name="connsiteY6" fmla="*/ 493889 h 3203222"/>
              <a:gd name="connsiteX7" fmla="*/ 5136444 w 5136444"/>
              <a:gd name="connsiteY7" fmla="*/ 0 h 3203222"/>
              <a:gd name="connsiteX0" fmla="*/ 0 w 5136444"/>
              <a:gd name="connsiteY0" fmla="*/ 3203222 h 3203222"/>
              <a:gd name="connsiteX1" fmla="*/ 719667 w 5136444"/>
              <a:gd name="connsiteY1" fmla="*/ 3104444 h 3203222"/>
              <a:gd name="connsiteX2" fmla="*/ 1665111 w 5136444"/>
              <a:gd name="connsiteY2" fmla="*/ 2709333 h 3203222"/>
              <a:gd name="connsiteX3" fmla="*/ 1975555 w 5136444"/>
              <a:gd name="connsiteY3" fmla="*/ 2074333 h 3203222"/>
              <a:gd name="connsiteX4" fmla="*/ 2427110 w 5136444"/>
              <a:gd name="connsiteY4" fmla="*/ 1072444 h 3203222"/>
              <a:gd name="connsiteX5" fmla="*/ 3513667 w 5136444"/>
              <a:gd name="connsiteY5" fmla="*/ 733778 h 3203222"/>
              <a:gd name="connsiteX6" fmla="*/ 4501445 w 5136444"/>
              <a:gd name="connsiteY6" fmla="*/ 493889 h 3203222"/>
              <a:gd name="connsiteX7" fmla="*/ 5136444 w 5136444"/>
              <a:gd name="connsiteY7" fmla="*/ 0 h 3203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36444" h="3203222">
                <a:moveTo>
                  <a:pt x="0" y="3203222"/>
                </a:moveTo>
                <a:cubicBezTo>
                  <a:pt x="47037" y="3187935"/>
                  <a:pt x="442149" y="3186759"/>
                  <a:pt x="719667" y="3104444"/>
                </a:cubicBezTo>
                <a:cubicBezTo>
                  <a:pt x="997186" y="3022129"/>
                  <a:pt x="1455796" y="2881018"/>
                  <a:pt x="1665111" y="2709333"/>
                </a:cubicBezTo>
                <a:cubicBezTo>
                  <a:pt x="1874426" y="2537648"/>
                  <a:pt x="1848555" y="2347148"/>
                  <a:pt x="1975555" y="2074333"/>
                </a:cubicBezTo>
                <a:cubicBezTo>
                  <a:pt x="2102555" y="1801518"/>
                  <a:pt x="2170758" y="1295870"/>
                  <a:pt x="2427110" y="1072444"/>
                </a:cubicBezTo>
                <a:cubicBezTo>
                  <a:pt x="2683462" y="849018"/>
                  <a:pt x="3167945" y="830204"/>
                  <a:pt x="3513667" y="733778"/>
                </a:cubicBezTo>
                <a:cubicBezTo>
                  <a:pt x="3859390" y="637352"/>
                  <a:pt x="4230982" y="616185"/>
                  <a:pt x="4501445" y="493889"/>
                </a:cubicBezTo>
                <a:cubicBezTo>
                  <a:pt x="4771908" y="371593"/>
                  <a:pt x="5136444" y="0"/>
                  <a:pt x="5136444" y="0"/>
                </a:cubicBezTo>
              </a:path>
            </a:pathLst>
          </a:custGeom>
          <a:ln w="254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2463799" y="4219224"/>
            <a:ext cx="5842001" cy="2271888"/>
          </a:xfrm>
          <a:custGeom>
            <a:avLst/>
            <a:gdLst>
              <a:gd name="connsiteX0" fmla="*/ 0 w 5418667"/>
              <a:gd name="connsiteY0" fmla="*/ 2751667 h 2751667"/>
              <a:gd name="connsiteX1" fmla="*/ 141111 w 5418667"/>
              <a:gd name="connsiteY1" fmla="*/ 2652889 h 2751667"/>
              <a:gd name="connsiteX2" fmla="*/ 282222 w 5418667"/>
              <a:gd name="connsiteY2" fmla="*/ 2342445 h 2751667"/>
              <a:gd name="connsiteX3" fmla="*/ 1552222 w 5418667"/>
              <a:gd name="connsiteY3" fmla="*/ 1890889 h 2751667"/>
              <a:gd name="connsiteX4" fmla="*/ 2074333 w 5418667"/>
              <a:gd name="connsiteY4" fmla="*/ 1199445 h 2751667"/>
              <a:gd name="connsiteX5" fmla="*/ 3132667 w 5418667"/>
              <a:gd name="connsiteY5" fmla="*/ 790223 h 2751667"/>
              <a:gd name="connsiteX6" fmla="*/ 4445000 w 5418667"/>
              <a:gd name="connsiteY6" fmla="*/ 677334 h 2751667"/>
              <a:gd name="connsiteX7" fmla="*/ 5418667 w 5418667"/>
              <a:gd name="connsiteY7" fmla="*/ 0 h 2751667"/>
              <a:gd name="connsiteX0" fmla="*/ 0 w 5418667"/>
              <a:gd name="connsiteY0" fmla="*/ 2751667 h 2751667"/>
              <a:gd name="connsiteX1" fmla="*/ 719667 w 5418667"/>
              <a:gd name="connsiteY1" fmla="*/ 2652889 h 2751667"/>
              <a:gd name="connsiteX2" fmla="*/ 282222 w 5418667"/>
              <a:gd name="connsiteY2" fmla="*/ 2342445 h 2751667"/>
              <a:gd name="connsiteX3" fmla="*/ 1552222 w 5418667"/>
              <a:gd name="connsiteY3" fmla="*/ 1890889 h 2751667"/>
              <a:gd name="connsiteX4" fmla="*/ 2074333 w 5418667"/>
              <a:gd name="connsiteY4" fmla="*/ 1199445 h 2751667"/>
              <a:gd name="connsiteX5" fmla="*/ 3132667 w 5418667"/>
              <a:gd name="connsiteY5" fmla="*/ 790223 h 2751667"/>
              <a:gd name="connsiteX6" fmla="*/ 4445000 w 5418667"/>
              <a:gd name="connsiteY6" fmla="*/ 677334 h 2751667"/>
              <a:gd name="connsiteX7" fmla="*/ 5418667 w 5418667"/>
              <a:gd name="connsiteY7" fmla="*/ 0 h 2751667"/>
              <a:gd name="connsiteX0" fmla="*/ 0 w 5418667"/>
              <a:gd name="connsiteY0" fmla="*/ 2751667 h 2751667"/>
              <a:gd name="connsiteX1" fmla="*/ 719667 w 5418667"/>
              <a:gd name="connsiteY1" fmla="*/ 2652889 h 2751667"/>
              <a:gd name="connsiteX2" fmla="*/ 1114778 w 5418667"/>
              <a:gd name="connsiteY2" fmla="*/ 1919112 h 2751667"/>
              <a:gd name="connsiteX3" fmla="*/ 1552222 w 5418667"/>
              <a:gd name="connsiteY3" fmla="*/ 1890889 h 2751667"/>
              <a:gd name="connsiteX4" fmla="*/ 2074333 w 5418667"/>
              <a:gd name="connsiteY4" fmla="*/ 1199445 h 2751667"/>
              <a:gd name="connsiteX5" fmla="*/ 3132667 w 5418667"/>
              <a:gd name="connsiteY5" fmla="*/ 790223 h 2751667"/>
              <a:gd name="connsiteX6" fmla="*/ 4445000 w 5418667"/>
              <a:gd name="connsiteY6" fmla="*/ 677334 h 2751667"/>
              <a:gd name="connsiteX7" fmla="*/ 5418667 w 5418667"/>
              <a:gd name="connsiteY7" fmla="*/ 0 h 2751667"/>
              <a:gd name="connsiteX0" fmla="*/ 0 w 5418667"/>
              <a:gd name="connsiteY0" fmla="*/ 2751667 h 2751667"/>
              <a:gd name="connsiteX1" fmla="*/ 719667 w 5418667"/>
              <a:gd name="connsiteY1" fmla="*/ 2652889 h 2751667"/>
              <a:gd name="connsiteX2" fmla="*/ 1114778 w 5418667"/>
              <a:gd name="connsiteY2" fmla="*/ 1919112 h 2751667"/>
              <a:gd name="connsiteX3" fmla="*/ 1975555 w 5418667"/>
              <a:gd name="connsiteY3" fmla="*/ 1622778 h 2751667"/>
              <a:gd name="connsiteX4" fmla="*/ 2074333 w 5418667"/>
              <a:gd name="connsiteY4" fmla="*/ 1199445 h 2751667"/>
              <a:gd name="connsiteX5" fmla="*/ 3132667 w 5418667"/>
              <a:gd name="connsiteY5" fmla="*/ 790223 h 2751667"/>
              <a:gd name="connsiteX6" fmla="*/ 4445000 w 5418667"/>
              <a:gd name="connsiteY6" fmla="*/ 677334 h 2751667"/>
              <a:gd name="connsiteX7" fmla="*/ 5418667 w 5418667"/>
              <a:gd name="connsiteY7" fmla="*/ 0 h 2751667"/>
              <a:gd name="connsiteX0" fmla="*/ 0 w 5418667"/>
              <a:gd name="connsiteY0" fmla="*/ 2751667 h 2751667"/>
              <a:gd name="connsiteX1" fmla="*/ 719667 w 5418667"/>
              <a:gd name="connsiteY1" fmla="*/ 2652889 h 2751667"/>
              <a:gd name="connsiteX2" fmla="*/ 1114778 w 5418667"/>
              <a:gd name="connsiteY2" fmla="*/ 1919112 h 2751667"/>
              <a:gd name="connsiteX3" fmla="*/ 1975555 w 5418667"/>
              <a:gd name="connsiteY3" fmla="*/ 1622778 h 2751667"/>
              <a:gd name="connsiteX4" fmla="*/ 2427110 w 5418667"/>
              <a:gd name="connsiteY4" fmla="*/ 620889 h 2751667"/>
              <a:gd name="connsiteX5" fmla="*/ 3132667 w 5418667"/>
              <a:gd name="connsiteY5" fmla="*/ 790223 h 2751667"/>
              <a:gd name="connsiteX6" fmla="*/ 4445000 w 5418667"/>
              <a:gd name="connsiteY6" fmla="*/ 677334 h 2751667"/>
              <a:gd name="connsiteX7" fmla="*/ 5418667 w 5418667"/>
              <a:gd name="connsiteY7" fmla="*/ 0 h 2751667"/>
              <a:gd name="connsiteX0" fmla="*/ 0 w 5418667"/>
              <a:gd name="connsiteY0" fmla="*/ 2751667 h 2751667"/>
              <a:gd name="connsiteX1" fmla="*/ 719667 w 5418667"/>
              <a:gd name="connsiteY1" fmla="*/ 2652889 h 2751667"/>
              <a:gd name="connsiteX2" fmla="*/ 1114778 w 5418667"/>
              <a:gd name="connsiteY2" fmla="*/ 1919112 h 2751667"/>
              <a:gd name="connsiteX3" fmla="*/ 1975555 w 5418667"/>
              <a:gd name="connsiteY3" fmla="*/ 1622778 h 2751667"/>
              <a:gd name="connsiteX4" fmla="*/ 2427110 w 5418667"/>
              <a:gd name="connsiteY4" fmla="*/ 620889 h 2751667"/>
              <a:gd name="connsiteX5" fmla="*/ 3513667 w 5418667"/>
              <a:gd name="connsiteY5" fmla="*/ 282223 h 2751667"/>
              <a:gd name="connsiteX6" fmla="*/ 4445000 w 5418667"/>
              <a:gd name="connsiteY6" fmla="*/ 677334 h 2751667"/>
              <a:gd name="connsiteX7" fmla="*/ 5418667 w 5418667"/>
              <a:gd name="connsiteY7" fmla="*/ 0 h 2751667"/>
              <a:gd name="connsiteX0" fmla="*/ 0 w 5418667"/>
              <a:gd name="connsiteY0" fmla="*/ 2751797 h 2751797"/>
              <a:gd name="connsiteX1" fmla="*/ 719667 w 5418667"/>
              <a:gd name="connsiteY1" fmla="*/ 2653019 h 2751797"/>
              <a:gd name="connsiteX2" fmla="*/ 1114778 w 5418667"/>
              <a:gd name="connsiteY2" fmla="*/ 1919242 h 2751797"/>
              <a:gd name="connsiteX3" fmla="*/ 1975555 w 5418667"/>
              <a:gd name="connsiteY3" fmla="*/ 1622908 h 2751797"/>
              <a:gd name="connsiteX4" fmla="*/ 2427110 w 5418667"/>
              <a:gd name="connsiteY4" fmla="*/ 621019 h 2751797"/>
              <a:gd name="connsiteX5" fmla="*/ 3513667 w 5418667"/>
              <a:gd name="connsiteY5" fmla="*/ 282353 h 2751797"/>
              <a:gd name="connsiteX6" fmla="*/ 4501445 w 5418667"/>
              <a:gd name="connsiteY6" fmla="*/ 42464 h 2751797"/>
              <a:gd name="connsiteX7" fmla="*/ 5418667 w 5418667"/>
              <a:gd name="connsiteY7" fmla="*/ 130 h 2751797"/>
              <a:gd name="connsiteX0" fmla="*/ 0 w 4981222"/>
              <a:gd name="connsiteY0" fmla="*/ 3062111 h 3062111"/>
              <a:gd name="connsiteX1" fmla="*/ 719667 w 4981222"/>
              <a:gd name="connsiteY1" fmla="*/ 2963333 h 3062111"/>
              <a:gd name="connsiteX2" fmla="*/ 1114778 w 4981222"/>
              <a:gd name="connsiteY2" fmla="*/ 2229556 h 3062111"/>
              <a:gd name="connsiteX3" fmla="*/ 1975555 w 4981222"/>
              <a:gd name="connsiteY3" fmla="*/ 1933222 h 3062111"/>
              <a:gd name="connsiteX4" fmla="*/ 2427110 w 4981222"/>
              <a:gd name="connsiteY4" fmla="*/ 931333 h 3062111"/>
              <a:gd name="connsiteX5" fmla="*/ 3513667 w 4981222"/>
              <a:gd name="connsiteY5" fmla="*/ 592667 h 3062111"/>
              <a:gd name="connsiteX6" fmla="*/ 4501445 w 4981222"/>
              <a:gd name="connsiteY6" fmla="*/ 352778 h 3062111"/>
              <a:gd name="connsiteX7" fmla="*/ 4981222 w 4981222"/>
              <a:gd name="connsiteY7" fmla="*/ 0 h 3062111"/>
              <a:gd name="connsiteX0" fmla="*/ 0 w 5136444"/>
              <a:gd name="connsiteY0" fmla="*/ 3203222 h 3203222"/>
              <a:gd name="connsiteX1" fmla="*/ 719667 w 5136444"/>
              <a:gd name="connsiteY1" fmla="*/ 3104444 h 3203222"/>
              <a:gd name="connsiteX2" fmla="*/ 1114778 w 5136444"/>
              <a:gd name="connsiteY2" fmla="*/ 2370667 h 3203222"/>
              <a:gd name="connsiteX3" fmla="*/ 1975555 w 5136444"/>
              <a:gd name="connsiteY3" fmla="*/ 2074333 h 3203222"/>
              <a:gd name="connsiteX4" fmla="*/ 2427110 w 5136444"/>
              <a:gd name="connsiteY4" fmla="*/ 1072444 h 3203222"/>
              <a:gd name="connsiteX5" fmla="*/ 3513667 w 5136444"/>
              <a:gd name="connsiteY5" fmla="*/ 733778 h 3203222"/>
              <a:gd name="connsiteX6" fmla="*/ 4501445 w 5136444"/>
              <a:gd name="connsiteY6" fmla="*/ 493889 h 3203222"/>
              <a:gd name="connsiteX7" fmla="*/ 5136444 w 5136444"/>
              <a:gd name="connsiteY7" fmla="*/ 0 h 3203222"/>
              <a:gd name="connsiteX0" fmla="*/ 0 w 5136444"/>
              <a:gd name="connsiteY0" fmla="*/ 3203222 h 3203222"/>
              <a:gd name="connsiteX1" fmla="*/ 719667 w 5136444"/>
              <a:gd name="connsiteY1" fmla="*/ 3104444 h 3203222"/>
              <a:gd name="connsiteX2" fmla="*/ 1665111 w 5136444"/>
              <a:gd name="connsiteY2" fmla="*/ 2709333 h 3203222"/>
              <a:gd name="connsiteX3" fmla="*/ 1975555 w 5136444"/>
              <a:gd name="connsiteY3" fmla="*/ 2074333 h 3203222"/>
              <a:gd name="connsiteX4" fmla="*/ 2427110 w 5136444"/>
              <a:gd name="connsiteY4" fmla="*/ 1072444 h 3203222"/>
              <a:gd name="connsiteX5" fmla="*/ 3513667 w 5136444"/>
              <a:gd name="connsiteY5" fmla="*/ 733778 h 3203222"/>
              <a:gd name="connsiteX6" fmla="*/ 4501445 w 5136444"/>
              <a:gd name="connsiteY6" fmla="*/ 493889 h 3203222"/>
              <a:gd name="connsiteX7" fmla="*/ 5136444 w 5136444"/>
              <a:gd name="connsiteY7" fmla="*/ 0 h 3203222"/>
              <a:gd name="connsiteX0" fmla="*/ 0 w 5136444"/>
              <a:gd name="connsiteY0" fmla="*/ 3203222 h 3203222"/>
              <a:gd name="connsiteX1" fmla="*/ 564445 w 5136444"/>
              <a:gd name="connsiteY1" fmla="*/ 2525889 h 3203222"/>
              <a:gd name="connsiteX2" fmla="*/ 1665111 w 5136444"/>
              <a:gd name="connsiteY2" fmla="*/ 2709333 h 3203222"/>
              <a:gd name="connsiteX3" fmla="*/ 1975555 w 5136444"/>
              <a:gd name="connsiteY3" fmla="*/ 2074333 h 3203222"/>
              <a:gd name="connsiteX4" fmla="*/ 2427110 w 5136444"/>
              <a:gd name="connsiteY4" fmla="*/ 1072444 h 3203222"/>
              <a:gd name="connsiteX5" fmla="*/ 3513667 w 5136444"/>
              <a:gd name="connsiteY5" fmla="*/ 733778 h 3203222"/>
              <a:gd name="connsiteX6" fmla="*/ 4501445 w 5136444"/>
              <a:gd name="connsiteY6" fmla="*/ 493889 h 3203222"/>
              <a:gd name="connsiteX7" fmla="*/ 5136444 w 5136444"/>
              <a:gd name="connsiteY7" fmla="*/ 0 h 3203222"/>
              <a:gd name="connsiteX0" fmla="*/ 0 w 5136444"/>
              <a:gd name="connsiteY0" fmla="*/ 3203222 h 3203222"/>
              <a:gd name="connsiteX1" fmla="*/ 564445 w 5136444"/>
              <a:gd name="connsiteY1" fmla="*/ 2525889 h 3203222"/>
              <a:gd name="connsiteX2" fmla="*/ 1354667 w 5136444"/>
              <a:gd name="connsiteY2" fmla="*/ 2060222 h 3203222"/>
              <a:gd name="connsiteX3" fmla="*/ 1975555 w 5136444"/>
              <a:gd name="connsiteY3" fmla="*/ 2074333 h 3203222"/>
              <a:gd name="connsiteX4" fmla="*/ 2427110 w 5136444"/>
              <a:gd name="connsiteY4" fmla="*/ 1072444 h 3203222"/>
              <a:gd name="connsiteX5" fmla="*/ 3513667 w 5136444"/>
              <a:gd name="connsiteY5" fmla="*/ 733778 h 3203222"/>
              <a:gd name="connsiteX6" fmla="*/ 4501445 w 5136444"/>
              <a:gd name="connsiteY6" fmla="*/ 493889 h 3203222"/>
              <a:gd name="connsiteX7" fmla="*/ 5136444 w 5136444"/>
              <a:gd name="connsiteY7" fmla="*/ 0 h 3203222"/>
              <a:gd name="connsiteX0" fmla="*/ 0 w 5136444"/>
              <a:gd name="connsiteY0" fmla="*/ 3203222 h 3203222"/>
              <a:gd name="connsiteX1" fmla="*/ 564445 w 5136444"/>
              <a:gd name="connsiteY1" fmla="*/ 2525889 h 3203222"/>
              <a:gd name="connsiteX2" fmla="*/ 1354667 w 5136444"/>
              <a:gd name="connsiteY2" fmla="*/ 2060222 h 3203222"/>
              <a:gd name="connsiteX3" fmla="*/ 1975555 w 5136444"/>
              <a:gd name="connsiteY3" fmla="*/ 2074333 h 3203222"/>
              <a:gd name="connsiteX4" fmla="*/ 3174999 w 5136444"/>
              <a:gd name="connsiteY4" fmla="*/ 1665111 h 3203222"/>
              <a:gd name="connsiteX5" fmla="*/ 3513667 w 5136444"/>
              <a:gd name="connsiteY5" fmla="*/ 733778 h 3203222"/>
              <a:gd name="connsiteX6" fmla="*/ 4501445 w 5136444"/>
              <a:gd name="connsiteY6" fmla="*/ 493889 h 3203222"/>
              <a:gd name="connsiteX7" fmla="*/ 5136444 w 5136444"/>
              <a:gd name="connsiteY7" fmla="*/ 0 h 3203222"/>
              <a:gd name="connsiteX0" fmla="*/ 0 w 5136444"/>
              <a:gd name="connsiteY0" fmla="*/ 3203222 h 3203222"/>
              <a:gd name="connsiteX1" fmla="*/ 564445 w 5136444"/>
              <a:gd name="connsiteY1" fmla="*/ 2525889 h 3203222"/>
              <a:gd name="connsiteX2" fmla="*/ 1354667 w 5136444"/>
              <a:gd name="connsiteY2" fmla="*/ 2060222 h 3203222"/>
              <a:gd name="connsiteX3" fmla="*/ 1975555 w 5136444"/>
              <a:gd name="connsiteY3" fmla="*/ 2074333 h 3203222"/>
              <a:gd name="connsiteX4" fmla="*/ 3174999 w 5136444"/>
              <a:gd name="connsiteY4" fmla="*/ 1665111 h 3203222"/>
              <a:gd name="connsiteX5" fmla="*/ 4769556 w 5136444"/>
              <a:gd name="connsiteY5" fmla="*/ 1439333 h 3203222"/>
              <a:gd name="connsiteX6" fmla="*/ 4501445 w 5136444"/>
              <a:gd name="connsiteY6" fmla="*/ 493889 h 3203222"/>
              <a:gd name="connsiteX7" fmla="*/ 5136444 w 5136444"/>
              <a:gd name="connsiteY7" fmla="*/ 0 h 3203222"/>
              <a:gd name="connsiteX0" fmla="*/ 0 w 5523249"/>
              <a:gd name="connsiteY0" fmla="*/ 3203222 h 3203222"/>
              <a:gd name="connsiteX1" fmla="*/ 564445 w 5523249"/>
              <a:gd name="connsiteY1" fmla="*/ 2525889 h 3203222"/>
              <a:gd name="connsiteX2" fmla="*/ 1354667 w 5523249"/>
              <a:gd name="connsiteY2" fmla="*/ 2060222 h 3203222"/>
              <a:gd name="connsiteX3" fmla="*/ 1975555 w 5523249"/>
              <a:gd name="connsiteY3" fmla="*/ 2074333 h 3203222"/>
              <a:gd name="connsiteX4" fmla="*/ 3174999 w 5523249"/>
              <a:gd name="connsiteY4" fmla="*/ 1665111 h 3203222"/>
              <a:gd name="connsiteX5" fmla="*/ 4769556 w 5523249"/>
              <a:gd name="connsiteY5" fmla="*/ 1439333 h 3203222"/>
              <a:gd name="connsiteX6" fmla="*/ 5517445 w 5523249"/>
              <a:gd name="connsiteY6" fmla="*/ 917223 h 3203222"/>
              <a:gd name="connsiteX7" fmla="*/ 5136444 w 5523249"/>
              <a:gd name="connsiteY7" fmla="*/ 0 h 3203222"/>
              <a:gd name="connsiteX0" fmla="*/ 0 w 5572843"/>
              <a:gd name="connsiteY0" fmla="*/ 2335631 h 2335631"/>
              <a:gd name="connsiteX1" fmla="*/ 564445 w 5572843"/>
              <a:gd name="connsiteY1" fmla="*/ 1658298 h 2335631"/>
              <a:gd name="connsiteX2" fmla="*/ 1354667 w 5572843"/>
              <a:gd name="connsiteY2" fmla="*/ 1192631 h 2335631"/>
              <a:gd name="connsiteX3" fmla="*/ 1975555 w 5572843"/>
              <a:gd name="connsiteY3" fmla="*/ 1206742 h 2335631"/>
              <a:gd name="connsiteX4" fmla="*/ 3174999 w 5572843"/>
              <a:gd name="connsiteY4" fmla="*/ 797520 h 2335631"/>
              <a:gd name="connsiteX5" fmla="*/ 4769556 w 5572843"/>
              <a:gd name="connsiteY5" fmla="*/ 571742 h 2335631"/>
              <a:gd name="connsiteX6" fmla="*/ 5517445 w 5572843"/>
              <a:gd name="connsiteY6" fmla="*/ 49632 h 2335631"/>
              <a:gd name="connsiteX7" fmla="*/ 5517444 w 5572843"/>
              <a:gd name="connsiteY7" fmla="*/ 21409 h 2335631"/>
              <a:gd name="connsiteX0" fmla="*/ 0 w 5622175"/>
              <a:gd name="connsiteY0" fmla="*/ 2329740 h 2329740"/>
              <a:gd name="connsiteX1" fmla="*/ 564445 w 5622175"/>
              <a:gd name="connsiteY1" fmla="*/ 1652407 h 2329740"/>
              <a:gd name="connsiteX2" fmla="*/ 1354667 w 5622175"/>
              <a:gd name="connsiteY2" fmla="*/ 1186740 h 2329740"/>
              <a:gd name="connsiteX3" fmla="*/ 1975555 w 5622175"/>
              <a:gd name="connsiteY3" fmla="*/ 1200851 h 2329740"/>
              <a:gd name="connsiteX4" fmla="*/ 3174999 w 5622175"/>
              <a:gd name="connsiteY4" fmla="*/ 791629 h 2329740"/>
              <a:gd name="connsiteX5" fmla="*/ 4769556 w 5622175"/>
              <a:gd name="connsiteY5" fmla="*/ 565851 h 2329740"/>
              <a:gd name="connsiteX6" fmla="*/ 5517445 w 5622175"/>
              <a:gd name="connsiteY6" fmla="*/ 43741 h 2329740"/>
              <a:gd name="connsiteX7" fmla="*/ 5616222 w 5622175"/>
              <a:gd name="connsiteY7" fmla="*/ 29629 h 2329740"/>
              <a:gd name="connsiteX0" fmla="*/ 0 w 5623456"/>
              <a:gd name="connsiteY0" fmla="*/ 2326639 h 2326639"/>
              <a:gd name="connsiteX1" fmla="*/ 564445 w 5623456"/>
              <a:gd name="connsiteY1" fmla="*/ 1649306 h 2326639"/>
              <a:gd name="connsiteX2" fmla="*/ 1354667 w 5623456"/>
              <a:gd name="connsiteY2" fmla="*/ 1183639 h 2326639"/>
              <a:gd name="connsiteX3" fmla="*/ 1975555 w 5623456"/>
              <a:gd name="connsiteY3" fmla="*/ 1197750 h 2326639"/>
              <a:gd name="connsiteX4" fmla="*/ 3174999 w 5623456"/>
              <a:gd name="connsiteY4" fmla="*/ 788528 h 2326639"/>
              <a:gd name="connsiteX5" fmla="*/ 4741334 w 5623456"/>
              <a:gd name="connsiteY5" fmla="*/ 520417 h 2326639"/>
              <a:gd name="connsiteX6" fmla="*/ 5517445 w 5623456"/>
              <a:gd name="connsiteY6" fmla="*/ 40640 h 2326639"/>
              <a:gd name="connsiteX7" fmla="*/ 5616222 w 5623456"/>
              <a:gd name="connsiteY7" fmla="*/ 26528 h 2326639"/>
              <a:gd name="connsiteX0" fmla="*/ 0 w 5622805"/>
              <a:gd name="connsiteY0" fmla="*/ 2331810 h 2331810"/>
              <a:gd name="connsiteX1" fmla="*/ 564445 w 5622805"/>
              <a:gd name="connsiteY1" fmla="*/ 1654477 h 2331810"/>
              <a:gd name="connsiteX2" fmla="*/ 1354667 w 5622805"/>
              <a:gd name="connsiteY2" fmla="*/ 1188810 h 2331810"/>
              <a:gd name="connsiteX3" fmla="*/ 1975555 w 5622805"/>
              <a:gd name="connsiteY3" fmla="*/ 1202921 h 2331810"/>
              <a:gd name="connsiteX4" fmla="*/ 3174999 w 5622805"/>
              <a:gd name="connsiteY4" fmla="*/ 793699 h 2331810"/>
              <a:gd name="connsiteX5" fmla="*/ 4755445 w 5622805"/>
              <a:gd name="connsiteY5" fmla="*/ 596144 h 2331810"/>
              <a:gd name="connsiteX6" fmla="*/ 5517445 w 5622805"/>
              <a:gd name="connsiteY6" fmla="*/ 45811 h 2331810"/>
              <a:gd name="connsiteX7" fmla="*/ 5616222 w 5622805"/>
              <a:gd name="connsiteY7" fmla="*/ 31699 h 2331810"/>
              <a:gd name="connsiteX0" fmla="*/ 0 w 5743222"/>
              <a:gd name="connsiteY0" fmla="*/ 2413000 h 2413000"/>
              <a:gd name="connsiteX1" fmla="*/ 564445 w 5743222"/>
              <a:gd name="connsiteY1" fmla="*/ 1735667 h 2413000"/>
              <a:gd name="connsiteX2" fmla="*/ 1354667 w 5743222"/>
              <a:gd name="connsiteY2" fmla="*/ 1270000 h 2413000"/>
              <a:gd name="connsiteX3" fmla="*/ 1975555 w 5743222"/>
              <a:gd name="connsiteY3" fmla="*/ 1284111 h 2413000"/>
              <a:gd name="connsiteX4" fmla="*/ 3174999 w 5743222"/>
              <a:gd name="connsiteY4" fmla="*/ 874889 h 2413000"/>
              <a:gd name="connsiteX5" fmla="*/ 4755445 w 5743222"/>
              <a:gd name="connsiteY5" fmla="*/ 677334 h 2413000"/>
              <a:gd name="connsiteX6" fmla="*/ 5517445 w 5743222"/>
              <a:gd name="connsiteY6" fmla="*/ 127001 h 2413000"/>
              <a:gd name="connsiteX7" fmla="*/ 5743222 w 5743222"/>
              <a:gd name="connsiteY7" fmla="*/ 0 h 2413000"/>
              <a:gd name="connsiteX0" fmla="*/ 0 w 5729111"/>
              <a:gd name="connsiteY0" fmla="*/ 2497667 h 2497667"/>
              <a:gd name="connsiteX1" fmla="*/ 564445 w 5729111"/>
              <a:gd name="connsiteY1" fmla="*/ 1820334 h 2497667"/>
              <a:gd name="connsiteX2" fmla="*/ 1354667 w 5729111"/>
              <a:gd name="connsiteY2" fmla="*/ 1354667 h 2497667"/>
              <a:gd name="connsiteX3" fmla="*/ 1975555 w 5729111"/>
              <a:gd name="connsiteY3" fmla="*/ 1368778 h 2497667"/>
              <a:gd name="connsiteX4" fmla="*/ 3174999 w 5729111"/>
              <a:gd name="connsiteY4" fmla="*/ 959556 h 2497667"/>
              <a:gd name="connsiteX5" fmla="*/ 4755445 w 5729111"/>
              <a:gd name="connsiteY5" fmla="*/ 762001 h 2497667"/>
              <a:gd name="connsiteX6" fmla="*/ 5517445 w 5729111"/>
              <a:gd name="connsiteY6" fmla="*/ 211668 h 2497667"/>
              <a:gd name="connsiteX7" fmla="*/ 5729111 w 5729111"/>
              <a:gd name="connsiteY7" fmla="*/ 0 h 2497667"/>
              <a:gd name="connsiteX0" fmla="*/ 0 w 5517445"/>
              <a:gd name="connsiteY0" fmla="*/ 2285999 h 2285999"/>
              <a:gd name="connsiteX1" fmla="*/ 564445 w 5517445"/>
              <a:gd name="connsiteY1" fmla="*/ 1608666 h 2285999"/>
              <a:gd name="connsiteX2" fmla="*/ 1354667 w 5517445"/>
              <a:gd name="connsiteY2" fmla="*/ 1142999 h 2285999"/>
              <a:gd name="connsiteX3" fmla="*/ 1975555 w 5517445"/>
              <a:gd name="connsiteY3" fmla="*/ 1157110 h 2285999"/>
              <a:gd name="connsiteX4" fmla="*/ 3174999 w 5517445"/>
              <a:gd name="connsiteY4" fmla="*/ 747888 h 2285999"/>
              <a:gd name="connsiteX5" fmla="*/ 4755445 w 5517445"/>
              <a:gd name="connsiteY5" fmla="*/ 550333 h 2285999"/>
              <a:gd name="connsiteX6" fmla="*/ 5517445 w 5517445"/>
              <a:gd name="connsiteY6" fmla="*/ 0 h 2285999"/>
              <a:gd name="connsiteX0" fmla="*/ 0 w 5616223"/>
              <a:gd name="connsiteY0" fmla="*/ 2285999 h 2285999"/>
              <a:gd name="connsiteX1" fmla="*/ 564445 w 5616223"/>
              <a:gd name="connsiteY1" fmla="*/ 1608666 h 2285999"/>
              <a:gd name="connsiteX2" fmla="*/ 1354667 w 5616223"/>
              <a:gd name="connsiteY2" fmla="*/ 1142999 h 2285999"/>
              <a:gd name="connsiteX3" fmla="*/ 1975555 w 5616223"/>
              <a:gd name="connsiteY3" fmla="*/ 1157110 h 2285999"/>
              <a:gd name="connsiteX4" fmla="*/ 3174999 w 5616223"/>
              <a:gd name="connsiteY4" fmla="*/ 747888 h 2285999"/>
              <a:gd name="connsiteX5" fmla="*/ 4755445 w 5616223"/>
              <a:gd name="connsiteY5" fmla="*/ 550333 h 2285999"/>
              <a:gd name="connsiteX6" fmla="*/ 5616223 w 5616223"/>
              <a:gd name="connsiteY6" fmla="*/ 0 h 2285999"/>
              <a:gd name="connsiteX0" fmla="*/ 0 w 5616223"/>
              <a:gd name="connsiteY0" fmla="*/ 2285999 h 2285999"/>
              <a:gd name="connsiteX1" fmla="*/ 564445 w 5616223"/>
              <a:gd name="connsiteY1" fmla="*/ 1608666 h 2285999"/>
              <a:gd name="connsiteX2" fmla="*/ 1199444 w 5616223"/>
              <a:gd name="connsiteY2" fmla="*/ 1354666 h 2285999"/>
              <a:gd name="connsiteX3" fmla="*/ 1975555 w 5616223"/>
              <a:gd name="connsiteY3" fmla="*/ 1157110 h 2285999"/>
              <a:gd name="connsiteX4" fmla="*/ 3174999 w 5616223"/>
              <a:gd name="connsiteY4" fmla="*/ 747888 h 2285999"/>
              <a:gd name="connsiteX5" fmla="*/ 4755445 w 5616223"/>
              <a:gd name="connsiteY5" fmla="*/ 550333 h 2285999"/>
              <a:gd name="connsiteX6" fmla="*/ 5616223 w 5616223"/>
              <a:gd name="connsiteY6" fmla="*/ 0 h 2285999"/>
              <a:gd name="connsiteX0" fmla="*/ 0 w 5616223"/>
              <a:gd name="connsiteY0" fmla="*/ 2285999 h 2285999"/>
              <a:gd name="connsiteX1" fmla="*/ 564445 w 5616223"/>
              <a:gd name="connsiteY1" fmla="*/ 1608666 h 2285999"/>
              <a:gd name="connsiteX2" fmla="*/ 1199444 w 5616223"/>
              <a:gd name="connsiteY2" fmla="*/ 1354666 h 2285999"/>
              <a:gd name="connsiteX3" fmla="*/ 1975555 w 5616223"/>
              <a:gd name="connsiteY3" fmla="*/ 1157110 h 2285999"/>
              <a:gd name="connsiteX4" fmla="*/ 3174999 w 5616223"/>
              <a:gd name="connsiteY4" fmla="*/ 747888 h 2285999"/>
              <a:gd name="connsiteX5" fmla="*/ 4755445 w 5616223"/>
              <a:gd name="connsiteY5" fmla="*/ 550333 h 2285999"/>
              <a:gd name="connsiteX6" fmla="*/ 5616223 w 5616223"/>
              <a:gd name="connsiteY6" fmla="*/ 0 h 2285999"/>
              <a:gd name="connsiteX0" fmla="*/ 0 w 5616223"/>
              <a:gd name="connsiteY0" fmla="*/ 2285999 h 2285999"/>
              <a:gd name="connsiteX1" fmla="*/ 564445 w 5616223"/>
              <a:gd name="connsiteY1" fmla="*/ 1608666 h 2285999"/>
              <a:gd name="connsiteX2" fmla="*/ 1199444 w 5616223"/>
              <a:gd name="connsiteY2" fmla="*/ 1354666 h 2285999"/>
              <a:gd name="connsiteX3" fmla="*/ 1975555 w 5616223"/>
              <a:gd name="connsiteY3" fmla="*/ 1157110 h 2285999"/>
              <a:gd name="connsiteX4" fmla="*/ 3174999 w 5616223"/>
              <a:gd name="connsiteY4" fmla="*/ 747888 h 2285999"/>
              <a:gd name="connsiteX5" fmla="*/ 4755445 w 5616223"/>
              <a:gd name="connsiteY5" fmla="*/ 550333 h 2285999"/>
              <a:gd name="connsiteX6" fmla="*/ 5616223 w 5616223"/>
              <a:gd name="connsiteY6" fmla="*/ 0 h 2285999"/>
              <a:gd name="connsiteX0" fmla="*/ 0 w 5842001"/>
              <a:gd name="connsiteY0" fmla="*/ 2271888 h 2271888"/>
              <a:gd name="connsiteX1" fmla="*/ 564445 w 5842001"/>
              <a:gd name="connsiteY1" fmla="*/ 1594555 h 2271888"/>
              <a:gd name="connsiteX2" fmla="*/ 1199444 w 5842001"/>
              <a:gd name="connsiteY2" fmla="*/ 1340555 h 2271888"/>
              <a:gd name="connsiteX3" fmla="*/ 1975555 w 5842001"/>
              <a:gd name="connsiteY3" fmla="*/ 1142999 h 2271888"/>
              <a:gd name="connsiteX4" fmla="*/ 3174999 w 5842001"/>
              <a:gd name="connsiteY4" fmla="*/ 733777 h 2271888"/>
              <a:gd name="connsiteX5" fmla="*/ 4755445 w 5842001"/>
              <a:gd name="connsiteY5" fmla="*/ 536222 h 2271888"/>
              <a:gd name="connsiteX6" fmla="*/ 5842001 w 5842001"/>
              <a:gd name="connsiteY6" fmla="*/ 0 h 2271888"/>
              <a:gd name="connsiteX0" fmla="*/ 0 w 5842001"/>
              <a:gd name="connsiteY0" fmla="*/ 2271888 h 2271888"/>
              <a:gd name="connsiteX1" fmla="*/ 564445 w 5842001"/>
              <a:gd name="connsiteY1" fmla="*/ 1594555 h 2271888"/>
              <a:gd name="connsiteX2" fmla="*/ 1199444 w 5842001"/>
              <a:gd name="connsiteY2" fmla="*/ 1340555 h 2271888"/>
              <a:gd name="connsiteX3" fmla="*/ 1975555 w 5842001"/>
              <a:gd name="connsiteY3" fmla="*/ 1142999 h 2271888"/>
              <a:gd name="connsiteX4" fmla="*/ 3174999 w 5842001"/>
              <a:gd name="connsiteY4" fmla="*/ 733777 h 2271888"/>
              <a:gd name="connsiteX5" fmla="*/ 4755445 w 5842001"/>
              <a:gd name="connsiteY5" fmla="*/ 536222 h 2271888"/>
              <a:gd name="connsiteX6" fmla="*/ 5842001 w 5842001"/>
              <a:gd name="connsiteY6" fmla="*/ 0 h 2271888"/>
              <a:gd name="connsiteX0" fmla="*/ 0 w 5842001"/>
              <a:gd name="connsiteY0" fmla="*/ 2271888 h 2271888"/>
              <a:gd name="connsiteX1" fmla="*/ 564445 w 5842001"/>
              <a:gd name="connsiteY1" fmla="*/ 1594555 h 2271888"/>
              <a:gd name="connsiteX2" fmla="*/ 1199444 w 5842001"/>
              <a:gd name="connsiteY2" fmla="*/ 1340555 h 2271888"/>
              <a:gd name="connsiteX3" fmla="*/ 1975555 w 5842001"/>
              <a:gd name="connsiteY3" fmla="*/ 1142999 h 2271888"/>
              <a:gd name="connsiteX4" fmla="*/ 3443110 w 5842001"/>
              <a:gd name="connsiteY4" fmla="*/ 987777 h 2271888"/>
              <a:gd name="connsiteX5" fmla="*/ 4755445 w 5842001"/>
              <a:gd name="connsiteY5" fmla="*/ 536222 h 2271888"/>
              <a:gd name="connsiteX6" fmla="*/ 5842001 w 5842001"/>
              <a:gd name="connsiteY6" fmla="*/ 0 h 2271888"/>
              <a:gd name="connsiteX0" fmla="*/ 0 w 5842001"/>
              <a:gd name="connsiteY0" fmla="*/ 2271888 h 2271888"/>
              <a:gd name="connsiteX1" fmla="*/ 564445 w 5842001"/>
              <a:gd name="connsiteY1" fmla="*/ 1594555 h 2271888"/>
              <a:gd name="connsiteX2" fmla="*/ 1199444 w 5842001"/>
              <a:gd name="connsiteY2" fmla="*/ 1340555 h 2271888"/>
              <a:gd name="connsiteX3" fmla="*/ 1975555 w 5842001"/>
              <a:gd name="connsiteY3" fmla="*/ 1142999 h 2271888"/>
              <a:gd name="connsiteX4" fmla="*/ 3443110 w 5842001"/>
              <a:gd name="connsiteY4" fmla="*/ 987777 h 2271888"/>
              <a:gd name="connsiteX5" fmla="*/ 4755445 w 5842001"/>
              <a:gd name="connsiteY5" fmla="*/ 536222 h 2271888"/>
              <a:gd name="connsiteX6" fmla="*/ 5842001 w 5842001"/>
              <a:gd name="connsiteY6" fmla="*/ 0 h 2271888"/>
              <a:gd name="connsiteX0" fmla="*/ 0 w 5842001"/>
              <a:gd name="connsiteY0" fmla="*/ 2271888 h 2271888"/>
              <a:gd name="connsiteX1" fmla="*/ 564445 w 5842001"/>
              <a:gd name="connsiteY1" fmla="*/ 1594555 h 2271888"/>
              <a:gd name="connsiteX2" fmla="*/ 1199444 w 5842001"/>
              <a:gd name="connsiteY2" fmla="*/ 1340555 h 2271888"/>
              <a:gd name="connsiteX3" fmla="*/ 1975555 w 5842001"/>
              <a:gd name="connsiteY3" fmla="*/ 1142999 h 2271888"/>
              <a:gd name="connsiteX4" fmla="*/ 3443110 w 5842001"/>
              <a:gd name="connsiteY4" fmla="*/ 987777 h 2271888"/>
              <a:gd name="connsiteX5" fmla="*/ 4755445 w 5842001"/>
              <a:gd name="connsiteY5" fmla="*/ 536222 h 2271888"/>
              <a:gd name="connsiteX6" fmla="*/ 5842001 w 5842001"/>
              <a:gd name="connsiteY6" fmla="*/ 0 h 2271888"/>
              <a:gd name="connsiteX0" fmla="*/ 0 w 5842001"/>
              <a:gd name="connsiteY0" fmla="*/ 2271888 h 2271888"/>
              <a:gd name="connsiteX1" fmla="*/ 564445 w 5842001"/>
              <a:gd name="connsiteY1" fmla="*/ 1594555 h 2271888"/>
              <a:gd name="connsiteX2" fmla="*/ 1199444 w 5842001"/>
              <a:gd name="connsiteY2" fmla="*/ 1340555 h 2271888"/>
              <a:gd name="connsiteX3" fmla="*/ 1975555 w 5842001"/>
              <a:gd name="connsiteY3" fmla="*/ 1142999 h 2271888"/>
              <a:gd name="connsiteX4" fmla="*/ 3443110 w 5842001"/>
              <a:gd name="connsiteY4" fmla="*/ 987777 h 2271888"/>
              <a:gd name="connsiteX5" fmla="*/ 4755445 w 5842001"/>
              <a:gd name="connsiteY5" fmla="*/ 536222 h 2271888"/>
              <a:gd name="connsiteX6" fmla="*/ 5842001 w 5842001"/>
              <a:gd name="connsiteY6" fmla="*/ 0 h 2271888"/>
              <a:gd name="connsiteX0" fmla="*/ 0 w 5842001"/>
              <a:gd name="connsiteY0" fmla="*/ 2271888 h 2271888"/>
              <a:gd name="connsiteX1" fmla="*/ 564445 w 5842001"/>
              <a:gd name="connsiteY1" fmla="*/ 1594555 h 2271888"/>
              <a:gd name="connsiteX2" fmla="*/ 1199444 w 5842001"/>
              <a:gd name="connsiteY2" fmla="*/ 1340555 h 2271888"/>
              <a:gd name="connsiteX3" fmla="*/ 1975555 w 5842001"/>
              <a:gd name="connsiteY3" fmla="*/ 1142999 h 2271888"/>
              <a:gd name="connsiteX4" fmla="*/ 3443110 w 5842001"/>
              <a:gd name="connsiteY4" fmla="*/ 987777 h 2271888"/>
              <a:gd name="connsiteX5" fmla="*/ 4755445 w 5842001"/>
              <a:gd name="connsiteY5" fmla="*/ 536222 h 2271888"/>
              <a:gd name="connsiteX6" fmla="*/ 5842001 w 5842001"/>
              <a:gd name="connsiteY6" fmla="*/ 0 h 2271888"/>
              <a:gd name="connsiteX0" fmla="*/ 0 w 5842001"/>
              <a:gd name="connsiteY0" fmla="*/ 2271888 h 2271888"/>
              <a:gd name="connsiteX1" fmla="*/ 564445 w 5842001"/>
              <a:gd name="connsiteY1" fmla="*/ 1594555 h 2271888"/>
              <a:gd name="connsiteX2" fmla="*/ 1199444 w 5842001"/>
              <a:gd name="connsiteY2" fmla="*/ 1340555 h 2271888"/>
              <a:gd name="connsiteX3" fmla="*/ 1975555 w 5842001"/>
              <a:gd name="connsiteY3" fmla="*/ 1142999 h 2271888"/>
              <a:gd name="connsiteX4" fmla="*/ 3443110 w 5842001"/>
              <a:gd name="connsiteY4" fmla="*/ 987777 h 2271888"/>
              <a:gd name="connsiteX5" fmla="*/ 4755445 w 5842001"/>
              <a:gd name="connsiteY5" fmla="*/ 536222 h 2271888"/>
              <a:gd name="connsiteX6" fmla="*/ 5842001 w 5842001"/>
              <a:gd name="connsiteY6" fmla="*/ 0 h 227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42001" h="2271888">
                <a:moveTo>
                  <a:pt x="0" y="2271888"/>
                </a:moveTo>
                <a:cubicBezTo>
                  <a:pt x="47037" y="2256601"/>
                  <a:pt x="364538" y="1749777"/>
                  <a:pt x="564445" y="1594555"/>
                </a:cubicBezTo>
                <a:cubicBezTo>
                  <a:pt x="764352" y="1439333"/>
                  <a:pt x="907814" y="1302926"/>
                  <a:pt x="1199444" y="1340555"/>
                </a:cubicBezTo>
                <a:cubicBezTo>
                  <a:pt x="1491074" y="1378184"/>
                  <a:pt x="1629833" y="1342907"/>
                  <a:pt x="1975555" y="1142999"/>
                </a:cubicBezTo>
                <a:cubicBezTo>
                  <a:pt x="2321277" y="943091"/>
                  <a:pt x="2796350" y="863128"/>
                  <a:pt x="3443110" y="987777"/>
                </a:cubicBezTo>
                <a:cubicBezTo>
                  <a:pt x="4089870" y="1112426"/>
                  <a:pt x="4383852" y="785518"/>
                  <a:pt x="4755445" y="536222"/>
                </a:cubicBezTo>
                <a:cubicBezTo>
                  <a:pt x="5127038" y="286926"/>
                  <a:pt x="5736168" y="155223"/>
                  <a:pt x="5842001" y="0"/>
                </a:cubicBezTo>
              </a:path>
            </a:pathLst>
          </a:custGeom>
          <a:ln w="254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812850" y="3143961"/>
            <a:ext cx="76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accent3"/>
                </a:solidFill>
                <a:latin typeface="Times"/>
                <a:cs typeface="Times"/>
              </a:rPr>
              <a:t>4</a:t>
            </a:r>
            <a:r>
              <a:rPr lang="en-US" sz="900" i="1" baseline="30000" dirty="0" smtClean="0">
                <a:solidFill>
                  <a:schemeClr val="accent3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b="1" i="1" dirty="0" smtClean="0">
                <a:solidFill>
                  <a:schemeClr val="accent3"/>
                </a:solidFill>
                <a:latin typeface="Times"/>
                <a:cs typeface="Times"/>
              </a:rPr>
              <a:t>g(n)</a:t>
            </a:r>
            <a:endParaRPr lang="en-US" b="1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15579" y="3987800"/>
            <a:ext cx="10216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chemeClr val="accent5"/>
                </a:solidFill>
                <a:latin typeface="Lucida Grande"/>
                <a:ea typeface="Lucida Grande"/>
                <a:cs typeface="Lucida Grande"/>
              </a:rPr>
              <a:t>⅓</a:t>
            </a:r>
            <a:r>
              <a:rPr lang="en-US" sz="900" i="1" baseline="30000" dirty="0" smtClean="0">
                <a:solidFill>
                  <a:schemeClr val="accent5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200" b="1" i="1" dirty="0" smtClean="0">
                <a:solidFill>
                  <a:schemeClr val="accent5"/>
                </a:solidFill>
                <a:latin typeface="Times"/>
                <a:cs typeface="Times"/>
              </a:rPr>
              <a:t>g(n)</a:t>
            </a:r>
            <a:endParaRPr lang="en-US" sz="2200" b="1" i="1" dirty="0">
              <a:solidFill>
                <a:schemeClr val="accent5"/>
              </a:solidFill>
              <a:latin typeface="Times"/>
              <a:cs typeface="Times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4600222" y="4854222"/>
            <a:ext cx="28222" cy="1650999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70399" y="6445956"/>
            <a:ext cx="31328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8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9369" y="4176891"/>
            <a:ext cx="114641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2"/>
                </a:solidFill>
                <a:latin typeface="Times"/>
                <a:cs typeface="Times"/>
              </a:rPr>
              <a:t>n</a:t>
            </a:r>
            <a:r>
              <a:rPr lang="en-US" sz="2400" i="1" baseline="-25000" dirty="0">
                <a:solidFill>
                  <a:schemeClr val="accent2"/>
                </a:solidFill>
                <a:latin typeface="Times"/>
                <a:cs typeface="Times"/>
              </a:rPr>
              <a:t>0</a:t>
            </a:r>
            <a:r>
              <a:rPr lang="en-US" sz="2400" i="1" dirty="0">
                <a:solidFill>
                  <a:schemeClr val="accent2"/>
                </a:solidFill>
                <a:latin typeface="Times"/>
                <a:cs typeface="Times"/>
              </a:rPr>
              <a:t> = 8</a:t>
            </a:r>
          </a:p>
          <a:p>
            <a:r>
              <a:rPr lang="en-US" sz="2400" i="1" dirty="0" smtClean="0">
                <a:solidFill>
                  <a:schemeClr val="accent3"/>
                </a:solidFill>
                <a:latin typeface="Times"/>
                <a:cs typeface="Times"/>
              </a:rPr>
              <a:t>c</a:t>
            </a:r>
            <a:r>
              <a:rPr lang="en-US" sz="2400" i="1" baseline="-25000" dirty="0" smtClean="0">
                <a:solidFill>
                  <a:schemeClr val="accent3"/>
                </a:solidFill>
                <a:latin typeface="Times"/>
                <a:cs typeface="Times"/>
              </a:rPr>
              <a:t>1</a:t>
            </a:r>
            <a:r>
              <a:rPr lang="en-US" sz="2400" i="1" dirty="0" smtClean="0">
                <a:solidFill>
                  <a:schemeClr val="accent3"/>
                </a:solidFill>
                <a:latin typeface="Times"/>
                <a:cs typeface="Times"/>
              </a:rPr>
              <a:t> = 4</a:t>
            </a:r>
          </a:p>
          <a:p>
            <a:r>
              <a:rPr lang="en-US" sz="2400" i="1" dirty="0" smtClean="0">
                <a:solidFill>
                  <a:schemeClr val="accent5"/>
                </a:solidFill>
                <a:latin typeface="Times"/>
                <a:cs typeface="Times"/>
              </a:rPr>
              <a:t>c</a:t>
            </a:r>
            <a:r>
              <a:rPr lang="en-US" sz="2400" i="1" baseline="-25000" dirty="0" smtClean="0">
                <a:solidFill>
                  <a:schemeClr val="accent5"/>
                </a:solidFill>
                <a:latin typeface="Times"/>
                <a:cs typeface="Times"/>
              </a:rPr>
              <a:t>2</a:t>
            </a:r>
            <a:r>
              <a:rPr lang="en-US" sz="2400" i="1" dirty="0" smtClean="0">
                <a:solidFill>
                  <a:schemeClr val="accent5"/>
                </a:solidFill>
                <a:latin typeface="Times"/>
                <a:cs typeface="Times"/>
              </a:rPr>
              <a:t> = ⅓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0558" y="5884332"/>
            <a:ext cx="1930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"/>
                <a:cs typeface="Times"/>
              </a:rPr>
              <a:t>f(n) = </a:t>
            </a:r>
            <a:r>
              <a:rPr lang="en-US" sz="2400" i="1" dirty="0" err="1" smtClean="0">
                <a:latin typeface="Times"/>
                <a:cs typeface="Times"/>
              </a:rPr>
              <a:t>θ</a:t>
            </a:r>
            <a:r>
              <a:rPr lang="en-US" sz="2400" i="1" dirty="0" smtClean="0">
                <a:latin typeface="Times"/>
                <a:cs typeface="Times"/>
              </a:rPr>
              <a:t>(g(n))</a:t>
            </a:r>
            <a:endParaRPr lang="en-US" sz="2400" i="1" dirty="0">
              <a:latin typeface="Times"/>
              <a:cs typeface="Times"/>
            </a:endParaRPr>
          </a:p>
        </p:txBody>
      </p:sp>
      <p:sp>
        <p:nvSpPr>
          <p:cNvPr id="28" name="TextBox 27"/>
          <p:cNvSpPr txBox="1"/>
          <p:nvPr/>
        </p:nvSpPr>
        <p:spPr>
          <a:xfrm rot="10800000">
            <a:off x="522112" y="5405441"/>
            <a:ext cx="6067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Wingdings"/>
                <a:ea typeface="Wingdings"/>
                <a:cs typeface="Wingdings"/>
                <a:sym typeface="Wingdings"/>
              </a:rPr>
              <a:t></a:t>
            </a:r>
            <a:endParaRPr lang="en-US" sz="3200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405812" y="927661"/>
            <a:ext cx="8738188" cy="300044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u="sng" dirty="0" smtClean="0">
                <a:solidFill>
                  <a:schemeClr val="accent6"/>
                </a:solidFill>
              </a:rPr>
              <a:t>Definition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Let </a:t>
            </a:r>
            <a:r>
              <a:rPr lang="en-US" sz="2400" i="1" dirty="0" smtClean="0">
                <a:latin typeface="Times"/>
                <a:cs typeface="Times"/>
              </a:rPr>
              <a:t>f(n)</a:t>
            </a:r>
            <a:r>
              <a:rPr lang="en-US" sz="2400" dirty="0" smtClean="0"/>
              <a:t> and </a:t>
            </a:r>
            <a:r>
              <a:rPr lang="en-US" sz="2400" i="1" dirty="0">
                <a:latin typeface="Times"/>
                <a:cs typeface="Times"/>
              </a:rPr>
              <a:t>g(n)</a:t>
            </a:r>
            <a:r>
              <a:rPr lang="en-US" sz="2400" dirty="0" smtClean="0"/>
              <a:t> be two functions mapping positive integers to positive real numbers. </a:t>
            </a:r>
          </a:p>
          <a:p>
            <a:pPr marL="0" indent="0">
              <a:buNone/>
            </a:pPr>
            <a:r>
              <a:rPr lang="en-US" sz="2400" dirty="0" smtClean="0"/>
              <a:t>We say that</a:t>
            </a:r>
            <a:r>
              <a:rPr lang="en-US" sz="2400" dirty="0" smtClean="0">
                <a:solidFill>
                  <a:schemeClr val="accent4"/>
                </a:solidFill>
              </a:rPr>
              <a:t> </a:t>
            </a:r>
            <a:r>
              <a:rPr lang="en-US" sz="2400" b="1" i="1" dirty="0">
                <a:solidFill>
                  <a:schemeClr val="accent4"/>
                </a:solidFill>
                <a:latin typeface="Times"/>
                <a:cs typeface="Times"/>
              </a:rPr>
              <a:t>f(n)</a:t>
            </a:r>
            <a:r>
              <a:rPr lang="en-US" sz="2400" b="1" i="1" dirty="0" smtClean="0">
                <a:solidFill>
                  <a:schemeClr val="accent4"/>
                </a:solidFill>
                <a:latin typeface="Times"/>
                <a:cs typeface="Times"/>
              </a:rPr>
              <a:t>=</a:t>
            </a:r>
            <a:r>
              <a:rPr lang="en-US" sz="2400" b="1" i="1" dirty="0" err="1">
                <a:solidFill>
                  <a:schemeClr val="accent4"/>
                </a:solidFill>
                <a:latin typeface="Times"/>
                <a:cs typeface="Times"/>
              </a:rPr>
              <a:t>θ</a:t>
            </a:r>
            <a:r>
              <a:rPr lang="en-US" sz="2400" b="1" i="1" dirty="0" smtClean="0">
                <a:solidFill>
                  <a:schemeClr val="accent4"/>
                </a:solidFill>
                <a:latin typeface="Times"/>
                <a:cs typeface="Times"/>
              </a:rPr>
              <a:t>(</a:t>
            </a:r>
            <a:r>
              <a:rPr lang="en-US" sz="2400" b="1" i="1" dirty="0">
                <a:solidFill>
                  <a:schemeClr val="accent4"/>
                </a:solidFill>
                <a:latin typeface="Times"/>
                <a:cs typeface="Times"/>
              </a:rPr>
              <a:t>g(n))</a:t>
            </a:r>
            <a:r>
              <a:rPr lang="en-US" sz="2400" dirty="0" smtClean="0">
                <a:solidFill>
                  <a:schemeClr val="accent4"/>
                </a:solidFill>
              </a:rPr>
              <a:t> </a:t>
            </a:r>
            <a:r>
              <a:rPr lang="en-US" sz="2400" dirty="0" smtClean="0"/>
              <a:t>if there exist positive real constants </a:t>
            </a:r>
            <a:r>
              <a:rPr lang="en-US" sz="2400" i="1" dirty="0">
                <a:latin typeface="Times"/>
                <a:cs typeface="Times"/>
              </a:rPr>
              <a:t>c</a:t>
            </a:r>
            <a:r>
              <a:rPr lang="en-US" sz="2400" i="1" baseline="-25000" dirty="0">
                <a:latin typeface="Times"/>
                <a:cs typeface="Times"/>
              </a:rPr>
              <a:t>1</a:t>
            </a:r>
            <a:r>
              <a:rPr lang="en-US" sz="2400" dirty="0" smtClean="0"/>
              <a:t>,</a:t>
            </a:r>
            <a:r>
              <a:rPr lang="en-US" sz="2400" i="1" dirty="0">
                <a:latin typeface="Times"/>
                <a:cs typeface="Times"/>
              </a:rPr>
              <a:t> c</a:t>
            </a:r>
            <a:r>
              <a:rPr lang="en-US" sz="2400" i="1" baseline="-25000" dirty="0">
                <a:latin typeface="Times"/>
                <a:cs typeface="Times"/>
              </a:rPr>
              <a:t>2</a:t>
            </a:r>
            <a:r>
              <a:rPr lang="en-US" sz="2400" i="1" dirty="0">
                <a:latin typeface="Times"/>
                <a:cs typeface="Times"/>
              </a:rPr>
              <a:t> </a:t>
            </a:r>
            <a:r>
              <a:rPr lang="en-US" sz="2400" dirty="0" smtClean="0"/>
              <a:t>and a positive integer constant </a:t>
            </a:r>
            <a:r>
              <a:rPr lang="en-US" sz="2400" i="1" dirty="0">
                <a:latin typeface="Times"/>
                <a:cs typeface="Times"/>
              </a:rPr>
              <a:t>n</a:t>
            </a:r>
            <a:r>
              <a:rPr lang="en-US" sz="2400" i="1" baseline="-25000" dirty="0">
                <a:latin typeface="Times"/>
                <a:cs typeface="Times"/>
              </a:rPr>
              <a:t>0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such that </a:t>
            </a:r>
            <a:r>
              <a:rPr lang="en-US" sz="2400" b="1" i="1" dirty="0" smtClean="0">
                <a:latin typeface="Times"/>
                <a:cs typeface="Times"/>
              </a:rPr>
              <a:t>c</a:t>
            </a:r>
            <a:r>
              <a:rPr lang="en-US" sz="2400" b="1" i="1" baseline="-25000" dirty="0" smtClean="0">
                <a:latin typeface="Times"/>
                <a:cs typeface="Times"/>
              </a:rPr>
              <a:t>2</a:t>
            </a:r>
            <a:r>
              <a:rPr lang="en-US" sz="2400" b="1" i="1" dirty="0" smtClean="0">
                <a:latin typeface="Times"/>
                <a:cs typeface="Times"/>
              </a:rPr>
              <a:t>g</a:t>
            </a:r>
            <a:r>
              <a:rPr lang="en-US" sz="2400" b="1" i="1" dirty="0">
                <a:latin typeface="Times"/>
                <a:cs typeface="Times"/>
              </a:rPr>
              <a:t>(</a:t>
            </a:r>
            <a:r>
              <a:rPr lang="en-US" sz="2400" b="1" i="1" dirty="0" smtClean="0">
                <a:latin typeface="Times"/>
                <a:cs typeface="Times"/>
              </a:rPr>
              <a:t>n) ≤ f</a:t>
            </a:r>
            <a:r>
              <a:rPr lang="en-US" sz="2400" b="1" i="1" dirty="0">
                <a:latin typeface="Times"/>
                <a:cs typeface="Times"/>
              </a:rPr>
              <a:t>(n</a:t>
            </a:r>
            <a:r>
              <a:rPr lang="en-US" sz="2400" b="1" i="1" dirty="0" smtClean="0">
                <a:latin typeface="Times"/>
                <a:cs typeface="Times"/>
              </a:rPr>
              <a:t>) ≤ c</a:t>
            </a:r>
            <a:r>
              <a:rPr lang="en-US" sz="2400" b="1" i="1" baseline="-25000" dirty="0" smtClean="0">
                <a:latin typeface="Times"/>
                <a:cs typeface="Times"/>
              </a:rPr>
              <a:t>1</a:t>
            </a:r>
            <a:r>
              <a:rPr lang="en-US" sz="2400" b="1" i="1" dirty="0" smtClean="0">
                <a:latin typeface="Times"/>
                <a:cs typeface="Times"/>
              </a:rPr>
              <a:t>g</a:t>
            </a:r>
            <a:r>
              <a:rPr lang="en-US" sz="2400" b="1" i="1" dirty="0">
                <a:latin typeface="Times"/>
                <a:cs typeface="Times"/>
              </a:rPr>
              <a:t>(n)</a:t>
            </a:r>
            <a:r>
              <a:rPr lang="en-US" sz="2400" dirty="0" smtClean="0"/>
              <a:t> for all </a:t>
            </a:r>
            <a:r>
              <a:rPr lang="en-US" sz="2400" i="1" dirty="0">
                <a:latin typeface="Times"/>
                <a:cs typeface="Times"/>
              </a:rPr>
              <a:t>n≥n</a:t>
            </a:r>
            <a:r>
              <a:rPr lang="en-US" sz="2400" i="1" baseline="-25000" dirty="0">
                <a:latin typeface="Times"/>
                <a:cs typeface="Times"/>
              </a:rPr>
              <a:t>0</a:t>
            </a:r>
            <a:r>
              <a:rPr lang="en-US" sz="2400" dirty="0" smtClean="0"/>
              <a:t> </a:t>
            </a:r>
            <a:endParaRPr lang="en-US" sz="2400" u="sng" dirty="0" smtClean="0">
              <a:solidFill>
                <a:srgbClr val="F79646"/>
              </a:solidFill>
            </a:endParaRPr>
          </a:p>
          <a:p>
            <a:pPr marL="0" indent="0">
              <a:buFont typeface="Arial"/>
              <a:buNone/>
            </a:pPr>
            <a:endParaRPr lang="en-US" sz="2400" u="sng" dirty="0">
              <a:solidFill>
                <a:srgbClr val="F79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55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05812" y="927661"/>
            <a:ext cx="8738188" cy="593033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u="sng" dirty="0" smtClean="0"/>
              <a:t>Show that</a:t>
            </a:r>
            <a:r>
              <a:rPr lang="en-US" sz="2800" dirty="0" smtClean="0"/>
              <a:t>:		</a:t>
            </a:r>
            <a:r>
              <a:rPr lang="en-US" sz="2800" i="1" dirty="0" smtClean="0">
                <a:latin typeface="Times"/>
                <a:cs typeface="Times"/>
              </a:rPr>
              <a:t>3n</a:t>
            </a:r>
            <a:r>
              <a:rPr lang="en-US" sz="2800" i="1" baseline="30000" dirty="0" smtClean="0">
                <a:latin typeface="Times"/>
                <a:cs typeface="Times"/>
              </a:rPr>
              <a:t>2</a:t>
            </a:r>
            <a:r>
              <a:rPr lang="en-US" sz="2800" i="1" dirty="0" smtClean="0">
                <a:latin typeface="Times"/>
                <a:cs typeface="Times"/>
              </a:rPr>
              <a:t> + 6n -15 = </a:t>
            </a:r>
            <a:r>
              <a:rPr lang="en-US" sz="2800" i="1" dirty="0" err="1" smtClean="0">
                <a:latin typeface="Times"/>
                <a:cs typeface="Times"/>
              </a:rPr>
              <a:t>θ</a:t>
            </a:r>
            <a:r>
              <a:rPr lang="en-US" sz="2800" i="1" dirty="0" smtClean="0">
                <a:latin typeface="Times"/>
                <a:cs typeface="Times"/>
              </a:rPr>
              <a:t>(n</a:t>
            </a:r>
            <a:r>
              <a:rPr lang="en-US" sz="2800" i="1" baseline="30000" dirty="0" smtClean="0">
                <a:latin typeface="Times"/>
                <a:cs typeface="Times"/>
              </a:rPr>
              <a:t>2 </a:t>
            </a:r>
            <a:r>
              <a:rPr lang="en-US" sz="2800" i="1" dirty="0" smtClean="0">
                <a:latin typeface="Times"/>
                <a:cs typeface="Times"/>
              </a:rPr>
              <a:t>)</a:t>
            </a:r>
            <a:endParaRPr lang="en-US" sz="2800" i="1" u="sng" dirty="0">
              <a:solidFill>
                <a:srgbClr val="F79646"/>
              </a:solidFill>
              <a:latin typeface="Times"/>
              <a:cs typeface="Times"/>
            </a:endParaRPr>
          </a:p>
          <a:p>
            <a:pPr marL="0" indent="0">
              <a:buNone/>
            </a:pPr>
            <a:r>
              <a:rPr lang="en-US" sz="2800" dirty="0" smtClean="0">
                <a:cs typeface="Times"/>
              </a:rPr>
              <a:t>			</a:t>
            </a:r>
            <a:r>
              <a:rPr lang="en-US" sz="2800" i="1" dirty="0" smtClean="0">
                <a:solidFill>
                  <a:schemeClr val="bg1"/>
                </a:solidFill>
                <a:latin typeface="Times"/>
                <a:cs typeface="Times"/>
              </a:rPr>
              <a:t>3n</a:t>
            </a:r>
            <a:r>
              <a:rPr lang="en-US" sz="2800" i="1" baseline="30000" dirty="0" smtClean="0">
                <a:solidFill>
                  <a:schemeClr val="bg1"/>
                </a:solidFill>
                <a:latin typeface="Times"/>
                <a:cs typeface="Times"/>
              </a:rPr>
              <a:t>2</a:t>
            </a:r>
            <a:r>
              <a:rPr lang="en-US" sz="2800" i="1" dirty="0" smtClean="0">
                <a:solidFill>
                  <a:schemeClr val="bg1"/>
                </a:solidFill>
                <a:latin typeface="Times"/>
                <a:cs typeface="Times"/>
              </a:rPr>
              <a:t> ≤</a:t>
            </a:r>
            <a:r>
              <a:rPr lang="en-US" sz="2800" i="1" dirty="0" smtClean="0">
                <a:solidFill>
                  <a:schemeClr val="accent5"/>
                </a:solidFill>
                <a:latin typeface="Times"/>
                <a:cs typeface="Times"/>
              </a:rPr>
              <a:t> </a:t>
            </a:r>
            <a:r>
              <a:rPr lang="en-US" sz="2800" dirty="0" smtClean="0">
                <a:cs typeface="Times"/>
              </a:rPr>
              <a:t>		</a:t>
            </a:r>
            <a:endParaRPr lang="en-US" sz="2800" i="1" baseline="30000" dirty="0" smtClean="0">
              <a:solidFill>
                <a:srgbClr val="9BBB59"/>
              </a:solidFill>
              <a:latin typeface="Times"/>
              <a:cs typeface="Times"/>
            </a:endParaRPr>
          </a:p>
          <a:p>
            <a:pPr marL="0" indent="0">
              <a:buNone/>
            </a:pPr>
            <a:endParaRPr lang="en-US" sz="2800" dirty="0" smtClean="0">
              <a:cs typeface="Times"/>
            </a:endParaRPr>
          </a:p>
          <a:p>
            <a:pPr marL="0" indent="0">
              <a:buNone/>
            </a:pPr>
            <a:r>
              <a:rPr lang="en-US" sz="2800" i="1" dirty="0">
                <a:solidFill>
                  <a:srgbClr val="F79646"/>
                </a:solidFill>
                <a:latin typeface="Times"/>
                <a:cs typeface="Times"/>
              </a:rPr>
              <a:t>	</a:t>
            </a:r>
            <a:endParaRPr lang="en-US" sz="2800" i="1" dirty="0" smtClean="0">
              <a:solidFill>
                <a:srgbClr val="F79646"/>
              </a:solidFill>
              <a:latin typeface="Times"/>
              <a:cs typeface="Times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-107663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4F6228"/>
                </a:solidFill>
              </a:rPr>
              <a:t>Asymptotic Analysis</a:t>
            </a:r>
          </a:p>
          <a:p>
            <a:r>
              <a:rPr lang="el-GR" sz="2900" dirty="0" smtClean="0">
                <a:solidFill>
                  <a:srgbClr val="4F6228"/>
                </a:solidFill>
              </a:rPr>
              <a:t>Θ</a:t>
            </a:r>
            <a:r>
              <a:rPr lang="en-US" sz="2900" dirty="0" smtClean="0">
                <a:solidFill>
                  <a:srgbClr val="4F6228"/>
                </a:solidFill>
              </a:rPr>
              <a:t> definition</a:t>
            </a:r>
          </a:p>
        </p:txBody>
      </p:sp>
    </p:spTree>
    <p:extLst>
      <p:ext uri="{BB962C8B-B14F-4D97-AF65-F5344CB8AC3E}">
        <p14:creationId xmlns:p14="http://schemas.microsoft.com/office/powerpoint/2010/main" val="15256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184801"/>
            <a:ext cx="8229600" cy="56731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u="sng" dirty="0" smtClean="0">
                <a:solidFill>
                  <a:srgbClr val="800000"/>
                </a:solidFill>
              </a:rPr>
              <a:t>Problem</a:t>
            </a:r>
          </a:p>
          <a:p>
            <a:pPr marL="0" indent="0">
              <a:buNone/>
            </a:pPr>
            <a:r>
              <a:rPr lang="en-US" dirty="0"/>
              <a:t>Write a </a:t>
            </a:r>
            <a:r>
              <a:rPr lang="en-US" dirty="0" smtClean="0"/>
              <a:t>program that reads from the user an integer greater or equal to 2, and decides if it is a prime number or not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275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05812" y="927661"/>
            <a:ext cx="8738188" cy="593033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u="sng" dirty="0" smtClean="0"/>
              <a:t>Show that</a:t>
            </a:r>
            <a:r>
              <a:rPr lang="en-US" sz="2800" dirty="0" smtClean="0"/>
              <a:t>:		</a:t>
            </a:r>
            <a:r>
              <a:rPr lang="en-US" sz="2800" i="1" dirty="0" smtClean="0">
                <a:latin typeface="Times"/>
                <a:cs typeface="Times"/>
              </a:rPr>
              <a:t>3n</a:t>
            </a:r>
            <a:r>
              <a:rPr lang="en-US" sz="2800" i="1" baseline="30000" dirty="0" smtClean="0">
                <a:latin typeface="Times"/>
                <a:cs typeface="Times"/>
              </a:rPr>
              <a:t>2</a:t>
            </a:r>
            <a:r>
              <a:rPr lang="en-US" sz="2800" i="1" dirty="0" smtClean="0">
                <a:latin typeface="Times"/>
                <a:cs typeface="Times"/>
              </a:rPr>
              <a:t> + 6n -15 = </a:t>
            </a:r>
            <a:r>
              <a:rPr lang="en-US" sz="2800" i="1" dirty="0" err="1" smtClean="0">
                <a:latin typeface="Times"/>
                <a:cs typeface="Times"/>
              </a:rPr>
              <a:t>θ</a:t>
            </a:r>
            <a:r>
              <a:rPr lang="en-US" sz="2800" i="1" dirty="0" smtClean="0">
                <a:latin typeface="Times"/>
                <a:cs typeface="Times"/>
              </a:rPr>
              <a:t>(n</a:t>
            </a:r>
            <a:r>
              <a:rPr lang="en-US" sz="2800" i="1" baseline="30000" dirty="0" smtClean="0">
                <a:latin typeface="Times"/>
                <a:cs typeface="Times"/>
              </a:rPr>
              <a:t>2 </a:t>
            </a:r>
            <a:r>
              <a:rPr lang="en-US" sz="2800" i="1" dirty="0" smtClean="0">
                <a:latin typeface="Times"/>
                <a:cs typeface="Times"/>
              </a:rPr>
              <a:t>)</a:t>
            </a:r>
            <a:endParaRPr lang="en-US" sz="2800" i="1" u="sng" dirty="0">
              <a:solidFill>
                <a:srgbClr val="F79646"/>
              </a:solidFill>
              <a:latin typeface="Times"/>
              <a:cs typeface="Times"/>
            </a:endParaRPr>
          </a:p>
          <a:p>
            <a:pPr marL="0" indent="0">
              <a:buNone/>
            </a:pPr>
            <a:r>
              <a:rPr lang="en-US" sz="2800" dirty="0" smtClean="0">
                <a:cs typeface="Times"/>
              </a:rPr>
              <a:t>			</a:t>
            </a:r>
            <a:r>
              <a:rPr lang="en-US" sz="2800" i="1" dirty="0" smtClean="0">
                <a:solidFill>
                  <a:schemeClr val="bg1"/>
                </a:solidFill>
                <a:latin typeface="Times"/>
                <a:cs typeface="Times"/>
              </a:rPr>
              <a:t>3n</a:t>
            </a:r>
            <a:r>
              <a:rPr lang="en-US" sz="2800" i="1" baseline="30000" dirty="0" smtClean="0">
                <a:solidFill>
                  <a:schemeClr val="bg1"/>
                </a:solidFill>
                <a:latin typeface="Times"/>
                <a:cs typeface="Times"/>
              </a:rPr>
              <a:t>2</a:t>
            </a:r>
            <a:r>
              <a:rPr lang="en-US" sz="2800" i="1" dirty="0" smtClean="0">
                <a:solidFill>
                  <a:schemeClr val="bg1"/>
                </a:solidFill>
                <a:latin typeface="Times"/>
                <a:cs typeface="Times"/>
              </a:rPr>
              <a:t> ≤</a:t>
            </a:r>
            <a:r>
              <a:rPr lang="en-US" sz="2800" i="1" dirty="0" smtClean="0">
                <a:solidFill>
                  <a:schemeClr val="accent5"/>
                </a:solidFill>
                <a:latin typeface="Times"/>
                <a:cs typeface="Times"/>
              </a:rPr>
              <a:t> </a:t>
            </a:r>
            <a:r>
              <a:rPr lang="en-US" sz="2800" dirty="0" smtClean="0">
                <a:cs typeface="Times"/>
              </a:rPr>
              <a:t>		</a:t>
            </a:r>
            <a:endParaRPr lang="en-US" sz="2800" i="1" baseline="30000" dirty="0" smtClean="0">
              <a:solidFill>
                <a:srgbClr val="9BBB59"/>
              </a:solidFill>
              <a:latin typeface="Times"/>
              <a:cs typeface="Times"/>
            </a:endParaRPr>
          </a:p>
          <a:p>
            <a:pPr marL="0" indent="0">
              <a:buNone/>
            </a:pPr>
            <a:endParaRPr lang="en-US" sz="2800" dirty="0" smtClean="0">
              <a:cs typeface="Times"/>
            </a:endParaRPr>
          </a:p>
          <a:p>
            <a:pPr marL="0" indent="0">
              <a:buNone/>
            </a:pPr>
            <a:r>
              <a:rPr lang="en-US" sz="2800" i="1" dirty="0">
                <a:solidFill>
                  <a:srgbClr val="F79646"/>
                </a:solidFill>
                <a:latin typeface="Times"/>
                <a:cs typeface="Times"/>
              </a:rPr>
              <a:t>	</a:t>
            </a:r>
            <a:endParaRPr lang="en-US" sz="2800" i="1" dirty="0" smtClean="0">
              <a:solidFill>
                <a:srgbClr val="F79646"/>
              </a:solidFill>
              <a:latin typeface="Times"/>
              <a:cs typeface="Times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-107663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4F6228"/>
                </a:solidFill>
              </a:rPr>
              <a:t>Asymptotic Analysis</a:t>
            </a:r>
          </a:p>
          <a:p>
            <a:r>
              <a:rPr lang="el-GR" sz="2900" dirty="0" smtClean="0">
                <a:solidFill>
                  <a:srgbClr val="4F6228"/>
                </a:solidFill>
              </a:rPr>
              <a:t>Θ</a:t>
            </a:r>
            <a:r>
              <a:rPr lang="en-US" sz="2900" dirty="0" smtClean="0">
                <a:solidFill>
                  <a:srgbClr val="4F6228"/>
                </a:solidFill>
              </a:rPr>
              <a:t> definition</a:t>
            </a:r>
          </a:p>
        </p:txBody>
      </p:sp>
      <p:sp>
        <p:nvSpPr>
          <p:cNvPr id="47" name="Left Bracket 46"/>
          <p:cNvSpPr/>
          <p:nvPr/>
        </p:nvSpPr>
        <p:spPr>
          <a:xfrm rot="16200000">
            <a:off x="3608377" y="428907"/>
            <a:ext cx="124250" cy="1826717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449916" y="1313942"/>
            <a:ext cx="59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"/>
                <a:cs typeface="Times"/>
              </a:rPr>
              <a:t>f(n)</a:t>
            </a:r>
          </a:p>
        </p:txBody>
      </p:sp>
      <p:sp>
        <p:nvSpPr>
          <p:cNvPr id="50" name="Left Bracket 49"/>
          <p:cNvSpPr/>
          <p:nvPr/>
        </p:nvSpPr>
        <p:spPr>
          <a:xfrm rot="16200000">
            <a:off x="5407177" y="1162028"/>
            <a:ext cx="124251" cy="360474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172281" y="1313942"/>
            <a:ext cx="59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"/>
                <a:cs typeface="Times"/>
              </a:rPr>
              <a:t>g(n)</a:t>
            </a:r>
          </a:p>
        </p:txBody>
      </p:sp>
    </p:spTree>
    <p:extLst>
      <p:ext uri="{BB962C8B-B14F-4D97-AF65-F5344CB8AC3E}">
        <p14:creationId xmlns:p14="http://schemas.microsoft.com/office/powerpoint/2010/main" val="392253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05812" y="927661"/>
            <a:ext cx="8738188" cy="593033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u="sng" dirty="0" smtClean="0"/>
              <a:t>Show that</a:t>
            </a:r>
            <a:r>
              <a:rPr lang="en-US" sz="2800" dirty="0" smtClean="0"/>
              <a:t>:		</a:t>
            </a:r>
            <a:r>
              <a:rPr lang="en-US" sz="2800" i="1" dirty="0" smtClean="0">
                <a:latin typeface="Times"/>
                <a:cs typeface="Times"/>
              </a:rPr>
              <a:t>3n</a:t>
            </a:r>
            <a:r>
              <a:rPr lang="en-US" sz="2800" i="1" baseline="30000" dirty="0" smtClean="0">
                <a:latin typeface="Times"/>
                <a:cs typeface="Times"/>
              </a:rPr>
              <a:t>2</a:t>
            </a:r>
            <a:r>
              <a:rPr lang="en-US" sz="2800" i="1" dirty="0" smtClean="0">
                <a:latin typeface="Times"/>
                <a:cs typeface="Times"/>
              </a:rPr>
              <a:t> + 6n -15 = </a:t>
            </a:r>
            <a:r>
              <a:rPr lang="en-US" sz="2800" i="1" dirty="0" err="1" smtClean="0">
                <a:latin typeface="Times"/>
                <a:cs typeface="Times"/>
              </a:rPr>
              <a:t>θ</a:t>
            </a:r>
            <a:r>
              <a:rPr lang="en-US" sz="2800" i="1" dirty="0" smtClean="0">
                <a:latin typeface="Times"/>
                <a:cs typeface="Times"/>
              </a:rPr>
              <a:t>(n</a:t>
            </a:r>
            <a:r>
              <a:rPr lang="en-US" sz="2800" i="1" baseline="30000" dirty="0" smtClean="0">
                <a:latin typeface="Times"/>
                <a:cs typeface="Times"/>
              </a:rPr>
              <a:t>2 </a:t>
            </a:r>
            <a:r>
              <a:rPr lang="en-US" sz="2800" i="1" dirty="0" smtClean="0">
                <a:latin typeface="Times"/>
                <a:cs typeface="Times"/>
              </a:rPr>
              <a:t>)</a:t>
            </a:r>
            <a:endParaRPr lang="en-US" sz="2800" i="1" u="sng" dirty="0">
              <a:solidFill>
                <a:srgbClr val="F79646"/>
              </a:solidFill>
              <a:latin typeface="Times"/>
              <a:cs typeface="Times"/>
            </a:endParaRPr>
          </a:p>
          <a:p>
            <a:pPr marL="0" indent="0">
              <a:buNone/>
            </a:pPr>
            <a:r>
              <a:rPr lang="en-US" sz="2800" u="sng" dirty="0" smtClean="0"/>
              <a:t>Proof</a:t>
            </a:r>
            <a:r>
              <a:rPr lang="en-US" sz="2800" dirty="0" smtClean="0"/>
              <a:t>: </a:t>
            </a:r>
          </a:p>
          <a:p>
            <a:pPr marL="0" indent="0">
              <a:buNone/>
            </a:pPr>
            <a:r>
              <a:rPr lang="en-US" sz="2800" dirty="0" smtClean="0">
                <a:cs typeface="Times"/>
              </a:rPr>
              <a:t>			</a:t>
            </a:r>
            <a:r>
              <a:rPr lang="en-US" sz="2800" i="1" dirty="0" smtClean="0">
                <a:solidFill>
                  <a:schemeClr val="bg1"/>
                </a:solidFill>
                <a:latin typeface="Times"/>
                <a:cs typeface="Times"/>
              </a:rPr>
              <a:t>3n</a:t>
            </a:r>
            <a:r>
              <a:rPr lang="en-US" sz="2800" i="1" baseline="30000" dirty="0" smtClean="0">
                <a:solidFill>
                  <a:schemeClr val="bg1"/>
                </a:solidFill>
                <a:latin typeface="Times"/>
                <a:cs typeface="Times"/>
              </a:rPr>
              <a:t>2</a:t>
            </a:r>
            <a:r>
              <a:rPr lang="en-US" sz="2800" i="1" dirty="0" smtClean="0">
                <a:solidFill>
                  <a:schemeClr val="bg1"/>
                </a:solidFill>
                <a:latin typeface="Times"/>
                <a:cs typeface="Times"/>
              </a:rPr>
              <a:t> ≤</a:t>
            </a:r>
            <a:r>
              <a:rPr lang="en-US" sz="2800" i="1" dirty="0" smtClean="0">
                <a:solidFill>
                  <a:schemeClr val="accent5"/>
                </a:solidFill>
                <a:latin typeface="Times"/>
                <a:cs typeface="Times"/>
              </a:rPr>
              <a:t> </a:t>
            </a:r>
            <a:r>
              <a:rPr lang="en-US" sz="2800" dirty="0" smtClean="0">
                <a:cs typeface="Times"/>
              </a:rPr>
              <a:t>		</a:t>
            </a:r>
            <a:endParaRPr lang="en-US" sz="2800" i="1" baseline="30000" dirty="0" smtClean="0">
              <a:solidFill>
                <a:srgbClr val="9BBB59"/>
              </a:solidFill>
              <a:latin typeface="Times"/>
              <a:cs typeface="Times"/>
            </a:endParaRPr>
          </a:p>
          <a:p>
            <a:pPr marL="0" indent="0">
              <a:buNone/>
            </a:pPr>
            <a:endParaRPr lang="en-US" sz="2800" dirty="0" smtClean="0">
              <a:cs typeface="Times"/>
            </a:endParaRPr>
          </a:p>
          <a:p>
            <a:pPr marL="0" indent="0">
              <a:buNone/>
            </a:pPr>
            <a:r>
              <a:rPr lang="en-US" sz="2800" i="1" dirty="0">
                <a:solidFill>
                  <a:srgbClr val="F79646"/>
                </a:solidFill>
                <a:latin typeface="Times"/>
                <a:cs typeface="Times"/>
              </a:rPr>
              <a:t>	</a:t>
            </a:r>
            <a:endParaRPr lang="en-US" sz="2800" i="1" dirty="0" smtClean="0">
              <a:solidFill>
                <a:srgbClr val="F79646"/>
              </a:solidFill>
              <a:latin typeface="Times"/>
              <a:cs typeface="Times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-107663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4F6228"/>
                </a:solidFill>
              </a:rPr>
              <a:t>Asymptotic Analysis</a:t>
            </a:r>
          </a:p>
          <a:p>
            <a:r>
              <a:rPr lang="el-GR" sz="2900" dirty="0" smtClean="0">
                <a:solidFill>
                  <a:srgbClr val="4F6228"/>
                </a:solidFill>
              </a:rPr>
              <a:t>Θ</a:t>
            </a:r>
            <a:r>
              <a:rPr lang="en-US" sz="2900" dirty="0" smtClean="0">
                <a:solidFill>
                  <a:srgbClr val="4F6228"/>
                </a:solidFill>
              </a:rPr>
              <a:t> definition</a:t>
            </a:r>
          </a:p>
        </p:txBody>
      </p:sp>
      <p:sp>
        <p:nvSpPr>
          <p:cNvPr id="47" name="Left Bracket 46"/>
          <p:cNvSpPr/>
          <p:nvPr/>
        </p:nvSpPr>
        <p:spPr>
          <a:xfrm rot="16200000">
            <a:off x="3608377" y="428907"/>
            <a:ext cx="124250" cy="1826717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449916" y="1313942"/>
            <a:ext cx="59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"/>
                <a:cs typeface="Times"/>
              </a:rPr>
              <a:t>f(n)</a:t>
            </a:r>
          </a:p>
        </p:txBody>
      </p:sp>
      <p:sp>
        <p:nvSpPr>
          <p:cNvPr id="50" name="Left Bracket 49"/>
          <p:cNvSpPr/>
          <p:nvPr/>
        </p:nvSpPr>
        <p:spPr>
          <a:xfrm rot="16200000">
            <a:off x="5407177" y="1162028"/>
            <a:ext cx="124251" cy="360474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172281" y="1313942"/>
            <a:ext cx="59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"/>
                <a:cs typeface="Times"/>
              </a:rPr>
              <a:t>g(n)</a:t>
            </a:r>
          </a:p>
        </p:txBody>
      </p:sp>
    </p:spTree>
    <p:extLst>
      <p:ext uri="{BB962C8B-B14F-4D97-AF65-F5344CB8AC3E}">
        <p14:creationId xmlns:p14="http://schemas.microsoft.com/office/powerpoint/2010/main" val="406054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05812" y="927661"/>
            <a:ext cx="8738188" cy="593033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u="sng" dirty="0" smtClean="0"/>
              <a:t>Show that</a:t>
            </a:r>
            <a:r>
              <a:rPr lang="en-US" sz="2800" dirty="0" smtClean="0"/>
              <a:t>:		</a:t>
            </a:r>
            <a:r>
              <a:rPr lang="en-US" sz="2800" i="1" dirty="0" smtClean="0">
                <a:latin typeface="Times"/>
                <a:cs typeface="Times"/>
              </a:rPr>
              <a:t>3n</a:t>
            </a:r>
            <a:r>
              <a:rPr lang="en-US" sz="2800" i="1" baseline="30000" dirty="0" smtClean="0">
                <a:latin typeface="Times"/>
                <a:cs typeface="Times"/>
              </a:rPr>
              <a:t>2</a:t>
            </a:r>
            <a:r>
              <a:rPr lang="en-US" sz="2800" i="1" dirty="0" smtClean="0">
                <a:latin typeface="Times"/>
                <a:cs typeface="Times"/>
              </a:rPr>
              <a:t> + 6n -15 = </a:t>
            </a:r>
            <a:r>
              <a:rPr lang="en-US" sz="2800" i="1" dirty="0" err="1" smtClean="0">
                <a:latin typeface="Times"/>
                <a:cs typeface="Times"/>
              </a:rPr>
              <a:t>θ</a:t>
            </a:r>
            <a:r>
              <a:rPr lang="en-US" sz="2800" i="1" dirty="0" smtClean="0">
                <a:latin typeface="Times"/>
                <a:cs typeface="Times"/>
              </a:rPr>
              <a:t>(n</a:t>
            </a:r>
            <a:r>
              <a:rPr lang="en-US" sz="2800" i="1" baseline="30000" dirty="0" smtClean="0">
                <a:latin typeface="Times"/>
                <a:cs typeface="Times"/>
              </a:rPr>
              <a:t>2 </a:t>
            </a:r>
            <a:r>
              <a:rPr lang="en-US" sz="2800" i="1" dirty="0" smtClean="0">
                <a:latin typeface="Times"/>
                <a:cs typeface="Times"/>
              </a:rPr>
              <a:t>)</a:t>
            </a:r>
            <a:endParaRPr lang="en-US" sz="2800" i="1" u="sng" dirty="0">
              <a:solidFill>
                <a:srgbClr val="F79646"/>
              </a:solidFill>
              <a:latin typeface="Times"/>
              <a:cs typeface="Times"/>
            </a:endParaRPr>
          </a:p>
          <a:p>
            <a:pPr marL="0" indent="0">
              <a:buNone/>
            </a:pPr>
            <a:r>
              <a:rPr lang="en-US" sz="2800" u="sng" dirty="0" smtClean="0"/>
              <a:t>Proof</a:t>
            </a:r>
            <a:r>
              <a:rPr lang="en-US" sz="2800" dirty="0" smtClean="0"/>
              <a:t>: </a:t>
            </a:r>
          </a:p>
          <a:p>
            <a:pPr marL="0" indent="0">
              <a:buNone/>
            </a:pPr>
            <a:r>
              <a:rPr lang="en-US" sz="2800" dirty="0" smtClean="0"/>
              <a:t>if we take		</a:t>
            </a:r>
            <a:r>
              <a:rPr lang="en-US" sz="2800" i="1" dirty="0" smtClean="0">
                <a:latin typeface="Times"/>
                <a:cs typeface="Times"/>
              </a:rPr>
              <a:t>c</a:t>
            </a:r>
            <a:r>
              <a:rPr lang="en-US" sz="2800" i="1" baseline="-25000" dirty="0" smtClean="0">
                <a:latin typeface="Times"/>
                <a:cs typeface="Times"/>
              </a:rPr>
              <a:t>1</a:t>
            </a:r>
            <a:r>
              <a:rPr lang="en-US" sz="2800" dirty="0" smtClean="0"/>
              <a:t> = ____</a:t>
            </a:r>
          </a:p>
          <a:p>
            <a:pPr marL="0" indent="0">
              <a:buNone/>
            </a:pPr>
            <a:r>
              <a:rPr lang="en-US" sz="2800" dirty="0" smtClean="0">
                <a:cs typeface="Times"/>
              </a:rPr>
              <a:t>					</a:t>
            </a:r>
            <a:r>
              <a:rPr lang="en-US" sz="2800" i="1" dirty="0" smtClean="0">
                <a:latin typeface="Times"/>
                <a:cs typeface="Times"/>
              </a:rPr>
              <a:t>c</a:t>
            </a:r>
            <a:r>
              <a:rPr lang="en-US" sz="2800" i="1" baseline="-25000" dirty="0" smtClean="0">
                <a:latin typeface="Times"/>
                <a:cs typeface="Times"/>
              </a:rPr>
              <a:t>2</a:t>
            </a:r>
            <a:r>
              <a:rPr lang="en-US" sz="2800" dirty="0" smtClean="0">
                <a:cs typeface="Times"/>
              </a:rPr>
              <a:t> = ____</a:t>
            </a:r>
          </a:p>
          <a:p>
            <a:pPr marL="0" indent="0">
              <a:buNone/>
            </a:pPr>
            <a:r>
              <a:rPr lang="en-US" sz="2800" dirty="0">
                <a:cs typeface="Times"/>
              </a:rPr>
              <a:t>	</a:t>
            </a:r>
            <a:r>
              <a:rPr lang="en-US" sz="2800" dirty="0" smtClean="0">
                <a:cs typeface="Times"/>
              </a:rPr>
              <a:t>				</a:t>
            </a:r>
            <a:r>
              <a:rPr lang="en-US" sz="2800" i="1" dirty="0" smtClean="0">
                <a:latin typeface="Times"/>
                <a:cs typeface="Times"/>
              </a:rPr>
              <a:t>n</a:t>
            </a:r>
            <a:r>
              <a:rPr lang="en-US" sz="2800" i="1" baseline="-25000" dirty="0" smtClean="0">
                <a:latin typeface="Times"/>
                <a:cs typeface="Times"/>
              </a:rPr>
              <a:t>0</a:t>
            </a:r>
            <a:r>
              <a:rPr lang="en-US" sz="2800" dirty="0" smtClean="0">
                <a:cs typeface="Times"/>
              </a:rPr>
              <a:t> = ____</a:t>
            </a:r>
          </a:p>
          <a:p>
            <a:pPr marL="0" indent="0">
              <a:buNone/>
            </a:pPr>
            <a:r>
              <a:rPr lang="en-US" sz="2800" dirty="0" smtClean="0">
                <a:cs typeface="Times"/>
              </a:rPr>
              <a:t>			</a:t>
            </a:r>
            <a:r>
              <a:rPr lang="en-US" sz="2800" i="1" dirty="0" smtClean="0">
                <a:solidFill>
                  <a:schemeClr val="bg1"/>
                </a:solidFill>
                <a:latin typeface="Times"/>
                <a:cs typeface="Times"/>
              </a:rPr>
              <a:t>3n</a:t>
            </a:r>
            <a:r>
              <a:rPr lang="en-US" sz="2800" i="1" baseline="30000" dirty="0" smtClean="0">
                <a:solidFill>
                  <a:schemeClr val="bg1"/>
                </a:solidFill>
                <a:latin typeface="Times"/>
                <a:cs typeface="Times"/>
              </a:rPr>
              <a:t>2</a:t>
            </a:r>
            <a:r>
              <a:rPr lang="en-US" sz="2800" i="1" dirty="0" smtClean="0">
                <a:solidFill>
                  <a:schemeClr val="bg1"/>
                </a:solidFill>
                <a:latin typeface="Times"/>
                <a:cs typeface="Times"/>
              </a:rPr>
              <a:t> ≤</a:t>
            </a:r>
            <a:r>
              <a:rPr lang="en-US" sz="2800" i="1" dirty="0" smtClean="0">
                <a:solidFill>
                  <a:schemeClr val="accent5"/>
                </a:solidFill>
                <a:latin typeface="Times"/>
                <a:cs typeface="Times"/>
              </a:rPr>
              <a:t> </a:t>
            </a:r>
            <a:r>
              <a:rPr lang="en-US" sz="2800" dirty="0" smtClean="0">
                <a:cs typeface="Times"/>
              </a:rPr>
              <a:t>		</a:t>
            </a:r>
            <a:endParaRPr lang="en-US" sz="2800" i="1" baseline="30000" dirty="0" smtClean="0">
              <a:solidFill>
                <a:srgbClr val="9BBB59"/>
              </a:solidFill>
              <a:latin typeface="Times"/>
              <a:cs typeface="Times"/>
            </a:endParaRPr>
          </a:p>
          <a:p>
            <a:pPr marL="0" indent="0">
              <a:buNone/>
            </a:pPr>
            <a:endParaRPr lang="en-US" sz="2800" dirty="0" smtClean="0">
              <a:cs typeface="Times"/>
            </a:endParaRPr>
          </a:p>
          <a:p>
            <a:pPr marL="0" indent="0">
              <a:buNone/>
            </a:pPr>
            <a:r>
              <a:rPr lang="en-US" sz="2800" i="1" dirty="0">
                <a:solidFill>
                  <a:srgbClr val="F79646"/>
                </a:solidFill>
                <a:latin typeface="Times"/>
                <a:cs typeface="Times"/>
              </a:rPr>
              <a:t>	</a:t>
            </a:r>
            <a:endParaRPr lang="en-US" sz="2800" i="1" dirty="0" smtClean="0">
              <a:solidFill>
                <a:srgbClr val="F79646"/>
              </a:solidFill>
              <a:latin typeface="Times"/>
              <a:cs typeface="Times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-107663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4F6228"/>
                </a:solidFill>
              </a:rPr>
              <a:t>Asymptotic Analysis</a:t>
            </a:r>
          </a:p>
          <a:p>
            <a:r>
              <a:rPr lang="el-GR" sz="2900" dirty="0" smtClean="0">
                <a:solidFill>
                  <a:srgbClr val="4F6228"/>
                </a:solidFill>
              </a:rPr>
              <a:t>Θ</a:t>
            </a:r>
            <a:r>
              <a:rPr lang="en-US" sz="2900" dirty="0" smtClean="0">
                <a:solidFill>
                  <a:srgbClr val="4F6228"/>
                </a:solidFill>
              </a:rPr>
              <a:t> definition</a:t>
            </a:r>
          </a:p>
        </p:txBody>
      </p:sp>
      <p:sp>
        <p:nvSpPr>
          <p:cNvPr id="47" name="Left Bracket 46"/>
          <p:cNvSpPr/>
          <p:nvPr/>
        </p:nvSpPr>
        <p:spPr>
          <a:xfrm rot="16200000">
            <a:off x="3608377" y="428907"/>
            <a:ext cx="124250" cy="1826717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449916" y="1313942"/>
            <a:ext cx="59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"/>
                <a:cs typeface="Times"/>
              </a:rPr>
              <a:t>f(n)</a:t>
            </a:r>
          </a:p>
        </p:txBody>
      </p:sp>
      <p:sp>
        <p:nvSpPr>
          <p:cNvPr id="50" name="Left Bracket 49"/>
          <p:cNvSpPr/>
          <p:nvPr/>
        </p:nvSpPr>
        <p:spPr>
          <a:xfrm rot="16200000">
            <a:off x="5407177" y="1162028"/>
            <a:ext cx="124251" cy="360474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172281" y="1313942"/>
            <a:ext cx="59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"/>
                <a:cs typeface="Times"/>
              </a:rPr>
              <a:t>g(n)</a:t>
            </a:r>
          </a:p>
        </p:txBody>
      </p:sp>
    </p:spTree>
    <p:extLst>
      <p:ext uri="{BB962C8B-B14F-4D97-AF65-F5344CB8AC3E}">
        <p14:creationId xmlns:p14="http://schemas.microsoft.com/office/powerpoint/2010/main" val="252866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05812" y="927661"/>
            <a:ext cx="8738188" cy="593033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u="sng" dirty="0" smtClean="0"/>
              <a:t>Show that</a:t>
            </a:r>
            <a:r>
              <a:rPr lang="en-US" sz="2800" dirty="0" smtClean="0"/>
              <a:t>:		</a:t>
            </a:r>
            <a:r>
              <a:rPr lang="en-US" sz="2800" i="1" dirty="0" smtClean="0">
                <a:latin typeface="Times"/>
                <a:cs typeface="Times"/>
              </a:rPr>
              <a:t>3n</a:t>
            </a:r>
            <a:r>
              <a:rPr lang="en-US" sz="2800" i="1" baseline="30000" dirty="0" smtClean="0">
                <a:latin typeface="Times"/>
                <a:cs typeface="Times"/>
              </a:rPr>
              <a:t>2</a:t>
            </a:r>
            <a:r>
              <a:rPr lang="en-US" sz="2800" i="1" dirty="0" smtClean="0">
                <a:latin typeface="Times"/>
                <a:cs typeface="Times"/>
              </a:rPr>
              <a:t> + 6n -15 = </a:t>
            </a:r>
            <a:r>
              <a:rPr lang="en-US" sz="2800" i="1" dirty="0" err="1" smtClean="0">
                <a:latin typeface="Times"/>
                <a:cs typeface="Times"/>
              </a:rPr>
              <a:t>θ</a:t>
            </a:r>
            <a:r>
              <a:rPr lang="en-US" sz="2800" i="1" dirty="0" smtClean="0">
                <a:latin typeface="Times"/>
                <a:cs typeface="Times"/>
              </a:rPr>
              <a:t>(n</a:t>
            </a:r>
            <a:r>
              <a:rPr lang="en-US" sz="2800" i="1" baseline="30000" dirty="0" smtClean="0">
                <a:latin typeface="Times"/>
                <a:cs typeface="Times"/>
              </a:rPr>
              <a:t>2 </a:t>
            </a:r>
            <a:r>
              <a:rPr lang="en-US" sz="2800" i="1" dirty="0" smtClean="0">
                <a:latin typeface="Times"/>
                <a:cs typeface="Times"/>
              </a:rPr>
              <a:t>)</a:t>
            </a:r>
            <a:endParaRPr lang="en-US" sz="2800" i="1" u="sng" dirty="0">
              <a:solidFill>
                <a:srgbClr val="F79646"/>
              </a:solidFill>
              <a:latin typeface="Times"/>
              <a:cs typeface="Times"/>
            </a:endParaRPr>
          </a:p>
          <a:p>
            <a:pPr marL="0" indent="0">
              <a:buNone/>
            </a:pPr>
            <a:r>
              <a:rPr lang="en-US" sz="2800" u="sng" dirty="0" smtClean="0"/>
              <a:t>Proof</a:t>
            </a:r>
            <a:r>
              <a:rPr lang="en-US" sz="2800" dirty="0" smtClean="0"/>
              <a:t>: </a:t>
            </a:r>
          </a:p>
          <a:p>
            <a:pPr marL="0" indent="0">
              <a:buNone/>
            </a:pPr>
            <a:r>
              <a:rPr lang="en-US" sz="2800" dirty="0" smtClean="0"/>
              <a:t>if we take		</a:t>
            </a:r>
            <a:r>
              <a:rPr lang="en-US" sz="2800" i="1" dirty="0" smtClean="0">
                <a:latin typeface="Times"/>
                <a:cs typeface="Times"/>
              </a:rPr>
              <a:t>c</a:t>
            </a:r>
            <a:r>
              <a:rPr lang="en-US" sz="2800" i="1" baseline="-25000" dirty="0" smtClean="0">
                <a:latin typeface="Times"/>
                <a:cs typeface="Times"/>
              </a:rPr>
              <a:t>1</a:t>
            </a:r>
            <a:r>
              <a:rPr lang="en-US" sz="2800" dirty="0" smtClean="0"/>
              <a:t> = ____</a:t>
            </a:r>
          </a:p>
          <a:p>
            <a:pPr marL="0" indent="0">
              <a:buNone/>
            </a:pPr>
            <a:r>
              <a:rPr lang="en-US" sz="2800" dirty="0" smtClean="0">
                <a:cs typeface="Times"/>
              </a:rPr>
              <a:t>					</a:t>
            </a:r>
            <a:r>
              <a:rPr lang="en-US" sz="2800" i="1" dirty="0" smtClean="0">
                <a:latin typeface="Times"/>
                <a:cs typeface="Times"/>
              </a:rPr>
              <a:t>c</a:t>
            </a:r>
            <a:r>
              <a:rPr lang="en-US" sz="2800" i="1" baseline="-25000" dirty="0" smtClean="0">
                <a:latin typeface="Times"/>
                <a:cs typeface="Times"/>
              </a:rPr>
              <a:t>2</a:t>
            </a:r>
            <a:r>
              <a:rPr lang="en-US" sz="2800" dirty="0" smtClean="0">
                <a:cs typeface="Times"/>
              </a:rPr>
              <a:t> = ____</a:t>
            </a:r>
          </a:p>
          <a:p>
            <a:pPr marL="0" indent="0">
              <a:buNone/>
            </a:pPr>
            <a:r>
              <a:rPr lang="en-US" sz="2800" dirty="0">
                <a:cs typeface="Times"/>
              </a:rPr>
              <a:t>	</a:t>
            </a:r>
            <a:r>
              <a:rPr lang="en-US" sz="2800" dirty="0" smtClean="0">
                <a:cs typeface="Times"/>
              </a:rPr>
              <a:t>				</a:t>
            </a:r>
            <a:r>
              <a:rPr lang="en-US" sz="2800" i="1" dirty="0" smtClean="0">
                <a:latin typeface="Times"/>
                <a:cs typeface="Times"/>
              </a:rPr>
              <a:t>n</a:t>
            </a:r>
            <a:r>
              <a:rPr lang="en-US" sz="2800" i="1" baseline="-25000" dirty="0" smtClean="0">
                <a:latin typeface="Times"/>
                <a:cs typeface="Times"/>
              </a:rPr>
              <a:t>0</a:t>
            </a:r>
            <a:r>
              <a:rPr lang="en-US" sz="2800" dirty="0" smtClean="0">
                <a:cs typeface="Times"/>
              </a:rPr>
              <a:t> = ____</a:t>
            </a:r>
          </a:p>
          <a:p>
            <a:pPr marL="0" indent="0">
              <a:buNone/>
            </a:pPr>
            <a:r>
              <a:rPr lang="en-US" sz="2800" dirty="0" smtClean="0">
                <a:cs typeface="Times"/>
              </a:rPr>
              <a:t>Then for all </a:t>
            </a:r>
            <a:r>
              <a:rPr lang="en-US" sz="2800" i="1" dirty="0" smtClean="0">
                <a:latin typeface="Times"/>
                <a:cs typeface="Times"/>
              </a:rPr>
              <a:t>n ≥ n</a:t>
            </a:r>
            <a:r>
              <a:rPr lang="en-US" sz="2800" i="1" baseline="-25000" dirty="0" smtClean="0">
                <a:latin typeface="Times"/>
                <a:cs typeface="Times"/>
              </a:rPr>
              <a:t>0</a:t>
            </a:r>
            <a:r>
              <a:rPr lang="en-US" sz="2800" dirty="0" smtClean="0">
                <a:cs typeface="Times"/>
              </a:rPr>
              <a:t> we have:</a:t>
            </a:r>
          </a:p>
          <a:p>
            <a:pPr marL="0" indent="0">
              <a:buNone/>
            </a:pPr>
            <a:r>
              <a:rPr lang="en-US" sz="2800" dirty="0" smtClean="0">
                <a:cs typeface="Times"/>
              </a:rPr>
              <a:t>			</a:t>
            </a:r>
            <a:r>
              <a:rPr lang="en-US" sz="2800" i="1" dirty="0" smtClean="0">
                <a:solidFill>
                  <a:schemeClr val="bg1"/>
                </a:solidFill>
                <a:latin typeface="Times"/>
                <a:cs typeface="Times"/>
              </a:rPr>
              <a:t>3n</a:t>
            </a:r>
            <a:r>
              <a:rPr lang="en-US" sz="2800" i="1" baseline="30000" dirty="0" smtClean="0">
                <a:solidFill>
                  <a:schemeClr val="bg1"/>
                </a:solidFill>
                <a:latin typeface="Times"/>
                <a:cs typeface="Times"/>
              </a:rPr>
              <a:t>2</a:t>
            </a:r>
            <a:r>
              <a:rPr lang="en-US" sz="2800" i="1" dirty="0" smtClean="0">
                <a:solidFill>
                  <a:schemeClr val="bg1"/>
                </a:solidFill>
                <a:latin typeface="Times"/>
                <a:cs typeface="Times"/>
              </a:rPr>
              <a:t> ≤</a:t>
            </a:r>
            <a:r>
              <a:rPr lang="en-US" sz="2800" i="1" dirty="0" smtClean="0">
                <a:solidFill>
                  <a:schemeClr val="accent5"/>
                </a:solidFill>
                <a:latin typeface="Times"/>
                <a:cs typeface="Times"/>
              </a:rPr>
              <a:t> </a:t>
            </a:r>
            <a:r>
              <a:rPr lang="en-US" sz="2800" dirty="0" smtClean="0">
                <a:cs typeface="Times"/>
              </a:rPr>
              <a:t>		</a:t>
            </a:r>
            <a:endParaRPr lang="en-US" sz="2800" i="1" baseline="30000" dirty="0" smtClean="0">
              <a:solidFill>
                <a:srgbClr val="9BBB59"/>
              </a:solidFill>
              <a:latin typeface="Times"/>
              <a:cs typeface="Times"/>
            </a:endParaRPr>
          </a:p>
          <a:p>
            <a:pPr marL="0" indent="0">
              <a:buNone/>
            </a:pPr>
            <a:endParaRPr lang="en-US" sz="2800" dirty="0" smtClean="0">
              <a:cs typeface="Times"/>
            </a:endParaRPr>
          </a:p>
          <a:p>
            <a:pPr marL="0" indent="0">
              <a:buNone/>
            </a:pPr>
            <a:r>
              <a:rPr lang="en-US" sz="2800" i="1" dirty="0">
                <a:solidFill>
                  <a:srgbClr val="F79646"/>
                </a:solidFill>
                <a:latin typeface="Times"/>
                <a:cs typeface="Times"/>
              </a:rPr>
              <a:t>	</a:t>
            </a:r>
            <a:endParaRPr lang="en-US" sz="2800" i="1" dirty="0" smtClean="0">
              <a:solidFill>
                <a:srgbClr val="F79646"/>
              </a:solidFill>
              <a:latin typeface="Times"/>
              <a:cs typeface="Times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-107663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4F6228"/>
                </a:solidFill>
              </a:rPr>
              <a:t>Asymptotic Analysis</a:t>
            </a:r>
          </a:p>
          <a:p>
            <a:r>
              <a:rPr lang="el-GR" sz="2900" dirty="0" smtClean="0">
                <a:solidFill>
                  <a:srgbClr val="4F6228"/>
                </a:solidFill>
              </a:rPr>
              <a:t>Θ</a:t>
            </a:r>
            <a:r>
              <a:rPr lang="en-US" sz="2900" dirty="0" smtClean="0">
                <a:solidFill>
                  <a:srgbClr val="4F6228"/>
                </a:solidFill>
              </a:rPr>
              <a:t> definition</a:t>
            </a:r>
          </a:p>
        </p:txBody>
      </p:sp>
      <p:sp>
        <p:nvSpPr>
          <p:cNvPr id="47" name="Left Bracket 46"/>
          <p:cNvSpPr/>
          <p:nvPr/>
        </p:nvSpPr>
        <p:spPr>
          <a:xfrm rot="16200000">
            <a:off x="3608377" y="428907"/>
            <a:ext cx="124250" cy="1826717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449916" y="1313942"/>
            <a:ext cx="59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"/>
                <a:cs typeface="Times"/>
              </a:rPr>
              <a:t>f(n)</a:t>
            </a:r>
          </a:p>
        </p:txBody>
      </p:sp>
      <p:sp>
        <p:nvSpPr>
          <p:cNvPr id="50" name="Left Bracket 49"/>
          <p:cNvSpPr/>
          <p:nvPr/>
        </p:nvSpPr>
        <p:spPr>
          <a:xfrm rot="16200000">
            <a:off x="5407177" y="1162028"/>
            <a:ext cx="124251" cy="360474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172281" y="1313942"/>
            <a:ext cx="59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"/>
                <a:cs typeface="Times"/>
              </a:rPr>
              <a:t>g(n)</a:t>
            </a:r>
          </a:p>
        </p:txBody>
      </p:sp>
    </p:spTree>
    <p:extLst>
      <p:ext uri="{BB962C8B-B14F-4D97-AF65-F5344CB8AC3E}">
        <p14:creationId xmlns:p14="http://schemas.microsoft.com/office/powerpoint/2010/main" val="33144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05812" y="927661"/>
            <a:ext cx="8738188" cy="593033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u="sng" dirty="0" smtClean="0"/>
              <a:t>Show that</a:t>
            </a:r>
            <a:r>
              <a:rPr lang="en-US" sz="2800" dirty="0" smtClean="0"/>
              <a:t>:		</a:t>
            </a:r>
            <a:r>
              <a:rPr lang="en-US" sz="2800" i="1" dirty="0" smtClean="0">
                <a:latin typeface="Times"/>
                <a:cs typeface="Times"/>
              </a:rPr>
              <a:t>3n</a:t>
            </a:r>
            <a:r>
              <a:rPr lang="en-US" sz="2800" i="1" baseline="30000" dirty="0" smtClean="0">
                <a:latin typeface="Times"/>
                <a:cs typeface="Times"/>
              </a:rPr>
              <a:t>2</a:t>
            </a:r>
            <a:r>
              <a:rPr lang="en-US" sz="2800" i="1" dirty="0" smtClean="0">
                <a:latin typeface="Times"/>
                <a:cs typeface="Times"/>
              </a:rPr>
              <a:t> + 6n -15 = </a:t>
            </a:r>
            <a:r>
              <a:rPr lang="en-US" sz="2800" i="1" dirty="0" err="1" smtClean="0">
                <a:latin typeface="Times"/>
                <a:cs typeface="Times"/>
              </a:rPr>
              <a:t>θ</a:t>
            </a:r>
            <a:r>
              <a:rPr lang="en-US" sz="2800" i="1" dirty="0" smtClean="0">
                <a:latin typeface="Times"/>
                <a:cs typeface="Times"/>
              </a:rPr>
              <a:t>(n</a:t>
            </a:r>
            <a:r>
              <a:rPr lang="en-US" sz="2800" i="1" baseline="30000" dirty="0" smtClean="0">
                <a:latin typeface="Times"/>
                <a:cs typeface="Times"/>
              </a:rPr>
              <a:t>2 </a:t>
            </a:r>
            <a:r>
              <a:rPr lang="en-US" sz="2800" i="1" dirty="0" smtClean="0">
                <a:latin typeface="Times"/>
                <a:cs typeface="Times"/>
              </a:rPr>
              <a:t>)</a:t>
            </a:r>
            <a:endParaRPr lang="en-US" sz="2800" i="1" u="sng" dirty="0">
              <a:solidFill>
                <a:srgbClr val="F79646"/>
              </a:solidFill>
              <a:latin typeface="Times"/>
              <a:cs typeface="Times"/>
            </a:endParaRPr>
          </a:p>
          <a:p>
            <a:pPr marL="0" indent="0">
              <a:buNone/>
            </a:pPr>
            <a:r>
              <a:rPr lang="en-US" sz="2800" u="sng" dirty="0" smtClean="0"/>
              <a:t>Proof</a:t>
            </a:r>
            <a:r>
              <a:rPr lang="en-US" sz="2800" dirty="0" smtClean="0"/>
              <a:t>: </a:t>
            </a:r>
          </a:p>
          <a:p>
            <a:pPr marL="0" indent="0">
              <a:buNone/>
            </a:pPr>
            <a:r>
              <a:rPr lang="en-US" sz="2800" dirty="0" smtClean="0"/>
              <a:t>if we take		</a:t>
            </a:r>
            <a:r>
              <a:rPr lang="en-US" sz="2800" i="1" dirty="0" smtClean="0">
                <a:latin typeface="Times"/>
                <a:cs typeface="Times"/>
              </a:rPr>
              <a:t>c</a:t>
            </a:r>
            <a:r>
              <a:rPr lang="en-US" sz="2800" i="1" baseline="-25000" dirty="0" smtClean="0">
                <a:latin typeface="Times"/>
                <a:cs typeface="Times"/>
              </a:rPr>
              <a:t>1</a:t>
            </a:r>
            <a:r>
              <a:rPr lang="en-US" sz="2800" dirty="0" smtClean="0"/>
              <a:t> = ____</a:t>
            </a:r>
          </a:p>
          <a:p>
            <a:pPr marL="0" indent="0">
              <a:buNone/>
            </a:pPr>
            <a:r>
              <a:rPr lang="en-US" sz="2800" dirty="0" smtClean="0">
                <a:cs typeface="Times"/>
              </a:rPr>
              <a:t>					</a:t>
            </a:r>
            <a:r>
              <a:rPr lang="en-US" sz="2800" i="1" dirty="0" smtClean="0">
                <a:latin typeface="Times"/>
                <a:cs typeface="Times"/>
              </a:rPr>
              <a:t>c</a:t>
            </a:r>
            <a:r>
              <a:rPr lang="en-US" sz="2800" i="1" baseline="-25000" dirty="0" smtClean="0">
                <a:latin typeface="Times"/>
                <a:cs typeface="Times"/>
              </a:rPr>
              <a:t>2</a:t>
            </a:r>
            <a:r>
              <a:rPr lang="en-US" sz="2800" dirty="0" smtClean="0">
                <a:cs typeface="Times"/>
              </a:rPr>
              <a:t> = ____</a:t>
            </a:r>
          </a:p>
          <a:p>
            <a:pPr marL="0" indent="0">
              <a:buNone/>
            </a:pPr>
            <a:r>
              <a:rPr lang="en-US" sz="2800" dirty="0">
                <a:cs typeface="Times"/>
              </a:rPr>
              <a:t>	</a:t>
            </a:r>
            <a:r>
              <a:rPr lang="en-US" sz="2800" dirty="0" smtClean="0">
                <a:cs typeface="Times"/>
              </a:rPr>
              <a:t>				</a:t>
            </a:r>
            <a:r>
              <a:rPr lang="en-US" sz="2800" i="1" dirty="0" smtClean="0">
                <a:latin typeface="Times"/>
                <a:cs typeface="Times"/>
              </a:rPr>
              <a:t>n</a:t>
            </a:r>
            <a:r>
              <a:rPr lang="en-US" sz="2800" i="1" baseline="-25000" dirty="0" smtClean="0">
                <a:latin typeface="Times"/>
                <a:cs typeface="Times"/>
              </a:rPr>
              <a:t>0</a:t>
            </a:r>
            <a:r>
              <a:rPr lang="en-US" sz="2800" dirty="0" smtClean="0">
                <a:cs typeface="Times"/>
              </a:rPr>
              <a:t> = ____</a:t>
            </a:r>
          </a:p>
          <a:p>
            <a:pPr marL="0" indent="0">
              <a:buNone/>
            </a:pPr>
            <a:r>
              <a:rPr lang="en-US" sz="2800" dirty="0" smtClean="0">
                <a:cs typeface="Times"/>
              </a:rPr>
              <a:t>Then for all </a:t>
            </a:r>
            <a:r>
              <a:rPr lang="en-US" sz="2800" i="1" dirty="0" smtClean="0">
                <a:latin typeface="Times"/>
                <a:cs typeface="Times"/>
              </a:rPr>
              <a:t>n ≥ n</a:t>
            </a:r>
            <a:r>
              <a:rPr lang="en-US" sz="2800" i="1" baseline="-25000" dirty="0" smtClean="0">
                <a:latin typeface="Times"/>
                <a:cs typeface="Times"/>
              </a:rPr>
              <a:t>0</a:t>
            </a:r>
            <a:r>
              <a:rPr lang="en-US" sz="2800" dirty="0" smtClean="0">
                <a:cs typeface="Times"/>
              </a:rPr>
              <a:t> we have:</a:t>
            </a:r>
          </a:p>
          <a:p>
            <a:pPr marL="0" indent="0">
              <a:buNone/>
            </a:pPr>
            <a:r>
              <a:rPr lang="en-US" sz="2800" dirty="0" smtClean="0">
                <a:cs typeface="Times"/>
              </a:rPr>
              <a:t>			</a:t>
            </a:r>
            <a:r>
              <a:rPr lang="en-US" sz="2800" i="1" dirty="0" smtClean="0">
                <a:solidFill>
                  <a:schemeClr val="bg1"/>
                </a:solidFill>
                <a:latin typeface="Times"/>
                <a:cs typeface="Times"/>
              </a:rPr>
              <a:t>3n</a:t>
            </a:r>
            <a:r>
              <a:rPr lang="en-US" sz="2800" i="1" baseline="30000" dirty="0" smtClean="0">
                <a:solidFill>
                  <a:schemeClr val="bg1"/>
                </a:solidFill>
                <a:latin typeface="Times"/>
                <a:cs typeface="Times"/>
              </a:rPr>
              <a:t>2</a:t>
            </a:r>
            <a:r>
              <a:rPr lang="en-US" sz="2800" i="1" dirty="0" smtClean="0">
                <a:solidFill>
                  <a:schemeClr val="bg1"/>
                </a:solidFill>
                <a:latin typeface="Times"/>
                <a:cs typeface="Times"/>
              </a:rPr>
              <a:t> ≤</a:t>
            </a:r>
            <a:r>
              <a:rPr lang="en-US" sz="2800" i="1" dirty="0" smtClean="0">
                <a:solidFill>
                  <a:schemeClr val="accent5"/>
                </a:solidFill>
                <a:latin typeface="Times"/>
                <a:cs typeface="Times"/>
              </a:rPr>
              <a:t> </a:t>
            </a:r>
            <a:r>
              <a:rPr lang="en-US" sz="2800" i="1" dirty="0" smtClean="0">
                <a:latin typeface="Times"/>
                <a:cs typeface="Times"/>
              </a:rPr>
              <a:t>3n</a:t>
            </a:r>
            <a:r>
              <a:rPr lang="en-US" sz="2800" i="1" baseline="30000" dirty="0" smtClean="0">
                <a:latin typeface="Times"/>
                <a:cs typeface="Times"/>
              </a:rPr>
              <a:t>2</a:t>
            </a:r>
            <a:r>
              <a:rPr lang="en-US" sz="2800" i="1" dirty="0" smtClean="0">
                <a:latin typeface="Times"/>
                <a:cs typeface="Times"/>
              </a:rPr>
              <a:t> </a:t>
            </a:r>
            <a:r>
              <a:rPr lang="en-US" sz="2800" i="1" dirty="0">
                <a:latin typeface="Times"/>
                <a:cs typeface="Times"/>
              </a:rPr>
              <a:t>+ </a:t>
            </a:r>
            <a:r>
              <a:rPr lang="en-US" sz="2800" i="1" dirty="0" smtClean="0">
                <a:latin typeface="Times"/>
                <a:cs typeface="Times"/>
              </a:rPr>
              <a:t>6n </a:t>
            </a:r>
            <a:r>
              <a:rPr lang="en-US" sz="2800" i="1" dirty="0">
                <a:latin typeface="Times"/>
                <a:cs typeface="Times"/>
              </a:rPr>
              <a:t>-</a:t>
            </a:r>
            <a:r>
              <a:rPr lang="en-US" sz="2800" i="1" dirty="0" smtClean="0">
                <a:latin typeface="Times"/>
                <a:cs typeface="Times"/>
              </a:rPr>
              <a:t> 15</a:t>
            </a:r>
            <a:r>
              <a:rPr lang="en-US" sz="2800" i="1" dirty="0" smtClean="0">
                <a:solidFill>
                  <a:schemeClr val="accent3"/>
                </a:solidFill>
                <a:latin typeface="Times"/>
                <a:cs typeface="Times"/>
              </a:rPr>
              <a:t> </a:t>
            </a:r>
            <a:r>
              <a:rPr lang="en-US" sz="2800" dirty="0" smtClean="0">
                <a:cs typeface="Times"/>
              </a:rPr>
              <a:t>		</a:t>
            </a:r>
            <a:endParaRPr lang="en-US" sz="2800" i="1" baseline="30000" dirty="0" smtClean="0">
              <a:solidFill>
                <a:srgbClr val="9BBB59"/>
              </a:solidFill>
              <a:latin typeface="Times"/>
              <a:cs typeface="Times"/>
            </a:endParaRPr>
          </a:p>
          <a:p>
            <a:pPr marL="0" indent="0">
              <a:buNone/>
            </a:pPr>
            <a:endParaRPr lang="en-US" sz="2800" dirty="0" smtClean="0">
              <a:cs typeface="Times"/>
            </a:endParaRPr>
          </a:p>
          <a:p>
            <a:pPr marL="0" indent="0">
              <a:buNone/>
            </a:pPr>
            <a:r>
              <a:rPr lang="en-US" sz="2800" i="1" dirty="0">
                <a:solidFill>
                  <a:srgbClr val="F79646"/>
                </a:solidFill>
                <a:latin typeface="Times"/>
                <a:cs typeface="Times"/>
              </a:rPr>
              <a:t>	</a:t>
            </a:r>
            <a:endParaRPr lang="en-US" sz="2800" i="1" dirty="0" smtClean="0">
              <a:solidFill>
                <a:srgbClr val="F79646"/>
              </a:solidFill>
              <a:latin typeface="Times"/>
              <a:cs typeface="Times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-107663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4F6228"/>
                </a:solidFill>
              </a:rPr>
              <a:t>Asymptotic Analysis</a:t>
            </a:r>
          </a:p>
          <a:p>
            <a:r>
              <a:rPr lang="el-GR" sz="2900" dirty="0" smtClean="0">
                <a:solidFill>
                  <a:srgbClr val="4F6228"/>
                </a:solidFill>
              </a:rPr>
              <a:t>Θ</a:t>
            </a:r>
            <a:r>
              <a:rPr lang="en-US" sz="2900" dirty="0" smtClean="0">
                <a:solidFill>
                  <a:srgbClr val="4F6228"/>
                </a:solidFill>
              </a:rPr>
              <a:t> definition</a:t>
            </a:r>
          </a:p>
        </p:txBody>
      </p:sp>
      <p:sp>
        <p:nvSpPr>
          <p:cNvPr id="47" name="Left Bracket 46"/>
          <p:cNvSpPr/>
          <p:nvPr/>
        </p:nvSpPr>
        <p:spPr>
          <a:xfrm rot="16200000">
            <a:off x="3608377" y="428907"/>
            <a:ext cx="124250" cy="1826717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449916" y="1313942"/>
            <a:ext cx="59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"/>
                <a:cs typeface="Times"/>
              </a:rPr>
              <a:t>f(n)</a:t>
            </a:r>
          </a:p>
        </p:txBody>
      </p:sp>
      <p:sp>
        <p:nvSpPr>
          <p:cNvPr id="50" name="Left Bracket 49"/>
          <p:cNvSpPr/>
          <p:nvPr/>
        </p:nvSpPr>
        <p:spPr>
          <a:xfrm rot="16200000">
            <a:off x="5407177" y="1162028"/>
            <a:ext cx="124251" cy="360474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172281" y="1313942"/>
            <a:ext cx="59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"/>
                <a:cs typeface="Times"/>
              </a:rPr>
              <a:t>g(n)</a:t>
            </a:r>
          </a:p>
        </p:txBody>
      </p:sp>
    </p:spTree>
    <p:extLst>
      <p:ext uri="{BB962C8B-B14F-4D97-AF65-F5344CB8AC3E}">
        <p14:creationId xmlns:p14="http://schemas.microsoft.com/office/powerpoint/2010/main" val="114784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05812" y="927661"/>
            <a:ext cx="8738188" cy="593033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u="sng" dirty="0" smtClean="0"/>
              <a:t>Show that</a:t>
            </a:r>
            <a:r>
              <a:rPr lang="en-US" sz="2800" dirty="0" smtClean="0"/>
              <a:t>:		</a:t>
            </a:r>
            <a:r>
              <a:rPr lang="en-US" sz="2800" i="1" dirty="0" smtClean="0">
                <a:latin typeface="Times"/>
                <a:cs typeface="Times"/>
              </a:rPr>
              <a:t>3n</a:t>
            </a:r>
            <a:r>
              <a:rPr lang="en-US" sz="2800" i="1" baseline="30000" dirty="0" smtClean="0">
                <a:latin typeface="Times"/>
                <a:cs typeface="Times"/>
              </a:rPr>
              <a:t>2</a:t>
            </a:r>
            <a:r>
              <a:rPr lang="en-US" sz="2800" i="1" dirty="0" smtClean="0">
                <a:latin typeface="Times"/>
                <a:cs typeface="Times"/>
              </a:rPr>
              <a:t> + 6n -15 = </a:t>
            </a:r>
            <a:r>
              <a:rPr lang="en-US" sz="2800" i="1" dirty="0" err="1" smtClean="0">
                <a:latin typeface="Times"/>
                <a:cs typeface="Times"/>
              </a:rPr>
              <a:t>θ</a:t>
            </a:r>
            <a:r>
              <a:rPr lang="en-US" sz="2800" i="1" dirty="0" smtClean="0">
                <a:latin typeface="Times"/>
                <a:cs typeface="Times"/>
              </a:rPr>
              <a:t>(n</a:t>
            </a:r>
            <a:r>
              <a:rPr lang="en-US" sz="2800" i="1" baseline="30000" dirty="0" smtClean="0">
                <a:latin typeface="Times"/>
                <a:cs typeface="Times"/>
              </a:rPr>
              <a:t>2 </a:t>
            </a:r>
            <a:r>
              <a:rPr lang="en-US" sz="2800" i="1" dirty="0" smtClean="0">
                <a:latin typeface="Times"/>
                <a:cs typeface="Times"/>
              </a:rPr>
              <a:t>)</a:t>
            </a:r>
            <a:endParaRPr lang="en-US" sz="2800" i="1" u="sng" dirty="0">
              <a:solidFill>
                <a:srgbClr val="F79646"/>
              </a:solidFill>
              <a:latin typeface="Times"/>
              <a:cs typeface="Times"/>
            </a:endParaRPr>
          </a:p>
          <a:p>
            <a:pPr marL="0" indent="0">
              <a:buNone/>
            </a:pPr>
            <a:r>
              <a:rPr lang="en-US" sz="2800" u="sng" dirty="0" smtClean="0"/>
              <a:t>Proof</a:t>
            </a:r>
            <a:r>
              <a:rPr lang="en-US" sz="2800" dirty="0" smtClean="0"/>
              <a:t>: </a:t>
            </a:r>
          </a:p>
          <a:p>
            <a:pPr marL="0" indent="0">
              <a:buNone/>
            </a:pPr>
            <a:r>
              <a:rPr lang="en-US" sz="2800" dirty="0" smtClean="0"/>
              <a:t>if we take		</a:t>
            </a:r>
            <a:r>
              <a:rPr lang="en-US" sz="2800" i="1" dirty="0" smtClean="0">
                <a:latin typeface="Times"/>
                <a:cs typeface="Times"/>
              </a:rPr>
              <a:t>c</a:t>
            </a:r>
            <a:r>
              <a:rPr lang="en-US" sz="2800" i="1" baseline="-25000" dirty="0" smtClean="0">
                <a:latin typeface="Times"/>
                <a:cs typeface="Times"/>
              </a:rPr>
              <a:t>1</a:t>
            </a:r>
            <a:r>
              <a:rPr lang="en-US" sz="2800" dirty="0" smtClean="0"/>
              <a:t> = ____</a:t>
            </a:r>
          </a:p>
          <a:p>
            <a:pPr marL="0" indent="0">
              <a:buNone/>
            </a:pPr>
            <a:r>
              <a:rPr lang="en-US" sz="2800" dirty="0" smtClean="0">
                <a:cs typeface="Times"/>
              </a:rPr>
              <a:t>					</a:t>
            </a:r>
            <a:r>
              <a:rPr lang="en-US" sz="2800" i="1" dirty="0" smtClean="0">
                <a:latin typeface="Times"/>
                <a:cs typeface="Times"/>
              </a:rPr>
              <a:t>c</a:t>
            </a:r>
            <a:r>
              <a:rPr lang="en-US" sz="2800" i="1" baseline="-25000" dirty="0" smtClean="0">
                <a:latin typeface="Times"/>
                <a:cs typeface="Times"/>
              </a:rPr>
              <a:t>2</a:t>
            </a:r>
            <a:r>
              <a:rPr lang="en-US" sz="2800" dirty="0" smtClean="0">
                <a:cs typeface="Times"/>
              </a:rPr>
              <a:t> = ____</a:t>
            </a:r>
          </a:p>
          <a:p>
            <a:pPr marL="0" indent="0">
              <a:buNone/>
            </a:pPr>
            <a:r>
              <a:rPr lang="en-US" sz="2800" dirty="0">
                <a:cs typeface="Times"/>
              </a:rPr>
              <a:t>	</a:t>
            </a:r>
            <a:r>
              <a:rPr lang="en-US" sz="2800" dirty="0" smtClean="0">
                <a:cs typeface="Times"/>
              </a:rPr>
              <a:t>				</a:t>
            </a:r>
            <a:r>
              <a:rPr lang="en-US" sz="2800" i="1" dirty="0" smtClean="0">
                <a:latin typeface="Times"/>
                <a:cs typeface="Times"/>
              </a:rPr>
              <a:t>n</a:t>
            </a:r>
            <a:r>
              <a:rPr lang="en-US" sz="2800" i="1" baseline="-25000" dirty="0" smtClean="0">
                <a:latin typeface="Times"/>
                <a:cs typeface="Times"/>
              </a:rPr>
              <a:t>0</a:t>
            </a:r>
            <a:r>
              <a:rPr lang="en-US" sz="2800" dirty="0" smtClean="0">
                <a:cs typeface="Times"/>
              </a:rPr>
              <a:t> = ____</a:t>
            </a:r>
          </a:p>
          <a:p>
            <a:pPr marL="0" indent="0">
              <a:buNone/>
            </a:pPr>
            <a:r>
              <a:rPr lang="en-US" sz="2800" dirty="0" smtClean="0">
                <a:cs typeface="Times"/>
              </a:rPr>
              <a:t>Then for all </a:t>
            </a:r>
            <a:r>
              <a:rPr lang="en-US" sz="2800" i="1" dirty="0" smtClean="0">
                <a:latin typeface="Times"/>
                <a:cs typeface="Times"/>
              </a:rPr>
              <a:t>n ≥ n</a:t>
            </a:r>
            <a:r>
              <a:rPr lang="en-US" sz="2800" i="1" baseline="-25000" dirty="0" smtClean="0">
                <a:latin typeface="Times"/>
                <a:cs typeface="Times"/>
              </a:rPr>
              <a:t>0</a:t>
            </a:r>
            <a:r>
              <a:rPr lang="en-US" sz="2800" dirty="0" smtClean="0">
                <a:cs typeface="Times"/>
              </a:rPr>
              <a:t> we have:</a:t>
            </a:r>
          </a:p>
          <a:p>
            <a:pPr marL="0" indent="0">
              <a:buNone/>
            </a:pPr>
            <a:r>
              <a:rPr lang="en-US" sz="2800" dirty="0" smtClean="0">
                <a:cs typeface="Times"/>
              </a:rPr>
              <a:t>			</a:t>
            </a:r>
            <a:r>
              <a:rPr lang="en-US" sz="2800" i="1" dirty="0" smtClean="0">
                <a:solidFill>
                  <a:schemeClr val="bg1"/>
                </a:solidFill>
                <a:latin typeface="Times"/>
                <a:cs typeface="Times"/>
              </a:rPr>
              <a:t>3n</a:t>
            </a:r>
            <a:r>
              <a:rPr lang="en-US" sz="2800" i="1" baseline="30000" dirty="0" smtClean="0">
                <a:solidFill>
                  <a:schemeClr val="bg1"/>
                </a:solidFill>
                <a:latin typeface="Times"/>
                <a:cs typeface="Times"/>
              </a:rPr>
              <a:t>2</a:t>
            </a:r>
            <a:r>
              <a:rPr lang="en-US" sz="2800" i="1" dirty="0" smtClean="0">
                <a:solidFill>
                  <a:schemeClr val="bg1"/>
                </a:solidFill>
                <a:latin typeface="Times"/>
                <a:cs typeface="Times"/>
              </a:rPr>
              <a:t> ≤</a:t>
            </a:r>
            <a:r>
              <a:rPr lang="en-US" sz="2800" i="1" dirty="0" smtClean="0">
                <a:solidFill>
                  <a:schemeClr val="accent5"/>
                </a:solidFill>
                <a:latin typeface="Times"/>
                <a:cs typeface="Times"/>
              </a:rPr>
              <a:t> </a:t>
            </a:r>
            <a:r>
              <a:rPr lang="en-US" sz="2800" i="1" dirty="0" smtClean="0">
                <a:latin typeface="Times"/>
                <a:cs typeface="Times"/>
              </a:rPr>
              <a:t>3n</a:t>
            </a:r>
            <a:r>
              <a:rPr lang="en-US" sz="2800" i="1" baseline="30000" dirty="0" smtClean="0">
                <a:latin typeface="Times"/>
                <a:cs typeface="Times"/>
              </a:rPr>
              <a:t>2</a:t>
            </a:r>
            <a:r>
              <a:rPr lang="en-US" sz="2800" i="1" dirty="0" smtClean="0">
                <a:latin typeface="Times"/>
                <a:cs typeface="Times"/>
              </a:rPr>
              <a:t> </a:t>
            </a:r>
            <a:r>
              <a:rPr lang="en-US" sz="2800" i="1" dirty="0">
                <a:latin typeface="Times"/>
                <a:cs typeface="Times"/>
              </a:rPr>
              <a:t>+ </a:t>
            </a:r>
            <a:r>
              <a:rPr lang="en-US" sz="2800" i="1" dirty="0" smtClean="0">
                <a:latin typeface="Times"/>
                <a:cs typeface="Times"/>
              </a:rPr>
              <a:t>6n - 15</a:t>
            </a:r>
            <a:r>
              <a:rPr lang="en-US" sz="2800" i="1" dirty="0" smtClean="0">
                <a:solidFill>
                  <a:schemeClr val="accent3"/>
                </a:solidFill>
                <a:latin typeface="Times"/>
                <a:cs typeface="Times"/>
              </a:rPr>
              <a:t> ≤ 3n</a:t>
            </a:r>
            <a:r>
              <a:rPr lang="en-US" sz="2800" i="1" baseline="30000" dirty="0" smtClean="0">
                <a:solidFill>
                  <a:schemeClr val="accent3"/>
                </a:solidFill>
                <a:latin typeface="Times"/>
                <a:cs typeface="Times"/>
              </a:rPr>
              <a:t>2</a:t>
            </a:r>
            <a:r>
              <a:rPr lang="en-US" sz="2800" i="1" dirty="0" smtClean="0">
                <a:solidFill>
                  <a:schemeClr val="accent3"/>
                </a:solidFill>
                <a:latin typeface="Times"/>
                <a:cs typeface="Times"/>
              </a:rPr>
              <a:t> + 6n </a:t>
            </a:r>
            <a:r>
              <a:rPr lang="en-US" sz="2800" dirty="0" smtClean="0">
                <a:cs typeface="Times"/>
              </a:rPr>
              <a:t>		</a:t>
            </a:r>
            <a:endParaRPr lang="en-US" sz="2800" i="1" baseline="30000" dirty="0" smtClean="0">
              <a:solidFill>
                <a:srgbClr val="9BBB59"/>
              </a:solidFill>
              <a:latin typeface="Times"/>
              <a:cs typeface="Times"/>
            </a:endParaRPr>
          </a:p>
          <a:p>
            <a:pPr marL="0" indent="0">
              <a:buNone/>
            </a:pPr>
            <a:endParaRPr lang="en-US" sz="2800" dirty="0" smtClean="0">
              <a:cs typeface="Times"/>
            </a:endParaRPr>
          </a:p>
          <a:p>
            <a:pPr marL="0" indent="0">
              <a:buNone/>
            </a:pPr>
            <a:r>
              <a:rPr lang="en-US" sz="2800" i="1" dirty="0">
                <a:solidFill>
                  <a:srgbClr val="F79646"/>
                </a:solidFill>
                <a:latin typeface="Times"/>
                <a:cs typeface="Times"/>
              </a:rPr>
              <a:t>	</a:t>
            </a:r>
            <a:endParaRPr lang="en-US" sz="2800" i="1" dirty="0" smtClean="0">
              <a:solidFill>
                <a:srgbClr val="F79646"/>
              </a:solidFill>
              <a:latin typeface="Times"/>
              <a:cs typeface="Times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-107663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4F6228"/>
                </a:solidFill>
              </a:rPr>
              <a:t>Asymptotic Analysis</a:t>
            </a:r>
          </a:p>
          <a:p>
            <a:r>
              <a:rPr lang="el-GR" sz="2900" dirty="0" smtClean="0">
                <a:solidFill>
                  <a:srgbClr val="4F6228"/>
                </a:solidFill>
              </a:rPr>
              <a:t>Θ</a:t>
            </a:r>
            <a:r>
              <a:rPr lang="en-US" sz="2900" dirty="0" smtClean="0">
                <a:solidFill>
                  <a:srgbClr val="4F6228"/>
                </a:solidFill>
              </a:rPr>
              <a:t> definition</a:t>
            </a:r>
          </a:p>
        </p:txBody>
      </p:sp>
      <p:sp>
        <p:nvSpPr>
          <p:cNvPr id="47" name="Left Bracket 46"/>
          <p:cNvSpPr/>
          <p:nvPr/>
        </p:nvSpPr>
        <p:spPr>
          <a:xfrm rot="16200000">
            <a:off x="3608377" y="428907"/>
            <a:ext cx="124250" cy="1826717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449916" y="1313942"/>
            <a:ext cx="59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"/>
                <a:cs typeface="Times"/>
              </a:rPr>
              <a:t>f(n)</a:t>
            </a:r>
          </a:p>
        </p:txBody>
      </p:sp>
      <p:sp>
        <p:nvSpPr>
          <p:cNvPr id="50" name="Left Bracket 49"/>
          <p:cNvSpPr/>
          <p:nvPr/>
        </p:nvSpPr>
        <p:spPr>
          <a:xfrm rot="16200000">
            <a:off x="5407177" y="1162028"/>
            <a:ext cx="124251" cy="360474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172281" y="1313942"/>
            <a:ext cx="59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"/>
                <a:cs typeface="Times"/>
              </a:rPr>
              <a:t>g(n)</a:t>
            </a:r>
          </a:p>
        </p:txBody>
      </p:sp>
    </p:spTree>
    <p:extLst>
      <p:ext uri="{BB962C8B-B14F-4D97-AF65-F5344CB8AC3E}">
        <p14:creationId xmlns:p14="http://schemas.microsoft.com/office/powerpoint/2010/main" val="221965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05812" y="927661"/>
            <a:ext cx="8738188" cy="593033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u="sng" dirty="0" smtClean="0"/>
              <a:t>Show that</a:t>
            </a:r>
            <a:r>
              <a:rPr lang="en-US" sz="2800" dirty="0" smtClean="0"/>
              <a:t>:		</a:t>
            </a:r>
            <a:r>
              <a:rPr lang="en-US" sz="2800" i="1" dirty="0" smtClean="0">
                <a:latin typeface="Times"/>
                <a:cs typeface="Times"/>
              </a:rPr>
              <a:t>3n</a:t>
            </a:r>
            <a:r>
              <a:rPr lang="en-US" sz="2800" i="1" baseline="30000" dirty="0" smtClean="0">
                <a:latin typeface="Times"/>
                <a:cs typeface="Times"/>
              </a:rPr>
              <a:t>2</a:t>
            </a:r>
            <a:r>
              <a:rPr lang="en-US" sz="2800" i="1" dirty="0" smtClean="0">
                <a:latin typeface="Times"/>
                <a:cs typeface="Times"/>
              </a:rPr>
              <a:t> + 6n -15 = </a:t>
            </a:r>
            <a:r>
              <a:rPr lang="en-US" sz="2800" i="1" dirty="0" err="1" smtClean="0">
                <a:latin typeface="Times"/>
                <a:cs typeface="Times"/>
              </a:rPr>
              <a:t>θ</a:t>
            </a:r>
            <a:r>
              <a:rPr lang="en-US" sz="2800" i="1" dirty="0" smtClean="0">
                <a:latin typeface="Times"/>
                <a:cs typeface="Times"/>
              </a:rPr>
              <a:t>(n</a:t>
            </a:r>
            <a:r>
              <a:rPr lang="en-US" sz="2800" i="1" baseline="30000" dirty="0" smtClean="0">
                <a:latin typeface="Times"/>
                <a:cs typeface="Times"/>
              </a:rPr>
              <a:t>2 </a:t>
            </a:r>
            <a:r>
              <a:rPr lang="en-US" sz="2800" i="1" dirty="0" smtClean="0">
                <a:latin typeface="Times"/>
                <a:cs typeface="Times"/>
              </a:rPr>
              <a:t>)</a:t>
            </a:r>
            <a:endParaRPr lang="en-US" sz="2800" i="1" u="sng" dirty="0">
              <a:solidFill>
                <a:srgbClr val="F79646"/>
              </a:solidFill>
              <a:latin typeface="Times"/>
              <a:cs typeface="Times"/>
            </a:endParaRPr>
          </a:p>
          <a:p>
            <a:pPr marL="0" indent="0">
              <a:buNone/>
            </a:pPr>
            <a:r>
              <a:rPr lang="en-US" sz="2800" u="sng" dirty="0" smtClean="0"/>
              <a:t>Proof</a:t>
            </a:r>
            <a:r>
              <a:rPr lang="en-US" sz="2800" dirty="0" smtClean="0"/>
              <a:t>: </a:t>
            </a:r>
          </a:p>
          <a:p>
            <a:pPr marL="0" indent="0">
              <a:buNone/>
            </a:pPr>
            <a:r>
              <a:rPr lang="en-US" sz="2800" dirty="0" smtClean="0"/>
              <a:t>if we take		</a:t>
            </a:r>
            <a:r>
              <a:rPr lang="en-US" sz="2800" i="1" dirty="0" smtClean="0">
                <a:latin typeface="Times"/>
                <a:cs typeface="Times"/>
              </a:rPr>
              <a:t>c</a:t>
            </a:r>
            <a:r>
              <a:rPr lang="en-US" sz="2800" i="1" baseline="-25000" dirty="0" smtClean="0">
                <a:latin typeface="Times"/>
                <a:cs typeface="Times"/>
              </a:rPr>
              <a:t>1</a:t>
            </a:r>
            <a:r>
              <a:rPr lang="en-US" sz="2800" dirty="0" smtClean="0"/>
              <a:t> = ____</a:t>
            </a:r>
          </a:p>
          <a:p>
            <a:pPr marL="0" indent="0">
              <a:buNone/>
            </a:pPr>
            <a:r>
              <a:rPr lang="en-US" sz="2800" dirty="0" smtClean="0">
                <a:cs typeface="Times"/>
              </a:rPr>
              <a:t>					</a:t>
            </a:r>
            <a:r>
              <a:rPr lang="en-US" sz="2800" i="1" dirty="0" smtClean="0">
                <a:latin typeface="Times"/>
                <a:cs typeface="Times"/>
              </a:rPr>
              <a:t>c</a:t>
            </a:r>
            <a:r>
              <a:rPr lang="en-US" sz="2800" i="1" baseline="-25000" dirty="0" smtClean="0">
                <a:latin typeface="Times"/>
                <a:cs typeface="Times"/>
              </a:rPr>
              <a:t>2</a:t>
            </a:r>
            <a:r>
              <a:rPr lang="en-US" sz="2800" dirty="0" smtClean="0">
                <a:cs typeface="Times"/>
              </a:rPr>
              <a:t> = ____</a:t>
            </a:r>
          </a:p>
          <a:p>
            <a:pPr marL="0" indent="0">
              <a:buNone/>
            </a:pPr>
            <a:r>
              <a:rPr lang="en-US" sz="2800" dirty="0">
                <a:cs typeface="Times"/>
              </a:rPr>
              <a:t>	</a:t>
            </a:r>
            <a:r>
              <a:rPr lang="en-US" sz="2800" dirty="0" smtClean="0">
                <a:cs typeface="Times"/>
              </a:rPr>
              <a:t>				</a:t>
            </a:r>
            <a:r>
              <a:rPr lang="en-US" sz="2800" i="1" dirty="0" smtClean="0">
                <a:latin typeface="Times"/>
                <a:cs typeface="Times"/>
              </a:rPr>
              <a:t>n</a:t>
            </a:r>
            <a:r>
              <a:rPr lang="en-US" sz="2800" i="1" baseline="-25000" dirty="0" smtClean="0">
                <a:latin typeface="Times"/>
                <a:cs typeface="Times"/>
              </a:rPr>
              <a:t>0</a:t>
            </a:r>
            <a:r>
              <a:rPr lang="en-US" sz="2800" dirty="0" smtClean="0">
                <a:cs typeface="Times"/>
              </a:rPr>
              <a:t> = ____</a:t>
            </a:r>
          </a:p>
          <a:p>
            <a:pPr marL="0" indent="0">
              <a:buNone/>
            </a:pPr>
            <a:r>
              <a:rPr lang="en-US" sz="2800" dirty="0" smtClean="0">
                <a:cs typeface="Times"/>
              </a:rPr>
              <a:t>Then for all </a:t>
            </a:r>
            <a:r>
              <a:rPr lang="en-US" sz="2800" i="1" dirty="0" smtClean="0">
                <a:latin typeface="Times"/>
                <a:cs typeface="Times"/>
              </a:rPr>
              <a:t>n ≥ n</a:t>
            </a:r>
            <a:r>
              <a:rPr lang="en-US" sz="2800" i="1" baseline="-25000" dirty="0" smtClean="0">
                <a:latin typeface="Times"/>
                <a:cs typeface="Times"/>
              </a:rPr>
              <a:t>0</a:t>
            </a:r>
            <a:r>
              <a:rPr lang="en-US" sz="2800" dirty="0" smtClean="0">
                <a:cs typeface="Times"/>
              </a:rPr>
              <a:t> we have:</a:t>
            </a:r>
          </a:p>
          <a:p>
            <a:pPr marL="0" indent="0">
              <a:buNone/>
            </a:pPr>
            <a:r>
              <a:rPr lang="en-US" sz="2800" dirty="0" smtClean="0">
                <a:cs typeface="Times"/>
              </a:rPr>
              <a:t>			</a:t>
            </a:r>
            <a:r>
              <a:rPr lang="en-US" sz="2800" i="1" dirty="0" smtClean="0">
                <a:solidFill>
                  <a:schemeClr val="bg1"/>
                </a:solidFill>
                <a:latin typeface="Times"/>
                <a:cs typeface="Times"/>
              </a:rPr>
              <a:t>3n</a:t>
            </a:r>
            <a:r>
              <a:rPr lang="en-US" sz="2800" i="1" baseline="30000" dirty="0" smtClean="0">
                <a:solidFill>
                  <a:schemeClr val="bg1"/>
                </a:solidFill>
                <a:latin typeface="Times"/>
                <a:cs typeface="Times"/>
              </a:rPr>
              <a:t>2</a:t>
            </a:r>
            <a:r>
              <a:rPr lang="en-US" sz="2800" i="1" dirty="0" smtClean="0">
                <a:solidFill>
                  <a:schemeClr val="bg1"/>
                </a:solidFill>
                <a:latin typeface="Times"/>
                <a:cs typeface="Times"/>
              </a:rPr>
              <a:t> ≤</a:t>
            </a:r>
            <a:r>
              <a:rPr lang="en-US" sz="2800" i="1" dirty="0" smtClean="0">
                <a:solidFill>
                  <a:schemeClr val="accent5"/>
                </a:solidFill>
                <a:latin typeface="Times"/>
                <a:cs typeface="Times"/>
              </a:rPr>
              <a:t> </a:t>
            </a:r>
            <a:r>
              <a:rPr lang="en-US" sz="2800" i="1" dirty="0" smtClean="0">
                <a:latin typeface="Times"/>
                <a:cs typeface="Times"/>
              </a:rPr>
              <a:t>3n</a:t>
            </a:r>
            <a:r>
              <a:rPr lang="en-US" sz="2800" i="1" baseline="30000" dirty="0" smtClean="0">
                <a:latin typeface="Times"/>
                <a:cs typeface="Times"/>
              </a:rPr>
              <a:t>2</a:t>
            </a:r>
            <a:r>
              <a:rPr lang="en-US" sz="2800" i="1" dirty="0" smtClean="0">
                <a:latin typeface="Times"/>
                <a:cs typeface="Times"/>
              </a:rPr>
              <a:t> </a:t>
            </a:r>
            <a:r>
              <a:rPr lang="en-US" sz="2800" i="1" dirty="0">
                <a:latin typeface="Times"/>
                <a:cs typeface="Times"/>
              </a:rPr>
              <a:t>+ </a:t>
            </a:r>
            <a:r>
              <a:rPr lang="en-US" sz="2800" i="1" dirty="0" smtClean="0">
                <a:latin typeface="Times"/>
                <a:cs typeface="Times"/>
              </a:rPr>
              <a:t>6n - 15</a:t>
            </a:r>
            <a:r>
              <a:rPr lang="en-US" sz="2800" i="1" dirty="0" smtClean="0">
                <a:solidFill>
                  <a:schemeClr val="accent3"/>
                </a:solidFill>
                <a:latin typeface="Times"/>
                <a:cs typeface="Times"/>
              </a:rPr>
              <a:t> ≤ 3n</a:t>
            </a:r>
            <a:r>
              <a:rPr lang="en-US" sz="2800" i="1" baseline="30000" dirty="0" smtClean="0">
                <a:solidFill>
                  <a:schemeClr val="accent3"/>
                </a:solidFill>
                <a:latin typeface="Times"/>
                <a:cs typeface="Times"/>
              </a:rPr>
              <a:t>2</a:t>
            </a:r>
            <a:r>
              <a:rPr lang="en-US" sz="2800" i="1" dirty="0" smtClean="0">
                <a:solidFill>
                  <a:schemeClr val="accent3"/>
                </a:solidFill>
                <a:latin typeface="Times"/>
                <a:cs typeface="Times"/>
              </a:rPr>
              <a:t> + 6n ≤ 3n</a:t>
            </a:r>
            <a:r>
              <a:rPr lang="en-US" sz="2800" i="1" baseline="30000" dirty="0" smtClean="0">
                <a:solidFill>
                  <a:schemeClr val="accent3"/>
                </a:solidFill>
                <a:latin typeface="Times"/>
                <a:cs typeface="Times"/>
              </a:rPr>
              <a:t>2</a:t>
            </a:r>
            <a:r>
              <a:rPr lang="en-US" sz="2800" i="1" dirty="0" smtClean="0">
                <a:solidFill>
                  <a:schemeClr val="accent3"/>
                </a:solidFill>
                <a:latin typeface="Times"/>
                <a:cs typeface="Times"/>
              </a:rPr>
              <a:t> + 6n</a:t>
            </a:r>
            <a:r>
              <a:rPr lang="en-US" sz="2800" i="1" baseline="30000" dirty="0" smtClean="0">
                <a:solidFill>
                  <a:schemeClr val="accent3"/>
                </a:solidFill>
                <a:latin typeface="Times"/>
                <a:cs typeface="Times"/>
              </a:rPr>
              <a:t>2</a:t>
            </a:r>
            <a:endParaRPr lang="en-US" sz="2800" dirty="0">
              <a:cs typeface="Times"/>
            </a:endParaRPr>
          </a:p>
          <a:p>
            <a:pPr marL="0" indent="0">
              <a:buNone/>
            </a:pPr>
            <a:r>
              <a:rPr lang="en-US" sz="2800" dirty="0" smtClean="0">
                <a:cs typeface="Times"/>
              </a:rPr>
              <a:t>		</a:t>
            </a:r>
            <a:endParaRPr lang="en-US" sz="2800" i="1" baseline="30000" dirty="0" smtClean="0">
              <a:solidFill>
                <a:srgbClr val="9BBB59"/>
              </a:solidFill>
              <a:latin typeface="Times"/>
              <a:cs typeface="Times"/>
            </a:endParaRPr>
          </a:p>
          <a:p>
            <a:pPr marL="0" indent="0">
              <a:buNone/>
            </a:pPr>
            <a:endParaRPr lang="en-US" sz="2800" dirty="0" smtClean="0">
              <a:cs typeface="Times"/>
            </a:endParaRPr>
          </a:p>
          <a:p>
            <a:pPr marL="0" indent="0">
              <a:buNone/>
            </a:pPr>
            <a:r>
              <a:rPr lang="en-US" sz="2800" i="1" dirty="0">
                <a:solidFill>
                  <a:srgbClr val="F79646"/>
                </a:solidFill>
                <a:latin typeface="Times"/>
                <a:cs typeface="Times"/>
              </a:rPr>
              <a:t>	</a:t>
            </a:r>
            <a:endParaRPr lang="en-US" sz="2800" i="1" dirty="0" smtClean="0">
              <a:solidFill>
                <a:srgbClr val="F79646"/>
              </a:solidFill>
              <a:latin typeface="Times"/>
              <a:cs typeface="Times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-107663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4F6228"/>
                </a:solidFill>
              </a:rPr>
              <a:t>Asymptotic Analysis</a:t>
            </a:r>
          </a:p>
          <a:p>
            <a:r>
              <a:rPr lang="el-GR" sz="2900" dirty="0" smtClean="0">
                <a:solidFill>
                  <a:srgbClr val="4F6228"/>
                </a:solidFill>
              </a:rPr>
              <a:t>Θ</a:t>
            </a:r>
            <a:r>
              <a:rPr lang="en-US" sz="2900" dirty="0" smtClean="0">
                <a:solidFill>
                  <a:srgbClr val="4F6228"/>
                </a:solidFill>
              </a:rPr>
              <a:t> definition</a:t>
            </a:r>
          </a:p>
        </p:txBody>
      </p:sp>
      <p:sp>
        <p:nvSpPr>
          <p:cNvPr id="47" name="Left Bracket 46"/>
          <p:cNvSpPr/>
          <p:nvPr/>
        </p:nvSpPr>
        <p:spPr>
          <a:xfrm rot="16200000">
            <a:off x="3608377" y="428907"/>
            <a:ext cx="124250" cy="1826717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449916" y="1313942"/>
            <a:ext cx="59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"/>
                <a:cs typeface="Times"/>
              </a:rPr>
              <a:t>f(n)</a:t>
            </a:r>
          </a:p>
        </p:txBody>
      </p:sp>
      <p:sp>
        <p:nvSpPr>
          <p:cNvPr id="50" name="Left Bracket 49"/>
          <p:cNvSpPr/>
          <p:nvPr/>
        </p:nvSpPr>
        <p:spPr>
          <a:xfrm rot="16200000">
            <a:off x="5407177" y="1162028"/>
            <a:ext cx="124251" cy="360474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172281" y="1313942"/>
            <a:ext cx="59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"/>
                <a:cs typeface="Times"/>
              </a:rPr>
              <a:t>g(n)</a:t>
            </a:r>
          </a:p>
        </p:txBody>
      </p:sp>
    </p:spTree>
    <p:extLst>
      <p:ext uri="{BB962C8B-B14F-4D97-AF65-F5344CB8AC3E}">
        <p14:creationId xmlns:p14="http://schemas.microsoft.com/office/powerpoint/2010/main" val="320133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05812" y="927661"/>
            <a:ext cx="8738188" cy="593033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u="sng" dirty="0" smtClean="0"/>
              <a:t>Show that</a:t>
            </a:r>
            <a:r>
              <a:rPr lang="en-US" sz="2800" dirty="0" smtClean="0"/>
              <a:t>:		</a:t>
            </a:r>
            <a:r>
              <a:rPr lang="en-US" sz="2800" i="1" dirty="0" smtClean="0">
                <a:latin typeface="Times"/>
                <a:cs typeface="Times"/>
              </a:rPr>
              <a:t>3n</a:t>
            </a:r>
            <a:r>
              <a:rPr lang="en-US" sz="2800" i="1" baseline="30000" dirty="0" smtClean="0">
                <a:latin typeface="Times"/>
                <a:cs typeface="Times"/>
              </a:rPr>
              <a:t>2</a:t>
            </a:r>
            <a:r>
              <a:rPr lang="en-US" sz="2800" i="1" dirty="0" smtClean="0">
                <a:latin typeface="Times"/>
                <a:cs typeface="Times"/>
              </a:rPr>
              <a:t> + 6n -15 = </a:t>
            </a:r>
            <a:r>
              <a:rPr lang="en-US" sz="2800" i="1" dirty="0" err="1" smtClean="0">
                <a:latin typeface="Times"/>
                <a:cs typeface="Times"/>
              </a:rPr>
              <a:t>θ</a:t>
            </a:r>
            <a:r>
              <a:rPr lang="en-US" sz="2800" i="1" dirty="0" smtClean="0">
                <a:latin typeface="Times"/>
                <a:cs typeface="Times"/>
              </a:rPr>
              <a:t>(n</a:t>
            </a:r>
            <a:r>
              <a:rPr lang="en-US" sz="2800" i="1" baseline="30000" dirty="0" smtClean="0">
                <a:latin typeface="Times"/>
                <a:cs typeface="Times"/>
              </a:rPr>
              <a:t>2 </a:t>
            </a:r>
            <a:r>
              <a:rPr lang="en-US" sz="2800" i="1" dirty="0" smtClean="0">
                <a:latin typeface="Times"/>
                <a:cs typeface="Times"/>
              </a:rPr>
              <a:t>)</a:t>
            </a:r>
            <a:endParaRPr lang="en-US" sz="2800" i="1" u="sng" dirty="0">
              <a:solidFill>
                <a:srgbClr val="F79646"/>
              </a:solidFill>
              <a:latin typeface="Times"/>
              <a:cs typeface="Times"/>
            </a:endParaRPr>
          </a:p>
          <a:p>
            <a:pPr marL="0" indent="0">
              <a:buNone/>
            </a:pPr>
            <a:r>
              <a:rPr lang="en-US" sz="2800" u="sng" dirty="0" smtClean="0"/>
              <a:t>Proof</a:t>
            </a:r>
            <a:r>
              <a:rPr lang="en-US" sz="2800" dirty="0" smtClean="0"/>
              <a:t>: </a:t>
            </a:r>
          </a:p>
          <a:p>
            <a:pPr marL="0" indent="0">
              <a:buNone/>
            </a:pPr>
            <a:r>
              <a:rPr lang="en-US" sz="2800" dirty="0" smtClean="0"/>
              <a:t>if we take		</a:t>
            </a:r>
            <a:r>
              <a:rPr lang="en-US" sz="2800" i="1" dirty="0" smtClean="0">
                <a:latin typeface="Times"/>
                <a:cs typeface="Times"/>
              </a:rPr>
              <a:t>c</a:t>
            </a:r>
            <a:r>
              <a:rPr lang="en-US" sz="2800" i="1" baseline="-25000" dirty="0" smtClean="0">
                <a:latin typeface="Times"/>
                <a:cs typeface="Times"/>
              </a:rPr>
              <a:t>1</a:t>
            </a:r>
            <a:r>
              <a:rPr lang="en-US" sz="2800" dirty="0" smtClean="0"/>
              <a:t> = ____</a:t>
            </a:r>
          </a:p>
          <a:p>
            <a:pPr marL="0" indent="0">
              <a:buNone/>
            </a:pPr>
            <a:r>
              <a:rPr lang="en-US" sz="2800" dirty="0" smtClean="0">
                <a:cs typeface="Times"/>
              </a:rPr>
              <a:t>					</a:t>
            </a:r>
            <a:r>
              <a:rPr lang="en-US" sz="2800" i="1" dirty="0" smtClean="0">
                <a:latin typeface="Times"/>
                <a:cs typeface="Times"/>
              </a:rPr>
              <a:t>c</a:t>
            </a:r>
            <a:r>
              <a:rPr lang="en-US" sz="2800" i="1" baseline="-25000" dirty="0" smtClean="0">
                <a:latin typeface="Times"/>
                <a:cs typeface="Times"/>
              </a:rPr>
              <a:t>2</a:t>
            </a:r>
            <a:r>
              <a:rPr lang="en-US" sz="2800" dirty="0" smtClean="0">
                <a:cs typeface="Times"/>
              </a:rPr>
              <a:t> = ____</a:t>
            </a:r>
          </a:p>
          <a:p>
            <a:pPr marL="0" indent="0">
              <a:buNone/>
            </a:pPr>
            <a:r>
              <a:rPr lang="en-US" sz="2800" dirty="0">
                <a:cs typeface="Times"/>
              </a:rPr>
              <a:t>	</a:t>
            </a:r>
            <a:r>
              <a:rPr lang="en-US" sz="2800" dirty="0" smtClean="0">
                <a:cs typeface="Times"/>
              </a:rPr>
              <a:t>				</a:t>
            </a:r>
            <a:r>
              <a:rPr lang="en-US" sz="2800" i="1" dirty="0" smtClean="0">
                <a:latin typeface="Times"/>
                <a:cs typeface="Times"/>
              </a:rPr>
              <a:t>n</a:t>
            </a:r>
            <a:r>
              <a:rPr lang="en-US" sz="2800" i="1" baseline="-25000" dirty="0" smtClean="0">
                <a:latin typeface="Times"/>
                <a:cs typeface="Times"/>
              </a:rPr>
              <a:t>0</a:t>
            </a:r>
            <a:r>
              <a:rPr lang="en-US" sz="2800" dirty="0" smtClean="0">
                <a:cs typeface="Times"/>
              </a:rPr>
              <a:t> = ____</a:t>
            </a:r>
          </a:p>
          <a:p>
            <a:pPr marL="0" indent="0">
              <a:buNone/>
            </a:pPr>
            <a:r>
              <a:rPr lang="en-US" sz="2800" dirty="0" smtClean="0">
                <a:cs typeface="Times"/>
              </a:rPr>
              <a:t>Then for all </a:t>
            </a:r>
            <a:r>
              <a:rPr lang="en-US" sz="2800" i="1" dirty="0" smtClean="0">
                <a:latin typeface="Times"/>
                <a:cs typeface="Times"/>
              </a:rPr>
              <a:t>n ≥ n</a:t>
            </a:r>
            <a:r>
              <a:rPr lang="en-US" sz="2800" i="1" baseline="-25000" dirty="0" smtClean="0">
                <a:latin typeface="Times"/>
                <a:cs typeface="Times"/>
              </a:rPr>
              <a:t>0</a:t>
            </a:r>
            <a:r>
              <a:rPr lang="en-US" sz="2800" dirty="0" smtClean="0">
                <a:cs typeface="Times"/>
              </a:rPr>
              <a:t> we have:</a:t>
            </a:r>
          </a:p>
          <a:p>
            <a:pPr marL="0" indent="0">
              <a:buNone/>
            </a:pPr>
            <a:r>
              <a:rPr lang="en-US" sz="2800" dirty="0" smtClean="0">
                <a:cs typeface="Times"/>
              </a:rPr>
              <a:t>			</a:t>
            </a:r>
            <a:r>
              <a:rPr lang="en-US" sz="2800" i="1" dirty="0" smtClean="0">
                <a:solidFill>
                  <a:schemeClr val="bg1"/>
                </a:solidFill>
                <a:latin typeface="Times"/>
                <a:cs typeface="Times"/>
              </a:rPr>
              <a:t>3n</a:t>
            </a:r>
            <a:r>
              <a:rPr lang="en-US" sz="2800" i="1" baseline="30000" dirty="0" smtClean="0">
                <a:solidFill>
                  <a:schemeClr val="bg1"/>
                </a:solidFill>
                <a:latin typeface="Times"/>
                <a:cs typeface="Times"/>
              </a:rPr>
              <a:t>2</a:t>
            </a:r>
            <a:r>
              <a:rPr lang="en-US" sz="2800" i="1" dirty="0" smtClean="0">
                <a:solidFill>
                  <a:schemeClr val="bg1"/>
                </a:solidFill>
                <a:latin typeface="Times"/>
                <a:cs typeface="Times"/>
              </a:rPr>
              <a:t> ≤</a:t>
            </a:r>
            <a:r>
              <a:rPr lang="en-US" sz="2800" i="1" dirty="0" smtClean="0">
                <a:solidFill>
                  <a:schemeClr val="accent5"/>
                </a:solidFill>
                <a:latin typeface="Times"/>
                <a:cs typeface="Times"/>
              </a:rPr>
              <a:t> </a:t>
            </a:r>
            <a:r>
              <a:rPr lang="en-US" sz="2800" i="1" dirty="0" smtClean="0">
                <a:latin typeface="Times"/>
                <a:cs typeface="Times"/>
              </a:rPr>
              <a:t>3n</a:t>
            </a:r>
            <a:r>
              <a:rPr lang="en-US" sz="2800" i="1" baseline="30000" dirty="0" smtClean="0">
                <a:latin typeface="Times"/>
                <a:cs typeface="Times"/>
              </a:rPr>
              <a:t>2</a:t>
            </a:r>
            <a:r>
              <a:rPr lang="en-US" sz="2800" i="1" dirty="0" smtClean="0">
                <a:latin typeface="Times"/>
                <a:cs typeface="Times"/>
              </a:rPr>
              <a:t> </a:t>
            </a:r>
            <a:r>
              <a:rPr lang="en-US" sz="2800" i="1" dirty="0">
                <a:latin typeface="Times"/>
                <a:cs typeface="Times"/>
              </a:rPr>
              <a:t>+ </a:t>
            </a:r>
            <a:r>
              <a:rPr lang="en-US" sz="2800" i="1" dirty="0" smtClean="0">
                <a:latin typeface="Times"/>
                <a:cs typeface="Times"/>
              </a:rPr>
              <a:t>6n - 15</a:t>
            </a:r>
            <a:r>
              <a:rPr lang="en-US" sz="2800" i="1" dirty="0" smtClean="0">
                <a:solidFill>
                  <a:schemeClr val="accent3"/>
                </a:solidFill>
                <a:latin typeface="Times"/>
                <a:cs typeface="Times"/>
              </a:rPr>
              <a:t> ≤ 3n</a:t>
            </a:r>
            <a:r>
              <a:rPr lang="en-US" sz="2800" i="1" baseline="30000" dirty="0" smtClean="0">
                <a:solidFill>
                  <a:schemeClr val="accent3"/>
                </a:solidFill>
                <a:latin typeface="Times"/>
                <a:cs typeface="Times"/>
              </a:rPr>
              <a:t>2</a:t>
            </a:r>
            <a:r>
              <a:rPr lang="en-US" sz="2800" i="1" dirty="0" smtClean="0">
                <a:solidFill>
                  <a:schemeClr val="accent3"/>
                </a:solidFill>
                <a:latin typeface="Times"/>
                <a:cs typeface="Times"/>
              </a:rPr>
              <a:t> + 6n ≤ 3n</a:t>
            </a:r>
            <a:r>
              <a:rPr lang="en-US" sz="2800" i="1" baseline="30000" dirty="0" smtClean="0">
                <a:solidFill>
                  <a:schemeClr val="accent3"/>
                </a:solidFill>
                <a:latin typeface="Times"/>
                <a:cs typeface="Times"/>
              </a:rPr>
              <a:t>2</a:t>
            </a:r>
            <a:r>
              <a:rPr lang="en-US" sz="2800" i="1" dirty="0" smtClean="0">
                <a:solidFill>
                  <a:schemeClr val="accent3"/>
                </a:solidFill>
                <a:latin typeface="Times"/>
                <a:cs typeface="Times"/>
              </a:rPr>
              <a:t> + 6n</a:t>
            </a:r>
            <a:r>
              <a:rPr lang="en-US" sz="2800" i="1" baseline="30000" dirty="0" smtClean="0">
                <a:solidFill>
                  <a:schemeClr val="accent3"/>
                </a:solidFill>
                <a:latin typeface="Times"/>
                <a:cs typeface="Times"/>
              </a:rPr>
              <a:t>2</a:t>
            </a:r>
            <a:r>
              <a:rPr lang="en-US" sz="2800" i="1" dirty="0" smtClean="0">
                <a:solidFill>
                  <a:schemeClr val="accent3"/>
                </a:solidFill>
                <a:latin typeface="Times"/>
                <a:cs typeface="Times"/>
              </a:rPr>
              <a:t> = 9n</a:t>
            </a:r>
            <a:r>
              <a:rPr lang="en-US" sz="2800" i="1" baseline="30000" dirty="0" smtClean="0">
                <a:solidFill>
                  <a:schemeClr val="accent3"/>
                </a:solidFill>
                <a:latin typeface="Times"/>
                <a:cs typeface="Times"/>
              </a:rPr>
              <a:t>2</a:t>
            </a:r>
          </a:p>
          <a:p>
            <a:pPr marL="0" indent="0">
              <a:buNone/>
            </a:pPr>
            <a:endParaRPr lang="en-US" sz="2800" dirty="0">
              <a:cs typeface="Times"/>
            </a:endParaRPr>
          </a:p>
          <a:p>
            <a:pPr marL="0" indent="0">
              <a:buNone/>
            </a:pPr>
            <a:r>
              <a:rPr lang="en-US" sz="2800" dirty="0" smtClean="0">
                <a:cs typeface="Times"/>
              </a:rPr>
              <a:t>		</a:t>
            </a:r>
            <a:endParaRPr lang="en-US" sz="2800" i="1" baseline="30000" dirty="0" smtClean="0">
              <a:solidFill>
                <a:srgbClr val="9BBB59"/>
              </a:solidFill>
              <a:latin typeface="Times"/>
              <a:cs typeface="Times"/>
            </a:endParaRPr>
          </a:p>
          <a:p>
            <a:pPr marL="0" indent="0">
              <a:buNone/>
            </a:pPr>
            <a:endParaRPr lang="en-US" sz="2800" dirty="0" smtClean="0">
              <a:cs typeface="Times"/>
            </a:endParaRPr>
          </a:p>
          <a:p>
            <a:pPr marL="0" indent="0">
              <a:buNone/>
            </a:pPr>
            <a:r>
              <a:rPr lang="en-US" sz="2800" i="1" dirty="0">
                <a:solidFill>
                  <a:srgbClr val="F79646"/>
                </a:solidFill>
                <a:latin typeface="Times"/>
                <a:cs typeface="Times"/>
              </a:rPr>
              <a:t>	</a:t>
            </a:r>
            <a:endParaRPr lang="en-US" sz="2800" i="1" dirty="0" smtClean="0">
              <a:solidFill>
                <a:srgbClr val="F79646"/>
              </a:solidFill>
              <a:latin typeface="Times"/>
              <a:cs typeface="Times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-107663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4F6228"/>
                </a:solidFill>
              </a:rPr>
              <a:t>Asymptotic Analysis</a:t>
            </a:r>
          </a:p>
          <a:p>
            <a:r>
              <a:rPr lang="el-GR" sz="2900" dirty="0" smtClean="0">
                <a:solidFill>
                  <a:srgbClr val="4F6228"/>
                </a:solidFill>
              </a:rPr>
              <a:t>Θ</a:t>
            </a:r>
            <a:r>
              <a:rPr lang="en-US" sz="2900" dirty="0" smtClean="0">
                <a:solidFill>
                  <a:srgbClr val="4F6228"/>
                </a:solidFill>
              </a:rPr>
              <a:t> definition</a:t>
            </a:r>
          </a:p>
        </p:txBody>
      </p:sp>
      <p:sp>
        <p:nvSpPr>
          <p:cNvPr id="47" name="Left Bracket 46"/>
          <p:cNvSpPr/>
          <p:nvPr/>
        </p:nvSpPr>
        <p:spPr>
          <a:xfrm rot="16200000">
            <a:off x="3608377" y="428907"/>
            <a:ext cx="124250" cy="1826717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449916" y="1313942"/>
            <a:ext cx="59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"/>
                <a:cs typeface="Times"/>
              </a:rPr>
              <a:t>f(n)</a:t>
            </a:r>
          </a:p>
        </p:txBody>
      </p:sp>
      <p:sp>
        <p:nvSpPr>
          <p:cNvPr id="50" name="Left Bracket 49"/>
          <p:cNvSpPr/>
          <p:nvPr/>
        </p:nvSpPr>
        <p:spPr>
          <a:xfrm rot="16200000">
            <a:off x="5407177" y="1162028"/>
            <a:ext cx="124251" cy="360474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172281" y="1313942"/>
            <a:ext cx="59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"/>
                <a:cs typeface="Times"/>
              </a:rPr>
              <a:t>g(n)</a:t>
            </a:r>
          </a:p>
        </p:txBody>
      </p:sp>
    </p:spTree>
    <p:extLst>
      <p:ext uri="{BB962C8B-B14F-4D97-AF65-F5344CB8AC3E}">
        <p14:creationId xmlns:p14="http://schemas.microsoft.com/office/powerpoint/2010/main" val="298950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05812" y="927661"/>
            <a:ext cx="8738188" cy="593033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u="sng" dirty="0" smtClean="0"/>
              <a:t>Show that</a:t>
            </a:r>
            <a:r>
              <a:rPr lang="en-US" sz="2800" dirty="0" smtClean="0"/>
              <a:t>:		</a:t>
            </a:r>
            <a:r>
              <a:rPr lang="en-US" sz="2800" i="1" dirty="0" smtClean="0">
                <a:latin typeface="Times"/>
                <a:cs typeface="Times"/>
              </a:rPr>
              <a:t>3n</a:t>
            </a:r>
            <a:r>
              <a:rPr lang="en-US" sz="2800" i="1" baseline="30000" dirty="0" smtClean="0">
                <a:latin typeface="Times"/>
                <a:cs typeface="Times"/>
              </a:rPr>
              <a:t>2</a:t>
            </a:r>
            <a:r>
              <a:rPr lang="en-US" sz="2800" i="1" dirty="0" smtClean="0">
                <a:latin typeface="Times"/>
                <a:cs typeface="Times"/>
              </a:rPr>
              <a:t> + 6n -15 = </a:t>
            </a:r>
            <a:r>
              <a:rPr lang="en-US" sz="2800" i="1" dirty="0" err="1" smtClean="0">
                <a:latin typeface="Times"/>
                <a:cs typeface="Times"/>
              </a:rPr>
              <a:t>θ</a:t>
            </a:r>
            <a:r>
              <a:rPr lang="en-US" sz="2800" i="1" dirty="0" smtClean="0">
                <a:latin typeface="Times"/>
                <a:cs typeface="Times"/>
              </a:rPr>
              <a:t>(n</a:t>
            </a:r>
            <a:r>
              <a:rPr lang="en-US" sz="2800" i="1" baseline="30000" dirty="0" smtClean="0">
                <a:latin typeface="Times"/>
                <a:cs typeface="Times"/>
              </a:rPr>
              <a:t>2 </a:t>
            </a:r>
            <a:r>
              <a:rPr lang="en-US" sz="2800" i="1" dirty="0" smtClean="0">
                <a:latin typeface="Times"/>
                <a:cs typeface="Times"/>
              </a:rPr>
              <a:t>)</a:t>
            </a:r>
            <a:endParaRPr lang="en-US" sz="2800" i="1" u="sng" dirty="0">
              <a:solidFill>
                <a:srgbClr val="F79646"/>
              </a:solidFill>
              <a:latin typeface="Times"/>
              <a:cs typeface="Times"/>
            </a:endParaRPr>
          </a:p>
          <a:p>
            <a:pPr marL="0" indent="0">
              <a:buNone/>
            </a:pPr>
            <a:r>
              <a:rPr lang="en-US" sz="2800" u="sng" dirty="0" smtClean="0"/>
              <a:t>Proof</a:t>
            </a:r>
            <a:r>
              <a:rPr lang="en-US" sz="2800" dirty="0" smtClean="0"/>
              <a:t>: </a:t>
            </a:r>
          </a:p>
          <a:p>
            <a:pPr marL="0" indent="0">
              <a:buNone/>
            </a:pPr>
            <a:r>
              <a:rPr lang="en-US" sz="2800" dirty="0" smtClean="0"/>
              <a:t>if we take		</a:t>
            </a:r>
            <a:r>
              <a:rPr lang="en-US" sz="2800" i="1" dirty="0" smtClean="0">
                <a:latin typeface="Times"/>
                <a:cs typeface="Times"/>
              </a:rPr>
              <a:t>c</a:t>
            </a:r>
            <a:r>
              <a:rPr lang="en-US" sz="2800" i="1" baseline="-25000" dirty="0" smtClean="0">
                <a:latin typeface="Times"/>
                <a:cs typeface="Times"/>
              </a:rPr>
              <a:t>1</a:t>
            </a:r>
            <a:r>
              <a:rPr lang="en-US" sz="2800" dirty="0" smtClean="0"/>
              <a:t> = ____</a:t>
            </a:r>
          </a:p>
          <a:p>
            <a:pPr marL="0" indent="0">
              <a:buNone/>
            </a:pPr>
            <a:r>
              <a:rPr lang="en-US" sz="2800" dirty="0" smtClean="0">
                <a:cs typeface="Times"/>
              </a:rPr>
              <a:t>					</a:t>
            </a:r>
            <a:r>
              <a:rPr lang="en-US" sz="2800" i="1" dirty="0" smtClean="0">
                <a:latin typeface="Times"/>
                <a:cs typeface="Times"/>
              </a:rPr>
              <a:t>c</a:t>
            </a:r>
            <a:r>
              <a:rPr lang="en-US" sz="2800" i="1" baseline="-25000" dirty="0" smtClean="0">
                <a:latin typeface="Times"/>
                <a:cs typeface="Times"/>
              </a:rPr>
              <a:t>2</a:t>
            </a:r>
            <a:r>
              <a:rPr lang="en-US" sz="2800" dirty="0" smtClean="0">
                <a:cs typeface="Times"/>
              </a:rPr>
              <a:t> = ____</a:t>
            </a:r>
          </a:p>
          <a:p>
            <a:pPr marL="0" indent="0">
              <a:buNone/>
            </a:pPr>
            <a:r>
              <a:rPr lang="en-US" sz="2800" dirty="0">
                <a:cs typeface="Times"/>
              </a:rPr>
              <a:t>	</a:t>
            </a:r>
            <a:r>
              <a:rPr lang="en-US" sz="2800" dirty="0" smtClean="0">
                <a:cs typeface="Times"/>
              </a:rPr>
              <a:t>				</a:t>
            </a:r>
            <a:r>
              <a:rPr lang="en-US" sz="2800" i="1" dirty="0" smtClean="0">
                <a:latin typeface="Times"/>
                <a:cs typeface="Times"/>
              </a:rPr>
              <a:t>n</a:t>
            </a:r>
            <a:r>
              <a:rPr lang="en-US" sz="2800" i="1" baseline="-25000" dirty="0" smtClean="0">
                <a:latin typeface="Times"/>
                <a:cs typeface="Times"/>
              </a:rPr>
              <a:t>0</a:t>
            </a:r>
            <a:r>
              <a:rPr lang="en-US" sz="2800" dirty="0" smtClean="0">
                <a:cs typeface="Times"/>
              </a:rPr>
              <a:t> = ____</a:t>
            </a:r>
          </a:p>
          <a:p>
            <a:pPr marL="0" indent="0">
              <a:buNone/>
            </a:pPr>
            <a:r>
              <a:rPr lang="en-US" sz="2800" dirty="0" smtClean="0">
                <a:cs typeface="Times"/>
              </a:rPr>
              <a:t>Then for all </a:t>
            </a:r>
            <a:r>
              <a:rPr lang="en-US" sz="2800" i="1" dirty="0" smtClean="0">
                <a:latin typeface="Times"/>
                <a:cs typeface="Times"/>
              </a:rPr>
              <a:t>n ≥ n</a:t>
            </a:r>
            <a:r>
              <a:rPr lang="en-US" sz="2800" i="1" baseline="-25000" dirty="0" smtClean="0">
                <a:latin typeface="Times"/>
                <a:cs typeface="Times"/>
              </a:rPr>
              <a:t>0</a:t>
            </a:r>
            <a:r>
              <a:rPr lang="en-US" sz="2800" dirty="0" smtClean="0">
                <a:cs typeface="Times"/>
              </a:rPr>
              <a:t> we have:</a:t>
            </a:r>
          </a:p>
          <a:p>
            <a:pPr marL="0" indent="0">
              <a:buNone/>
            </a:pPr>
            <a:r>
              <a:rPr lang="en-US" sz="2800" dirty="0" smtClean="0">
                <a:cs typeface="Times"/>
              </a:rPr>
              <a:t>			</a:t>
            </a:r>
            <a:r>
              <a:rPr lang="en-US" sz="2800" i="1" dirty="0" smtClean="0">
                <a:solidFill>
                  <a:schemeClr val="bg1"/>
                </a:solidFill>
                <a:latin typeface="Times"/>
                <a:cs typeface="Times"/>
              </a:rPr>
              <a:t>3n</a:t>
            </a:r>
            <a:r>
              <a:rPr lang="en-US" sz="2800" i="1" baseline="30000" dirty="0" smtClean="0">
                <a:solidFill>
                  <a:schemeClr val="bg1"/>
                </a:solidFill>
                <a:latin typeface="Times"/>
                <a:cs typeface="Times"/>
              </a:rPr>
              <a:t>2</a:t>
            </a:r>
            <a:r>
              <a:rPr lang="en-US" sz="2800" i="1" dirty="0" smtClean="0">
                <a:solidFill>
                  <a:schemeClr val="bg1"/>
                </a:solidFill>
                <a:latin typeface="Times"/>
                <a:cs typeface="Times"/>
              </a:rPr>
              <a:t> ≤</a:t>
            </a:r>
            <a:r>
              <a:rPr lang="en-US" sz="2800" i="1" dirty="0" smtClean="0">
                <a:solidFill>
                  <a:schemeClr val="accent5"/>
                </a:solidFill>
                <a:latin typeface="Times"/>
                <a:cs typeface="Times"/>
              </a:rPr>
              <a:t> </a:t>
            </a:r>
            <a:r>
              <a:rPr lang="en-US" sz="2800" i="1" dirty="0" smtClean="0">
                <a:latin typeface="Times"/>
                <a:cs typeface="Times"/>
              </a:rPr>
              <a:t>3n</a:t>
            </a:r>
            <a:r>
              <a:rPr lang="en-US" sz="2800" i="1" baseline="30000" dirty="0" smtClean="0">
                <a:latin typeface="Times"/>
                <a:cs typeface="Times"/>
              </a:rPr>
              <a:t>2</a:t>
            </a:r>
            <a:r>
              <a:rPr lang="en-US" sz="2800" i="1" dirty="0" smtClean="0">
                <a:latin typeface="Times"/>
                <a:cs typeface="Times"/>
              </a:rPr>
              <a:t> </a:t>
            </a:r>
            <a:r>
              <a:rPr lang="en-US" sz="2800" i="1" dirty="0">
                <a:latin typeface="Times"/>
                <a:cs typeface="Times"/>
              </a:rPr>
              <a:t>+ </a:t>
            </a:r>
            <a:r>
              <a:rPr lang="en-US" sz="2800" i="1" dirty="0" smtClean="0">
                <a:latin typeface="Times"/>
                <a:cs typeface="Times"/>
              </a:rPr>
              <a:t>6n - 15</a:t>
            </a:r>
            <a:r>
              <a:rPr lang="en-US" sz="2800" i="1" dirty="0" smtClean="0">
                <a:solidFill>
                  <a:schemeClr val="accent3"/>
                </a:solidFill>
                <a:latin typeface="Times"/>
                <a:cs typeface="Times"/>
              </a:rPr>
              <a:t> ≤ 3n</a:t>
            </a:r>
            <a:r>
              <a:rPr lang="en-US" sz="2800" i="1" baseline="30000" dirty="0" smtClean="0">
                <a:solidFill>
                  <a:schemeClr val="accent3"/>
                </a:solidFill>
                <a:latin typeface="Times"/>
                <a:cs typeface="Times"/>
              </a:rPr>
              <a:t>2</a:t>
            </a:r>
            <a:r>
              <a:rPr lang="en-US" sz="2800" i="1" dirty="0" smtClean="0">
                <a:solidFill>
                  <a:schemeClr val="accent3"/>
                </a:solidFill>
                <a:latin typeface="Times"/>
                <a:cs typeface="Times"/>
              </a:rPr>
              <a:t> + 6n ≤ 3n</a:t>
            </a:r>
            <a:r>
              <a:rPr lang="en-US" sz="2800" i="1" baseline="30000" dirty="0" smtClean="0">
                <a:solidFill>
                  <a:schemeClr val="accent3"/>
                </a:solidFill>
                <a:latin typeface="Times"/>
                <a:cs typeface="Times"/>
              </a:rPr>
              <a:t>2</a:t>
            </a:r>
            <a:r>
              <a:rPr lang="en-US" sz="2800" i="1" dirty="0" smtClean="0">
                <a:solidFill>
                  <a:schemeClr val="accent3"/>
                </a:solidFill>
                <a:latin typeface="Times"/>
                <a:cs typeface="Times"/>
              </a:rPr>
              <a:t> + 6n</a:t>
            </a:r>
            <a:r>
              <a:rPr lang="en-US" sz="2800" i="1" baseline="30000" dirty="0" smtClean="0">
                <a:solidFill>
                  <a:schemeClr val="accent3"/>
                </a:solidFill>
                <a:latin typeface="Times"/>
                <a:cs typeface="Times"/>
              </a:rPr>
              <a:t>2</a:t>
            </a:r>
            <a:r>
              <a:rPr lang="en-US" sz="2800" i="1" dirty="0" smtClean="0">
                <a:solidFill>
                  <a:schemeClr val="accent3"/>
                </a:solidFill>
                <a:latin typeface="Times"/>
                <a:cs typeface="Times"/>
              </a:rPr>
              <a:t> = 9n</a:t>
            </a:r>
            <a:r>
              <a:rPr lang="en-US" sz="2800" i="1" baseline="30000" dirty="0" smtClean="0">
                <a:solidFill>
                  <a:schemeClr val="accent3"/>
                </a:solidFill>
                <a:latin typeface="Times"/>
                <a:cs typeface="Times"/>
              </a:rPr>
              <a:t>2</a:t>
            </a:r>
          </a:p>
          <a:p>
            <a:pPr marL="0" indent="0">
              <a:buNone/>
            </a:pPr>
            <a:endParaRPr lang="en-US" sz="2800" dirty="0">
              <a:cs typeface="Times"/>
            </a:endParaRPr>
          </a:p>
          <a:p>
            <a:pPr marL="0" indent="0">
              <a:buNone/>
            </a:pPr>
            <a:r>
              <a:rPr lang="en-US" sz="2800" dirty="0" smtClean="0">
                <a:cs typeface="Times"/>
              </a:rPr>
              <a:t>		</a:t>
            </a:r>
            <a:endParaRPr lang="en-US" sz="2800" i="1" baseline="30000" dirty="0" smtClean="0">
              <a:solidFill>
                <a:srgbClr val="9BBB59"/>
              </a:solidFill>
              <a:latin typeface="Times"/>
              <a:cs typeface="Times"/>
            </a:endParaRPr>
          </a:p>
          <a:p>
            <a:pPr marL="0" indent="0">
              <a:buNone/>
            </a:pPr>
            <a:endParaRPr lang="en-US" sz="2800" dirty="0" smtClean="0">
              <a:cs typeface="Times"/>
            </a:endParaRPr>
          </a:p>
          <a:p>
            <a:pPr marL="0" indent="0">
              <a:buNone/>
            </a:pPr>
            <a:r>
              <a:rPr lang="en-US" sz="2800" i="1" dirty="0">
                <a:solidFill>
                  <a:srgbClr val="F79646"/>
                </a:solidFill>
                <a:latin typeface="Times"/>
                <a:cs typeface="Times"/>
              </a:rPr>
              <a:t>	</a:t>
            </a:r>
            <a:endParaRPr lang="en-US" sz="2800" i="1" dirty="0" smtClean="0">
              <a:solidFill>
                <a:srgbClr val="F79646"/>
              </a:solidFill>
              <a:latin typeface="Times"/>
              <a:cs typeface="Times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-107663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4F6228"/>
                </a:solidFill>
              </a:rPr>
              <a:t>Asymptotic Analysis</a:t>
            </a:r>
          </a:p>
          <a:p>
            <a:r>
              <a:rPr lang="el-GR" sz="2900" dirty="0" smtClean="0">
                <a:solidFill>
                  <a:srgbClr val="4F6228"/>
                </a:solidFill>
              </a:rPr>
              <a:t>Θ</a:t>
            </a:r>
            <a:r>
              <a:rPr lang="en-US" sz="2900" dirty="0" smtClean="0">
                <a:solidFill>
                  <a:srgbClr val="4F6228"/>
                </a:solidFill>
              </a:rPr>
              <a:t> definition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30597" y="1941699"/>
            <a:ext cx="642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accent3"/>
                </a:solidFill>
                <a:latin typeface="Times"/>
                <a:cs typeface="Times"/>
              </a:rPr>
              <a:t>9</a:t>
            </a:r>
            <a:endParaRPr lang="en-US" sz="2800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47" name="Left Bracket 46"/>
          <p:cNvSpPr/>
          <p:nvPr/>
        </p:nvSpPr>
        <p:spPr>
          <a:xfrm rot="16200000">
            <a:off x="3608377" y="428907"/>
            <a:ext cx="124250" cy="1826717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449916" y="1313942"/>
            <a:ext cx="59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"/>
                <a:cs typeface="Times"/>
              </a:rPr>
              <a:t>f(n)</a:t>
            </a:r>
          </a:p>
        </p:txBody>
      </p:sp>
      <p:sp>
        <p:nvSpPr>
          <p:cNvPr id="50" name="Left Bracket 49"/>
          <p:cNvSpPr/>
          <p:nvPr/>
        </p:nvSpPr>
        <p:spPr>
          <a:xfrm rot="16200000">
            <a:off x="5407177" y="1162028"/>
            <a:ext cx="124251" cy="360474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172281" y="1313942"/>
            <a:ext cx="59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"/>
                <a:cs typeface="Times"/>
              </a:rPr>
              <a:t>g(n)</a:t>
            </a:r>
          </a:p>
        </p:txBody>
      </p:sp>
    </p:spTree>
    <p:extLst>
      <p:ext uri="{BB962C8B-B14F-4D97-AF65-F5344CB8AC3E}">
        <p14:creationId xmlns:p14="http://schemas.microsoft.com/office/powerpoint/2010/main" val="285197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05812" y="927661"/>
            <a:ext cx="8738188" cy="593033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u="sng" dirty="0" smtClean="0"/>
              <a:t>Show that</a:t>
            </a:r>
            <a:r>
              <a:rPr lang="en-US" sz="2800" dirty="0" smtClean="0"/>
              <a:t>:		</a:t>
            </a:r>
            <a:r>
              <a:rPr lang="en-US" sz="2800" i="1" dirty="0" smtClean="0">
                <a:latin typeface="Times"/>
                <a:cs typeface="Times"/>
              </a:rPr>
              <a:t>3n</a:t>
            </a:r>
            <a:r>
              <a:rPr lang="en-US" sz="2800" i="1" baseline="30000" dirty="0" smtClean="0">
                <a:latin typeface="Times"/>
                <a:cs typeface="Times"/>
              </a:rPr>
              <a:t>2</a:t>
            </a:r>
            <a:r>
              <a:rPr lang="en-US" sz="2800" i="1" dirty="0" smtClean="0">
                <a:latin typeface="Times"/>
                <a:cs typeface="Times"/>
              </a:rPr>
              <a:t> + 6n -15 = </a:t>
            </a:r>
            <a:r>
              <a:rPr lang="en-US" sz="2800" i="1" dirty="0" err="1" smtClean="0">
                <a:latin typeface="Times"/>
                <a:cs typeface="Times"/>
              </a:rPr>
              <a:t>θ</a:t>
            </a:r>
            <a:r>
              <a:rPr lang="en-US" sz="2800" i="1" dirty="0" smtClean="0">
                <a:latin typeface="Times"/>
                <a:cs typeface="Times"/>
              </a:rPr>
              <a:t>(n</a:t>
            </a:r>
            <a:r>
              <a:rPr lang="en-US" sz="2800" i="1" baseline="30000" dirty="0" smtClean="0">
                <a:latin typeface="Times"/>
                <a:cs typeface="Times"/>
              </a:rPr>
              <a:t>2 </a:t>
            </a:r>
            <a:r>
              <a:rPr lang="en-US" sz="2800" i="1" dirty="0" smtClean="0">
                <a:latin typeface="Times"/>
                <a:cs typeface="Times"/>
              </a:rPr>
              <a:t>)</a:t>
            </a:r>
            <a:endParaRPr lang="en-US" sz="2800" i="1" u="sng" dirty="0">
              <a:solidFill>
                <a:srgbClr val="F79646"/>
              </a:solidFill>
              <a:latin typeface="Times"/>
              <a:cs typeface="Times"/>
            </a:endParaRPr>
          </a:p>
          <a:p>
            <a:pPr marL="0" indent="0">
              <a:buNone/>
            </a:pPr>
            <a:r>
              <a:rPr lang="en-US" sz="2800" u="sng" dirty="0" smtClean="0"/>
              <a:t>Proof</a:t>
            </a:r>
            <a:r>
              <a:rPr lang="en-US" sz="2800" dirty="0" smtClean="0"/>
              <a:t>: </a:t>
            </a:r>
          </a:p>
          <a:p>
            <a:pPr marL="0" indent="0">
              <a:buNone/>
            </a:pPr>
            <a:r>
              <a:rPr lang="en-US" sz="2800" dirty="0" smtClean="0"/>
              <a:t>if we take		</a:t>
            </a:r>
            <a:r>
              <a:rPr lang="en-US" sz="2800" i="1" dirty="0" smtClean="0">
                <a:latin typeface="Times"/>
                <a:cs typeface="Times"/>
              </a:rPr>
              <a:t>c</a:t>
            </a:r>
            <a:r>
              <a:rPr lang="en-US" sz="2800" i="1" baseline="-25000" dirty="0" smtClean="0">
                <a:latin typeface="Times"/>
                <a:cs typeface="Times"/>
              </a:rPr>
              <a:t>1</a:t>
            </a:r>
            <a:r>
              <a:rPr lang="en-US" sz="2800" dirty="0" smtClean="0"/>
              <a:t> = ____</a:t>
            </a:r>
          </a:p>
          <a:p>
            <a:pPr marL="0" indent="0">
              <a:buNone/>
            </a:pPr>
            <a:r>
              <a:rPr lang="en-US" sz="2800" dirty="0" smtClean="0">
                <a:cs typeface="Times"/>
              </a:rPr>
              <a:t>					</a:t>
            </a:r>
            <a:r>
              <a:rPr lang="en-US" sz="2800" i="1" dirty="0" smtClean="0">
                <a:latin typeface="Times"/>
                <a:cs typeface="Times"/>
              </a:rPr>
              <a:t>c</a:t>
            </a:r>
            <a:r>
              <a:rPr lang="en-US" sz="2800" i="1" baseline="-25000" dirty="0" smtClean="0">
                <a:latin typeface="Times"/>
                <a:cs typeface="Times"/>
              </a:rPr>
              <a:t>2</a:t>
            </a:r>
            <a:r>
              <a:rPr lang="en-US" sz="2800" dirty="0" smtClean="0">
                <a:cs typeface="Times"/>
              </a:rPr>
              <a:t> = ____</a:t>
            </a:r>
          </a:p>
          <a:p>
            <a:pPr marL="0" indent="0">
              <a:buNone/>
            </a:pPr>
            <a:r>
              <a:rPr lang="en-US" sz="2800" dirty="0">
                <a:cs typeface="Times"/>
              </a:rPr>
              <a:t>	</a:t>
            </a:r>
            <a:r>
              <a:rPr lang="en-US" sz="2800" dirty="0" smtClean="0">
                <a:cs typeface="Times"/>
              </a:rPr>
              <a:t>				</a:t>
            </a:r>
            <a:r>
              <a:rPr lang="en-US" sz="2800" i="1" dirty="0" smtClean="0">
                <a:latin typeface="Times"/>
                <a:cs typeface="Times"/>
              </a:rPr>
              <a:t>n</a:t>
            </a:r>
            <a:r>
              <a:rPr lang="en-US" sz="2800" i="1" baseline="-25000" dirty="0" smtClean="0">
                <a:latin typeface="Times"/>
                <a:cs typeface="Times"/>
              </a:rPr>
              <a:t>0</a:t>
            </a:r>
            <a:r>
              <a:rPr lang="en-US" sz="2800" dirty="0" smtClean="0">
                <a:cs typeface="Times"/>
              </a:rPr>
              <a:t> = ____</a:t>
            </a:r>
          </a:p>
          <a:p>
            <a:pPr marL="0" indent="0">
              <a:buNone/>
            </a:pPr>
            <a:r>
              <a:rPr lang="en-US" sz="2800" dirty="0" smtClean="0">
                <a:cs typeface="Times"/>
              </a:rPr>
              <a:t>Then for all </a:t>
            </a:r>
            <a:r>
              <a:rPr lang="en-US" sz="2800" i="1" dirty="0" smtClean="0">
                <a:latin typeface="Times"/>
                <a:cs typeface="Times"/>
              </a:rPr>
              <a:t>n ≥ n</a:t>
            </a:r>
            <a:r>
              <a:rPr lang="en-US" sz="2800" i="1" baseline="-25000" dirty="0" smtClean="0">
                <a:latin typeface="Times"/>
                <a:cs typeface="Times"/>
              </a:rPr>
              <a:t>0</a:t>
            </a:r>
            <a:r>
              <a:rPr lang="en-US" sz="2800" dirty="0" smtClean="0">
                <a:cs typeface="Times"/>
              </a:rPr>
              <a:t> we have:</a:t>
            </a:r>
          </a:p>
          <a:p>
            <a:pPr marL="0" indent="0">
              <a:buNone/>
            </a:pPr>
            <a:r>
              <a:rPr lang="en-US" sz="2800" dirty="0" smtClean="0">
                <a:cs typeface="Times"/>
              </a:rPr>
              <a:t>			</a:t>
            </a:r>
            <a:r>
              <a:rPr lang="en-US" sz="2800" i="1" dirty="0" smtClean="0">
                <a:solidFill>
                  <a:schemeClr val="accent5"/>
                </a:solidFill>
                <a:latin typeface="Times"/>
                <a:cs typeface="Times"/>
              </a:rPr>
              <a:t>3n</a:t>
            </a:r>
            <a:r>
              <a:rPr lang="en-US" sz="2800" i="1" baseline="30000" dirty="0" smtClean="0">
                <a:solidFill>
                  <a:schemeClr val="accent5"/>
                </a:solidFill>
                <a:latin typeface="Times"/>
                <a:cs typeface="Times"/>
              </a:rPr>
              <a:t>2</a:t>
            </a:r>
            <a:r>
              <a:rPr lang="en-US" sz="2800" i="1" dirty="0" smtClean="0">
                <a:solidFill>
                  <a:schemeClr val="accent5"/>
                </a:solidFill>
                <a:latin typeface="Times"/>
                <a:cs typeface="Times"/>
              </a:rPr>
              <a:t> ≤ </a:t>
            </a:r>
            <a:r>
              <a:rPr lang="en-US" sz="2800" i="1" dirty="0" smtClean="0">
                <a:latin typeface="Times"/>
                <a:cs typeface="Times"/>
              </a:rPr>
              <a:t>3n</a:t>
            </a:r>
            <a:r>
              <a:rPr lang="en-US" sz="2800" i="1" baseline="30000" dirty="0" smtClean="0">
                <a:latin typeface="Times"/>
                <a:cs typeface="Times"/>
              </a:rPr>
              <a:t>2</a:t>
            </a:r>
            <a:r>
              <a:rPr lang="en-US" sz="2800" i="1" dirty="0" smtClean="0">
                <a:latin typeface="Times"/>
                <a:cs typeface="Times"/>
              </a:rPr>
              <a:t> </a:t>
            </a:r>
            <a:r>
              <a:rPr lang="en-US" sz="2800" i="1" dirty="0">
                <a:latin typeface="Times"/>
                <a:cs typeface="Times"/>
              </a:rPr>
              <a:t>+ </a:t>
            </a:r>
            <a:r>
              <a:rPr lang="en-US" sz="2800" i="1" dirty="0" smtClean="0">
                <a:latin typeface="Times"/>
                <a:cs typeface="Times"/>
              </a:rPr>
              <a:t>6n - 15</a:t>
            </a:r>
            <a:r>
              <a:rPr lang="en-US" sz="2800" i="1" dirty="0" smtClean="0">
                <a:solidFill>
                  <a:schemeClr val="accent3"/>
                </a:solidFill>
                <a:latin typeface="Times"/>
                <a:cs typeface="Times"/>
              </a:rPr>
              <a:t> ≤ 3n</a:t>
            </a:r>
            <a:r>
              <a:rPr lang="en-US" sz="2800" i="1" baseline="30000" dirty="0" smtClean="0">
                <a:solidFill>
                  <a:schemeClr val="accent3"/>
                </a:solidFill>
                <a:latin typeface="Times"/>
                <a:cs typeface="Times"/>
              </a:rPr>
              <a:t>2</a:t>
            </a:r>
            <a:r>
              <a:rPr lang="en-US" sz="2800" i="1" dirty="0" smtClean="0">
                <a:solidFill>
                  <a:schemeClr val="accent3"/>
                </a:solidFill>
                <a:latin typeface="Times"/>
                <a:cs typeface="Times"/>
              </a:rPr>
              <a:t> + 6n ≤ 3n</a:t>
            </a:r>
            <a:r>
              <a:rPr lang="en-US" sz="2800" i="1" baseline="30000" dirty="0" smtClean="0">
                <a:solidFill>
                  <a:schemeClr val="accent3"/>
                </a:solidFill>
                <a:latin typeface="Times"/>
                <a:cs typeface="Times"/>
              </a:rPr>
              <a:t>2</a:t>
            </a:r>
            <a:r>
              <a:rPr lang="en-US" sz="2800" i="1" dirty="0" smtClean="0">
                <a:solidFill>
                  <a:schemeClr val="accent3"/>
                </a:solidFill>
                <a:latin typeface="Times"/>
                <a:cs typeface="Times"/>
              </a:rPr>
              <a:t> + 6n</a:t>
            </a:r>
            <a:r>
              <a:rPr lang="en-US" sz="2800" i="1" baseline="30000" dirty="0" smtClean="0">
                <a:solidFill>
                  <a:schemeClr val="accent3"/>
                </a:solidFill>
                <a:latin typeface="Times"/>
                <a:cs typeface="Times"/>
              </a:rPr>
              <a:t>2</a:t>
            </a:r>
            <a:r>
              <a:rPr lang="en-US" sz="2800" i="1" dirty="0" smtClean="0">
                <a:solidFill>
                  <a:schemeClr val="accent3"/>
                </a:solidFill>
                <a:latin typeface="Times"/>
                <a:cs typeface="Times"/>
              </a:rPr>
              <a:t> = 9n</a:t>
            </a:r>
            <a:r>
              <a:rPr lang="en-US" sz="2800" i="1" baseline="30000" dirty="0" smtClean="0">
                <a:solidFill>
                  <a:schemeClr val="accent3"/>
                </a:solidFill>
                <a:latin typeface="Times"/>
                <a:cs typeface="Times"/>
              </a:rPr>
              <a:t>2</a:t>
            </a:r>
          </a:p>
          <a:p>
            <a:pPr marL="0" indent="0">
              <a:buNone/>
            </a:pPr>
            <a:endParaRPr lang="en-US" sz="2800" dirty="0">
              <a:cs typeface="Times"/>
            </a:endParaRPr>
          </a:p>
          <a:p>
            <a:pPr marL="0" indent="0">
              <a:buNone/>
            </a:pPr>
            <a:r>
              <a:rPr lang="en-US" sz="2800" dirty="0" smtClean="0">
                <a:cs typeface="Times"/>
              </a:rPr>
              <a:t>		</a:t>
            </a:r>
            <a:endParaRPr lang="en-US" sz="2800" i="1" baseline="30000" dirty="0" smtClean="0">
              <a:solidFill>
                <a:srgbClr val="9BBB59"/>
              </a:solidFill>
              <a:latin typeface="Times"/>
              <a:cs typeface="Times"/>
            </a:endParaRPr>
          </a:p>
          <a:p>
            <a:pPr marL="0" indent="0">
              <a:buNone/>
            </a:pPr>
            <a:endParaRPr lang="en-US" sz="2800" dirty="0" smtClean="0">
              <a:cs typeface="Times"/>
            </a:endParaRPr>
          </a:p>
          <a:p>
            <a:pPr marL="0" indent="0">
              <a:buNone/>
            </a:pPr>
            <a:r>
              <a:rPr lang="en-US" sz="2800" i="1" dirty="0">
                <a:solidFill>
                  <a:srgbClr val="F79646"/>
                </a:solidFill>
                <a:latin typeface="Times"/>
                <a:cs typeface="Times"/>
              </a:rPr>
              <a:t>	</a:t>
            </a:r>
            <a:endParaRPr lang="en-US" sz="2800" i="1" dirty="0" smtClean="0">
              <a:solidFill>
                <a:srgbClr val="F79646"/>
              </a:solidFill>
              <a:latin typeface="Times"/>
              <a:cs typeface="Times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-107663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4F6228"/>
                </a:solidFill>
              </a:rPr>
              <a:t>Asymptotic Analysis</a:t>
            </a:r>
          </a:p>
          <a:p>
            <a:r>
              <a:rPr lang="el-GR" sz="2900" dirty="0" smtClean="0">
                <a:solidFill>
                  <a:srgbClr val="4F6228"/>
                </a:solidFill>
              </a:rPr>
              <a:t>Θ</a:t>
            </a:r>
            <a:r>
              <a:rPr lang="en-US" sz="2900" dirty="0" smtClean="0">
                <a:solidFill>
                  <a:srgbClr val="4F6228"/>
                </a:solidFill>
              </a:rPr>
              <a:t> definition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30597" y="1941699"/>
            <a:ext cx="642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accent3"/>
                </a:solidFill>
                <a:latin typeface="Times"/>
                <a:cs typeface="Times"/>
              </a:rPr>
              <a:t>9</a:t>
            </a:r>
            <a:endParaRPr lang="en-US" sz="2800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47" name="Left Bracket 46"/>
          <p:cNvSpPr/>
          <p:nvPr/>
        </p:nvSpPr>
        <p:spPr>
          <a:xfrm rot="16200000">
            <a:off x="3608377" y="428907"/>
            <a:ext cx="124250" cy="1826717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449916" y="1313942"/>
            <a:ext cx="59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"/>
                <a:cs typeface="Times"/>
              </a:rPr>
              <a:t>f(n)</a:t>
            </a:r>
          </a:p>
        </p:txBody>
      </p:sp>
      <p:sp>
        <p:nvSpPr>
          <p:cNvPr id="50" name="Left Bracket 49"/>
          <p:cNvSpPr/>
          <p:nvPr/>
        </p:nvSpPr>
        <p:spPr>
          <a:xfrm rot="16200000">
            <a:off x="5407177" y="1162028"/>
            <a:ext cx="124251" cy="360474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172281" y="1313942"/>
            <a:ext cx="59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"/>
                <a:cs typeface="Times"/>
              </a:rPr>
              <a:t>g(n)</a:t>
            </a:r>
          </a:p>
        </p:txBody>
      </p:sp>
    </p:spTree>
    <p:extLst>
      <p:ext uri="{BB962C8B-B14F-4D97-AF65-F5344CB8AC3E}">
        <p14:creationId xmlns:p14="http://schemas.microsoft.com/office/powerpoint/2010/main" val="183305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184801"/>
            <a:ext cx="8229600" cy="56731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u="sng" dirty="0" smtClean="0">
                <a:solidFill>
                  <a:srgbClr val="800000"/>
                </a:solidFill>
              </a:rPr>
              <a:t>Problem</a:t>
            </a:r>
          </a:p>
          <a:p>
            <a:pPr marL="0" indent="0">
              <a:buNone/>
            </a:pPr>
            <a:r>
              <a:rPr lang="en-US" dirty="0"/>
              <a:t>Write a </a:t>
            </a:r>
            <a:r>
              <a:rPr lang="en-US" dirty="0" smtClean="0"/>
              <a:t>program that reads from the user an integer greater or equal to 2, and decides if it is a prime number or not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800000"/>
                </a:solidFill>
              </a:rPr>
              <a:t>Example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Please enter an integer, greater or equal to 2: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574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05812" y="927661"/>
            <a:ext cx="8738188" cy="593033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u="sng" dirty="0" smtClean="0"/>
              <a:t>Show that</a:t>
            </a:r>
            <a:r>
              <a:rPr lang="en-US" sz="2800" dirty="0" smtClean="0"/>
              <a:t>:		</a:t>
            </a:r>
            <a:r>
              <a:rPr lang="en-US" sz="2800" i="1" dirty="0" smtClean="0">
                <a:latin typeface="Times"/>
                <a:cs typeface="Times"/>
              </a:rPr>
              <a:t>3n</a:t>
            </a:r>
            <a:r>
              <a:rPr lang="en-US" sz="2800" i="1" baseline="30000" dirty="0" smtClean="0">
                <a:latin typeface="Times"/>
                <a:cs typeface="Times"/>
              </a:rPr>
              <a:t>2</a:t>
            </a:r>
            <a:r>
              <a:rPr lang="en-US" sz="2800" i="1" dirty="0" smtClean="0">
                <a:latin typeface="Times"/>
                <a:cs typeface="Times"/>
              </a:rPr>
              <a:t> + 6n -15 = </a:t>
            </a:r>
            <a:r>
              <a:rPr lang="en-US" sz="2800" i="1" dirty="0" err="1" smtClean="0">
                <a:latin typeface="Times"/>
                <a:cs typeface="Times"/>
              </a:rPr>
              <a:t>θ</a:t>
            </a:r>
            <a:r>
              <a:rPr lang="en-US" sz="2800" i="1" dirty="0" smtClean="0">
                <a:latin typeface="Times"/>
                <a:cs typeface="Times"/>
              </a:rPr>
              <a:t>(n</a:t>
            </a:r>
            <a:r>
              <a:rPr lang="en-US" sz="2800" i="1" baseline="30000" dirty="0" smtClean="0">
                <a:latin typeface="Times"/>
                <a:cs typeface="Times"/>
              </a:rPr>
              <a:t>2 </a:t>
            </a:r>
            <a:r>
              <a:rPr lang="en-US" sz="2800" i="1" dirty="0" smtClean="0">
                <a:latin typeface="Times"/>
                <a:cs typeface="Times"/>
              </a:rPr>
              <a:t>)</a:t>
            </a:r>
            <a:endParaRPr lang="en-US" sz="2800" i="1" u="sng" dirty="0">
              <a:solidFill>
                <a:srgbClr val="F79646"/>
              </a:solidFill>
              <a:latin typeface="Times"/>
              <a:cs typeface="Times"/>
            </a:endParaRPr>
          </a:p>
          <a:p>
            <a:pPr marL="0" indent="0">
              <a:buNone/>
            </a:pPr>
            <a:r>
              <a:rPr lang="en-US" sz="2800" u="sng" dirty="0" smtClean="0"/>
              <a:t>Proof</a:t>
            </a:r>
            <a:r>
              <a:rPr lang="en-US" sz="2800" dirty="0" smtClean="0"/>
              <a:t>: </a:t>
            </a:r>
          </a:p>
          <a:p>
            <a:pPr marL="0" indent="0">
              <a:buNone/>
            </a:pPr>
            <a:r>
              <a:rPr lang="en-US" sz="2800" dirty="0" smtClean="0"/>
              <a:t>if we take		</a:t>
            </a:r>
            <a:r>
              <a:rPr lang="en-US" sz="2800" i="1" dirty="0" smtClean="0">
                <a:latin typeface="Times"/>
                <a:cs typeface="Times"/>
              </a:rPr>
              <a:t>c</a:t>
            </a:r>
            <a:r>
              <a:rPr lang="en-US" sz="2800" i="1" baseline="-25000" dirty="0" smtClean="0">
                <a:latin typeface="Times"/>
                <a:cs typeface="Times"/>
              </a:rPr>
              <a:t>1</a:t>
            </a:r>
            <a:r>
              <a:rPr lang="en-US" sz="2800" dirty="0" smtClean="0"/>
              <a:t> = ____</a:t>
            </a:r>
          </a:p>
          <a:p>
            <a:pPr marL="0" indent="0">
              <a:buNone/>
            </a:pPr>
            <a:r>
              <a:rPr lang="en-US" sz="2800" dirty="0" smtClean="0">
                <a:cs typeface="Times"/>
              </a:rPr>
              <a:t>					</a:t>
            </a:r>
            <a:r>
              <a:rPr lang="en-US" sz="2800" i="1" dirty="0" smtClean="0">
                <a:latin typeface="Times"/>
                <a:cs typeface="Times"/>
              </a:rPr>
              <a:t>c</a:t>
            </a:r>
            <a:r>
              <a:rPr lang="en-US" sz="2800" i="1" baseline="-25000" dirty="0" smtClean="0">
                <a:latin typeface="Times"/>
                <a:cs typeface="Times"/>
              </a:rPr>
              <a:t>2</a:t>
            </a:r>
            <a:r>
              <a:rPr lang="en-US" sz="2800" dirty="0" smtClean="0">
                <a:cs typeface="Times"/>
              </a:rPr>
              <a:t> = ____</a:t>
            </a:r>
          </a:p>
          <a:p>
            <a:pPr marL="0" indent="0">
              <a:buNone/>
            </a:pPr>
            <a:r>
              <a:rPr lang="en-US" sz="2800" dirty="0">
                <a:cs typeface="Times"/>
              </a:rPr>
              <a:t>	</a:t>
            </a:r>
            <a:r>
              <a:rPr lang="en-US" sz="2800" dirty="0" smtClean="0">
                <a:cs typeface="Times"/>
              </a:rPr>
              <a:t>				</a:t>
            </a:r>
            <a:r>
              <a:rPr lang="en-US" sz="2800" i="1" dirty="0" smtClean="0">
                <a:latin typeface="Times"/>
                <a:cs typeface="Times"/>
              </a:rPr>
              <a:t>n</a:t>
            </a:r>
            <a:r>
              <a:rPr lang="en-US" sz="2800" i="1" baseline="-25000" dirty="0" smtClean="0">
                <a:latin typeface="Times"/>
                <a:cs typeface="Times"/>
              </a:rPr>
              <a:t>0</a:t>
            </a:r>
            <a:r>
              <a:rPr lang="en-US" sz="2800" dirty="0" smtClean="0">
                <a:cs typeface="Times"/>
              </a:rPr>
              <a:t> = ____</a:t>
            </a:r>
          </a:p>
          <a:p>
            <a:pPr marL="0" indent="0">
              <a:buNone/>
            </a:pPr>
            <a:r>
              <a:rPr lang="en-US" sz="2800" dirty="0" smtClean="0">
                <a:cs typeface="Times"/>
              </a:rPr>
              <a:t>Then for all </a:t>
            </a:r>
            <a:r>
              <a:rPr lang="en-US" sz="2800" i="1" dirty="0" smtClean="0">
                <a:latin typeface="Times"/>
                <a:cs typeface="Times"/>
              </a:rPr>
              <a:t>n ≥ n</a:t>
            </a:r>
            <a:r>
              <a:rPr lang="en-US" sz="2800" i="1" baseline="-25000" dirty="0" smtClean="0">
                <a:latin typeface="Times"/>
                <a:cs typeface="Times"/>
              </a:rPr>
              <a:t>0</a:t>
            </a:r>
            <a:r>
              <a:rPr lang="en-US" sz="2800" dirty="0" smtClean="0">
                <a:cs typeface="Times"/>
              </a:rPr>
              <a:t> we have:</a:t>
            </a:r>
          </a:p>
          <a:p>
            <a:pPr marL="0" indent="0">
              <a:buNone/>
            </a:pPr>
            <a:r>
              <a:rPr lang="en-US" sz="2800" dirty="0" smtClean="0">
                <a:cs typeface="Times"/>
              </a:rPr>
              <a:t>			</a:t>
            </a:r>
            <a:r>
              <a:rPr lang="en-US" sz="2800" i="1" dirty="0" smtClean="0">
                <a:solidFill>
                  <a:schemeClr val="accent5"/>
                </a:solidFill>
                <a:latin typeface="Times"/>
                <a:cs typeface="Times"/>
              </a:rPr>
              <a:t>3n</a:t>
            </a:r>
            <a:r>
              <a:rPr lang="en-US" sz="2800" i="1" baseline="30000" dirty="0" smtClean="0">
                <a:solidFill>
                  <a:schemeClr val="accent5"/>
                </a:solidFill>
                <a:latin typeface="Times"/>
                <a:cs typeface="Times"/>
              </a:rPr>
              <a:t>2</a:t>
            </a:r>
            <a:r>
              <a:rPr lang="en-US" sz="2800" i="1" dirty="0" smtClean="0">
                <a:solidFill>
                  <a:schemeClr val="accent5"/>
                </a:solidFill>
                <a:latin typeface="Times"/>
                <a:cs typeface="Times"/>
              </a:rPr>
              <a:t> ≤ </a:t>
            </a:r>
            <a:r>
              <a:rPr lang="en-US" sz="2800" i="1" dirty="0" smtClean="0">
                <a:latin typeface="Times"/>
                <a:cs typeface="Times"/>
              </a:rPr>
              <a:t>3n</a:t>
            </a:r>
            <a:r>
              <a:rPr lang="en-US" sz="2800" i="1" baseline="30000" dirty="0" smtClean="0">
                <a:latin typeface="Times"/>
                <a:cs typeface="Times"/>
              </a:rPr>
              <a:t>2</a:t>
            </a:r>
            <a:r>
              <a:rPr lang="en-US" sz="2800" i="1" dirty="0" smtClean="0">
                <a:latin typeface="Times"/>
                <a:cs typeface="Times"/>
              </a:rPr>
              <a:t> </a:t>
            </a:r>
            <a:r>
              <a:rPr lang="en-US" sz="2800" i="1" dirty="0">
                <a:latin typeface="Times"/>
                <a:cs typeface="Times"/>
              </a:rPr>
              <a:t>+ </a:t>
            </a:r>
            <a:r>
              <a:rPr lang="en-US" sz="2800" i="1" dirty="0" smtClean="0">
                <a:latin typeface="Times"/>
                <a:cs typeface="Times"/>
              </a:rPr>
              <a:t>6n - 15</a:t>
            </a:r>
            <a:r>
              <a:rPr lang="en-US" sz="2800" i="1" dirty="0" smtClean="0">
                <a:solidFill>
                  <a:schemeClr val="accent3"/>
                </a:solidFill>
                <a:latin typeface="Times"/>
                <a:cs typeface="Times"/>
              </a:rPr>
              <a:t> ≤ 3n</a:t>
            </a:r>
            <a:r>
              <a:rPr lang="en-US" sz="2800" i="1" baseline="30000" dirty="0" smtClean="0">
                <a:solidFill>
                  <a:schemeClr val="accent3"/>
                </a:solidFill>
                <a:latin typeface="Times"/>
                <a:cs typeface="Times"/>
              </a:rPr>
              <a:t>2</a:t>
            </a:r>
            <a:r>
              <a:rPr lang="en-US" sz="2800" i="1" dirty="0" smtClean="0">
                <a:solidFill>
                  <a:schemeClr val="accent3"/>
                </a:solidFill>
                <a:latin typeface="Times"/>
                <a:cs typeface="Times"/>
              </a:rPr>
              <a:t> + 6n ≤ 3n</a:t>
            </a:r>
            <a:r>
              <a:rPr lang="en-US" sz="2800" i="1" baseline="30000" dirty="0" smtClean="0">
                <a:solidFill>
                  <a:schemeClr val="accent3"/>
                </a:solidFill>
                <a:latin typeface="Times"/>
                <a:cs typeface="Times"/>
              </a:rPr>
              <a:t>2</a:t>
            </a:r>
            <a:r>
              <a:rPr lang="en-US" sz="2800" i="1" dirty="0" smtClean="0">
                <a:solidFill>
                  <a:schemeClr val="accent3"/>
                </a:solidFill>
                <a:latin typeface="Times"/>
                <a:cs typeface="Times"/>
              </a:rPr>
              <a:t> + 6n</a:t>
            </a:r>
            <a:r>
              <a:rPr lang="en-US" sz="2800" i="1" baseline="30000" dirty="0" smtClean="0">
                <a:solidFill>
                  <a:schemeClr val="accent3"/>
                </a:solidFill>
                <a:latin typeface="Times"/>
                <a:cs typeface="Times"/>
              </a:rPr>
              <a:t>2</a:t>
            </a:r>
            <a:r>
              <a:rPr lang="en-US" sz="2800" i="1" dirty="0" smtClean="0">
                <a:solidFill>
                  <a:schemeClr val="accent3"/>
                </a:solidFill>
                <a:latin typeface="Times"/>
                <a:cs typeface="Times"/>
              </a:rPr>
              <a:t> = 9n</a:t>
            </a:r>
            <a:r>
              <a:rPr lang="en-US" sz="2800" i="1" baseline="30000" dirty="0" smtClean="0">
                <a:solidFill>
                  <a:schemeClr val="accent3"/>
                </a:solidFill>
                <a:latin typeface="Times"/>
                <a:cs typeface="Times"/>
              </a:rPr>
              <a:t>2</a:t>
            </a:r>
          </a:p>
          <a:p>
            <a:pPr marL="0" indent="0">
              <a:buNone/>
            </a:pPr>
            <a:endParaRPr lang="en-US" sz="2800" dirty="0">
              <a:cs typeface="Times"/>
            </a:endParaRPr>
          </a:p>
          <a:p>
            <a:pPr marL="0" indent="0">
              <a:buNone/>
            </a:pPr>
            <a:r>
              <a:rPr lang="en-US" sz="2800" dirty="0" smtClean="0">
                <a:cs typeface="Times"/>
              </a:rPr>
              <a:t>		</a:t>
            </a:r>
            <a:endParaRPr lang="en-US" sz="2800" i="1" baseline="30000" dirty="0" smtClean="0">
              <a:solidFill>
                <a:srgbClr val="9BBB59"/>
              </a:solidFill>
              <a:latin typeface="Times"/>
              <a:cs typeface="Times"/>
            </a:endParaRPr>
          </a:p>
          <a:p>
            <a:pPr marL="0" indent="0">
              <a:buNone/>
            </a:pPr>
            <a:endParaRPr lang="en-US" sz="2800" dirty="0" smtClean="0">
              <a:cs typeface="Times"/>
            </a:endParaRPr>
          </a:p>
          <a:p>
            <a:pPr marL="0" indent="0">
              <a:buNone/>
            </a:pPr>
            <a:r>
              <a:rPr lang="en-US" sz="2800" i="1" dirty="0">
                <a:solidFill>
                  <a:srgbClr val="F79646"/>
                </a:solidFill>
                <a:latin typeface="Times"/>
                <a:cs typeface="Times"/>
              </a:rPr>
              <a:t>	</a:t>
            </a:r>
            <a:endParaRPr lang="en-US" sz="2800" i="1" dirty="0" smtClean="0">
              <a:solidFill>
                <a:srgbClr val="F79646"/>
              </a:solidFill>
              <a:latin typeface="Times"/>
              <a:cs typeface="Times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-107663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4F6228"/>
                </a:solidFill>
              </a:rPr>
              <a:t>Asymptotic Analysis</a:t>
            </a:r>
          </a:p>
          <a:p>
            <a:r>
              <a:rPr lang="el-GR" sz="2900" dirty="0" smtClean="0">
                <a:solidFill>
                  <a:srgbClr val="4F6228"/>
                </a:solidFill>
              </a:rPr>
              <a:t>Θ</a:t>
            </a:r>
            <a:r>
              <a:rPr lang="en-US" sz="2900" dirty="0" smtClean="0">
                <a:solidFill>
                  <a:srgbClr val="4F6228"/>
                </a:solidFill>
              </a:rPr>
              <a:t> definition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30597" y="1941699"/>
            <a:ext cx="642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accent3"/>
                </a:solidFill>
                <a:latin typeface="Times"/>
                <a:cs typeface="Times"/>
              </a:rPr>
              <a:t>9</a:t>
            </a:r>
            <a:endParaRPr lang="en-US" sz="2800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9774" y="4437711"/>
            <a:ext cx="14160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504D"/>
                </a:solidFill>
                <a:latin typeface="Times"/>
                <a:cs typeface="Times"/>
              </a:rPr>
              <a:t>6</a:t>
            </a:r>
            <a:r>
              <a:rPr lang="en-US" i="1" dirty="0" smtClean="0">
                <a:solidFill>
                  <a:srgbClr val="C0504D"/>
                </a:solidFill>
                <a:latin typeface="Times"/>
                <a:cs typeface="Times"/>
              </a:rPr>
              <a:t>n </a:t>
            </a:r>
            <a:r>
              <a:rPr lang="mr-IN" i="1" dirty="0" smtClean="0">
                <a:solidFill>
                  <a:srgbClr val="C0504D"/>
                </a:solidFill>
                <a:latin typeface="Times"/>
                <a:cs typeface="Times"/>
              </a:rPr>
              <a:t>–</a:t>
            </a:r>
            <a:r>
              <a:rPr lang="en-US" i="1" dirty="0" smtClean="0">
                <a:solidFill>
                  <a:srgbClr val="C0504D"/>
                </a:solidFill>
                <a:latin typeface="Times"/>
                <a:cs typeface="Times"/>
              </a:rPr>
              <a:t> 15 ≥ 0</a:t>
            </a:r>
          </a:p>
          <a:p>
            <a:endParaRPr lang="en-US" i="1" dirty="0">
              <a:solidFill>
                <a:srgbClr val="C0504D"/>
              </a:solidFill>
              <a:latin typeface="Times"/>
              <a:cs typeface="Times"/>
            </a:endParaRPr>
          </a:p>
          <a:p>
            <a:r>
              <a:rPr lang="en-US" i="1" dirty="0" smtClean="0">
                <a:solidFill>
                  <a:srgbClr val="C0504D"/>
                </a:solidFill>
                <a:latin typeface="Times"/>
                <a:cs typeface="Times"/>
              </a:rPr>
              <a:t>  </a:t>
            </a:r>
          </a:p>
          <a:p>
            <a:endParaRPr lang="en-US" i="1" dirty="0">
              <a:solidFill>
                <a:srgbClr val="C0504D"/>
              </a:solidFill>
              <a:latin typeface="Times"/>
              <a:cs typeface="Times"/>
            </a:endParaRPr>
          </a:p>
          <a:p>
            <a:r>
              <a:rPr lang="en-US" i="1" dirty="0" smtClean="0">
                <a:solidFill>
                  <a:srgbClr val="C0504D"/>
                </a:solidFill>
                <a:latin typeface="Times"/>
                <a:cs typeface="Times"/>
              </a:rPr>
              <a:t>     </a:t>
            </a:r>
            <a:endParaRPr lang="en-US" i="1" dirty="0">
              <a:solidFill>
                <a:srgbClr val="C0504D"/>
              </a:solidFill>
              <a:latin typeface="Times"/>
              <a:cs typeface="Times"/>
            </a:endParaRPr>
          </a:p>
        </p:txBody>
      </p:sp>
      <p:cxnSp>
        <p:nvCxnSpPr>
          <p:cNvPr id="12" name="Curved Connector 11"/>
          <p:cNvCxnSpPr/>
          <p:nvPr/>
        </p:nvCxnSpPr>
        <p:spPr>
          <a:xfrm flipV="1">
            <a:off x="1299247" y="4437713"/>
            <a:ext cx="1211661" cy="496835"/>
          </a:xfrm>
          <a:prstGeom prst="straightConnector1">
            <a:avLst/>
          </a:prstGeom>
          <a:ln>
            <a:solidFill>
              <a:schemeClr val="accent2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8391" y="4306780"/>
            <a:ext cx="1474428" cy="1637457"/>
          </a:xfrm>
          <a:prstGeom prst="ellipse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Left Bracket 46"/>
          <p:cNvSpPr/>
          <p:nvPr/>
        </p:nvSpPr>
        <p:spPr>
          <a:xfrm rot="16200000">
            <a:off x="3608377" y="428907"/>
            <a:ext cx="124250" cy="1826717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449916" y="1313942"/>
            <a:ext cx="59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"/>
                <a:cs typeface="Times"/>
              </a:rPr>
              <a:t>f(n)</a:t>
            </a:r>
          </a:p>
        </p:txBody>
      </p:sp>
      <p:sp>
        <p:nvSpPr>
          <p:cNvPr id="50" name="Left Bracket 49"/>
          <p:cNvSpPr/>
          <p:nvPr/>
        </p:nvSpPr>
        <p:spPr>
          <a:xfrm rot="16200000">
            <a:off x="5407177" y="1162028"/>
            <a:ext cx="124251" cy="360474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172281" y="1313942"/>
            <a:ext cx="59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"/>
                <a:cs typeface="Times"/>
              </a:rPr>
              <a:t>g(n)</a:t>
            </a:r>
          </a:p>
        </p:txBody>
      </p:sp>
    </p:spTree>
    <p:extLst>
      <p:ext uri="{BB962C8B-B14F-4D97-AF65-F5344CB8AC3E}">
        <p14:creationId xmlns:p14="http://schemas.microsoft.com/office/powerpoint/2010/main" val="230340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05812" y="927661"/>
            <a:ext cx="8738188" cy="593033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u="sng" dirty="0" smtClean="0"/>
              <a:t>Show that</a:t>
            </a:r>
            <a:r>
              <a:rPr lang="en-US" sz="2800" dirty="0" smtClean="0"/>
              <a:t>:		</a:t>
            </a:r>
            <a:r>
              <a:rPr lang="en-US" sz="2800" i="1" dirty="0" smtClean="0">
                <a:latin typeface="Times"/>
                <a:cs typeface="Times"/>
              </a:rPr>
              <a:t>3n</a:t>
            </a:r>
            <a:r>
              <a:rPr lang="en-US" sz="2800" i="1" baseline="30000" dirty="0" smtClean="0">
                <a:latin typeface="Times"/>
                <a:cs typeface="Times"/>
              </a:rPr>
              <a:t>2</a:t>
            </a:r>
            <a:r>
              <a:rPr lang="en-US" sz="2800" i="1" dirty="0" smtClean="0">
                <a:latin typeface="Times"/>
                <a:cs typeface="Times"/>
              </a:rPr>
              <a:t> + 6n -15 = </a:t>
            </a:r>
            <a:r>
              <a:rPr lang="en-US" sz="2800" i="1" dirty="0" err="1" smtClean="0">
                <a:latin typeface="Times"/>
                <a:cs typeface="Times"/>
              </a:rPr>
              <a:t>θ</a:t>
            </a:r>
            <a:r>
              <a:rPr lang="en-US" sz="2800" i="1" dirty="0" smtClean="0">
                <a:latin typeface="Times"/>
                <a:cs typeface="Times"/>
              </a:rPr>
              <a:t>(n</a:t>
            </a:r>
            <a:r>
              <a:rPr lang="en-US" sz="2800" i="1" baseline="30000" dirty="0" smtClean="0">
                <a:latin typeface="Times"/>
                <a:cs typeface="Times"/>
              </a:rPr>
              <a:t>2 </a:t>
            </a:r>
            <a:r>
              <a:rPr lang="en-US" sz="2800" i="1" dirty="0" smtClean="0">
                <a:latin typeface="Times"/>
                <a:cs typeface="Times"/>
              </a:rPr>
              <a:t>)</a:t>
            </a:r>
            <a:endParaRPr lang="en-US" sz="2800" i="1" u="sng" dirty="0">
              <a:solidFill>
                <a:srgbClr val="F79646"/>
              </a:solidFill>
              <a:latin typeface="Times"/>
              <a:cs typeface="Times"/>
            </a:endParaRPr>
          </a:p>
          <a:p>
            <a:pPr marL="0" indent="0">
              <a:buNone/>
            </a:pPr>
            <a:r>
              <a:rPr lang="en-US" sz="2800" u="sng" dirty="0" smtClean="0"/>
              <a:t>Proof</a:t>
            </a:r>
            <a:r>
              <a:rPr lang="en-US" sz="2800" dirty="0" smtClean="0"/>
              <a:t>: </a:t>
            </a:r>
          </a:p>
          <a:p>
            <a:pPr marL="0" indent="0">
              <a:buNone/>
            </a:pPr>
            <a:r>
              <a:rPr lang="en-US" sz="2800" dirty="0" smtClean="0"/>
              <a:t>if we take		</a:t>
            </a:r>
            <a:r>
              <a:rPr lang="en-US" sz="2800" i="1" dirty="0" smtClean="0">
                <a:latin typeface="Times"/>
                <a:cs typeface="Times"/>
              </a:rPr>
              <a:t>c</a:t>
            </a:r>
            <a:r>
              <a:rPr lang="en-US" sz="2800" i="1" baseline="-25000" dirty="0" smtClean="0">
                <a:latin typeface="Times"/>
                <a:cs typeface="Times"/>
              </a:rPr>
              <a:t>1</a:t>
            </a:r>
            <a:r>
              <a:rPr lang="en-US" sz="2800" dirty="0" smtClean="0"/>
              <a:t> = ____</a:t>
            </a:r>
          </a:p>
          <a:p>
            <a:pPr marL="0" indent="0">
              <a:buNone/>
            </a:pPr>
            <a:r>
              <a:rPr lang="en-US" sz="2800" dirty="0" smtClean="0">
                <a:cs typeface="Times"/>
              </a:rPr>
              <a:t>					</a:t>
            </a:r>
            <a:r>
              <a:rPr lang="en-US" sz="2800" i="1" dirty="0" smtClean="0">
                <a:latin typeface="Times"/>
                <a:cs typeface="Times"/>
              </a:rPr>
              <a:t>c</a:t>
            </a:r>
            <a:r>
              <a:rPr lang="en-US" sz="2800" i="1" baseline="-25000" dirty="0" smtClean="0">
                <a:latin typeface="Times"/>
                <a:cs typeface="Times"/>
              </a:rPr>
              <a:t>2</a:t>
            </a:r>
            <a:r>
              <a:rPr lang="en-US" sz="2800" dirty="0" smtClean="0">
                <a:cs typeface="Times"/>
              </a:rPr>
              <a:t> = ____</a:t>
            </a:r>
          </a:p>
          <a:p>
            <a:pPr marL="0" indent="0">
              <a:buNone/>
            </a:pPr>
            <a:r>
              <a:rPr lang="en-US" sz="2800" dirty="0">
                <a:cs typeface="Times"/>
              </a:rPr>
              <a:t>	</a:t>
            </a:r>
            <a:r>
              <a:rPr lang="en-US" sz="2800" dirty="0" smtClean="0">
                <a:cs typeface="Times"/>
              </a:rPr>
              <a:t>				</a:t>
            </a:r>
            <a:r>
              <a:rPr lang="en-US" sz="2800" i="1" dirty="0" smtClean="0">
                <a:latin typeface="Times"/>
                <a:cs typeface="Times"/>
              </a:rPr>
              <a:t>n</a:t>
            </a:r>
            <a:r>
              <a:rPr lang="en-US" sz="2800" i="1" baseline="-25000" dirty="0" smtClean="0">
                <a:latin typeface="Times"/>
                <a:cs typeface="Times"/>
              </a:rPr>
              <a:t>0</a:t>
            </a:r>
            <a:r>
              <a:rPr lang="en-US" sz="2800" dirty="0" smtClean="0">
                <a:cs typeface="Times"/>
              </a:rPr>
              <a:t> = ____</a:t>
            </a:r>
          </a:p>
          <a:p>
            <a:pPr marL="0" indent="0">
              <a:buNone/>
            </a:pPr>
            <a:r>
              <a:rPr lang="en-US" sz="2800" dirty="0" smtClean="0">
                <a:cs typeface="Times"/>
              </a:rPr>
              <a:t>Then for all </a:t>
            </a:r>
            <a:r>
              <a:rPr lang="en-US" sz="2800" i="1" dirty="0" smtClean="0">
                <a:latin typeface="Times"/>
                <a:cs typeface="Times"/>
              </a:rPr>
              <a:t>n ≥ n</a:t>
            </a:r>
            <a:r>
              <a:rPr lang="en-US" sz="2800" i="1" baseline="-25000" dirty="0" smtClean="0">
                <a:latin typeface="Times"/>
                <a:cs typeface="Times"/>
              </a:rPr>
              <a:t>0</a:t>
            </a:r>
            <a:r>
              <a:rPr lang="en-US" sz="2800" dirty="0" smtClean="0">
                <a:cs typeface="Times"/>
              </a:rPr>
              <a:t> we have:</a:t>
            </a:r>
          </a:p>
          <a:p>
            <a:pPr marL="0" indent="0">
              <a:buNone/>
            </a:pPr>
            <a:r>
              <a:rPr lang="en-US" sz="2800" dirty="0" smtClean="0">
                <a:cs typeface="Times"/>
              </a:rPr>
              <a:t>			</a:t>
            </a:r>
            <a:r>
              <a:rPr lang="en-US" sz="2800" i="1" dirty="0" smtClean="0">
                <a:solidFill>
                  <a:schemeClr val="accent5"/>
                </a:solidFill>
                <a:latin typeface="Times"/>
                <a:cs typeface="Times"/>
              </a:rPr>
              <a:t>3n</a:t>
            </a:r>
            <a:r>
              <a:rPr lang="en-US" sz="2800" i="1" baseline="30000" dirty="0" smtClean="0">
                <a:solidFill>
                  <a:schemeClr val="accent5"/>
                </a:solidFill>
                <a:latin typeface="Times"/>
                <a:cs typeface="Times"/>
              </a:rPr>
              <a:t>2</a:t>
            </a:r>
            <a:r>
              <a:rPr lang="en-US" sz="2800" i="1" dirty="0" smtClean="0">
                <a:solidFill>
                  <a:schemeClr val="accent5"/>
                </a:solidFill>
                <a:latin typeface="Times"/>
                <a:cs typeface="Times"/>
              </a:rPr>
              <a:t> ≤ </a:t>
            </a:r>
            <a:r>
              <a:rPr lang="en-US" sz="2800" i="1" dirty="0" smtClean="0">
                <a:latin typeface="Times"/>
                <a:cs typeface="Times"/>
              </a:rPr>
              <a:t>3n</a:t>
            </a:r>
            <a:r>
              <a:rPr lang="en-US" sz="2800" i="1" baseline="30000" dirty="0" smtClean="0">
                <a:latin typeface="Times"/>
                <a:cs typeface="Times"/>
              </a:rPr>
              <a:t>2</a:t>
            </a:r>
            <a:r>
              <a:rPr lang="en-US" sz="2800" i="1" dirty="0" smtClean="0">
                <a:latin typeface="Times"/>
                <a:cs typeface="Times"/>
              </a:rPr>
              <a:t> </a:t>
            </a:r>
            <a:r>
              <a:rPr lang="en-US" sz="2800" i="1" dirty="0">
                <a:latin typeface="Times"/>
                <a:cs typeface="Times"/>
              </a:rPr>
              <a:t>+ </a:t>
            </a:r>
            <a:r>
              <a:rPr lang="en-US" sz="2800" i="1" dirty="0" smtClean="0">
                <a:latin typeface="Times"/>
                <a:cs typeface="Times"/>
              </a:rPr>
              <a:t>6n - 15</a:t>
            </a:r>
            <a:r>
              <a:rPr lang="en-US" sz="2800" i="1" dirty="0" smtClean="0">
                <a:solidFill>
                  <a:schemeClr val="accent3"/>
                </a:solidFill>
                <a:latin typeface="Times"/>
                <a:cs typeface="Times"/>
              </a:rPr>
              <a:t> ≤ 3n</a:t>
            </a:r>
            <a:r>
              <a:rPr lang="en-US" sz="2800" i="1" baseline="30000" dirty="0" smtClean="0">
                <a:solidFill>
                  <a:schemeClr val="accent3"/>
                </a:solidFill>
                <a:latin typeface="Times"/>
                <a:cs typeface="Times"/>
              </a:rPr>
              <a:t>2</a:t>
            </a:r>
            <a:r>
              <a:rPr lang="en-US" sz="2800" i="1" dirty="0" smtClean="0">
                <a:solidFill>
                  <a:schemeClr val="accent3"/>
                </a:solidFill>
                <a:latin typeface="Times"/>
                <a:cs typeface="Times"/>
              </a:rPr>
              <a:t> + 6n ≤ 3n</a:t>
            </a:r>
            <a:r>
              <a:rPr lang="en-US" sz="2800" i="1" baseline="30000" dirty="0" smtClean="0">
                <a:solidFill>
                  <a:schemeClr val="accent3"/>
                </a:solidFill>
                <a:latin typeface="Times"/>
                <a:cs typeface="Times"/>
              </a:rPr>
              <a:t>2</a:t>
            </a:r>
            <a:r>
              <a:rPr lang="en-US" sz="2800" i="1" dirty="0" smtClean="0">
                <a:solidFill>
                  <a:schemeClr val="accent3"/>
                </a:solidFill>
                <a:latin typeface="Times"/>
                <a:cs typeface="Times"/>
              </a:rPr>
              <a:t> + 6n</a:t>
            </a:r>
            <a:r>
              <a:rPr lang="en-US" sz="2800" i="1" baseline="30000" dirty="0" smtClean="0">
                <a:solidFill>
                  <a:schemeClr val="accent3"/>
                </a:solidFill>
                <a:latin typeface="Times"/>
                <a:cs typeface="Times"/>
              </a:rPr>
              <a:t>2</a:t>
            </a:r>
            <a:r>
              <a:rPr lang="en-US" sz="2800" i="1" dirty="0" smtClean="0">
                <a:solidFill>
                  <a:schemeClr val="accent3"/>
                </a:solidFill>
                <a:latin typeface="Times"/>
                <a:cs typeface="Times"/>
              </a:rPr>
              <a:t> = 9n</a:t>
            </a:r>
            <a:r>
              <a:rPr lang="en-US" sz="2800" i="1" baseline="30000" dirty="0" smtClean="0">
                <a:solidFill>
                  <a:schemeClr val="accent3"/>
                </a:solidFill>
                <a:latin typeface="Times"/>
                <a:cs typeface="Times"/>
              </a:rPr>
              <a:t>2</a:t>
            </a:r>
          </a:p>
          <a:p>
            <a:pPr marL="0" indent="0">
              <a:buNone/>
            </a:pPr>
            <a:endParaRPr lang="en-US" sz="2800" dirty="0">
              <a:cs typeface="Times"/>
            </a:endParaRPr>
          </a:p>
          <a:p>
            <a:pPr marL="0" indent="0">
              <a:buNone/>
            </a:pPr>
            <a:r>
              <a:rPr lang="en-US" sz="2800" dirty="0" smtClean="0">
                <a:cs typeface="Times"/>
              </a:rPr>
              <a:t>		</a:t>
            </a:r>
            <a:endParaRPr lang="en-US" sz="2800" i="1" baseline="30000" dirty="0" smtClean="0">
              <a:solidFill>
                <a:srgbClr val="9BBB59"/>
              </a:solidFill>
              <a:latin typeface="Times"/>
              <a:cs typeface="Times"/>
            </a:endParaRPr>
          </a:p>
          <a:p>
            <a:pPr marL="0" indent="0">
              <a:buNone/>
            </a:pPr>
            <a:endParaRPr lang="en-US" sz="2800" dirty="0" smtClean="0">
              <a:cs typeface="Times"/>
            </a:endParaRPr>
          </a:p>
          <a:p>
            <a:pPr marL="0" indent="0">
              <a:buNone/>
            </a:pPr>
            <a:r>
              <a:rPr lang="en-US" sz="2800" i="1" dirty="0">
                <a:solidFill>
                  <a:srgbClr val="F79646"/>
                </a:solidFill>
                <a:latin typeface="Times"/>
                <a:cs typeface="Times"/>
              </a:rPr>
              <a:t>	</a:t>
            </a:r>
            <a:endParaRPr lang="en-US" sz="2800" i="1" dirty="0" smtClean="0">
              <a:solidFill>
                <a:srgbClr val="F79646"/>
              </a:solidFill>
              <a:latin typeface="Times"/>
              <a:cs typeface="Times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-107663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4F6228"/>
                </a:solidFill>
              </a:rPr>
              <a:t>Asymptotic Analysis</a:t>
            </a:r>
          </a:p>
          <a:p>
            <a:r>
              <a:rPr lang="el-GR" sz="2900" dirty="0" smtClean="0">
                <a:solidFill>
                  <a:srgbClr val="4F6228"/>
                </a:solidFill>
              </a:rPr>
              <a:t>Θ</a:t>
            </a:r>
            <a:r>
              <a:rPr lang="en-US" sz="2900" dirty="0" smtClean="0">
                <a:solidFill>
                  <a:srgbClr val="4F6228"/>
                </a:solidFill>
              </a:rPr>
              <a:t> definition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30597" y="1941699"/>
            <a:ext cx="642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accent3"/>
                </a:solidFill>
                <a:latin typeface="Times"/>
                <a:cs typeface="Times"/>
              </a:rPr>
              <a:t>9</a:t>
            </a:r>
            <a:endParaRPr lang="en-US" sz="2800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9774" y="4437711"/>
            <a:ext cx="14160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504D"/>
                </a:solidFill>
                <a:latin typeface="Times"/>
                <a:cs typeface="Times"/>
              </a:rPr>
              <a:t>6</a:t>
            </a:r>
            <a:r>
              <a:rPr lang="en-US" i="1" dirty="0" smtClean="0">
                <a:solidFill>
                  <a:srgbClr val="C0504D"/>
                </a:solidFill>
                <a:latin typeface="Times"/>
                <a:cs typeface="Times"/>
              </a:rPr>
              <a:t>n </a:t>
            </a:r>
            <a:r>
              <a:rPr lang="mr-IN" i="1" dirty="0" smtClean="0">
                <a:solidFill>
                  <a:srgbClr val="C0504D"/>
                </a:solidFill>
                <a:latin typeface="Times"/>
                <a:cs typeface="Times"/>
              </a:rPr>
              <a:t>–</a:t>
            </a:r>
            <a:r>
              <a:rPr lang="en-US" i="1" dirty="0" smtClean="0">
                <a:solidFill>
                  <a:srgbClr val="C0504D"/>
                </a:solidFill>
                <a:latin typeface="Times"/>
                <a:cs typeface="Times"/>
              </a:rPr>
              <a:t> 15 ≥ 0</a:t>
            </a:r>
          </a:p>
          <a:p>
            <a:endParaRPr lang="en-US" i="1" dirty="0">
              <a:solidFill>
                <a:srgbClr val="C0504D"/>
              </a:solidFill>
              <a:latin typeface="Times"/>
              <a:cs typeface="Times"/>
            </a:endParaRPr>
          </a:p>
          <a:p>
            <a:r>
              <a:rPr lang="en-US" i="1" dirty="0" smtClean="0">
                <a:solidFill>
                  <a:srgbClr val="C0504D"/>
                </a:solidFill>
                <a:latin typeface="Times"/>
                <a:cs typeface="Times"/>
              </a:rPr>
              <a:t>  6n  ≥ 15</a:t>
            </a:r>
          </a:p>
          <a:p>
            <a:endParaRPr lang="en-US" i="1" dirty="0">
              <a:solidFill>
                <a:srgbClr val="C0504D"/>
              </a:solidFill>
              <a:latin typeface="Times"/>
              <a:cs typeface="Times"/>
            </a:endParaRPr>
          </a:p>
          <a:p>
            <a:r>
              <a:rPr lang="en-US" i="1" dirty="0" smtClean="0">
                <a:solidFill>
                  <a:srgbClr val="C0504D"/>
                </a:solidFill>
                <a:latin typeface="Times"/>
                <a:cs typeface="Times"/>
              </a:rPr>
              <a:t>     </a:t>
            </a:r>
            <a:endParaRPr lang="en-US" i="1" dirty="0">
              <a:solidFill>
                <a:srgbClr val="C0504D"/>
              </a:solidFill>
              <a:latin typeface="Times"/>
              <a:cs typeface="Times"/>
            </a:endParaRPr>
          </a:p>
        </p:txBody>
      </p:sp>
      <p:cxnSp>
        <p:nvCxnSpPr>
          <p:cNvPr id="12" name="Curved Connector 11"/>
          <p:cNvCxnSpPr/>
          <p:nvPr/>
        </p:nvCxnSpPr>
        <p:spPr>
          <a:xfrm flipV="1">
            <a:off x="1299247" y="4437713"/>
            <a:ext cx="1211661" cy="496835"/>
          </a:xfrm>
          <a:prstGeom prst="straightConnector1">
            <a:avLst/>
          </a:prstGeom>
          <a:ln>
            <a:solidFill>
              <a:schemeClr val="accent2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34562" y="4730158"/>
            <a:ext cx="0" cy="340305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8391" y="4306780"/>
            <a:ext cx="1474428" cy="1637457"/>
          </a:xfrm>
          <a:prstGeom prst="ellipse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Left Bracket 46"/>
          <p:cNvSpPr/>
          <p:nvPr/>
        </p:nvSpPr>
        <p:spPr>
          <a:xfrm rot="16200000">
            <a:off x="3608377" y="428907"/>
            <a:ext cx="124250" cy="1826717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449916" y="1313942"/>
            <a:ext cx="59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"/>
                <a:cs typeface="Times"/>
              </a:rPr>
              <a:t>f(n)</a:t>
            </a:r>
          </a:p>
        </p:txBody>
      </p:sp>
      <p:sp>
        <p:nvSpPr>
          <p:cNvPr id="50" name="Left Bracket 49"/>
          <p:cNvSpPr/>
          <p:nvPr/>
        </p:nvSpPr>
        <p:spPr>
          <a:xfrm rot="16200000">
            <a:off x="5407177" y="1162028"/>
            <a:ext cx="124251" cy="360474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172281" y="1313942"/>
            <a:ext cx="59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"/>
                <a:cs typeface="Times"/>
              </a:rPr>
              <a:t>g(n)</a:t>
            </a:r>
          </a:p>
        </p:txBody>
      </p:sp>
    </p:spTree>
    <p:extLst>
      <p:ext uri="{BB962C8B-B14F-4D97-AF65-F5344CB8AC3E}">
        <p14:creationId xmlns:p14="http://schemas.microsoft.com/office/powerpoint/2010/main" val="105468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05812" y="927661"/>
            <a:ext cx="8738188" cy="593033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u="sng" dirty="0" smtClean="0"/>
              <a:t>Show that</a:t>
            </a:r>
            <a:r>
              <a:rPr lang="en-US" sz="2800" dirty="0" smtClean="0"/>
              <a:t>:		</a:t>
            </a:r>
            <a:r>
              <a:rPr lang="en-US" sz="2800" i="1" dirty="0" smtClean="0">
                <a:latin typeface="Times"/>
                <a:cs typeface="Times"/>
              </a:rPr>
              <a:t>3n</a:t>
            </a:r>
            <a:r>
              <a:rPr lang="en-US" sz="2800" i="1" baseline="30000" dirty="0" smtClean="0">
                <a:latin typeface="Times"/>
                <a:cs typeface="Times"/>
              </a:rPr>
              <a:t>2</a:t>
            </a:r>
            <a:r>
              <a:rPr lang="en-US" sz="2800" i="1" dirty="0" smtClean="0">
                <a:latin typeface="Times"/>
                <a:cs typeface="Times"/>
              </a:rPr>
              <a:t> + 6n -15 = </a:t>
            </a:r>
            <a:r>
              <a:rPr lang="en-US" sz="2800" i="1" dirty="0" err="1" smtClean="0">
                <a:latin typeface="Times"/>
                <a:cs typeface="Times"/>
              </a:rPr>
              <a:t>θ</a:t>
            </a:r>
            <a:r>
              <a:rPr lang="en-US" sz="2800" i="1" dirty="0" smtClean="0">
                <a:latin typeface="Times"/>
                <a:cs typeface="Times"/>
              </a:rPr>
              <a:t>(n</a:t>
            </a:r>
            <a:r>
              <a:rPr lang="en-US" sz="2800" i="1" baseline="30000" dirty="0" smtClean="0">
                <a:latin typeface="Times"/>
                <a:cs typeface="Times"/>
              </a:rPr>
              <a:t>2 </a:t>
            </a:r>
            <a:r>
              <a:rPr lang="en-US" sz="2800" i="1" dirty="0" smtClean="0">
                <a:latin typeface="Times"/>
                <a:cs typeface="Times"/>
              </a:rPr>
              <a:t>)</a:t>
            </a:r>
            <a:endParaRPr lang="en-US" sz="2800" i="1" u="sng" dirty="0">
              <a:solidFill>
                <a:srgbClr val="F79646"/>
              </a:solidFill>
              <a:latin typeface="Times"/>
              <a:cs typeface="Times"/>
            </a:endParaRPr>
          </a:p>
          <a:p>
            <a:pPr marL="0" indent="0">
              <a:buNone/>
            </a:pPr>
            <a:r>
              <a:rPr lang="en-US" sz="2800" u="sng" dirty="0" smtClean="0"/>
              <a:t>Proof</a:t>
            </a:r>
            <a:r>
              <a:rPr lang="en-US" sz="2800" dirty="0" smtClean="0"/>
              <a:t>: </a:t>
            </a:r>
          </a:p>
          <a:p>
            <a:pPr marL="0" indent="0">
              <a:buNone/>
            </a:pPr>
            <a:r>
              <a:rPr lang="en-US" sz="2800" dirty="0" smtClean="0"/>
              <a:t>if we take		</a:t>
            </a:r>
            <a:r>
              <a:rPr lang="en-US" sz="2800" i="1" dirty="0" smtClean="0">
                <a:latin typeface="Times"/>
                <a:cs typeface="Times"/>
              </a:rPr>
              <a:t>c</a:t>
            </a:r>
            <a:r>
              <a:rPr lang="en-US" sz="2800" i="1" baseline="-25000" dirty="0" smtClean="0">
                <a:latin typeface="Times"/>
                <a:cs typeface="Times"/>
              </a:rPr>
              <a:t>1</a:t>
            </a:r>
            <a:r>
              <a:rPr lang="en-US" sz="2800" dirty="0" smtClean="0"/>
              <a:t> = ____</a:t>
            </a:r>
          </a:p>
          <a:p>
            <a:pPr marL="0" indent="0">
              <a:buNone/>
            </a:pPr>
            <a:r>
              <a:rPr lang="en-US" sz="2800" dirty="0" smtClean="0">
                <a:cs typeface="Times"/>
              </a:rPr>
              <a:t>					</a:t>
            </a:r>
            <a:r>
              <a:rPr lang="en-US" sz="2800" i="1" dirty="0" smtClean="0">
                <a:latin typeface="Times"/>
                <a:cs typeface="Times"/>
              </a:rPr>
              <a:t>c</a:t>
            </a:r>
            <a:r>
              <a:rPr lang="en-US" sz="2800" i="1" baseline="-25000" dirty="0" smtClean="0">
                <a:latin typeface="Times"/>
                <a:cs typeface="Times"/>
              </a:rPr>
              <a:t>2</a:t>
            </a:r>
            <a:r>
              <a:rPr lang="en-US" sz="2800" dirty="0" smtClean="0">
                <a:cs typeface="Times"/>
              </a:rPr>
              <a:t> = ____</a:t>
            </a:r>
          </a:p>
          <a:p>
            <a:pPr marL="0" indent="0">
              <a:buNone/>
            </a:pPr>
            <a:r>
              <a:rPr lang="en-US" sz="2800" dirty="0">
                <a:cs typeface="Times"/>
              </a:rPr>
              <a:t>	</a:t>
            </a:r>
            <a:r>
              <a:rPr lang="en-US" sz="2800" dirty="0" smtClean="0">
                <a:cs typeface="Times"/>
              </a:rPr>
              <a:t>				</a:t>
            </a:r>
            <a:r>
              <a:rPr lang="en-US" sz="2800" i="1" dirty="0" smtClean="0">
                <a:latin typeface="Times"/>
                <a:cs typeface="Times"/>
              </a:rPr>
              <a:t>n</a:t>
            </a:r>
            <a:r>
              <a:rPr lang="en-US" sz="2800" i="1" baseline="-25000" dirty="0" smtClean="0">
                <a:latin typeface="Times"/>
                <a:cs typeface="Times"/>
              </a:rPr>
              <a:t>0</a:t>
            </a:r>
            <a:r>
              <a:rPr lang="en-US" sz="2800" dirty="0" smtClean="0">
                <a:cs typeface="Times"/>
              </a:rPr>
              <a:t> = ____</a:t>
            </a:r>
          </a:p>
          <a:p>
            <a:pPr marL="0" indent="0">
              <a:buNone/>
            </a:pPr>
            <a:r>
              <a:rPr lang="en-US" sz="2800" dirty="0" smtClean="0">
                <a:cs typeface="Times"/>
              </a:rPr>
              <a:t>Then for all </a:t>
            </a:r>
            <a:r>
              <a:rPr lang="en-US" sz="2800" i="1" dirty="0" smtClean="0">
                <a:latin typeface="Times"/>
                <a:cs typeface="Times"/>
              </a:rPr>
              <a:t>n ≥ n</a:t>
            </a:r>
            <a:r>
              <a:rPr lang="en-US" sz="2800" i="1" baseline="-25000" dirty="0" smtClean="0">
                <a:latin typeface="Times"/>
                <a:cs typeface="Times"/>
              </a:rPr>
              <a:t>0</a:t>
            </a:r>
            <a:r>
              <a:rPr lang="en-US" sz="2800" dirty="0" smtClean="0">
                <a:cs typeface="Times"/>
              </a:rPr>
              <a:t> we have:</a:t>
            </a:r>
          </a:p>
          <a:p>
            <a:pPr marL="0" indent="0">
              <a:buNone/>
            </a:pPr>
            <a:r>
              <a:rPr lang="en-US" sz="2800" dirty="0" smtClean="0">
                <a:cs typeface="Times"/>
              </a:rPr>
              <a:t>			</a:t>
            </a:r>
            <a:r>
              <a:rPr lang="en-US" sz="2800" i="1" dirty="0" smtClean="0">
                <a:solidFill>
                  <a:schemeClr val="accent5"/>
                </a:solidFill>
                <a:latin typeface="Times"/>
                <a:cs typeface="Times"/>
              </a:rPr>
              <a:t>3n</a:t>
            </a:r>
            <a:r>
              <a:rPr lang="en-US" sz="2800" i="1" baseline="30000" dirty="0" smtClean="0">
                <a:solidFill>
                  <a:schemeClr val="accent5"/>
                </a:solidFill>
                <a:latin typeface="Times"/>
                <a:cs typeface="Times"/>
              </a:rPr>
              <a:t>2</a:t>
            </a:r>
            <a:r>
              <a:rPr lang="en-US" sz="2800" i="1" dirty="0" smtClean="0">
                <a:solidFill>
                  <a:schemeClr val="accent5"/>
                </a:solidFill>
                <a:latin typeface="Times"/>
                <a:cs typeface="Times"/>
              </a:rPr>
              <a:t> ≤ </a:t>
            </a:r>
            <a:r>
              <a:rPr lang="en-US" sz="2800" i="1" dirty="0" smtClean="0">
                <a:latin typeface="Times"/>
                <a:cs typeface="Times"/>
              </a:rPr>
              <a:t>3n</a:t>
            </a:r>
            <a:r>
              <a:rPr lang="en-US" sz="2800" i="1" baseline="30000" dirty="0" smtClean="0">
                <a:latin typeface="Times"/>
                <a:cs typeface="Times"/>
              </a:rPr>
              <a:t>2</a:t>
            </a:r>
            <a:r>
              <a:rPr lang="en-US" sz="2800" i="1" dirty="0" smtClean="0">
                <a:latin typeface="Times"/>
                <a:cs typeface="Times"/>
              </a:rPr>
              <a:t> </a:t>
            </a:r>
            <a:r>
              <a:rPr lang="en-US" sz="2800" i="1" dirty="0">
                <a:latin typeface="Times"/>
                <a:cs typeface="Times"/>
              </a:rPr>
              <a:t>+ </a:t>
            </a:r>
            <a:r>
              <a:rPr lang="en-US" sz="2800" i="1" dirty="0" smtClean="0">
                <a:latin typeface="Times"/>
                <a:cs typeface="Times"/>
              </a:rPr>
              <a:t>6n - 15</a:t>
            </a:r>
            <a:r>
              <a:rPr lang="en-US" sz="2800" i="1" dirty="0" smtClean="0">
                <a:solidFill>
                  <a:schemeClr val="accent3"/>
                </a:solidFill>
                <a:latin typeface="Times"/>
                <a:cs typeface="Times"/>
              </a:rPr>
              <a:t> ≤ 3n</a:t>
            </a:r>
            <a:r>
              <a:rPr lang="en-US" sz="2800" i="1" baseline="30000" dirty="0" smtClean="0">
                <a:solidFill>
                  <a:schemeClr val="accent3"/>
                </a:solidFill>
                <a:latin typeface="Times"/>
                <a:cs typeface="Times"/>
              </a:rPr>
              <a:t>2</a:t>
            </a:r>
            <a:r>
              <a:rPr lang="en-US" sz="2800" i="1" dirty="0" smtClean="0">
                <a:solidFill>
                  <a:schemeClr val="accent3"/>
                </a:solidFill>
                <a:latin typeface="Times"/>
                <a:cs typeface="Times"/>
              </a:rPr>
              <a:t> + 6n ≤ 3n</a:t>
            </a:r>
            <a:r>
              <a:rPr lang="en-US" sz="2800" i="1" baseline="30000" dirty="0" smtClean="0">
                <a:solidFill>
                  <a:schemeClr val="accent3"/>
                </a:solidFill>
                <a:latin typeface="Times"/>
                <a:cs typeface="Times"/>
              </a:rPr>
              <a:t>2</a:t>
            </a:r>
            <a:r>
              <a:rPr lang="en-US" sz="2800" i="1" dirty="0" smtClean="0">
                <a:solidFill>
                  <a:schemeClr val="accent3"/>
                </a:solidFill>
                <a:latin typeface="Times"/>
                <a:cs typeface="Times"/>
              </a:rPr>
              <a:t> + 6n</a:t>
            </a:r>
            <a:r>
              <a:rPr lang="en-US" sz="2800" i="1" baseline="30000" dirty="0" smtClean="0">
                <a:solidFill>
                  <a:schemeClr val="accent3"/>
                </a:solidFill>
                <a:latin typeface="Times"/>
                <a:cs typeface="Times"/>
              </a:rPr>
              <a:t>2</a:t>
            </a:r>
            <a:r>
              <a:rPr lang="en-US" sz="2800" i="1" dirty="0" smtClean="0">
                <a:solidFill>
                  <a:schemeClr val="accent3"/>
                </a:solidFill>
                <a:latin typeface="Times"/>
                <a:cs typeface="Times"/>
              </a:rPr>
              <a:t> = 9n</a:t>
            </a:r>
            <a:r>
              <a:rPr lang="en-US" sz="2800" i="1" baseline="30000" dirty="0" smtClean="0">
                <a:solidFill>
                  <a:schemeClr val="accent3"/>
                </a:solidFill>
                <a:latin typeface="Times"/>
                <a:cs typeface="Times"/>
              </a:rPr>
              <a:t>2</a:t>
            </a:r>
          </a:p>
          <a:p>
            <a:pPr marL="0" indent="0">
              <a:buNone/>
            </a:pPr>
            <a:endParaRPr lang="en-US" sz="2800" dirty="0">
              <a:cs typeface="Times"/>
            </a:endParaRPr>
          </a:p>
          <a:p>
            <a:pPr marL="0" indent="0">
              <a:buNone/>
            </a:pPr>
            <a:r>
              <a:rPr lang="en-US" sz="2800" dirty="0" smtClean="0">
                <a:cs typeface="Times"/>
              </a:rPr>
              <a:t>		</a:t>
            </a:r>
            <a:endParaRPr lang="en-US" sz="2800" i="1" baseline="30000" dirty="0" smtClean="0">
              <a:solidFill>
                <a:srgbClr val="9BBB59"/>
              </a:solidFill>
              <a:latin typeface="Times"/>
              <a:cs typeface="Times"/>
            </a:endParaRPr>
          </a:p>
          <a:p>
            <a:pPr marL="0" indent="0">
              <a:buNone/>
            </a:pPr>
            <a:endParaRPr lang="en-US" sz="2800" dirty="0" smtClean="0">
              <a:cs typeface="Times"/>
            </a:endParaRPr>
          </a:p>
          <a:p>
            <a:pPr marL="0" indent="0">
              <a:buNone/>
            </a:pPr>
            <a:r>
              <a:rPr lang="en-US" sz="2800" i="1" dirty="0">
                <a:solidFill>
                  <a:srgbClr val="F79646"/>
                </a:solidFill>
                <a:latin typeface="Times"/>
                <a:cs typeface="Times"/>
              </a:rPr>
              <a:t>	</a:t>
            </a:r>
            <a:endParaRPr lang="en-US" sz="2800" i="1" dirty="0" smtClean="0">
              <a:solidFill>
                <a:srgbClr val="F79646"/>
              </a:solidFill>
              <a:latin typeface="Times"/>
              <a:cs typeface="Times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-107663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4F6228"/>
                </a:solidFill>
              </a:rPr>
              <a:t>Asymptotic Analysis</a:t>
            </a:r>
          </a:p>
          <a:p>
            <a:r>
              <a:rPr lang="el-GR" sz="2900" dirty="0" smtClean="0">
                <a:solidFill>
                  <a:srgbClr val="4F6228"/>
                </a:solidFill>
              </a:rPr>
              <a:t>Θ</a:t>
            </a:r>
            <a:r>
              <a:rPr lang="en-US" sz="2900" dirty="0" smtClean="0">
                <a:solidFill>
                  <a:srgbClr val="4F6228"/>
                </a:solidFill>
              </a:rPr>
              <a:t> definition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30597" y="1941699"/>
            <a:ext cx="642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accent3"/>
                </a:solidFill>
                <a:latin typeface="Times"/>
                <a:cs typeface="Times"/>
              </a:rPr>
              <a:t>9</a:t>
            </a:r>
            <a:endParaRPr lang="en-US" sz="2800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9774" y="4437711"/>
            <a:ext cx="14160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504D"/>
                </a:solidFill>
                <a:latin typeface="Times"/>
                <a:cs typeface="Times"/>
              </a:rPr>
              <a:t>6</a:t>
            </a:r>
            <a:r>
              <a:rPr lang="en-US" i="1" dirty="0" smtClean="0">
                <a:solidFill>
                  <a:srgbClr val="C0504D"/>
                </a:solidFill>
                <a:latin typeface="Times"/>
                <a:cs typeface="Times"/>
              </a:rPr>
              <a:t>n </a:t>
            </a:r>
            <a:r>
              <a:rPr lang="mr-IN" i="1" dirty="0" smtClean="0">
                <a:solidFill>
                  <a:srgbClr val="C0504D"/>
                </a:solidFill>
                <a:latin typeface="Times"/>
                <a:cs typeface="Times"/>
              </a:rPr>
              <a:t>–</a:t>
            </a:r>
            <a:r>
              <a:rPr lang="en-US" i="1" dirty="0" smtClean="0">
                <a:solidFill>
                  <a:srgbClr val="C0504D"/>
                </a:solidFill>
                <a:latin typeface="Times"/>
                <a:cs typeface="Times"/>
              </a:rPr>
              <a:t> 15 ≥ 0</a:t>
            </a:r>
          </a:p>
          <a:p>
            <a:endParaRPr lang="en-US" i="1" dirty="0">
              <a:solidFill>
                <a:srgbClr val="C0504D"/>
              </a:solidFill>
              <a:latin typeface="Times"/>
              <a:cs typeface="Times"/>
            </a:endParaRPr>
          </a:p>
          <a:p>
            <a:r>
              <a:rPr lang="en-US" i="1" dirty="0" smtClean="0">
                <a:solidFill>
                  <a:srgbClr val="C0504D"/>
                </a:solidFill>
                <a:latin typeface="Times"/>
                <a:cs typeface="Times"/>
              </a:rPr>
              <a:t>  6n  ≥ 15</a:t>
            </a:r>
          </a:p>
          <a:p>
            <a:endParaRPr lang="en-US" i="1" dirty="0">
              <a:solidFill>
                <a:srgbClr val="C0504D"/>
              </a:solidFill>
              <a:latin typeface="Times"/>
              <a:cs typeface="Times"/>
            </a:endParaRPr>
          </a:p>
          <a:p>
            <a:r>
              <a:rPr lang="en-US" i="1" dirty="0" smtClean="0">
                <a:solidFill>
                  <a:srgbClr val="C0504D"/>
                </a:solidFill>
                <a:latin typeface="Times"/>
                <a:cs typeface="Times"/>
              </a:rPr>
              <a:t>     n ≥ 2.5</a:t>
            </a:r>
            <a:endParaRPr lang="en-US" i="1" dirty="0">
              <a:solidFill>
                <a:srgbClr val="C0504D"/>
              </a:solidFill>
              <a:latin typeface="Times"/>
              <a:cs typeface="Times"/>
            </a:endParaRPr>
          </a:p>
        </p:txBody>
      </p:sp>
      <p:cxnSp>
        <p:nvCxnSpPr>
          <p:cNvPr id="12" name="Curved Connector 11"/>
          <p:cNvCxnSpPr/>
          <p:nvPr/>
        </p:nvCxnSpPr>
        <p:spPr>
          <a:xfrm flipV="1">
            <a:off x="1299247" y="4437713"/>
            <a:ext cx="1211661" cy="496835"/>
          </a:xfrm>
          <a:prstGeom prst="straightConnector1">
            <a:avLst/>
          </a:prstGeom>
          <a:ln>
            <a:solidFill>
              <a:schemeClr val="accent2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34562" y="4730158"/>
            <a:ext cx="0" cy="340305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34562" y="5295858"/>
            <a:ext cx="0" cy="340305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8391" y="4306780"/>
            <a:ext cx="1474428" cy="1637457"/>
          </a:xfrm>
          <a:prstGeom prst="ellipse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Left Bracket 46"/>
          <p:cNvSpPr/>
          <p:nvPr/>
        </p:nvSpPr>
        <p:spPr>
          <a:xfrm rot="16200000">
            <a:off x="3608377" y="428907"/>
            <a:ext cx="124250" cy="1826717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449916" y="1313942"/>
            <a:ext cx="59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"/>
                <a:cs typeface="Times"/>
              </a:rPr>
              <a:t>f(n)</a:t>
            </a:r>
          </a:p>
        </p:txBody>
      </p:sp>
      <p:sp>
        <p:nvSpPr>
          <p:cNvPr id="50" name="Left Bracket 49"/>
          <p:cNvSpPr/>
          <p:nvPr/>
        </p:nvSpPr>
        <p:spPr>
          <a:xfrm rot="16200000">
            <a:off x="5407177" y="1162028"/>
            <a:ext cx="124251" cy="360474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172281" y="1313942"/>
            <a:ext cx="59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"/>
                <a:cs typeface="Times"/>
              </a:rPr>
              <a:t>g(n)</a:t>
            </a:r>
          </a:p>
        </p:txBody>
      </p:sp>
    </p:spTree>
    <p:extLst>
      <p:ext uri="{BB962C8B-B14F-4D97-AF65-F5344CB8AC3E}">
        <p14:creationId xmlns:p14="http://schemas.microsoft.com/office/powerpoint/2010/main" val="261373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05812" y="927661"/>
            <a:ext cx="8738188" cy="593033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u="sng" dirty="0" smtClean="0"/>
              <a:t>Show that</a:t>
            </a:r>
            <a:r>
              <a:rPr lang="en-US" sz="2800" dirty="0" smtClean="0"/>
              <a:t>:		</a:t>
            </a:r>
            <a:r>
              <a:rPr lang="en-US" sz="2800" i="1" dirty="0" smtClean="0">
                <a:latin typeface="Times"/>
                <a:cs typeface="Times"/>
              </a:rPr>
              <a:t>3n</a:t>
            </a:r>
            <a:r>
              <a:rPr lang="en-US" sz="2800" i="1" baseline="30000" dirty="0" smtClean="0">
                <a:latin typeface="Times"/>
                <a:cs typeface="Times"/>
              </a:rPr>
              <a:t>2</a:t>
            </a:r>
            <a:r>
              <a:rPr lang="en-US" sz="2800" i="1" dirty="0" smtClean="0">
                <a:latin typeface="Times"/>
                <a:cs typeface="Times"/>
              </a:rPr>
              <a:t> + 6n -15 = </a:t>
            </a:r>
            <a:r>
              <a:rPr lang="en-US" sz="2800" i="1" dirty="0" err="1" smtClean="0">
                <a:latin typeface="Times"/>
                <a:cs typeface="Times"/>
              </a:rPr>
              <a:t>θ</a:t>
            </a:r>
            <a:r>
              <a:rPr lang="en-US" sz="2800" i="1" dirty="0" smtClean="0">
                <a:latin typeface="Times"/>
                <a:cs typeface="Times"/>
              </a:rPr>
              <a:t>(n</a:t>
            </a:r>
            <a:r>
              <a:rPr lang="en-US" sz="2800" i="1" baseline="30000" dirty="0" smtClean="0">
                <a:latin typeface="Times"/>
                <a:cs typeface="Times"/>
              </a:rPr>
              <a:t>2 </a:t>
            </a:r>
            <a:r>
              <a:rPr lang="en-US" sz="2800" i="1" dirty="0" smtClean="0">
                <a:latin typeface="Times"/>
                <a:cs typeface="Times"/>
              </a:rPr>
              <a:t>)</a:t>
            </a:r>
            <a:endParaRPr lang="en-US" sz="2800" i="1" u="sng" dirty="0">
              <a:solidFill>
                <a:srgbClr val="F79646"/>
              </a:solidFill>
              <a:latin typeface="Times"/>
              <a:cs typeface="Times"/>
            </a:endParaRPr>
          </a:p>
          <a:p>
            <a:pPr marL="0" indent="0">
              <a:buNone/>
            </a:pPr>
            <a:r>
              <a:rPr lang="en-US" sz="2800" u="sng" dirty="0" smtClean="0"/>
              <a:t>Proof</a:t>
            </a:r>
            <a:r>
              <a:rPr lang="en-US" sz="2800" dirty="0" smtClean="0"/>
              <a:t>: </a:t>
            </a:r>
          </a:p>
          <a:p>
            <a:pPr marL="0" indent="0">
              <a:buNone/>
            </a:pPr>
            <a:r>
              <a:rPr lang="en-US" sz="2800" dirty="0" smtClean="0"/>
              <a:t>if we take		</a:t>
            </a:r>
            <a:r>
              <a:rPr lang="en-US" sz="2800" i="1" dirty="0" smtClean="0">
                <a:latin typeface="Times"/>
                <a:cs typeface="Times"/>
              </a:rPr>
              <a:t>c</a:t>
            </a:r>
            <a:r>
              <a:rPr lang="en-US" sz="2800" i="1" baseline="-25000" dirty="0" smtClean="0">
                <a:latin typeface="Times"/>
                <a:cs typeface="Times"/>
              </a:rPr>
              <a:t>1</a:t>
            </a:r>
            <a:r>
              <a:rPr lang="en-US" sz="2800" dirty="0" smtClean="0"/>
              <a:t> = ____</a:t>
            </a:r>
          </a:p>
          <a:p>
            <a:pPr marL="0" indent="0">
              <a:buNone/>
            </a:pPr>
            <a:r>
              <a:rPr lang="en-US" sz="2800" dirty="0" smtClean="0">
                <a:cs typeface="Times"/>
              </a:rPr>
              <a:t>					</a:t>
            </a:r>
            <a:r>
              <a:rPr lang="en-US" sz="2800" i="1" dirty="0" smtClean="0">
                <a:latin typeface="Times"/>
                <a:cs typeface="Times"/>
              </a:rPr>
              <a:t>c</a:t>
            </a:r>
            <a:r>
              <a:rPr lang="en-US" sz="2800" i="1" baseline="-25000" dirty="0" smtClean="0">
                <a:latin typeface="Times"/>
                <a:cs typeface="Times"/>
              </a:rPr>
              <a:t>2</a:t>
            </a:r>
            <a:r>
              <a:rPr lang="en-US" sz="2800" dirty="0" smtClean="0">
                <a:cs typeface="Times"/>
              </a:rPr>
              <a:t> = ____</a:t>
            </a:r>
          </a:p>
          <a:p>
            <a:pPr marL="0" indent="0">
              <a:buNone/>
            </a:pPr>
            <a:r>
              <a:rPr lang="en-US" sz="2800" dirty="0">
                <a:cs typeface="Times"/>
              </a:rPr>
              <a:t>	</a:t>
            </a:r>
            <a:r>
              <a:rPr lang="en-US" sz="2800" dirty="0" smtClean="0">
                <a:cs typeface="Times"/>
              </a:rPr>
              <a:t>				</a:t>
            </a:r>
            <a:r>
              <a:rPr lang="en-US" sz="2800" i="1" dirty="0" smtClean="0">
                <a:latin typeface="Times"/>
                <a:cs typeface="Times"/>
              </a:rPr>
              <a:t>n</a:t>
            </a:r>
            <a:r>
              <a:rPr lang="en-US" sz="2800" i="1" baseline="-25000" dirty="0" smtClean="0">
                <a:latin typeface="Times"/>
                <a:cs typeface="Times"/>
              </a:rPr>
              <a:t>0</a:t>
            </a:r>
            <a:r>
              <a:rPr lang="en-US" sz="2800" dirty="0" smtClean="0">
                <a:cs typeface="Times"/>
              </a:rPr>
              <a:t> = ____</a:t>
            </a:r>
          </a:p>
          <a:p>
            <a:pPr marL="0" indent="0">
              <a:buNone/>
            </a:pPr>
            <a:r>
              <a:rPr lang="en-US" sz="2800" dirty="0" smtClean="0">
                <a:cs typeface="Times"/>
              </a:rPr>
              <a:t>Then for all </a:t>
            </a:r>
            <a:r>
              <a:rPr lang="en-US" sz="2800" i="1" dirty="0" smtClean="0">
                <a:latin typeface="Times"/>
                <a:cs typeface="Times"/>
              </a:rPr>
              <a:t>n ≥ n</a:t>
            </a:r>
            <a:r>
              <a:rPr lang="en-US" sz="2800" i="1" baseline="-25000" dirty="0" smtClean="0">
                <a:latin typeface="Times"/>
                <a:cs typeface="Times"/>
              </a:rPr>
              <a:t>0</a:t>
            </a:r>
            <a:r>
              <a:rPr lang="en-US" sz="2800" dirty="0" smtClean="0">
                <a:cs typeface="Times"/>
              </a:rPr>
              <a:t> we have:</a:t>
            </a:r>
          </a:p>
          <a:p>
            <a:pPr marL="0" indent="0">
              <a:buNone/>
            </a:pPr>
            <a:r>
              <a:rPr lang="en-US" sz="2800" dirty="0" smtClean="0">
                <a:cs typeface="Times"/>
              </a:rPr>
              <a:t>			</a:t>
            </a:r>
            <a:r>
              <a:rPr lang="en-US" sz="2800" i="1" dirty="0" smtClean="0">
                <a:solidFill>
                  <a:schemeClr val="accent5"/>
                </a:solidFill>
                <a:latin typeface="Times"/>
                <a:cs typeface="Times"/>
              </a:rPr>
              <a:t>3n</a:t>
            </a:r>
            <a:r>
              <a:rPr lang="en-US" sz="2800" i="1" baseline="30000" dirty="0" smtClean="0">
                <a:solidFill>
                  <a:schemeClr val="accent5"/>
                </a:solidFill>
                <a:latin typeface="Times"/>
                <a:cs typeface="Times"/>
              </a:rPr>
              <a:t>2</a:t>
            </a:r>
            <a:r>
              <a:rPr lang="en-US" sz="2800" i="1" dirty="0" smtClean="0">
                <a:solidFill>
                  <a:schemeClr val="accent5"/>
                </a:solidFill>
                <a:latin typeface="Times"/>
                <a:cs typeface="Times"/>
              </a:rPr>
              <a:t> ≤ </a:t>
            </a:r>
            <a:r>
              <a:rPr lang="en-US" sz="2800" i="1" dirty="0" smtClean="0">
                <a:latin typeface="Times"/>
                <a:cs typeface="Times"/>
              </a:rPr>
              <a:t>3n</a:t>
            </a:r>
            <a:r>
              <a:rPr lang="en-US" sz="2800" i="1" baseline="30000" dirty="0" smtClean="0">
                <a:latin typeface="Times"/>
                <a:cs typeface="Times"/>
              </a:rPr>
              <a:t>2</a:t>
            </a:r>
            <a:r>
              <a:rPr lang="en-US" sz="2800" i="1" dirty="0" smtClean="0">
                <a:latin typeface="Times"/>
                <a:cs typeface="Times"/>
              </a:rPr>
              <a:t> </a:t>
            </a:r>
            <a:r>
              <a:rPr lang="en-US" sz="2800" i="1" dirty="0">
                <a:latin typeface="Times"/>
                <a:cs typeface="Times"/>
              </a:rPr>
              <a:t>+ </a:t>
            </a:r>
            <a:r>
              <a:rPr lang="en-US" sz="2800" i="1" dirty="0" smtClean="0">
                <a:latin typeface="Times"/>
                <a:cs typeface="Times"/>
              </a:rPr>
              <a:t>6n - 15</a:t>
            </a:r>
            <a:r>
              <a:rPr lang="en-US" sz="2800" i="1" dirty="0" smtClean="0">
                <a:solidFill>
                  <a:schemeClr val="accent3"/>
                </a:solidFill>
                <a:latin typeface="Times"/>
                <a:cs typeface="Times"/>
              </a:rPr>
              <a:t> ≤ 3n</a:t>
            </a:r>
            <a:r>
              <a:rPr lang="en-US" sz="2800" i="1" baseline="30000" dirty="0" smtClean="0">
                <a:solidFill>
                  <a:schemeClr val="accent3"/>
                </a:solidFill>
                <a:latin typeface="Times"/>
                <a:cs typeface="Times"/>
              </a:rPr>
              <a:t>2</a:t>
            </a:r>
            <a:r>
              <a:rPr lang="en-US" sz="2800" i="1" dirty="0" smtClean="0">
                <a:solidFill>
                  <a:schemeClr val="accent3"/>
                </a:solidFill>
                <a:latin typeface="Times"/>
                <a:cs typeface="Times"/>
              </a:rPr>
              <a:t> + 6n ≤ 3n</a:t>
            </a:r>
            <a:r>
              <a:rPr lang="en-US" sz="2800" i="1" baseline="30000" dirty="0" smtClean="0">
                <a:solidFill>
                  <a:schemeClr val="accent3"/>
                </a:solidFill>
                <a:latin typeface="Times"/>
                <a:cs typeface="Times"/>
              </a:rPr>
              <a:t>2</a:t>
            </a:r>
            <a:r>
              <a:rPr lang="en-US" sz="2800" i="1" dirty="0" smtClean="0">
                <a:solidFill>
                  <a:schemeClr val="accent3"/>
                </a:solidFill>
                <a:latin typeface="Times"/>
                <a:cs typeface="Times"/>
              </a:rPr>
              <a:t> + 6n</a:t>
            </a:r>
            <a:r>
              <a:rPr lang="en-US" sz="2800" i="1" baseline="30000" dirty="0" smtClean="0">
                <a:solidFill>
                  <a:schemeClr val="accent3"/>
                </a:solidFill>
                <a:latin typeface="Times"/>
                <a:cs typeface="Times"/>
              </a:rPr>
              <a:t>2</a:t>
            </a:r>
            <a:r>
              <a:rPr lang="en-US" sz="2800" i="1" dirty="0" smtClean="0">
                <a:solidFill>
                  <a:schemeClr val="accent3"/>
                </a:solidFill>
                <a:latin typeface="Times"/>
                <a:cs typeface="Times"/>
              </a:rPr>
              <a:t> = 9n</a:t>
            </a:r>
            <a:r>
              <a:rPr lang="en-US" sz="2800" i="1" baseline="30000" dirty="0" smtClean="0">
                <a:solidFill>
                  <a:schemeClr val="accent3"/>
                </a:solidFill>
                <a:latin typeface="Times"/>
                <a:cs typeface="Times"/>
              </a:rPr>
              <a:t>2</a:t>
            </a:r>
          </a:p>
          <a:p>
            <a:pPr marL="0" indent="0">
              <a:buNone/>
            </a:pPr>
            <a:endParaRPr lang="en-US" sz="2800" dirty="0">
              <a:cs typeface="Times"/>
            </a:endParaRPr>
          </a:p>
          <a:p>
            <a:pPr marL="0" indent="0">
              <a:buNone/>
            </a:pPr>
            <a:r>
              <a:rPr lang="en-US" sz="2800" dirty="0" smtClean="0">
                <a:cs typeface="Times"/>
              </a:rPr>
              <a:t>		</a:t>
            </a:r>
            <a:endParaRPr lang="en-US" sz="2800" i="1" baseline="30000" dirty="0" smtClean="0">
              <a:solidFill>
                <a:srgbClr val="9BBB59"/>
              </a:solidFill>
              <a:latin typeface="Times"/>
              <a:cs typeface="Times"/>
            </a:endParaRPr>
          </a:p>
          <a:p>
            <a:pPr marL="0" indent="0">
              <a:buNone/>
            </a:pPr>
            <a:endParaRPr lang="en-US" sz="2800" dirty="0" smtClean="0">
              <a:cs typeface="Times"/>
            </a:endParaRPr>
          </a:p>
          <a:p>
            <a:pPr marL="0" indent="0">
              <a:buNone/>
            </a:pPr>
            <a:r>
              <a:rPr lang="en-US" sz="2800" i="1" dirty="0">
                <a:solidFill>
                  <a:srgbClr val="F79646"/>
                </a:solidFill>
                <a:latin typeface="Times"/>
                <a:cs typeface="Times"/>
              </a:rPr>
              <a:t>	</a:t>
            </a:r>
            <a:endParaRPr lang="en-US" sz="2800" i="1" dirty="0" smtClean="0">
              <a:solidFill>
                <a:srgbClr val="F79646"/>
              </a:solidFill>
              <a:latin typeface="Times"/>
              <a:cs typeface="Times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-107663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4F6228"/>
                </a:solidFill>
              </a:rPr>
              <a:t>Asymptotic Analysis</a:t>
            </a:r>
          </a:p>
          <a:p>
            <a:r>
              <a:rPr lang="el-GR" sz="2900" dirty="0" smtClean="0">
                <a:solidFill>
                  <a:srgbClr val="4F6228"/>
                </a:solidFill>
              </a:rPr>
              <a:t>Θ</a:t>
            </a:r>
            <a:r>
              <a:rPr lang="en-US" sz="2900" dirty="0" smtClean="0">
                <a:solidFill>
                  <a:srgbClr val="4F6228"/>
                </a:solidFill>
              </a:rPr>
              <a:t> definition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30597" y="1941699"/>
            <a:ext cx="642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accent3"/>
                </a:solidFill>
                <a:latin typeface="Times"/>
                <a:cs typeface="Times"/>
              </a:rPr>
              <a:t>9</a:t>
            </a:r>
            <a:endParaRPr lang="en-US" sz="2800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30597" y="2977592"/>
            <a:ext cx="642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accent2"/>
                </a:solidFill>
                <a:latin typeface="Times"/>
                <a:cs typeface="Times"/>
              </a:rPr>
              <a:t>3</a:t>
            </a:r>
            <a:endParaRPr lang="en-US" sz="28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9774" y="4437711"/>
            <a:ext cx="14160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504D"/>
                </a:solidFill>
                <a:latin typeface="Times"/>
                <a:cs typeface="Times"/>
              </a:rPr>
              <a:t>6</a:t>
            </a:r>
            <a:r>
              <a:rPr lang="en-US" i="1" dirty="0" smtClean="0">
                <a:solidFill>
                  <a:srgbClr val="C0504D"/>
                </a:solidFill>
                <a:latin typeface="Times"/>
                <a:cs typeface="Times"/>
              </a:rPr>
              <a:t>n </a:t>
            </a:r>
            <a:r>
              <a:rPr lang="mr-IN" i="1" dirty="0" smtClean="0">
                <a:solidFill>
                  <a:srgbClr val="C0504D"/>
                </a:solidFill>
                <a:latin typeface="Times"/>
                <a:cs typeface="Times"/>
              </a:rPr>
              <a:t>–</a:t>
            </a:r>
            <a:r>
              <a:rPr lang="en-US" i="1" dirty="0" smtClean="0">
                <a:solidFill>
                  <a:srgbClr val="C0504D"/>
                </a:solidFill>
                <a:latin typeface="Times"/>
                <a:cs typeface="Times"/>
              </a:rPr>
              <a:t> 15 ≥ 0</a:t>
            </a:r>
          </a:p>
          <a:p>
            <a:endParaRPr lang="en-US" i="1" dirty="0">
              <a:solidFill>
                <a:srgbClr val="C0504D"/>
              </a:solidFill>
              <a:latin typeface="Times"/>
              <a:cs typeface="Times"/>
            </a:endParaRPr>
          </a:p>
          <a:p>
            <a:r>
              <a:rPr lang="en-US" i="1" dirty="0" smtClean="0">
                <a:solidFill>
                  <a:srgbClr val="C0504D"/>
                </a:solidFill>
                <a:latin typeface="Times"/>
                <a:cs typeface="Times"/>
              </a:rPr>
              <a:t>  6n  ≥ 15</a:t>
            </a:r>
          </a:p>
          <a:p>
            <a:endParaRPr lang="en-US" i="1" dirty="0">
              <a:solidFill>
                <a:srgbClr val="C0504D"/>
              </a:solidFill>
              <a:latin typeface="Times"/>
              <a:cs typeface="Times"/>
            </a:endParaRPr>
          </a:p>
          <a:p>
            <a:r>
              <a:rPr lang="en-US" i="1" dirty="0" smtClean="0">
                <a:solidFill>
                  <a:srgbClr val="C0504D"/>
                </a:solidFill>
                <a:latin typeface="Times"/>
                <a:cs typeface="Times"/>
              </a:rPr>
              <a:t>     n ≥ 2.5</a:t>
            </a:r>
            <a:endParaRPr lang="en-US" i="1" dirty="0">
              <a:solidFill>
                <a:srgbClr val="C0504D"/>
              </a:solidFill>
              <a:latin typeface="Times"/>
              <a:cs typeface="Times"/>
            </a:endParaRPr>
          </a:p>
        </p:txBody>
      </p:sp>
      <p:cxnSp>
        <p:nvCxnSpPr>
          <p:cNvPr id="12" name="Curved Connector 11"/>
          <p:cNvCxnSpPr/>
          <p:nvPr/>
        </p:nvCxnSpPr>
        <p:spPr>
          <a:xfrm flipV="1">
            <a:off x="1299247" y="4437713"/>
            <a:ext cx="1211661" cy="496835"/>
          </a:xfrm>
          <a:prstGeom prst="straightConnector1">
            <a:avLst/>
          </a:prstGeom>
          <a:ln>
            <a:solidFill>
              <a:schemeClr val="accent2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34562" y="4730158"/>
            <a:ext cx="0" cy="340305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34562" y="5295858"/>
            <a:ext cx="0" cy="340305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8391" y="4306780"/>
            <a:ext cx="1474428" cy="1637457"/>
          </a:xfrm>
          <a:prstGeom prst="ellipse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Left Bracket 46"/>
          <p:cNvSpPr/>
          <p:nvPr/>
        </p:nvSpPr>
        <p:spPr>
          <a:xfrm rot="16200000">
            <a:off x="3608377" y="428907"/>
            <a:ext cx="124250" cy="1826717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449916" y="1313942"/>
            <a:ext cx="59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"/>
                <a:cs typeface="Times"/>
              </a:rPr>
              <a:t>f(n)</a:t>
            </a:r>
          </a:p>
        </p:txBody>
      </p:sp>
      <p:sp>
        <p:nvSpPr>
          <p:cNvPr id="50" name="Left Bracket 49"/>
          <p:cNvSpPr/>
          <p:nvPr/>
        </p:nvSpPr>
        <p:spPr>
          <a:xfrm rot="16200000">
            <a:off x="5407177" y="1162028"/>
            <a:ext cx="124251" cy="360474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172281" y="1313942"/>
            <a:ext cx="59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"/>
                <a:cs typeface="Times"/>
              </a:rPr>
              <a:t>g(n)</a:t>
            </a:r>
          </a:p>
        </p:txBody>
      </p:sp>
    </p:spTree>
    <p:extLst>
      <p:ext uri="{BB962C8B-B14F-4D97-AF65-F5344CB8AC3E}">
        <p14:creationId xmlns:p14="http://schemas.microsoft.com/office/powerpoint/2010/main" val="122741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05812" y="927661"/>
            <a:ext cx="8738188" cy="593033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u="sng" dirty="0" smtClean="0"/>
              <a:t>Show that</a:t>
            </a:r>
            <a:r>
              <a:rPr lang="en-US" sz="2800" dirty="0" smtClean="0"/>
              <a:t>:		</a:t>
            </a:r>
            <a:r>
              <a:rPr lang="en-US" sz="2800" i="1" dirty="0" smtClean="0">
                <a:latin typeface="Times"/>
                <a:cs typeface="Times"/>
              </a:rPr>
              <a:t>3n</a:t>
            </a:r>
            <a:r>
              <a:rPr lang="en-US" sz="2800" i="1" baseline="30000" dirty="0" smtClean="0">
                <a:latin typeface="Times"/>
                <a:cs typeface="Times"/>
              </a:rPr>
              <a:t>2</a:t>
            </a:r>
            <a:r>
              <a:rPr lang="en-US" sz="2800" i="1" dirty="0" smtClean="0">
                <a:latin typeface="Times"/>
                <a:cs typeface="Times"/>
              </a:rPr>
              <a:t> + 6n -15 = </a:t>
            </a:r>
            <a:r>
              <a:rPr lang="en-US" sz="2800" i="1" dirty="0" err="1" smtClean="0">
                <a:latin typeface="Times"/>
                <a:cs typeface="Times"/>
              </a:rPr>
              <a:t>θ</a:t>
            </a:r>
            <a:r>
              <a:rPr lang="en-US" sz="2800" i="1" dirty="0" smtClean="0">
                <a:latin typeface="Times"/>
                <a:cs typeface="Times"/>
              </a:rPr>
              <a:t>(n</a:t>
            </a:r>
            <a:r>
              <a:rPr lang="en-US" sz="2800" i="1" baseline="30000" dirty="0" smtClean="0">
                <a:latin typeface="Times"/>
                <a:cs typeface="Times"/>
              </a:rPr>
              <a:t>2 </a:t>
            </a:r>
            <a:r>
              <a:rPr lang="en-US" sz="2800" i="1" dirty="0" smtClean="0">
                <a:latin typeface="Times"/>
                <a:cs typeface="Times"/>
              </a:rPr>
              <a:t>)</a:t>
            </a:r>
            <a:endParaRPr lang="en-US" sz="2800" i="1" u="sng" dirty="0">
              <a:solidFill>
                <a:srgbClr val="F79646"/>
              </a:solidFill>
              <a:latin typeface="Times"/>
              <a:cs typeface="Times"/>
            </a:endParaRPr>
          </a:p>
          <a:p>
            <a:pPr marL="0" indent="0">
              <a:buNone/>
            </a:pPr>
            <a:r>
              <a:rPr lang="en-US" sz="2800" u="sng" dirty="0" smtClean="0"/>
              <a:t>Proof</a:t>
            </a:r>
            <a:r>
              <a:rPr lang="en-US" sz="2800" dirty="0" smtClean="0"/>
              <a:t>: </a:t>
            </a:r>
          </a:p>
          <a:p>
            <a:pPr marL="0" indent="0">
              <a:buNone/>
            </a:pPr>
            <a:r>
              <a:rPr lang="en-US" sz="2800" dirty="0" smtClean="0"/>
              <a:t>if we take		</a:t>
            </a:r>
            <a:r>
              <a:rPr lang="en-US" sz="2800" i="1" dirty="0" smtClean="0">
                <a:latin typeface="Times"/>
                <a:cs typeface="Times"/>
              </a:rPr>
              <a:t>c</a:t>
            </a:r>
            <a:r>
              <a:rPr lang="en-US" sz="2800" i="1" baseline="-25000" dirty="0" smtClean="0">
                <a:latin typeface="Times"/>
                <a:cs typeface="Times"/>
              </a:rPr>
              <a:t>1</a:t>
            </a:r>
            <a:r>
              <a:rPr lang="en-US" sz="2800" dirty="0" smtClean="0"/>
              <a:t> = ____</a:t>
            </a:r>
          </a:p>
          <a:p>
            <a:pPr marL="0" indent="0">
              <a:buNone/>
            </a:pPr>
            <a:r>
              <a:rPr lang="en-US" sz="2800" dirty="0" smtClean="0">
                <a:cs typeface="Times"/>
              </a:rPr>
              <a:t>					</a:t>
            </a:r>
            <a:r>
              <a:rPr lang="en-US" sz="2800" i="1" dirty="0" smtClean="0">
                <a:latin typeface="Times"/>
                <a:cs typeface="Times"/>
              </a:rPr>
              <a:t>c</a:t>
            </a:r>
            <a:r>
              <a:rPr lang="en-US" sz="2800" i="1" baseline="-25000" dirty="0" smtClean="0">
                <a:latin typeface="Times"/>
                <a:cs typeface="Times"/>
              </a:rPr>
              <a:t>2</a:t>
            </a:r>
            <a:r>
              <a:rPr lang="en-US" sz="2800" dirty="0" smtClean="0">
                <a:cs typeface="Times"/>
              </a:rPr>
              <a:t> = ____</a:t>
            </a:r>
          </a:p>
          <a:p>
            <a:pPr marL="0" indent="0">
              <a:buNone/>
            </a:pPr>
            <a:r>
              <a:rPr lang="en-US" sz="2800" dirty="0">
                <a:cs typeface="Times"/>
              </a:rPr>
              <a:t>	</a:t>
            </a:r>
            <a:r>
              <a:rPr lang="en-US" sz="2800" dirty="0" smtClean="0">
                <a:cs typeface="Times"/>
              </a:rPr>
              <a:t>				</a:t>
            </a:r>
            <a:r>
              <a:rPr lang="en-US" sz="2800" i="1" dirty="0" smtClean="0">
                <a:latin typeface="Times"/>
                <a:cs typeface="Times"/>
              </a:rPr>
              <a:t>n</a:t>
            </a:r>
            <a:r>
              <a:rPr lang="en-US" sz="2800" i="1" baseline="-25000" dirty="0" smtClean="0">
                <a:latin typeface="Times"/>
                <a:cs typeface="Times"/>
              </a:rPr>
              <a:t>0</a:t>
            </a:r>
            <a:r>
              <a:rPr lang="en-US" sz="2800" dirty="0" smtClean="0">
                <a:cs typeface="Times"/>
              </a:rPr>
              <a:t> = ____</a:t>
            </a:r>
          </a:p>
          <a:p>
            <a:pPr marL="0" indent="0">
              <a:buNone/>
            </a:pPr>
            <a:r>
              <a:rPr lang="en-US" sz="2800" dirty="0" smtClean="0">
                <a:cs typeface="Times"/>
              </a:rPr>
              <a:t>Then for all </a:t>
            </a:r>
            <a:r>
              <a:rPr lang="en-US" sz="2800" i="1" dirty="0" smtClean="0">
                <a:latin typeface="Times"/>
                <a:cs typeface="Times"/>
              </a:rPr>
              <a:t>n ≥ n</a:t>
            </a:r>
            <a:r>
              <a:rPr lang="en-US" sz="2800" i="1" baseline="-25000" dirty="0" smtClean="0">
                <a:latin typeface="Times"/>
                <a:cs typeface="Times"/>
              </a:rPr>
              <a:t>0</a:t>
            </a:r>
            <a:r>
              <a:rPr lang="en-US" sz="2800" dirty="0" smtClean="0">
                <a:cs typeface="Times"/>
              </a:rPr>
              <a:t> we have:</a:t>
            </a:r>
          </a:p>
          <a:p>
            <a:pPr marL="0" indent="0">
              <a:buNone/>
            </a:pPr>
            <a:r>
              <a:rPr lang="en-US" sz="2800" dirty="0" smtClean="0">
                <a:cs typeface="Times"/>
              </a:rPr>
              <a:t>			</a:t>
            </a:r>
            <a:r>
              <a:rPr lang="en-US" sz="2800" i="1" dirty="0" smtClean="0">
                <a:solidFill>
                  <a:schemeClr val="accent5"/>
                </a:solidFill>
                <a:latin typeface="Times"/>
                <a:cs typeface="Times"/>
              </a:rPr>
              <a:t>3n</a:t>
            </a:r>
            <a:r>
              <a:rPr lang="en-US" sz="2800" i="1" baseline="30000" dirty="0" smtClean="0">
                <a:solidFill>
                  <a:schemeClr val="accent5"/>
                </a:solidFill>
                <a:latin typeface="Times"/>
                <a:cs typeface="Times"/>
              </a:rPr>
              <a:t>2</a:t>
            </a:r>
            <a:r>
              <a:rPr lang="en-US" sz="2800" i="1" dirty="0" smtClean="0">
                <a:solidFill>
                  <a:schemeClr val="accent5"/>
                </a:solidFill>
                <a:latin typeface="Times"/>
                <a:cs typeface="Times"/>
              </a:rPr>
              <a:t> ≤ </a:t>
            </a:r>
            <a:r>
              <a:rPr lang="en-US" sz="2800" i="1" dirty="0" smtClean="0">
                <a:latin typeface="Times"/>
                <a:cs typeface="Times"/>
              </a:rPr>
              <a:t>3n</a:t>
            </a:r>
            <a:r>
              <a:rPr lang="en-US" sz="2800" i="1" baseline="30000" dirty="0" smtClean="0">
                <a:latin typeface="Times"/>
                <a:cs typeface="Times"/>
              </a:rPr>
              <a:t>2</a:t>
            </a:r>
            <a:r>
              <a:rPr lang="en-US" sz="2800" i="1" dirty="0" smtClean="0">
                <a:latin typeface="Times"/>
                <a:cs typeface="Times"/>
              </a:rPr>
              <a:t> </a:t>
            </a:r>
            <a:r>
              <a:rPr lang="en-US" sz="2800" i="1" dirty="0">
                <a:latin typeface="Times"/>
                <a:cs typeface="Times"/>
              </a:rPr>
              <a:t>+ </a:t>
            </a:r>
            <a:r>
              <a:rPr lang="en-US" sz="2800" i="1" dirty="0" smtClean="0">
                <a:latin typeface="Times"/>
                <a:cs typeface="Times"/>
              </a:rPr>
              <a:t>6n - 15</a:t>
            </a:r>
            <a:r>
              <a:rPr lang="en-US" sz="2800" i="1" dirty="0" smtClean="0">
                <a:solidFill>
                  <a:schemeClr val="accent3"/>
                </a:solidFill>
                <a:latin typeface="Times"/>
                <a:cs typeface="Times"/>
              </a:rPr>
              <a:t> ≤ 3n</a:t>
            </a:r>
            <a:r>
              <a:rPr lang="en-US" sz="2800" i="1" baseline="30000" dirty="0" smtClean="0">
                <a:solidFill>
                  <a:schemeClr val="accent3"/>
                </a:solidFill>
                <a:latin typeface="Times"/>
                <a:cs typeface="Times"/>
              </a:rPr>
              <a:t>2</a:t>
            </a:r>
            <a:r>
              <a:rPr lang="en-US" sz="2800" i="1" dirty="0" smtClean="0">
                <a:solidFill>
                  <a:schemeClr val="accent3"/>
                </a:solidFill>
                <a:latin typeface="Times"/>
                <a:cs typeface="Times"/>
              </a:rPr>
              <a:t> + 6n ≤ 3n</a:t>
            </a:r>
            <a:r>
              <a:rPr lang="en-US" sz="2800" i="1" baseline="30000" dirty="0" smtClean="0">
                <a:solidFill>
                  <a:schemeClr val="accent3"/>
                </a:solidFill>
                <a:latin typeface="Times"/>
                <a:cs typeface="Times"/>
              </a:rPr>
              <a:t>2</a:t>
            </a:r>
            <a:r>
              <a:rPr lang="en-US" sz="2800" i="1" dirty="0" smtClean="0">
                <a:solidFill>
                  <a:schemeClr val="accent3"/>
                </a:solidFill>
                <a:latin typeface="Times"/>
                <a:cs typeface="Times"/>
              </a:rPr>
              <a:t> + 6n</a:t>
            </a:r>
            <a:r>
              <a:rPr lang="en-US" sz="2800" i="1" baseline="30000" dirty="0" smtClean="0">
                <a:solidFill>
                  <a:schemeClr val="accent3"/>
                </a:solidFill>
                <a:latin typeface="Times"/>
                <a:cs typeface="Times"/>
              </a:rPr>
              <a:t>2</a:t>
            </a:r>
            <a:r>
              <a:rPr lang="en-US" sz="2800" i="1" dirty="0" smtClean="0">
                <a:solidFill>
                  <a:schemeClr val="accent3"/>
                </a:solidFill>
                <a:latin typeface="Times"/>
                <a:cs typeface="Times"/>
              </a:rPr>
              <a:t> = 9n</a:t>
            </a:r>
            <a:r>
              <a:rPr lang="en-US" sz="2800" i="1" baseline="30000" dirty="0" smtClean="0">
                <a:solidFill>
                  <a:schemeClr val="accent3"/>
                </a:solidFill>
                <a:latin typeface="Times"/>
                <a:cs typeface="Times"/>
              </a:rPr>
              <a:t>2</a:t>
            </a:r>
          </a:p>
          <a:p>
            <a:pPr marL="0" indent="0">
              <a:buNone/>
            </a:pPr>
            <a:endParaRPr lang="en-US" sz="2800" dirty="0">
              <a:cs typeface="Times"/>
            </a:endParaRPr>
          </a:p>
          <a:p>
            <a:pPr marL="0" indent="0">
              <a:buNone/>
            </a:pPr>
            <a:r>
              <a:rPr lang="en-US" sz="2800" dirty="0" smtClean="0">
                <a:cs typeface="Times"/>
              </a:rPr>
              <a:t>		</a:t>
            </a:r>
            <a:endParaRPr lang="en-US" sz="2800" i="1" baseline="30000" dirty="0" smtClean="0">
              <a:solidFill>
                <a:srgbClr val="9BBB59"/>
              </a:solidFill>
              <a:latin typeface="Times"/>
              <a:cs typeface="Times"/>
            </a:endParaRPr>
          </a:p>
          <a:p>
            <a:pPr marL="0" indent="0">
              <a:buNone/>
            </a:pPr>
            <a:endParaRPr lang="en-US" sz="2800" dirty="0" smtClean="0">
              <a:cs typeface="Times"/>
            </a:endParaRPr>
          </a:p>
          <a:p>
            <a:pPr marL="0" indent="0">
              <a:buNone/>
            </a:pPr>
            <a:r>
              <a:rPr lang="en-US" sz="2800" i="1" dirty="0">
                <a:solidFill>
                  <a:srgbClr val="F79646"/>
                </a:solidFill>
                <a:latin typeface="Times"/>
                <a:cs typeface="Times"/>
              </a:rPr>
              <a:t>	</a:t>
            </a:r>
            <a:endParaRPr lang="en-US" sz="2800" i="1" dirty="0" smtClean="0">
              <a:solidFill>
                <a:srgbClr val="F79646"/>
              </a:solidFill>
              <a:latin typeface="Times"/>
              <a:cs typeface="Times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-107663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4F6228"/>
                </a:solidFill>
              </a:rPr>
              <a:t>Asymptotic Analysis</a:t>
            </a:r>
          </a:p>
          <a:p>
            <a:r>
              <a:rPr lang="el-GR" sz="2900" dirty="0" smtClean="0">
                <a:solidFill>
                  <a:srgbClr val="4F6228"/>
                </a:solidFill>
              </a:rPr>
              <a:t>Θ</a:t>
            </a:r>
            <a:r>
              <a:rPr lang="en-US" sz="2900" dirty="0" smtClean="0">
                <a:solidFill>
                  <a:srgbClr val="4F6228"/>
                </a:solidFill>
              </a:rPr>
              <a:t> definition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30597" y="1941699"/>
            <a:ext cx="642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accent3"/>
                </a:solidFill>
                <a:latin typeface="Times"/>
                <a:cs typeface="Times"/>
              </a:rPr>
              <a:t>9</a:t>
            </a:r>
            <a:endParaRPr lang="en-US" sz="2800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30597" y="2464919"/>
            <a:ext cx="642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accent5"/>
                </a:solidFill>
                <a:latin typeface="Times"/>
                <a:cs typeface="Times"/>
              </a:rPr>
              <a:t>3</a:t>
            </a:r>
            <a:endParaRPr lang="en-US" sz="2800" i="1" dirty="0">
              <a:solidFill>
                <a:schemeClr val="accent5"/>
              </a:solidFill>
              <a:latin typeface="Times"/>
              <a:cs typeface="Time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30597" y="2977592"/>
            <a:ext cx="642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accent2"/>
                </a:solidFill>
                <a:latin typeface="Times"/>
                <a:cs typeface="Times"/>
              </a:rPr>
              <a:t>3</a:t>
            </a:r>
            <a:endParaRPr lang="en-US" sz="28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9774" y="4437711"/>
            <a:ext cx="14160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504D"/>
                </a:solidFill>
                <a:latin typeface="Times"/>
                <a:cs typeface="Times"/>
              </a:rPr>
              <a:t>6</a:t>
            </a:r>
            <a:r>
              <a:rPr lang="en-US" i="1" dirty="0" smtClean="0">
                <a:solidFill>
                  <a:srgbClr val="C0504D"/>
                </a:solidFill>
                <a:latin typeface="Times"/>
                <a:cs typeface="Times"/>
              </a:rPr>
              <a:t>n </a:t>
            </a:r>
            <a:r>
              <a:rPr lang="mr-IN" i="1" dirty="0" smtClean="0">
                <a:solidFill>
                  <a:srgbClr val="C0504D"/>
                </a:solidFill>
                <a:latin typeface="Times"/>
                <a:cs typeface="Times"/>
              </a:rPr>
              <a:t>–</a:t>
            </a:r>
            <a:r>
              <a:rPr lang="en-US" i="1" dirty="0" smtClean="0">
                <a:solidFill>
                  <a:srgbClr val="C0504D"/>
                </a:solidFill>
                <a:latin typeface="Times"/>
                <a:cs typeface="Times"/>
              </a:rPr>
              <a:t> 15 ≥ 0</a:t>
            </a:r>
          </a:p>
          <a:p>
            <a:endParaRPr lang="en-US" i="1" dirty="0">
              <a:solidFill>
                <a:srgbClr val="C0504D"/>
              </a:solidFill>
              <a:latin typeface="Times"/>
              <a:cs typeface="Times"/>
            </a:endParaRPr>
          </a:p>
          <a:p>
            <a:r>
              <a:rPr lang="en-US" i="1" dirty="0" smtClean="0">
                <a:solidFill>
                  <a:srgbClr val="C0504D"/>
                </a:solidFill>
                <a:latin typeface="Times"/>
                <a:cs typeface="Times"/>
              </a:rPr>
              <a:t>  6n  ≥ 15</a:t>
            </a:r>
          </a:p>
          <a:p>
            <a:endParaRPr lang="en-US" i="1" dirty="0">
              <a:solidFill>
                <a:srgbClr val="C0504D"/>
              </a:solidFill>
              <a:latin typeface="Times"/>
              <a:cs typeface="Times"/>
            </a:endParaRPr>
          </a:p>
          <a:p>
            <a:r>
              <a:rPr lang="en-US" i="1" dirty="0" smtClean="0">
                <a:solidFill>
                  <a:srgbClr val="C0504D"/>
                </a:solidFill>
                <a:latin typeface="Times"/>
                <a:cs typeface="Times"/>
              </a:rPr>
              <a:t>     n ≥ 2.5</a:t>
            </a:r>
            <a:endParaRPr lang="en-US" i="1" dirty="0">
              <a:solidFill>
                <a:srgbClr val="C0504D"/>
              </a:solidFill>
              <a:latin typeface="Times"/>
              <a:cs typeface="Times"/>
            </a:endParaRPr>
          </a:p>
        </p:txBody>
      </p:sp>
      <p:cxnSp>
        <p:nvCxnSpPr>
          <p:cNvPr id="12" name="Curved Connector 11"/>
          <p:cNvCxnSpPr/>
          <p:nvPr/>
        </p:nvCxnSpPr>
        <p:spPr>
          <a:xfrm flipV="1">
            <a:off x="1299247" y="4437713"/>
            <a:ext cx="1211661" cy="496835"/>
          </a:xfrm>
          <a:prstGeom prst="straightConnector1">
            <a:avLst/>
          </a:prstGeom>
          <a:ln>
            <a:solidFill>
              <a:schemeClr val="accent2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34562" y="4730158"/>
            <a:ext cx="0" cy="340305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34562" y="5295858"/>
            <a:ext cx="0" cy="340305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8391" y="4306780"/>
            <a:ext cx="1474428" cy="1637457"/>
          </a:xfrm>
          <a:prstGeom prst="ellipse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Left Bracket 46"/>
          <p:cNvSpPr/>
          <p:nvPr/>
        </p:nvSpPr>
        <p:spPr>
          <a:xfrm rot="16200000">
            <a:off x="3608377" y="428907"/>
            <a:ext cx="124250" cy="1826717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449916" y="1313942"/>
            <a:ext cx="59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"/>
                <a:cs typeface="Times"/>
              </a:rPr>
              <a:t>f(n)</a:t>
            </a:r>
          </a:p>
        </p:txBody>
      </p:sp>
      <p:sp>
        <p:nvSpPr>
          <p:cNvPr id="50" name="Left Bracket 49"/>
          <p:cNvSpPr/>
          <p:nvPr/>
        </p:nvSpPr>
        <p:spPr>
          <a:xfrm rot="16200000">
            <a:off x="5407177" y="1162028"/>
            <a:ext cx="124251" cy="360474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172281" y="1313942"/>
            <a:ext cx="59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"/>
                <a:cs typeface="Times"/>
              </a:rPr>
              <a:t>g(n)</a:t>
            </a:r>
          </a:p>
        </p:txBody>
      </p:sp>
    </p:spTree>
    <p:extLst>
      <p:ext uri="{BB962C8B-B14F-4D97-AF65-F5344CB8AC3E}">
        <p14:creationId xmlns:p14="http://schemas.microsoft.com/office/powerpoint/2010/main" val="180955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05812" y="927661"/>
            <a:ext cx="8738188" cy="593033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u="sng" dirty="0" smtClean="0"/>
              <a:t>Show that</a:t>
            </a:r>
            <a:r>
              <a:rPr lang="en-US" sz="2800" dirty="0" smtClean="0"/>
              <a:t>:		</a:t>
            </a:r>
            <a:r>
              <a:rPr lang="en-US" sz="2800" i="1" dirty="0" smtClean="0">
                <a:latin typeface="Times"/>
                <a:cs typeface="Times"/>
              </a:rPr>
              <a:t>3n</a:t>
            </a:r>
            <a:r>
              <a:rPr lang="en-US" sz="2800" i="1" baseline="30000" dirty="0" smtClean="0">
                <a:latin typeface="Times"/>
                <a:cs typeface="Times"/>
              </a:rPr>
              <a:t>2</a:t>
            </a:r>
            <a:r>
              <a:rPr lang="en-US" sz="2800" i="1" dirty="0" smtClean="0">
                <a:latin typeface="Times"/>
                <a:cs typeface="Times"/>
              </a:rPr>
              <a:t> + 6n -15 = </a:t>
            </a:r>
            <a:r>
              <a:rPr lang="en-US" sz="2800" i="1" dirty="0" err="1" smtClean="0">
                <a:latin typeface="Times"/>
                <a:cs typeface="Times"/>
              </a:rPr>
              <a:t>θ</a:t>
            </a:r>
            <a:r>
              <a:rPr lang="en-US" sz="2800" i="1" dirty="0" smtClean="0">
                <a:latin typeface="Times"/>
                <a:cs typeface="Times"/>
              </a:rPr>
              <a:t>(n</a:t>
            </a:r>
            <a:r>
              <a:rPr lang="en-US" sz="2800" i="1" baseline="30000" dirty="0" smtClean="0">
                <a:latin typeface="Times"/>
                <a:cs typeface="Times"/>
              </a:rPr>
              <a:t>2 </a:t>
            </a:r>
            <a:r>
              <a:rPr lang="en-US" sz="2800" i="1" dirty="0" smtClean="0">
                <a:latin typeface="Times"/>
                <a:cs typeface="Times"/>
              </a:rPr>
              <a:t>)</a:t>
            </a:r>
            <a:endParaRPr lang="en-US" sz="2800" i="1" u="sng" dirty="0">
              <a:solidFill>
                <a:srgbClr val="F79646"/>
              </a:solidFill>
              <a:latin typeface="Times"/>
              <a:cs typeface="Times"/>
            </a:endParaRPr>
          </a:p>
          <a:p>
            <a:pPr marL="0" indent="0">
              <a:buNone/>
            </a:pPr>
            <a:r>
              <a:rPr lang="en-US" sz="2800" u="sng" dirty="0" smtClean="0"/>
              <a:t>Proof</a:t>
            </a:r>
            <a:r>
              <a:rPr lang="en-US" sz="2800" dirty="0" smtClean="0"/>
              <a:t>: </a:t>
            </a:r>
          </a:p>
          <a:p>
            <a:pPr marL="0" indent="0">
              <a:buNone/>
            </a:pPr>
            <a:r>
              <a:rPr lang="en-US" sz="2800" dirty="0" smtClean="0"/>
              <a:t>if we take		</a:t>
            </a:r>
            <a:r>
              <a:rPr lang="en-US" sz="2800" i="1" dirty="0" smtClean="0">
                <a:latin typeface="Times"/>
                <a:cs typeface="Times"/>
              </a:rPr>
              <a:t>c</a:t>
            </a:r>
            <a:r>
              <a:rPr lang="en-US" sz="2800" i="1" baseline="-25000" dirty="0" smtClean="0">
                <a:latin typeface="Times"/>
                <a:cs typeface="Times"/>
              </a:rPr>
              <a:t>1</a:t>
            </a:r>
            <a:r>
              <a:rPr lang="en-US" sz="2800" dirty="0" smtClean="0"/>
              <a:t> = ____</a:t>
            </a:r>
          </a:p>
          <a:p>
            <a:pPr marL="0" indent="0">
              <a:buNone/>
            </a:pPr>
            <a:r>
              <a:rPr lang="en-US" sz="2800" dirty="0" smtClean="0">
                <a:cs typeface="Times"/>
              </a:rPr>
              <a:t>					</a:t>
            </a:r>
            <a:r>
              <a:rPr lang="en-US" sz="2800" i="1" dirty="0" smtClean="0">
                <a:latin typeface="Times"/>
                <a:cs typeface="Times"/>
              </a:rPr>
              <a:t>c</a:t>
            </a:r>
            <a:r>
              <a:rPr lang="en-US" sz="2800" i="1" baseline="-25000" dirty="0" smtClean="0">
                <a:latin typeface="Times"/>
                <a:cs typeface="Times"/>
              </a:rPr>
              <a:t>2</a:t>
            </a:r>
            <a:r>
              <a:rPr lang="en-US" sz="2800" dirty="0" smtClean="0">
                <a:cs typeface="Times"/>
              </a:rPr>
              <a:t> = ____</a:t>
            </a:r>
          </a:p>
          <a:p>
            <a:pPr marL="0" indent="0">
              <a:buNone/>
            </a:pPr>
            <a:r>
              <a:rPr lang="en-US" sz="2800" dirty="0">
                <a:cs typeface="Times"/>
              </a:rPr>
              <a:t>	</a:t>
            </a:r>
            <a:r>
              <a:rPr lang="en-US" sz="2800" dirty="0" smtClean="0">
                <a:cs typeface="Times"/>
              </a:rPr>
              <a:t>				</a:t>
            </a:r>
            <a:r>
              <a:rPr lang="en-US" sz="2800" i="1" dirty="0" smtClean="0">
                <a:latin typeface="Times"/>
                <a:cs typeface="Times"/>
              </a:rPr>
              <a:t>n</a:t>
            </a:r>
            <a:r>
              <a:rPr lang="en-US" sz="2800" i="1" baseline="-25000" dirty="0" smtClean="0">
                <a:latin typeface="Times"/>
                <a:cs typeface="Times"/>
              </a:rPr>
              <a:t>0</a:t>
            </a:r>
            <a:r>
              <a:rPr lang="en-US" sz="2800" dirty="0" smtClean="0">
                <a:cs typeface="Times"/>
              </a:rPr>
              <a:t> = ____</a:t>
            </a:r>
          </a:p>
          <a:p>
            <a:pPr marL="0" indent="0">
              <a:buNone/>
            </a:pPr>
            <a:r>
              <a:rPr lang="en-US" sz="2800" dirty="0" smtClean="0">
                <a:cs typeface="Times"/>
              </a:rPr>
              <a:t>Then for all </a:t>
            </a:r>
            <a:r>
              <a:rPr lang="en-US" sz="2800" i="1" dirty="0" smtClean="0">
                <a:latin typeface="Times"/>
                <a:cs typeface="Times"/>
              </a:rPr>
              <a:t>n ≥ n</a:t>
            </a:r>
            <a:r>
              <a:rPr lang="en-US" sz="2800" i="1" baseline="-25000" dirty="0" smtClean="0">
                <a:latin typeface="Times"/>
                <a:cs typeface="Times"/>
              </a:rPr>
              <a:t>0</a:t>
            </a:r>
            <a:r>
              <a:rPr lang="en-US" sz="2800" dirty="0" smtClean="0">
                <a:cs typeface="Times"/>
              </a:rPr>
              <a:t> we have:</a:t>
            </a:r>
          </a:p>
          <a:p>
            <a:pPr marL="0" indent="0">
              <a:buNone/>
            </a:pPr>
            <a:r>
              <a:rPr lang="en-US" sz="2800" dirty="0" smtClean="0">
                <a:cs typeface="Times"/>
              </a:rPr>
              <a:t>			</a:t>
            </a:r>
            <a:r>
              <a:rPr lang="en-US" sz="2800" i="1" dirty="0" smtClean="0">
                <a:solidFill>
                  <a:schemeClr val="accent5"/>
                </a:solidFill>
                <a:latin typeface="Times"/>
                <a:cs typeface="Times"/>
              </a:rPr>
              <a:t>3n</a:t>
            </a:r>
            <a:r>
              <a:rPr lang="en-US" sz="2800" i="1" baseline="30000" dirty="0" smtClean="0">
                <a:solidFill>
                  <a:schemeClr val="accent5"/>
                </a:solidFill>
                <a:latin typeface="Times"/>
                <a:cs typeface="Times"/>
              </a:rPr>
              <a:t>2</a:t>
            </a:r>
            <a:r>
              <a:rPr lang="en-US" sz="2800" i="1" dirty="0" smtClean="0">
                <a:solidFill>
                  <a:schemeClr val="accent5"/>
                </a:solidFill>
                <a:latin typeface="Times"/>
                <a:cs typeface="Times"/>
              </a:rPr>
              <a:t> ≤ </a:t>
            </a:r>
            <a:r>
              <a:rPr lang="en-US" sz="2800" i="1" dirty="0" smtClean="0">
                <a:latin typeface="Times"/>
                <a:cs typeface="Times"/>
              </a:rPr>
              <a:t>3n</a:t>
            </a:r>
            <a:r>
              <a:rPr lang="en-US" sz="2800" i="1" baseline="30000" dirty="0" smtClean="0">
                <a:latin typeface="Times"/>
                <a:cs typeface="Times"/>
              </a:rPr>
              <a:t>2</a:t>
            </a:r>
            <a:r>
              <a:rPr lang="en-US" sz="2800" i="1" dirty="0" smtClean="0">
                <a:latin typeface="Times"/>
                <a:cs typeface="Times"/>
              </a:rPr>
              <a:t> </a:t>
            </a:r>
            <a:r>
              <a:rPr lang="en-US" sz="2800" i="1" dirty="0">
                <a:latin typeface="Times"/>
                <a:cs typeface="Times"/>
              </a:rPr>
              <a:t>+ </a:t>
            </a:r>
            <a:r>
              <a:rPr lang="en-US" sz="2800" i="1" dirty="0" smtClean="0">
                <a:latin typeface="Times"/>
                <a:cs typeface="Times"/>
              </a:rPr>
              <a:t>6n - 15</a:t>
            </a:r>
            <a:r>
              <a:rPr lang="en-US" sz="2800" i="1" dirty="0" smtClean="0">
                <a:solidFill>
                  <a:schemeClr val="accent3"/>
                </a:solidFill>
                <a:latin typeface="Times"/>
                <a:cs typeface="Times"/>
              </a:rPr>
              <a:t> ≤ 3n</a:t>
            </a:r>
            <a:r>
              <a:rPr lang="en-US" sz="2800" i="1" baseline="30000" dirty="0" smtClean="0">
                <a:solidFill>
                  <a:schemeClr val="accent3"/>
                </a:solidFill>
                <a:latin typeface="Times"/>
                <a:cs typeface="Times"/>
              </a:rPr>
              <a:t>2</a:t>
            </a:r>
            <a:r>
              <a:rPr lang="en-US" sz="2800" i="1" dirty="0" smtClean="0">
                <a:solidFill>
                  <a:schemeClr val="accent3"/>
                </a:solidFill>
                <a:latin typeface="Times"/>
                <a:cs typeface="Times"/>
              </a:rPr>
              <a:t> + 6n ≤ 3n</a:t>
            </a:r>
            <a:r>
              <a:rPr lang="en-US" sz="2800" i="1" baseline="30000" dirty="0" smtClean="0">
                <a:solidFill>
                  <a:schemeClr val="accent3"/>
                </a:solidFill>
                <a:latin typeface="Times"/>
                <a:cs typeface="Times"/>
              </a:rPr>
              <a:t>2</a:t>
            </a:r>
            <a:r>
              <a:rPr lang="en-US" sz="2800" i="1" dirty="0" smtClean="0">
                <a:solidFill>
                  <a:schemeClr val="accent3"/>
                </a:solidFill>
                <a:latin typeface="Times"/>
                <a:cs typeface="Times"/>
              </a:rPr>
              <a:t> + 6n</a:t>
            </a:r>
            <a:r>
              <a:rPr lang="en-US" sz="2800" i="1" baseline="30000" dirty="0" smtClean="0">
                <a:solidFill>
                  <a:schemeClr val="accent3"/>
                </a:solidFill>
                <a:latin typeface="Times"/>
                <a:cs typeface="Times"/>
              </a:rPr>
              <a:t>2</a:t>
            </a:r>
            <a:r>
              <a:rPr lang="en-US" sz="2800" i="1" dirty="0" smtClean="0">
                <a:solidFill>
                  <a:schemeClr val="accent3"/>
                </a:solidFill>
                <a:latin typeface="Times"/>
                <a:cs typeface="Times"/>
              </a:rPr>
              <a:t> = 9n</a:t>
            </a:r>
            <a:r>
              <a:rPr lang="en-US" sz="2800" i="1" baseline="30000" dirty="0" smtClean="0">
                <a:solidFill>
                  <a:schemeClr val="accent3"/>
                </a:solidFill>
                <a:latin typeface="Times"/>
                <a:cs typeface="Times"/>
              </a:rPr>
              <a:t>2</a:t>
            </a:r>
          </a:p>
          <a:p>
            <a:pPr marL="0" indent="0">
              <a:buNone/>
            </a:pPr>
            <a:endParaRPr lang="en-US" sz="2800" dirty="0">
              <a:cs typeface="Times"/>
            </a:endParaRPr>
          </a:p>
          <a:p>
            <a:pPr marL="0" indent="0">
              <a:buNone/>
            </a:pPr>
            <a:r>
              <a:rPr lang="en-US" sz="2800" dirty="0" smtClean="0">
                <a:cs typeface="Times"/>
              </a:rPr>
              <a:t>			</a:t>
            </a:r>
            <a:r>
              <a:rPr lang="en-US" sz="2800" i="1" dirty="0" smtClean="0">
                <a:solidFill>
                  <a:schemeClr val="accent5"/>
                </a:solidFill>
                <a:latin typeface="Times"/>
                <a:cs typeface="Times"/>
              </a:rPr>
              <a:t>3n</a:t>
            </a:r>
            <a:r>
              <a:rPr lang="en-US" sz="2800" i="1" baseline="30000" dirty="0" smtClean="0">
                <a:solidFill>
                  <a:schemeClr val="accent5"/>
                </a:solidFill>
                <a:latin typeface="Times"/>
                <a:cs typeface="Times"/>
              </a:rPr>
              <a:t>2</a:t>
            </a:r>
            <a:r>
              <a:rPr lang="en-US" sz="2800" i="1" dirty="0" smtClean="0">
                <a:solidFill>
                  <a:schemeClr val="accent5"/>
                </a:solidFill>
                <a:latin typeface="Times"/>
                <a:cs typeface="Times"/>
              </a:rPr>
              <a:t> ≤ </a:t>
            </a:r>
            <a:r>
              <a:rPr lang="en-US" sz="2800" i="1" dirty="0" smtClean="0">
                <a:latin typeface="Times"/>
                <a:cs typeface="Times"/>
              </a:rPr>
              <a:t>3n</a:t>
            </a:r>
            <a:r>
              <a:rPr lang="en-US" sz="2800" i="1" baseline="30000" dirty="0" smtClean="0">
                <a:latin typeface="Times"/>
                <a:cs typeface="Times"/>
              </a:rPr>
              <a:t>2</a:t>
            </a:r>
            <a:r>
              <a:rPr lang="en-US" sz="2800" i="1" dirty="0" smtClean="0">
                <a:latin typeface="Times"/>
                <a:cs typeface="Times"/>
              </a:rPr>
              <a:t> + 6n </a:t>
            </a:r>
            <a:r>
              <a:rPr lang="mr-IN" sz="2800" i="1" dirty="0" smtClean="0">
                <a:latin typeface="Times"/>
                <a:cs typeface="Times"/>
              </a:rPr>
              <a:t>–</a:t>
            </a:r>
            <a:r>
              <a:rPr lang="en-US" sz="2800" i="1" dirty="0" smtClean="0">
                <a:latin typeface="Times"/>
                <a:cs typeface="Times"/>
              </a:rPr>
              <a:t> 15 </a:t>
            </a:r>
            <a:r>
              <a:rPr lang="en-US" sz="2800" i="1" dirty="0" smtClean="0">
                <a:solidFill>
                  <a:srgbClr val="9BBB59"/>
                </a:solidFill>
                <a:latin typeface="Times"/>
                <a:cs typeface="Times"/>
              </a:rPr>
              <a:t>≤ 9n</a:t>
            </a:r>
            <a:r>
              <a:rPr lang="en-US" sz="2800" i="1" baseline="30000" dirty="0" smtClean="0">
                <a:solidFill>
                  <a:srgbClr val="9BBB59"/>
                </a:solidFill>
                <a:latin typeface="Times"/>
                <a:cs typeface="Times"/>
              </a:rPr>
              <a:t>2</a:t>
            </a:r>
          </a:p>
          <a:p>
            <a:pPr marL="0" indent="0">
              <a:buNone/>
            </a:pPr>
            <a:endParaRPr lang="en-US" sz="2800" dirty="0" smtClean="0">
              <a:cs typeface="Times"/>
            </a:endParaRPr>
          </a:p>
          <a:p>
            <a:pPr marL="0" indent="0">
              <a:buNone/>
            </a:pPr>
            <a:r>
              <a:rPr lang="en-US" sz="2800" i="1" dirty="0">
                <a:solidFill>
                  <a:srgbClr val="F79646"/>
                </a:solidFill>
                <a:latin typeface="Times"/>
                <a:cs typeface="Times"/>
              </a:rPr>
              <a:t>	</a:t>
            </a:r>
            <a:endParaRPr lang="en-US" sz="2800" i="1" dirty="0" smtClean="0">
              <a:solidFill>
                <a:srgbClr val="F79646"/>
              </a:solidFill>
              <a:latin typeface="Times"/>
              <a:cs typeface="Times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-107663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4F6228"/>
                </a:solidFill>
              </a:rPr>
              <a:t>Asymptotic Analysis</a:t>
            </a:r>
          </a:p>
          <a:p>
            <a:r>
              <a:rPr lang="el-GR" sz="2900" dirty="0" smtClean="0">
                <a:solidFill>
                  <a:srgbClr val="4F6228"/>
                </a:solidFill>
              </a:rPr>
              <a:t>Θ</a:t>
            </a:r>
            <a:r>
              <a:rPr lang="en-US" sz="2900" dirty="0" smtClean="0">
                <a:solidFill>
                  <a:srgbClr val="4F6228"/>
                </a:solidFill>
              </a:rPr>
              <a:t> definition</a:t>
            </a:r>
          </a:p>
        </p:txBody>
      </p:sp>
      <p:sp>
        <p:nvSpPr>
          <p:cNvPr id="20" name="TextBox 19"/>
          <p:cNvSpPr txBox="1"/>
          <p:nvPr/>
        </p:nvSpPr>
        <p:spPr>
          <a:xfrm rot="10800000">
            <a:off x="2974624" y="4471088"/>
            <a:ext cx="6067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Wingdings"/>
                <a:ea typeface="Wingdings"/>
                <a:cs typeface="Wingdings"/>
                <a:sym typeface="Wingdings"/>
              </a:rPr>
              <a:t>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430597" y="1941699"/>
            <a:ext cx="642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accent3"/>
                </a:solidFill>
                <a:latin typeface="Times"/>
                <a:cs typeface="Times"/>
              </a:rPr>
              <a:t>9</a:t>
            </a:r>
            <a:endParaRPr lang="en-US" sz="2800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30597" y="2464919"/>
            <a:ext cx="642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accent5"/>
                </a:solidFill>
                <a:latin typeface="Times"/>
                <a:cs typeface="Times"/>
              </a:rPr>
              <a:t>3</a:t>
            </a:r>
            <a:endParaRPr lang="en-US" sz="2800" i="1" dirty="0">
              <a:solidFill>
                <a:schemeClr val="accent5"/>
              </a:solidFill>
              <a:latin typeface="Times"/>
              <a:cs typeface="Time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30597" y="2977592"/>
            <a:ext cx="642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accent2"/>
                </a:solidFill>
                <a:latin typeface="Times"/>
                <a:cs typeface="Times"/>
              </a:rPr>
              <a:t>3</a:t>
            </a:r>
            <a:endParaRPr lang="en-US" sz="28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9774" y="4437711"/>
            <a:ext cx="14160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504D"/>
                </a:solidFill>
                <a:latin typeface="Times"/>
                <a:cs typeface="Times"/>
              </a:rPr>
              <a:t>6</a:t>
            </a:r>
            <a:r>
              <a:rPr lang="en-US" i="1" dirty="0" smtClean="0">
                <a:solidFill>
                  <a:srgbClr val="C0504D"/>
                </a:solidFill>
                <a:latin typeface="Times"/>
                <a:cs typeface="Times"/>
              </a:rPr>
              <a:t>n </a:t>
            </a:r>
            <a:r>
              <a:rPr lang="mr-IN" i="1" dirty="0" smtClean="0">
                <a:solidFill>
                  <a:srgbClr val="C0504D"/>
                </a:solidFill>
                <a:latin typeface="Times"/>
                <a:cs typeface="Times"/>
              </a:rPr>
              <a:t>–</a:t>
            </a:r>
            <a:r>
              <a:rPr lang="en-US" i="1" dirty="0" smtClean="0">
                <a:solidFill>
                  <a:srgbClr val="C0504D"/>
                </a:solidFill>
                <a:latin typeface="Times"/>
                <a:cs typeface="Times"/>
              </a:rPr>
              <a:t> 15 ≥ 0</a:t>
            </a:r>
          </a:p>
          <a:p>
            <a:endParaRPr lang="en-US" i="1" dirty="0">
              <a:solidFill>
                <a:srgbClr val="C0504D"/>
              </a:solidFill>
              <a:latin typeface="Times"/>
              <a:cs typeface="Times"/>
            </a:endParaRPr>
          </a:p>
          <a:p>
            <a:r>
              <a:rPr lang="en-US" i="1" dirty="0" smtClean="0">
                <a:solidFill>
                  <a:srgbClr val="C0504D"/>
                </a:solidFill>
                <a:latin typeface="Times"/>
                <a:cs typeface="Times"/>
              </a:rPr>
              <a:t>  6n  ≥ 15</a:t>
            </a:r>
          </a:p>
          <a:p>
            <a:endParaRPr lang="en-US" i="1" dirty="0">
              <a:solidFill>
                <a:srgbClr val="C0504D"/>
              </a:solidFill>
              <a:latin typeface="Times"/>
              <a:cs typeface="Times"/>
            </a:endParaRPr>
          </a:p>
          <a:p>
            <a:r>
              <a:rPr lang="en-US" i="1" dirty="0" smtClean="0">
                <a:solidFill>
                  <a:srgbClr val="C0504D"/>
                </a:solidFill>
                <a:latin typeface="Times"/>
                <a:cs typeface="Times"/>
              </a:rPr>
              <a:t>     n ≥ 2.5</a:t>
            </a:r>
            <a:endParaRPr lang="en-US" i="1" dirty="0">
              <a:solidFill>
                <a:srgbClr val="C0504D"/>
              </a:solidFill>
              <a:latin typeface="Times"/>
              <a:cs typeface="Times"/>
            </a:endParaRPr>
          </a:p>
        </p:txBody>
      </p:sp>
      <p:cxnSp>
        <p:nvCxnSpPr>
          <p:cNvPr id="12" name="Curved Connector 11"/>
          <p:cNvCxnSpPr/>
          <p:nvPr/>
        </p:nvCxnSpPr>
        <p:spPr>
          <a:xfrm flipV="1">
            <a:off x="1299247" y="4437713"/>
            <a:ext cx="1211661" cy="496835"/>
          </a:xfrm>
          <a:prstGeom prst="straightConnector1">
            <a:avLst/>
          </a:prstGeom>
          <a:ln>
            <a:solidFill>
              <a:schemeClr val="accent2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34562" y="4730158"/>
            <a:ext cx="0" cy="340305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34562" y="5295858"/>
            <a:ext cx="0" cy="340305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8391" y="4306780"/>
            <a:ext cx="1474428" cy="1637457"/>
          </a:xfrm>
          <a:prstGeom prst="ellipse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Left Bracket 46"/>
          <p:cNvSpPr/>
          <p:nvPr/>
        </p:nvSpPr>
        <p:spPr>
          <a:xfrm rot="16200000">
            <a:off x="3608377" y="428907"/>
            <a:ext cx="124250" cy="1826717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449916" y="1313942"/>
            <a:ext cx="59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"/>
                <a:cs typeface="Times"/>
              </a:rPr>
              <a:t>f(n)</a:t>
            </a:r>
          </a:p>
        </p:txBody>
      </p:sp>
      <p:sp>
        <p:nvSpPr>
          <p:cNvPr id="50" name="Left Bracket 49"/>
          <p:cNvSpPr/>
          <p:nvPr/>
        </p:nvSpPr>
        <p:spPr>
          <a:xfrm rot="16200000">
            <a:off x="5407177" y="1162028"/>
            <a:ext cx="124251" cy="360474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172281" y="1313942"/>
            <a:ext cx="59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"/>
                <a:cs typeface="Times"/>
              </a:rPr>
              <a:t>g(n)</a:t>
            </a:r>
          </a:p>
        </p:txBody>
      </p:sp>
    </p:spTree>
    <p:extLst>
      <p:ext uri="{BB962C8B-B14F-4D97-AF65-F5344CB8AC3E}">
        <p14:creationId xmlns:p14="http://schemas.microsoft.com/office/powerpoint/2010/main" val="416477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05812" y="927661"/>
            <a:ext cx="8738188" cy="593033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u="sng" dirty="0" smtClean="0"/>
              <a:t>Show that</a:t>
            </a:r>
            <a:r>
              <a:rPr lang="en-US" sz="2800" dirty="0" smtClean="0"/>
              <a:t>:		</a:t>
            </a:r>
            <a:r>
              <a:rPr lang="en-US" sz="2800" i="1" dirty="0" smtClean="0">
                <a:latin typeface="Times"/>
                <a:cs typeface="Times"/>
              </a:rPr>
              <a:t>3n</a:t>
            </a:r>
            <a:r>
              <a:rPr lang="en-US" sz="2800" i="1" baseline="30000" dirty="0" smtClean="0">
                <a:latin typeface="Times"/>
                <a:cs typeface="Times"/>
              </a:rPr>
              <a:t>2</a:t>
            </a:r>
            <a:r>
              <a:rPr lang="en-US" sz="2800" i="1" dirty="0" smtClean="0">
                <a:latin typeface="Times"/>
                <a:cs typeface="Times"/>
              </a:rPr>
              <a:t> + 6n -15 = </a:t>
            </a:r>
            <a:r>
              <a:rPr lang="en-US" sz="2800" i="1" dirty="0" err="1" smtClean="0">
                <a:latin typeface="Times"/>
                <a:cs typeface="Times"/>
              </a:rPr>
              <a:t>θ</a:t>
            </a:r>
            <a:r>
              <a:rPr lang="en-US" sz="2800" i="1" dirty="0" smtClean="0">
                <a:latin typeface="Times"/>
                <a:cs typeface="Times"/>
              </a:rPr>
              <a:t>(n</a:t>
            </a:r>
            <a:r>
              <a:rPr lang="en-US" sz="2800" i="1" baseline="30000" dirty="0" smtClean="0">
                <a:latin typeface="Times"/>
                <a:cs typeface="Times"/>
              </a:rPr>
              <a:t>2 </a:t>
            </a:r>
            <a:r>
              <a:rPr lang="en-US" sz="2800" i="1" dirty="0" smtClean="0">
                <a:latin typeface="Times"/>
                <a:cs typeface="Times"/>
              </a:rPr>
              <a:t>)</a:t>
            </a:r>
            <a:endParaRPr lang="en-US" sz="2800" i="1" u="sng" dirty="0">
              <a:solidFill>
                <a:srgbClr val="F79646"/>
              </a:solidFill>
              <a:latin typeface="Times"/>
              <a:cs typeface="Times"/>
            </a:endParaRPr>
          </a:p>
          <a:p>
            <a:pPr marL="0" indent="0">
              <a:buNone/>
            </a:pPr>
            <a:r>
              <a:rPr lang="en-US" sz="2800" u="sng" dirty="0" smtClean="0"/>
              <a:t>Proof</a:t>
            </a:r>
            <a:r>
              <a:rPr lang="en-US" sz="2800" dirty="0" smtClean="0"/>
              <a:t>: </a:t>
            </a:r>
          </a:p>
          <a:p>
            <a:pPr marL="0" indent="0">
              <a:buNone/>
            </a:pPr>
            <a:r>
              <a:rPr lang="en-US" sz="2800" dirty="0" smtClean="0"/>
              <a:t>if we take		</a:t>
            </a:r>
            <a:r>
              <a:rPr lang="en-US" sz="2800" i="1" dirty="0" smtClean="0">
                <a:latin typeface="Times"/>
                <a:cs typeface="Times"/>
              </a:rPr>
              <a:t>c</a:t>
            </a:r>
            <a:r>
              <a:rPr lang="en-US" sz="2800" i="1" baseline="-25000" dirty="0" smtClean="0">
                <a:latin typeface="Times"/>
                <a:cs typeface="Times"/>
              </a:rPr>
              <a:t>1</a:t>
            </a:r>
            <a:r>
              <a:rPr lang="en-US" sz="2800" dirty="0" smtClean="0"/>
              <a:t> = ____</a:t>
            </a:r>
          </a:p>
          <a:p>
            <a:pPr marL="0" indent="0">
              <a:buNone/>
            </a:pPr>
            <a:r>
              <a:rPr lang="en-US" sz="2800" dirty="0" smtClean="0">
                <a:cs typeface="Times"/>
              </a:rPr>
              <a:t>					</a:t>
            </a:r>
            <a:r>
              <a:rPr lang="en-US" sz="2800" i="1" dirty="0" smtClean="0">
                <a:latin typeface="Times"/>
                <a:cs typeface="Times"/>
              </a:rPr>
              <a:t>c</a:t>
            </a:r>
            <a:r>
              <a:rPr lang="en-US" sz="2800" i="1" baseline="-25000" dirty="0" smtClean="0">
                <a:latin typeface="Times"/>
                <a:cs typeface="Times"/>
              </a:rPr>
              <a:t>2</a:t>
            </a:r>
            <a:r>
              <a:rPr lang="en-US" sz="2800" dirty="0" smtClean="0">
                <a:cs typeface="Times"/>
              </a:rPr>
              <a:t> = ____</a:t>
            </a:r>
          </a:p>
          <a:p>
            <a:pPr marL="0" indent="0">
              <a:buNone/>
            </a:pPr>
            <a:r>
              <a:rPr lang="en-US" sz="2800" dirty="0">
                <a:cs typeface="Times"/>
              </a:rPr>
              <a:t>	</a:t>
            </a:r>
            <a:r>
              <a:rPr lang="en-US" sz="2800" dirty="0" smtClean="0">
                <a:cs typeface="Times"/>
              </a:rPr>
              <a:t>				</a:t>
            </a:r>
            <a:r>
              <a:rPr lang="en-US" sz="2800" i="1" dirty="0" smtClean="0">
                <a:latin typeface="Times"/>
                <a:cs typeface="Times"/>
              </a:rPr>
              <a:t>n</a:t>
            </a:r>
            <a:r>
              <a:rPr lang="en-US" sz="2800" i="1" baseline="-25000" dirty="0" smtClean="0">
                <a:latin typeface="Times"/>
                <a:cs typeface="Times"/>
              </a:rPr>
              <a:t>0</a:t>
            </a:r>
            <a:r>
              <a:rPr lang="en-US" sz="2800" dirty="0" smtClean="0">
                <a:cs typeface="Times"/>
              </a:rPr>
              <a:t> = ____</a:t>
            </a:r>
          </a:p>
          <a:p>
            <a:pPr marL="0" indent="0">
              <a:buNone/>
            </a:pPr>
            <a:r>
              <a:rPr lang="en-US" sz="2800" dirty="0" smtClean="0">
                <a:cs typeface="Times"/>
              </a:rPr>
              <a:t>Then for all </a:t>
            </a:r>
            <a:r>
              <a:rPr lang="en-US" sz="2800" i="1" dirty="0" smtClean="0">
                <a:latin typeface="Times"/>
                <a:cs typeface="Times"/>
              </a:rPr>
              <a:t>n ≥ n</a:t>
            </a:r>
            <a:r>
              <a:rPr lang="en-US" sz="2800" i="1" baseline="-25000" dirty="0" smtClean="0">
                <a:latin typeface="Times"/>
                <a:cs typeface="Times"/>
              </a:rPr>
              <a:t>0</a:t>
            </a:r>
            <a:r>
              <a:rPr lang="en-US" sz="2800" dirty="0" smtClean="0">
                <a:cs typeface="Times"/>
              </a:rPr>
              <a:t> we have:</a:t>
            </a:r>
          </a:p>
          <a:p>
            <a:pPr marL="0" indent="0">
              <a:buNone/>
            </a:pPr>
            <a:r>
              <a:rPr lang="en-US" sz="2800" dirty="0" smtClean="0">
                <a:cs typeface="Times"/>
              </a:rPr>
              <a:t>			</a:t>
            </a:r>
            <a:r>
              <a:rPr lang="en-US" sz="2800" i="1" dirty="0" smtClean="0">
                <a:solidFill>
                  <a:schemeClr val="accent5"/>
                </a:solidFill>
                <a:latin typeface="Times"/>
                <a:cs typeface="Times"/>
              </a:rPr>
              <a:t>3n</a:t>
            </a:r>
            <a:r>
              <a:rPr lang="en-US" sz="2800" i="1" baseline="30000" dirty="0" smtClean="0">
                <a:solidFill>
                  <a:schemeClr val="accent5"/>
                </a:solidFill>
                <a:latin typeface="Times"/>
                <a:cs typeface="Times"/>
              </a:rPr>
              <a:t>2</a:t>
            </a:r>
            <a:r>
              <a:rPr lang="en-US" sz="2800" i="1" dirty="0" smtClean="0">
                <a:solidFill>
                  <a:schemeClr val="accent5"/>
                </a:solidFill>
                <a:latin typeface="Times"/>
                <a:cs typeface="Times"/>
              </a:rPr>
              <a:t> ≤ </a:t>
            </a:r>
            <a:r>
              <a:rPr lang="en-US" sz="2800" i="1" dirty="0" smtClean="0">
                <a:latin typeface="Times"/>
                <a:cs typeface="Times"/>
              </a:rPr>
              <a:t>3n</a:t>
            </a:r>
            <a:r>
              <a:rPr lang="en-US" sz="2800" i="1" baseline="30000" dirty="0" smtClean="0">
                <a:latin typeface="Times"/>
                <a:cs typeface="Times"/>
              </a:rPr>
              <a:t>2</a:t>
            </a:r>
            <a:r>
              <a:rPr lang="en-US" sz="2800" i="1" dirty="0" smtClean="0">
                <a:latin typeface="Times"/>
                <a:cs typeface="Times"/>
              </a:rPr>
              <a:t> </a:t>
            </a:r>
            <a:r>
              <a:rPr lang="en-US" sz="2800" i="1" dirty="0">
                <a:latin typeface="Times"/>
                <a:cs typeface="Times"/>
              </a:rPr>
              <a:t>+ </a:t>
            </a:r>
            <a:r>
              <a:rPr lang="en-US" sz="2800" i="1" dirty="0" smtClean="0">
                <a:latin typeface="Times"/>
                <a:cs typeface="Times"/>
              </a:rPr>
              <a:t>6n - 15</a:t>
            </a:r>
            <a:r>
              <a:rPr lang="en-US" sz="2800" i="1" dirty="0" smtClean="0">
                <a:solidFill>
                  <a:schemeClr val="accent3"/>
                </a:solidFill>
                <a:latin typeface="Times"/>
                <a:cs typeface="Times"/>
              </a:rPr>
              <a:t> ≤ 3n</a:t>
            </a:r>
            <a:r>
              <a:rPr lang="en-US" sz="2800" i="1" baseline="30000" dirty="0" smtClean="0">
                <a:solidFill>
                  <a:schemeClr val="accent3"/>
                </a:solidFill>
                <a:latin typeface="Times"/>
                <a:cs typeface="Times"/>
              </a:rPr>
              <a:t>2</a:t>
            </a:r>
            <a:r>
              <a:rPr lang="en-US" sz="2800" i="1" dirty="0" smtClean="0">
                <a:solidFill>
                  <a:schemeClr val="accent3"/>
                </a:solidFill>
                <a:latin typeface="Times"/>
                <a:cs typeface="Times"/>
              </a:rPr>
              <a:t> + 6n ≤ 3n</a:t>
            </a:r>
            <a:r>
              <a:rPr lang="en-US" sz="2800" i="1" baseline="30000" dirty="0" smtClean="0">
                <a:solidFill>
                  <a:schemeClr val="accent3"/>
                </a:solidFill>
                <a:latin typeface="Times"/>
                <a:cs typeface="Times"/>
              </a:rPr>
              <a:t>2</a:t>
            </a:r>
            <a:r>
              <a:rPr lang="en-US" sz="2800" i="1" dirty="0" smtClean="0">
                <a:solidFill>
                  <a:schemeClr val="accent3"/>
                </a:solidFill>
                <a:latin typeface="Times"/>
                <a:cs typeface="Times"/>
              </a:rPr>
              <a:t> + 6n</a:t>
            </a:r>
            <a:r>
              <a:rPr lang="en-US" sz="2800" i="1" baseline="30000" dirty="0" smtClean="0">
                <a:solidFill>
                  <a:schemeClr val="accent3"/>
                </a:solidFill>
                <a:latin typeface="Times"/>
                <a:cs typeface="Times"/>
              </a:rPr>
              <a:t>2</a:t>
            </a:r>
            <a:r>
              <a:rPr lang="en-US" sz="2800" i="1" dirty="0" smtClean="0">
                <a:solidFill>
                  <a:schemeClr val="accent3"/>
                </a:solidFill>
                <a:latin typeface="Times"/>
                <a:cs typeface="Times"/>
              </a:rPr>
              <a:t> = 9n</a:t>
            </a:r>
            <a:r>
              <a:rPr lang="en-US" sz="2800" i="1" baseline="30000" dirty="0" smtClean="0">
                <a:solidFill>
                  <a:schemeClr val="accent3"/>
                </a:solidFill>
                <a:latin typeface="Times"/>
                <a:cs typeface="Times"/>
              </a:rPr>
              <a:t>2</a:t>
            </a:r>
          </a:p>
          <a:p>
            <a:pPr marL="0" indent="0">
              <a:buNone/>
            </a:pPr>
            <a:endParaRPr lang="en-US" sz="2800" dirty="0">
              <a:cs typeface="Times"/>
            </a:endParaRPr>
          </a:p>
          <a:p>
            <a:pPr marL="0" indent="0">
              <a:buNone/>
            </a:pPr>
            <a:r>
              <a:rPr lang="en-US" sz="2800" dirty="0" smtClean="0">
                <a:cs typeface="Times"/>
              </a:rPr>
              <a:t>			</a:t>
            </a:r>
            <a:r>
              <a:rPr lang="en-US" sz="2800" i="1" dirty="0" smtClean="0">
                <a:solidFill>
                  <a:schemeClr val="accent5"/>
                </a:solidFill>
                <a:latin typeface="Times"/>
                <a:cs typeface="Times"/>
              </a:rPr>
              <a:t>3n</a:t>
            </a:r>
            <a:r>
              <a:rPr lang="en-US" sz="2800" i="1" baseline="30000" dirty="0" smtClean="0">
                <a:solidFill>
                  <a:schemeClr val="accent5"/>
                </a:solidFill>
                <a:latin typeface="Times"/>
                <a:cs typeface="Times"/>
              </a:rPr>
              <a:t>2</a:t>
            </a:r>
            <a:r>
              <a:rPr lang="en-US" sz="2800" i="1" dirty="0" smtClean="0">
                <a:solidFill>
                  <a:schemeClr val="accent5"/>
                </a:solidFill>
                <a:latin typeface="Times"/>
                <a:cs typeface="Times"/>
              </a:rPr>
              <a:t> ≤ </a:t>
            </a:r>
            <a:r>
              <a:rPr lang="en-US" sz="2800" i="1" dirty="0" smtClean="0">
                <a:latin typeface="Times"/>
                <a:cs typeface="Times"/>
              </a:rPr>
              <a:t>3n</a:t>
            </a:r>
            <a:r>
              <a:rPr lang="en-US" sz="2800" i="1" baseline="30000" dirty="0" smtClean="0">
                <a:latin typeface="Times"/>
                <a:cs typeface="Times"/>
              </a:rPr>
              <a:t>2</a:t>
            </a:r>
            <a:r>
              <a:rPr lang="en-US" sz="2800" i="1" dirty="0" smtClean="0">
                <a:latin typeface="Times"/>
                <a:cs typeface="Times"/>
              </a:rPr>
              <a:t> + 6n </a:t>
            </a:r>
            <a:r>
              <a:rPr lang="mr-IN" sz="2800" i="1" dirty="0" smtClean="0">
                <a:latin typeface="Times"/>
                <a:cs typeface="Times"/>
              </a:rPr>
              <a:t>–</a:t>
            </a:r>
            <a:r>
              <a:rPr lang="en-US" sz="2800" i="1" dirty="0" smtClean="0">
                <a:latin typeface="Times"/>
                <a:cs typeface="Times"/>
              </a:rPr>
              <a:t> 15 </a:t>
            </a:r>
            <a:r>
              <a:rPr lang="en-US" sz="2800" i="1" dirty="0" smtClean="0">
                <a:solidFill>
                  <a:srgbClr val="9BBB59"/>
                </a:solidFill>
                <a:latin typeface="Times"/>
                <a:cs typeface="Times"/>
              </a:rPr>
              <a:t>≤ 9n</a:t>
            </a:r>
            <a:r>
              <a:rPr lang="en-US" sz="2800" i="1" baseline="30000" dirty="0" smtClean="0">
                <a:solidFill>
                  <a:srgbClr val="9BBB59"/>
                </a:solidFill>
                <a:latin typeface="Times"/>
                <a:cs typeface="Times"/>
              </a:rPr>
              <a:t>2</a:t>
            </a:r>
          </a:p>
          <a:p>
            <a:pPr marL="0" indent="0">
              <a:buNone/>
            </a:pPr>
            <a:endParaRPr lang="en-US" sz="2800" dirty="0" smtClean="0">
              <a:cs typeface="Times"/>
            </a:endParaRPr>
          </a:p>
          <a:p>
            <a:pPr marL="0" indent="0">
              <a:buNone/>
            </a:pPr>
            <a:r>
              <a:rPr lang="en-US" sz="2800" dirty="0" smtClean="0">
                <a:cs typeface="Times"/>
              </a:rPr>
              <a:t>Therefore: </a:t>
            </a:r>
            <a:r>
              <a:rPr lang="en-US" sz="2800" i="1" dirty="0" smtClean="0">
                <a:latin typeface="Times"/>
                <a:cs typeface="Times"/>
              </a:rPr>
              <a:t>3n</a:t>
            </a:r>
            <a:r>
              <a:rPr lang="en-US" sz="2800" i="1" baseline="30000" dirty="0" smtClean="0">
                <a:latin typeface="Times"/>
                <a:cs typeface="Times"/>
              </a:rPr>
              <a:t>2</a:t>
            </a:r>
            <a:r>
              <a:rPr lang="en-US" sz="2800" i="1" dirty="0" smtClean="0">
                <a:latin typeface="Times"/>
                <a:cs typeface="Times"/>
              </a:rPr>
              <a:t> + 6n </a:t>
            </a:r>
            <a:r>
              <a:rPr lang="mr-IN" sz="2800" i="1" dirty="0" smtClean="0">
                <a:latin typeface="Times"/>
                <a:cs typeface="Times"/>
              </a:rPr>
              <a:t>–</a:t>
            </a:r>
            <a:r>
              <a:rPr lang="en-US" sz="2800" i="1" dirty="0" smtClean="0">
                <a:latin typeface="Times"/>
                <a:cs typeface="Times"/>
              </a:rPr>
              <a:t> 15 = </a:t>
            </a:r>
            <a:r>
              <a:rPr lang="en-US" sz="2800" i="1" dirty="0" err="1" smtClean="0">
                <a:latin typeface="Times"/>
                <a:cs typeface="Times"/>
              </a:rPr>
              <a:t>θ</a:t>
            </a:r>
            <a:r>
              <a:rPr lang="en-US" sz="2800" i="1" dirty="0" smtClean="0">
                <a:latin typeface="Times"/>
                <a:cs typeface="Times"/>
              </a:rPr>
              <a:t>(n</a:t>
            </a:r>
            <a:r>
              <a:rPr lang="en-US" sz="2800" i="1" baseline="30000" dirty="0" smtClean="0">
                <a:latin typeface="Times"/>
                <a:cs typeface="Times"/>
              </a:rPr>
              <a:t>2</a:t>
            </a:r>
            <a:r>
              <a:rPr lang="en-US" sz="2800" i="1" dirty="0" smtClean="0">
                <a:latin typeface="Times"/>
                <a:cs typeface="Times"/>
              </a:rPr>
              <a:t>)</a:t>
            </a:r>
            <a:r>
              <a:rPr lang="en-US" sz="2800" i="1" dirty="0">
                <a:solidFill>
                  <a:srgbClr val="F79646"/>
                </a:solidFill>
                <a:latin typeface="Times"/>
                <a:cs typeface="Times"/>
              </a:rPr>
              <a:t>	</a:t>
            </a:r>
            <a:endParaRPr lang="en-US" sz="2800" i="1" dirty="0" smtClean="0">
              <a:solidFill>
                <a:srgbClr val="F79646"/>
              </a:solidFill>
              <a:latin typeface="Times"/>
              <a:cs typeface="Times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-107663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4F6228"/>
                </a:solidFill>
              </a:rPr>
              <a:t>Asymptotic Analysis</a:t>
            </a:r>
          </a:p>
          <a:p>
            <a:r>
              <a:rPr lang="el-GR" sz="2900" dirty="0" smtClean="0">
                <a:solidFill>
                  <a:srgbClr val="4F6228"/>
                </a:solidFill>
              </a:rPr>
              <a:t>Θ</a:t>
            </a:r>
            <a:r>
              <a:rPr lang="en-US" sz="2900" dirty="0" smtClean="0">
                <a:solidFill>
                  <a:srgbClr val="4F6228"/>
                </a:solidFill>
              </a:rPr>
              <a:t> definition</a:t>
            </a:r>
          </a:p>
        </p:txBody>
      </p:sp>
      <p:sp>
        <p:nvSpPr>
          <p:cNvPr id="20" name="TextBox 19"/>
          <p:cNvSpPr txBox="1"/>
          <p:nvPr/>
        </p:nvSpPr>
        <p:spPr>
          <a:xfrm rot="10800000">
            <a:off x="2974624" y="4471088"/>
            <a:ext cx="6067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Wingdings"/>
                <a:ea typeface="Wingdings"/>
                <a:cs typeface="Wingdings"/>
                <a:sym typeface="Wingdings"/>
              </a:rPr>
              <a:t>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430597" y="1941699"/>
            <a:ext cx="642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accent3"/>
                </a:solidFill>
                <a:latin typeface="Times"/>
                <a:cs typeface="Times"/>
              </a:rPr>
              <a:t>9</a:t>
            </a:r>
            <a:endParaRPr lang="en-US" sz="2800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30597" y="2464919"/>
            <a:ext cx="642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accent5"/>
                </a:solidFill>
                <a:latin typeface="Times"/>
                <a:cs typeface="Times"/>
              </a:rPr>
              <a:t>3</a:t>
            </a:r>
            <a:endParaRPr lang="en-US" sz="2800" i="1" dirty="0">
              <a:solidFill>
                <a:schemeClr val="accent5"/>
              </a:solidFill>
              <a:latin typeface="Times"/>
              <a:cs typeface="Time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30597" y="2977592"/>
            <a:ext cx="642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accent2"/>
                </a:solidFill>
                <a:latin typeface="Times"/>
                <a:cs typeface="Times"/>
              </a:rPr>
              <a:t>3</a:t>
            </a:r>
            <a:endParaRPr lang="en-US" sz="28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9774" y="4437711"/>
            <a:ext cx="14160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504D"/>
                </a:solidFill>
                <a:latin typeface="Times"/>
                <a:cs typeface="Times"/>
              </a:rPr>
              <a:t>6</a:t>
            </a:r>
            <a:r>
              <a:rPr lang="en-US" i="1" dirty="0" smtClean="0">
                <a:solidFill>
                  <a:srgbClr val="C0504D"/>
                </a:solidFill>
                <a:latin typeface="Times"/>
                <a:cs typeface="Times"/>
              </a:rPr>
              <a:t>n </a:t>
            </a:r>
            <a:r>
              <a:rPr lang="mr-IN" i="1" dirty="0" smtClean="0">
                <a:solidFill>
                  <a:srgbClr val="C0504D"/>
                </a:solidFill>
                <a:latin typeface="Times"/>
                <a:cs typeface="Times"/>
              </a:rPr>
              <a:t>–</a:t>
            </a:r>
            <a:r>
              <a:rPr lang="en-US" i="1" dirty="0" smtClean="0">
                <a:solidFill>
                  <a:srgbClr val="C0504D"/>
                </a:solidFill>
                <a:latin typeface="Times"/>
                <a:cs typeface="Times"/>
              </a:rPr>
              <a:t> 15 ≥ 0</a:t>
            </a:r>
          </a:p>
          <a:p>
            <a:endParaRPr lang="en-US" i="1" dirty="0">
              <a:solidFill>
                <a:srgbClr val="C0504D"/>
              </a:solidFill>
              <a:latin typeface="Times"/>
              <a:cs typeface="Times"/>
            </a:endParaRPr>
          </a:p>
          <a:p>
            <a:r>
              <a:rPr lang="en-US" i="1" dirty="0" smtClean="0">
                <a:solidFill>
                  <a:srgbClr val="C0504D"/>
                </a:solidFill>
                <a:latin typeface="Times"/>
                <a:cs typeface="Times"/>
              </a:rPr>
              <a:t>  6n  ≥ 15</a:t>
            </a:r>
          </a:p>
          <a:p>
            <a:endParaRPr lang="en-US" i="1" dirty="0">
              <a:solidFill>
                <a:srgbClr val="C0504D"/>
              </a:solidFill>
              <a:latin typeface="Times"/>
              <a:cs typeface="Times"/>
            </a:endParaRPr>
          </a:p>
          <a:p>
            <a:r>
              <a:rPr lang="en-US" i="1" dirty="0" smtClean="0">
                <a:solidFill>
                  <a:srgbClr val="C0504D"/>
                </a:solidFill>
                <a:latin typeface="Times"/>
                <a:cs typeface="Times"/>
              </a:rPr>
              <a:t>     n ≥ 2.5</a:t>
            </a:r>
            <a:endParaRPr lang="en-US" i="1" dirty="0">
              <a:solidFill>
                <a:srgbClr val="C0504D"/>
              </a:solidFill>
              <a:latin typeface="Times"/>
              <a:cs typeface="Times"/>
            </a:endParaRPr>
          </a:p>
        </p:txBody>
      </p:sp>
      <p:cxnSp>
        <p:nvCxnSpPr>
          <p:cNvPr id="12" name="Curved Connector 11"/>
          <p:cNvCxnSpPr/>
          <p:nvPr/>
        </p:nvCxnSpPr>
        <p:spPr>
          <a:xfrm flipV="1">
            <a:off x="1299247" y="4437713"/>
            <a:ext cx="1211661" cy="496835"/>
          </a:xfrm>
          <a:prstGeom prst="straightConnector1">
            <a:avLst/>
          </a:prstGeom>
          <a:ln>
            <a:solidFill>
              <a:schemeClr val="accent2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34562" y="4730158"/>
            <a:ext cx="0" cy="340305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34562" y="5295858"/>
            <a:ext cx="0" cy="340305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8391" y="4306780"/>
            <a:ext cx="1474428" cy="1637457"/>
          </a:xfrm>
          <a:prstGeom prst="ellipse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Left Bracket 46"/>
          <p:cNvSpPr/>
          <p:nvPr/>
        </p:nvSpPr>
        <p:spPr>
          <a:xfrm rot="16200000">
            <a:off x="3608377" y="428907"/>
            <a:ext cx="124250" cy="1826717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449916" y="1313942"/>
            <a:ext cx="59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"/>
                <a:cs typeface="Times"/>
              </a:rPr>
              <a:t>f(n)</a:t>
            </a:r>
          </a:p>
        </p:txBody>
      </p:sp>
      <p:sp>
        <p:nvSpPr>
          <p:cNvPr id="50" name="Left Bracket 49"/>
          <p:cNvSpPr/>
          <p:nvPr/>
        </p:nvSpPr>
        <p:spPr>
          <a:xfrm rot="16200000">
            <a:off x="5407177" y="1162028"/>
            <a:ext cx="124251" cy="360474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172281" y="1313942"/>
            <a:ext cx="59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"/>
                <a:cs typeface="Times"/>
              </a:rPr>
              <a:t>g(n)</a:t>
            </a:r>
          </a:p>
        </p:txBody>
      </p:sp>
    </p:spTree>
    <p:extLst>
      <p:ext uri="{BB962C8B-B14F-4D97-AF65-F5344CB8AC3E}">
        <p14:creationId xmlns:p14="http://schemas.microsoft.com/office/powerpoint/2010/main" val="168938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-127630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4F6228"/>
                </a:solidFill>
              </a:rPr>
              <a:t>Runtime Analysis</a:t>
            </a:r>
          </a:p>
          <a:p>
            <a:r>
              <a:rPr lang="en-US" sz="2500" dirty="0" smtClean="0">
                <a:solidFill>
                  <a:srgbClr val="4F6228"/>
                </a:solidFill>
              </a:rPr>
              <a:t>Example I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8904" y="740886"/>
            <a:ext cx="8951360" cy="457324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smtClean="0">
                <a:latin typeface="Courier New"/>
                <a:cs typeface="Courier New"/>
              </a:rPr>
              <a:t>main(){</a:t>
            </a:r>
            <a:endParaRPr lang="en-US" sz="2200" b="1" dirty="0" smtClean="0">
              <a:cs typeface="Courier New"/>
            </a:endParaRPr>
          </a:p>
          <a:p>
            <a:pPr marL="0" indent="0">
              <a:buFont typeface="Arial"/>
              <a:buNone/>
            </a:pP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smtClean="0">
                <a:latin typeface="Courier New"/>
                <a:cs typeface="Courier New"/>
              </a:rPr>
              <a:t>n,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, j;			</a:t>
            </a:r>
          </a:p>
          <a:p>
            <a:pPr marL="0" indent="0"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cout</a:t>
            </a:r>
            <a:r>
              <a:rPr lang="en-US" sz="2200" b="1" dirty="0" smtClean="0">
                <a:latin typeface="Courier New"/>
                <a:cs typeface="Courier New"/>
              </a:rPr>
              <a:t>&lt;&lt;</a:t>
            </a:r>
            <a:r>
              <a:rPr lang="en-US" sz="2200" b="1" dirty="0">
                <a:latin typeface="Courier New"/>
                <a:cs typeface="Courier New"/>
              </a:rPr>
              <a:t>”</a:t>
            </a:r>
            <a:r>
              <a:rPr lang="en-US" sz="2200" b="1" dirty="0" smtClean="0">
                <a:latin typeface="Courier New"/>
                <a:cs typeface="Courier New"/>
              </a:rPr>
              <a:t>Please enter n:”&lt;&lt;</a:t>
            </a:r>
            <a:r>
              <a:rPr lang="en-US" sz="2200" b="1" dirty="0" err="1" smtClean="0">
                <a:latin typeface="Courier New"/>
                <a:cs typeface="Courier New"/>
              </a:rPr>
              <a:t>endl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cin</a:t>
            </a:r>
            <a:r>
              <a:rPr lang="en-US" sz="2200" b="1" dirty="0" smtClean="0">
                <a:latin typeface="Courier New"/>
                <a:cs typeface="Courier New"/>
              </a:rPr>
              <a:t>&gt;&gt;n;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= 1;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&lt;= 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  <a:t>n</a:t>
            </a:r>
            <a:r>
              <a:rPr lang="en-US" sz="2200" b="1" dirty="0" smtClean="0">
                <a:latin typeface="Courier New"/>
                <a:cs typeface="Courier New"/>
              </a:rPr>
              <a:t>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++){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r>
              <a:rPr lang="en-US" sz="2200" b="1" dirty="0" smtClean="0">
                <a:latin typeface="Courier New"/>
                <a:cs typeface="Courier New"/>
              </a:rPr>
              <a:t>(j = 1; j &lt;= n; j++)</a:t>
            </a:r>
          </a:p>
          <a:p>
            <a:pPr marL="0" indent="0"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		</a:t>
            </a:r>
            <a:r>
              <a:rPr lang="en-US" sz="2200" b="1" dirty="0" err="1" smtClean="0">
                <a:latin typeface="Courier New"/>
                <a:cs typeface="Courier New"/>
              </a:rPr>
              <a:t>cout</a:t>
            </a:r>
            <a:r>
              <a:rPr lang="en-US" sz="2200" b="1" dirty="0" smtClean="0">
                <a:latin typeface="Courier New"/>
                <a:cs typeface="Courier New"/>
              </a:rPr>
              <a:t>&lt;&lt;‘*</a:t>
            </a:r>
            <a:r>
              <a:rPr lang="en-US" sz="2200" b="1" dirty="0">
                <a:latin typeface="Courier New"/>
                <a:cs typeface="Courier New"/>
              </a:rPr>
              <a:t>‘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cout</a:t>
            </a:r>
            <a:r>
              <a:rPr lang="en-US" sz="2200" b="1" dirty="0" smtClean="0">
                <a:latin typeface="Courier New"/>
                <a:cs typeface="Courier New"/>
              </a:rPr>
              <a:t>&lt;&lt;</a:t>
            </a:r>
            <a:r>
              <a:rPr lang="en-US" sz="2200" b="1" dirty="0" err="1" smtClean="0">
                <a:latin typeface="Courier New"/>
                <a:cs typeface="Courier New"/>
              </a:rPr>
              <a:t>endl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}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0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}</a:t>
            </a:r>
            <a:endParaRPr lang="en-US" sz="22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7686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-127630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4F6228"/>
                </a:solidFill>
              </a:rPr>
              <a:t>Runtime Analysis</a:t>
            </a:r>
          </a:p>
          <a:p>
            <a:r>
              <a:rPr lang="en-US" sz="2500" dirty="0" smtClean="0">
                <a:solidFill>
                  <a:srgbClr val="4F6228"/>
                </a:solidFill>
              </a:rPr>
              <a:t>Example I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8904" y="740886"/>
            <a:ext cx="8951360" cy="457324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smtClean="0">
                <a:latin typeface="Courier New"/>
                <a:cs typeface="Courier New"/>
              </a:rPr>
              <a:t>main(){</a:t>
            </a:r>
            <a:endParaRPr lang="en-US" sz="2200" b="1" dirty="0" smtClean="0">
              <a:cs typeface="Courier New"/>
            </a:endParaRPr>
          </a:p>
          <a:p>
            <a:pPr marL="0" indent="0">
              <a:buFont typeface="Arial"/>
              <a:buNone/>
            </a:pP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smtClean="0">
                <a:latin typeface="Courier New"/>
                <a:cs typeface="Courier New"/>
              </a:rPr>
              <a:t>n,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, j;			</a:t>
            </a:r>
          </a:p>
          <a:p>
            <a:pPr marL="0" indent="0"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cout</a:t>
            </a:r>
            <a:r>
              <a:rPr lang="en-US" sz="2200" b="1" dirty="0" smtClean="0">
                <a:latin typeface="Courier New"/>
                <a:cs typeface="Courier New"/>
              </a:rPr>
              <a:t>&lt;&lt;</a:t>
            </a:r>
            <a:r>
              <a:rPr lang="en-US" sz="2200" b="1" dirty="0">
                <a:latin typeface="Courier New"/>
                <a:cs typeface="Courier New"/>
              </a:rPr>
              <a:t>”</a:t>
            </a:r>
            <a:r>
              <a:rPr lang="en-US" sz="2200" b="1" dirty="0" smtClean="0">
                <a:latin typeface="Courier New"/>
                <a:cs typeface="Courier New"/>
              </a:rPr>
              <a:t>Please enter n:”&lt;&lt;</a:t>
            </a:r>
            <a:r>
              <a:rPr lang="en-US" sz="2200" b="1" dirty="0" err="1" smtClean="0">
                <a:latin typeface="Courier New"/>
                <a:cs typeface="Courier New"/>
              </a:rPr>
              <a:t>endl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cin</a:t>
            </a:r>
            <a:r>
              <a:rPr lang="en-US" sz="2200" b="1" dirty="0" smtClean="0">
                <a:latin typeface="Courier New"/>
                <a:cs typeface="Courier New"/>
              </a:rPr>
              <a:t>&gt;&gt;n;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= 1;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&lt;= 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  <a:t>n</a:t>
            </a:r>
            <a:r>
              <a:rPr lang="en-US" sz="2200" b="1" dirty="0" smtClean="0">
                <a:latin typeface="Courier New"/>
                <a:cs typeface="Courier New"/>
              </a:rPr>
              <a:t>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++){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r>
              <a:rPr lang="en-US" sz="2200" b="1" dirty="0" smtClean="0">
                <a:latin typeface="Courier New"/>
                <a:cs typeface="Courier New"/>
              </a:rPr>
              <a:t>(j = 1; j &lt;= n; j++)</a:t>
            </a:r>
          </a:p>
          <a:p>
            <a:pPr marL="0" indent="0"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		</a:t>
            </a:r>
            <a:r>
              <a:rPr lang="en-US" sz="2200" b="1" dirty="0" err="1" smtClean="0">
                <a:latin typeface="Courier New"/>
                <a:cs typeface="Courier New"/>
              </a:rPr>
              <a:t>cout</a:t>
            </a:r>
            <a:r>
              <a:rPr lang="en-US" sz="2200" b="1" dirty="0" smtClean="0">
                <a:latin typeface="Courier New"/>
                <a:cs typeface="Courier New"/>
              </a:rPr>
              <a:t>&lt;&lt;‘*</a:t>
            </a:r>
            <a:r>
              <a:rPr lang="en-US" sz="2200" b="1" dirty="0">
                <a:latin typeface="Courier New"/>
                <a:cs typeface="Courier New"/>
              </a:rPr>
              <a:t>‘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cout</a:t>
            </a:r>
            <a:r>
              <a:rPr lang="en-US" sz="2200" b="1" dirty="0" smtClean="0">
                <a:latin typeface="Courier New"/>
                <a:cs typeface="Courier New"/>
              </a:rPr>
              <a:t>&lt;&lt;</a:t>
            </a:r>
            <a:r>
              <a:rPr lang="en-US" sz="2200" b="1" dirty="0" err="1" smtClean="0">
                <a:latin typeface="Courier New"/>
                <a:cs typeface="Courier New"/>
              </a:rPr>
              <a:t>endl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}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0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}</a:t>
            </a:r>
            <a:endParaRPr lang="en-US" sz="2200" b="1" dirty="0">
              <a:latin typeface="Courier New"/>
              <a:cs typeface="Courier New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56155" y="5314129"/>
            <a:ext cx="1956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* </a:t>
            </a:r>
            <a:r>
              <a:rPr lang="en-US" b="1" dirty="0" smtClean="0">
                <a:latin typeface="Courier New"/>
                <a:cs typeface="Courier New"/>
              </a:rPr>
              <a:t>* * *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* * * *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* * </a:t>
            </a:r>
            <a:r>
              <a:rPr lang="en-US" b="1" dirty="0" smtClean="0">
                <a:latin typeface="Courier New"/>
                <a:cs typeface="Courier New"/>
              </a:rPr>
              <a:t>* *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* * * </a:t>
            </a:r>
            <a:r>
              <a:rPr lang="en-US" b="1" dirty="0" smtClean="0">
                <a:latin typeface="Courier New"/>
                <a:cs typeface="Courier New"/>
              </a:rPr>
              <a:t>*</a:t>
            </a:r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0239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-127630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4F6228"/>
                </a:solidFill>
              </a:rPr>
              <a:t>Runtime Analysis</a:t>
            </a:r>
          </a:p>
          <a:p>
            <a:r>
              <a:rPr lang="en-US" sz="2500" dirty="0" smtClean="0">
                <a:solidFill>
                  <a:srgbClr val="4F6228"/>
                </a:solidFill>
              </a:rPr>
              <a:t>Example I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8904" y="740886"/>
            <a:ext cx="8951360" cy="457324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smtClean="0">
                <a:latin typeface="Courier New"/>
                <a:cs typeface="Courier New"/>
              </a:rPr>
              <a:t>main(){</a:t>
            </a:r>
            <a:endParaRPr lang="en-US" sz="2200" b="1" dirty="0" smtClean="0">
              <a:cs typeface="Courier New"/>
            </a:endParaRPr>
          </a:p>
          <a:p>
            <a:pPr marL="0" indent="0">
              <a:buFont typeface="Arial"/>
              <a:buNone/>
            </a:pP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smtClean="0">
                <a:latin typeface="Courier New"/>
                <a:cs typeface="Courier New"/>
              </a:rPr>
              <a:t>n,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, j;			</a:t>
            </a:r>
          </a:p>
          <a:p>
            <a:pPr marL="0" indent="0"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cout</a:t>
            </a:r>
            <a:r>
              <a:rPr lang="en-US" sz="2200" b="1" dirty="0" smtClean="0">
                <a:latin typeface="Courier New"/>
                <a:cs typeface="Courier New"/>
              </a:rPr>
              <a:t>&lt;&lt;</a:t>
            </a:r>
            <a:r>
              <a:rPr lang="en-US" sz="2200" b="1" dirty="0">
                <a:latin typeface="Courier New"/>
                <a:cs typeface="Courier New"/>
              </a:rPr>
              <a:t>”</a:t>
            </a:r>
            <a:r>
              <a:rPr lang="en-US" sz="2200" b="1" dirty="0" smtClean="0">
                <a:latin typeface="Courier New"/>
                <a:cs typeface="Courier New"/>
              </a:rPr>
              <a:t>Please enter n:”&lt;&lt;</a:t>
            </a:r>
            <a:r>
              <a:rPr lang="en-US" sz="2200" b="1" dirty="0" err="1" smtClean="0">
                <a:latin typeface="Courier New"/>
                <a:cs typeface="Courier New"/>
              </a:rPr>
              <a:t>endl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cin</a:t>
            </a:r>
            <a:r>
              <a:rPr lang="en-US" sz="2200" b="1" dirty="0" smtClean="0">
                <a:latin typeface="Courier New"/>
                <a:cs typeface="Courier New"/>
              </a:rPr>
              <a:t>&gt;&gt;n;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= 1;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&lt;= 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  <a:t>n</a:t>
            </a:r>
            <a:r>
              <a:rPr lang="en-US" sz="2200" b="1" dirty="0" smtClean="0">
                <a:latin typeface="Courier New"/>
                <a:cs typeface="Courier New"/>
              </a:rPr>
              <a:t>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++){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r>
              <a:rPr lang="en-US" sz="2200" b="1" dirty="0" smtClean="0">
                <a:latin typeface="Courier New"/>
                <a:cs typeface="Courier New"/>
              </a:rPr>
              <a:t>(j = 1; j &lt;= n; j++)</a:t>
            </a:r>
          </a:p>
          <a:p>
            <a:pPr marL="0" indent="0"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		</a:t>
            </a:r>
            <a:r>
              <a:rPr lang="en-US" sz="2200" b="1" dirty="0" err="1" smtClean="0">
                <a:latin typeface="Courier New"/>
                <a:cs typeface="Courier New"/>
              </a:rPr>
              <a:t>cout</a:t>
            </a:r>
            <a:r>
              <a:rPr lang="en-US" sz="2200" b="1" dirty="0" smtClean="0">
                <a:latin typeface="Courier New"/>
                <a:cs typeface="Courier New"/>
              </a:rPr>
              <a:t>&lt;&lt;‘*</a:t>
            </a:r>
            <a:r>
              <a:rPr lang="en-US" sz="2200" b="1" dirty="0">
                <a:latin typeface="Courier New"/>
                <a:cs typeface="Courier New"/>
              </a:rPr>
              <a:t>‘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cout</a:t>
            </a:r>
            <a:r>
              <a:rPr lang="en-US" sz="2200" b="1" dirty="0" smtClean="0">
                <a:latin typeface="Courier New"/>
                <a:cs typeface="Courier New"/>
              </a:rPr>
              <a:t>&lt;&lt;</a:t>
            </a:r>
            <a:r>
              <a:rPr lang="en-US" sz="2200" b="1" dirty="0" err="1" smtClean="0">
                <a:latin typeface="Courier New"/>
                <a:cs typeface="Courier New"/>
              </a:rPr>
              <a:t>endl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}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0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}</a:t>
            </a:r>
            <a:endParaRPr lang="en-US" sz="2200" b="1" dirty="0">
              <a:latin typeface="Courier New"/>
              <a:cs typeface="Courier New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56155" y="5314129"/>
            <a:ext cx="1956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* </a:t>
            </a:r>
            <a:r>
              <a:rPr lang="en-US" b="1" dirty="0" smtClean="0">
                <a:latin typeface="Courier New"/>
                <a:cs typeface="Courier New"/>
              </a:rPr>
              <a:t>* * *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* * * *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* * </a:t>
            </a:r>
            <a:r>
              <a:rPr lang="en-US" b="1" dirty="0" smtClean="0">
                <a:latin typeface="Courier New"/>
                <a:cs typeface="Courier New"/>
              </a:rPr>
              <a:t>* *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* * * </a:t>
            </a:r>
            <a:r>
              <a:rPr lang="en-US" b="1" dirty="0" smtClean="0">
                <a:latin typeface="Courier New"/>
                <a:cs typeface="Courier New"/>
              </a:rPr>
              <a:t>*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07915" y="5241135"/>
            <a:ext cx="195617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accent3"/>
                </a:solidFill>
                <a:latin typeface="Times"/>
                <a:cs typeface="Times"/>
              </a:rPr>
              <a:t>T(n) =</a:t>
            </a:r>
            <a:endParaRPr lang="en-US" sz="2800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32994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184801"/>
            <a:ext cx="8229600" cy="56731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u="sng" dirty="0" smtClean="0">
                <a:solidFill>
                  <a:srgbClr val="800000"/>
                </a:solidFill>
              </a:rPr>
              <a:t>Problem</a:t>
            </a:r>
          </a:p>
          <a:p>
            <a:pPr marL="0" indent="0">
              <a:buNone/>
            </a:pPr>
            <a:r>
              <a:rPr lang="en-US" dirty="0"/>
              <a:t>Write a </a:t>
            </a:r>
            <a:r>
              <a:rPr lang="en-US" dirty="0" smtClean="0"/>
              <a:t>program that reads from the user an integer greater or equal to 2, and decides if it is a prime number or not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800000"/>
                </a:solidFill>
              </a:rPr>
              <a:t>Example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Please enter an integer, greater or equal to 2:</a:t>
            </a:r>
          </a:p>
          <a:p>
            <a:pPr marL="0" indent="0">
              <a:buNone/>
            </a:pPr>
            <a:r>
              <a:rPr lang="en-US" i="1" dirty="0" smtClean="0"/>
              <a:t>911</a:t>
            </a:r>
          </a:p>
          <a:p>
            <a:pPr marL="0" indent="0">
              <a:buNone/>
            </a:pP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8846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-127630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4F6228"/>
                </a:solidFill>
              </a:rPr>
              <a:t>Runtime Analysis</a:t>
            </a:r>
          </a:p>
          <a:p>
            <a:r>
              <a:rPr lang="en-US" sz="2500" dirty="0" smtClean="0">
                <a:solidFill>
                  <a:srgbClr val="4F6228"/>
                </a:solidFill>
              </a:rPr>
              <a:t>Example I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8904" y="740886"/>
            <a:ext cx="8951360" cy="457324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smtClean="0">
                <a:latin typeface="Courier New"/>
                <a:cs typeface="Courier New"/>
              </a:rPr>
              <a:t>main(){</a:t>
            </a:r>
            <a:endParaRPr lang="en-US" sz="2200" b="1" dirty="0" smtClean="0">
              <a:cs typeface="Courier New"/>
            </a:endParaRPr>
          </a:p>
          <a:p>
            <a:pPr marL="0" indent="0">
              <a:buFont typeface="Arial"/>
              <a:buNone/>
            </a:pP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smtClean="0">
                <a:latin typeface="Courier New"/>
                <a:cs typeface="Courier New"/>
              </a:rPr>
              <a:t>n,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, j;			</a:t>
            </a:r>
          </a:p>
          <a:p>
            <a:pPr marL="0" indent="0"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cout</a:t>
            </a:r>
            <a:r>
              <a:rPr lang="en-US" sz="2200" b="1" dirty="0" smtClean="0">
                <a:latin typeface="Courier New"/>
                <a:cs typeface="Courier New"/>
              </a:rPr>
              <a:t>&lt;&lt;</a:t>
            </a:r>
            <a:r>
              <a:rPr lang="en-US" sz="2200" b="1" dirty="0">
                <a:latin typeface="Courier New"/>
                <a:cs typeface="Courier New"/>
              </a:rPr>
              <a:t>”</a:t>
            </a:r>
            <a:r>
              <a:rPr lang="en-US" sz="2200" b="1" dirty="0" smtClean="0">
                <a:latin typeface="Courier New"/>
                <a:cs typeface="Courier New"/>
              </a:rPr>
              <a:t>Please enter n:”&lt;&lt;</a:t>
            </a:r>
            <a:r>
              <a:rPr lang="en-US" sz="2200" b="1" dirty="0" err="1" smtClean="0">
                <a:latin typeface="Courier New"/>
                <a:cs typeface="Courier New"/>
              </a:rPr>
              <a:t>endl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cin</a:t>
            </a:r>
            <a:r>
              <a:rPr lang="en-US" sz="2200" b="1" dirty="0" smtClean="0">
                <a:latin typeface="Courier New"/>
                <a:cs typeface="Courier New"/>
              </a:rPr>
              <a:t>&gt;&gt;n;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= 1;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&lt;= 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  <a:t>n</a:t>
            </a:r>
            <a:r>
              <a:rPr lang="en-US" sz="2200" b="1" dirty="0" smtClean="0">
                <a:latin typeface="Courier New"/>
                <a:cs typeface="Courier New"/>
              </a:rPr>
              <a:t>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++){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r>
              <a:rPr lang="en-US" sz="2200" b="1" dirty="0" smtClean="0">
                <a:latin typeface="Courier New"/>
                <a:cs typeface="Courier New"/>
              </a:rPr>
              <a:t>(j = 1; j &lt;= n; j++)</a:t>
            </a:r>
          </a:p>
          <a:p>
            <a:pPr marL="0" indent="0"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		</a:t>
            </a:r>
            <a:r>
              <a:rPr lang="en-US" sz="2200" b="1" dirty="0" err="1" smtClean="0">
                <a:latin typeface="Courier New"/>
                <a:cs typeface="Courier New"/>
              </a:rPr>
              <a:t>cout</a:t>
            </a:r>
            <a:r>
              <a:rPr lang="en-US" sz="2200" b="1" dirty="0" smtClean="0">
                <a:latin typeface="Courier New"/>
                <a:cs typeface="Courier New"/>
              </a:rPr>
              <a:t>&lt;&lt;‘*</a:t>
            </a:r>
            <a:r>
              <a:rPr lang="en-US" sz="2200" b="1" dirty="0">
                <a:latin typeface="Courier New"/>
                <a:cs typeface="Courier New"/>
              </a:rPr>
              <a:t>‘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cout</a:t>
            </a:r>
            <a:r>
              <a:rPr lang="en-US" sz="2200" b="1" dirty="0" smtClean="0">
                <a:latin typeface="Courier New"/>
                <a:cs typeface="Courier New"/>
              </a:rPr>
              <a:t>&lt;&lt;</a:t>
            </a:r>
            <a:r>
              <a:rPr lang="en-US" sz="2200" b="1" dirty="0" err="1" smtClean="0">
                <a:latin typeface="Courier New"/>
                <a:cs typeface="Courier New"/>
              </a:rPr>
              <a:t>endl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}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0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}</a:t>
            </a:r>
            <a:endParaRPr lang="en-US" sz="2200" b="1" dirty="0">
              <a:latin typeface="Courier New"/>
              <a:cs typeface="Courier New"/>
            </a:endParaRPr>
          </a:p>
        </p:txBody>
      </p:sp>
      <p:sp>
        <p:nvSpPr>
          <p:cNvPr id="10" name="Left Bracket 9"/>
          <p:cNvSpPr/>
          <p:nvPr/>
        </p:nvSpPr>
        <p:spPr>
          <a:xfrm>
            <a:off x="1021880" y="2805346"/>
            <a:ext cx="227666" cy="1209450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956155" y="5314129"/>
            <a:ext cx="1956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* </a:t>
            </a:r>
            <a:r>
              <a:rPr lang="en-US" b="1" dirty="0" smtClean="0">
                <a:latin typeface="Courier New"/>
                <a:cs typeface="Courier New"/>
              </a:rPr>
              <a:t>* * *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* * * *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* * </a:t>
            </a:r>
            <a:r>
              <a:rPr lang="en-US" b="1" dirty="0" smtClean="0">
                <a:latin typeface="Courier New"/>
                <a:cs typeface="Courier New"/>
              </a:rPr>
              <a:t>* *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* * * </a:t>
            </a:r>
            <a:r>
              <a:rPr lang="en-US" b="1" dirty="0" smtClean="0">
                <a:latin typeface="Courier New"/>
                <a:cs typeface="Courier New"/>
              </a:rPr>
              <a:t>*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07915" y="5241135"/>
            <a:ext cx="195617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accent3"/>
                </a:solidFill>
                <a:latin typeface="Times"/>
                <a:cs typeface="Times"/>
              </a:rPr>
              <a:t>T(n) =</a:t>
            </a:r>
            <a:endParaRPr lang="en-US" sz="2800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80660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-127630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4F6228"/>
                </a:solidFill>
              </a:rPr>
              <a:t>Runtime Analysis</a:t>
            </a:r>
          </a:p>
          <a:p>
            <a:r>
              <a:rPr lang="en-US" sz="2500" dirty="0" smtClean="0">
                <a:solidFill>
                  <a:srgbClr val="4F6228"/>
                </a:solidFill>
              </a:rPr>
              <a:t>Example I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8904" y="740886"/>
            <a:ext cx="8951360" cy="457324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smtClean="0">
                <a:latin typeface="Courier New"/>
                <a:cs typeface="Courier New"/>
              </a:rPr>
              <a:t>main(){</a:t>
            </a:r>
            <a:endParaRPr lang="en-US" sz="2200" b="1" dirty="0" smtClean="0">
              <a:cs typeface="Courier New"/>
            </a:endParaRPr>
          </a:p>
          <a:p>
            <a:pPr marL="0" indent="0">
              <a:buFont typeface="Arial"/>
              <a:buNone/>
            </a:pP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smtClean="0">
                <a:latin typeface="Courier New"/>
                <a:cs typeface="Courier New"/>
              </a:rPr>
              <a:t>n,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, j;			</a:t>
            </a:r>
          </a:p>
          <a:p>
            <a:pPr marL="0" indent="0"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cout</a:t>
            </a:r>
            <a:r>
              <a:rPr lang="en-US" sz="2200" b="1" dirty="0" smtClean="0">
                <a:latin typeface="Courier New"/>
                <a:cs typeface="Courier New"/>
              </a:rPr>
              <a:t>&lt;&lt;</a:t>
            </a:r>
            <a:r>
              <a:rPr lang="en-US" sz="2200" b="1" dirty="0">
                <a:latin typeface="Courier New"/>
                <a:cs typeface="Courier New"/>
              </a:rPr>
              <a:t>”</a:t>
            </a:r>
            <a:r>
              <a:rPr lang="en-US" sz="2200" b="1" dirty="0" smtClean="0">
                <a:latin typeface="Courier New"/>
                <a:cs typeface="Courier New"/>
              </a:rPr>
              <a:t>Please enter n:”&lt;&lt;</a:t>
            </a:r>
            <a:r>
              <a:rPr lang="en-US" sz="2200" b="1" dirty="0" err="1" smtClean="0">
                <a:latin typeface="Courier New"/>
                <a:cs typeface="Courier New"/>
              </a:rPr>
              <a:t>endl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cin</a:t>
            </a:r>
            <a:r>
              <a:rPr lang="en-US" sz="2200" b="1" dirty="0" smtClean="0">
                <a:latin typeface="Courier New"/>
                <a:cs typeface="Courier New"/>
              </a:rPr>
              <a:t>&gt;&gt;n;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= 1;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&lt;= 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  <a:t>n</a:t>
            </a:r>
            <a:r>
              <a:rPr lang="en-US" sz="2200" b="1" dirty="0" smtClean="0">
                <a:latin typeface="Courier New"/>
                <a:cs typeface="Courier New"/>
              </a:rPr>
              <a:t>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++){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r>
              <a:rPr lang="en-US" sz="2200" b="1" dirty="0" smtClean="0">
                <a:latin typeface="Courier New"/>
                <a:cs typeface="Courier New"/>
              </a:rPr>
              <a:t>(j = 1; j &lt;= n; j++)</a:t>
            </a:r>
          </a:p>
          <a:p>
            <a:pPr marL="0" indent="0"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		</a:t>
            </a:r>
            <a:r>
              <a:rPr lang="en-US" sz="2200" b="1" dirty="0" err="1" smtClean="0">
                <a:latin typeface="Courier New"/>
                <a:cs typeface="Courier New"/>
              </a:rPr>
              <a:t>cout</a:t>
            </a:r>
            <a:r>
              <a:rPr lang="en-US" sz="2200" b="1" dirty="0" smtClean="0">
                <a:latin typeface="Courier New"/>
                <a:cs typeface="Courier New"/>
              </a:rPr>
              <a:t>&lt;&lt;‘*</a:t>
            </a:r>
            <a:r>
              <a:rPr lang="en-US" sz="2200" b="1" dirty="0">
                <a:latin typeface="Courier New"/>
                <a:cs typeface="Courier New"/>
              </a:rPr>
              <a:t>‘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cout</a:t>
            </a:r>
            <a:r>
              <a:rPr lang="en-US" sz="2200" b="1" dirty="0" smtClean="0">
                <a:latin typeface="Courier New"/>
                <a:cs typeface="Courier New"/>
              </a:rPr>
              <a:t>&lt;&lt;</a:t>
            </a:r>
            <a:r>
              <a:rPr lang="en-US" sz="2200" b="1" dirty="0" err="1" smtClean="0">
                <a:latin typeface="Courier New"/>
                <a:cs typeface="Courier New"/>
              </a:rPr>
              <a:t>endl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}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0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}</a:t>
            </a:r>
            <a:endParaRPr lang="en-US" sz="2200" b="1" dirty="0">
              <a:latin typeface="Courier New"/>
              <a:cs typeface="Courier New"/>
            </a:endParaRPr>
          </a:p>
        </p:txBody>
      </p:sp>
      <p:sp>
        <p:nvSpPr>
          <p:cNvPr id="10" name="Left Bracket 9"/>
          <p:cNvSpPr/>
          <p:nvPr/>
        </p:nvSpPr>
        <p:spPr>
          <a:xfrm>
            <a:off x="1021880" y="2805346"/>
            <a:ext cx="227666" cy="1209450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44512" y="3197236"/>
            <a:ext cx="321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3"/>
                </a:solidFill>
                <a:latin typeface="Times"/>
                <a:cs typeface="Times"/>
              </a:rPr>
              <a:t>n</a:t>
            </a:r>
            <a:endParaRPr lang="en-US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56155" y="5314129"/>
            <a:ext cx="1956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* </a:t>
            </a:r>
            <a:r>
              <a:rPr lang="en-US" b="1" dirty="0" smtClean="0">
                <a:latin typeface="Courier New"/>
                <a:cs typeface="Courier New"/>
              </a:rPr>
              <a:t>* * *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* * * *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* * </a:t>
            </a:r>
            <a:r>
              <a:rPr lang="en-US" b="1" dirty="0" smtClean="0">
                <a:latin typeface="Courier New"/>
                <a:cs typeface="Courier New"/>
              </a:rPr>
              <a:t>* *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* * * </a:t>
            </a:r>
            <a:r>
              <a:rPr lang="en-US" b="1" dirty="0" smtClean="0">
                <a:latin typeface="Courier New"/>
                <a:cs typeface="Courier New"/>
              </a:rPr>
              <a:t>*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07915" y="5241135"/>
            <a:ext cx="195617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accent3"/>
                </a:solidFill>
                <a:latin typeface="Times"/>
                <a:cs typeface="Times"/>
              </a:rPr>
              <a:t>T(n) =</a:t>
            </a:r>
            <a:endParaRPr lang="en-US" sz="2800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17119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-127630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4F6228"/>
                </a:solidFill>
              </a:rPr>
              <a:t>Runtime Analysis</a:t>
            </a:r>
          </a:p>
          <a:p>
            <a:r>
              <a:rPr lang="en-US" sz="2500" dirty="0" smtClean="0">
                <a:solidFill>
                  <a:srgbClr val="4F6228"/>
                </a:solidFill>
              </a:rPr>
              <a:t>Example I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8904" y="740886"/>
            <a:ext cx="8951360" cy="457324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smtClean="0">
                <a:latin typeface="Courier New"/>
                <a:cs typeface="Courier New"/>
              </a:rPr>
              <a:t>main(){</a:t>
            </a:r>
            <a:endParaRPr lang="en-US" sz="2200" b="1" dirty="0" smtClean="0">
              <a:cs typeface="Courier New"/>
            </a:endParaRPr>
          </a:p>
          <a:p>
            <a:pPr marL="0" indent="0">
              <a:buFont typeface="Arial"/>
              <a:buNone/>
            </a:pP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smtClean="0">
                <a:latin typeface="Courier New"/>
                <a:cs typeface="Courier New"/>
              </a:rPr>
              <a:t>n,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, j;			</a:t>
            </a:r>
          </a:p>
          <a:p>
            <a:pPr marL="0" indent="0"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cout</a:t>
            </a:r>
            <a:r>
              <a:rPr lang="en-US" sz="2200" b="1" dirty="0" smtClean="0">
                <a:latin typeface="Courier New"/>
                <a:cs typeface="Courier New"/>
              </a:rPr>
              <a:t>&lt;&lt;</a:t>
            </a:r>
            <a:r>
              <a:rPr lang="en-US" sz="2200" b="1" dirty="0">
                <a:latin typeface="Courier New"/>
                <a:cs typeface="Courier New"/>
              </a:rPr>
              <a:t>”</a:t>
            </a:r>
            <a:r>
              <a:rPr lang="en-US" sz="2200" b="1" dirty="0" smtClean="0">
                <a:latin typeface="Courier New"/>
                <a:cs typeface="Courier New"/>
              </a:rPr>
              <a:t>Please enter n:”&lt;&lt;</a:t>
            </a:r>
            <a:r>
              <a:rPr lang="en-US" sz="2200" b="1" dirty="0" err="1" smtClean="0">
                <a:latin typeface="Courier New"/>
                <a:cs typeface="Courier New"/>
              </a:rPr>
              <a:t>endl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cin</a:t>
            </a:r>
            <a:r>
              <a:rPr lang="en-US" sz="2200" b="1" dirty="0" smtClean="0">
                <a:latin typeface="Courier New"/>
                <a:cs typeface="Courier New"/>
              </a:rPr>
              <a:t>&gt;&gt;n;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= 1;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&lt;= 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  <a:t>n</a:t>
            </a:r>
            <a:r>
              <a:rPr lang="en-US" sz="2200" b="1" dirty="0" smtClean="0">
                <a:latin typeface="Courier New"/>
                <a:cs typeface="Courier New"/>
              </a:rPr>
              <a:t>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++){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r>
              <a:rPr lang="en-US" sz="2200" b="1" dirty="0" smtClean="0">
                <a:latin typeface="Courier New"/>
                <a:cs typeface="Courier New"/>
              </a:rPr>
              <a:t>(j = 1; j &lt;= n; j++)</a:t>
            </a:r>
          </a:p>
          <a:p>
            <a:pPr marL="0" indent="0"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		</a:t>
            </a:r>
            <a:r>
              <a:rPr lang="en-US" sz="2200" b="1" dirty="0" err="1" smtClean="0">
                <a:latin typeface="Courier New"/>
                <a:cs typeface="Courier New"/>
              </a:rPr>
              <a:t>cout</a:t>
            </a:r>
            <a:r>
              <a:rPr lang="en-US" sz="2200" b="1" dirty="0" smtClean="0">
                <a:latin typeface="Courier New"/>
                <a:cs typeface="Courier New"/>
              </a:rPr>
              <a:t>&lt;&lt;‘*</a:t>
            </a:r>
            <a:r>
              <a:rPr lang="en-US" sz="2200" b="1" dirty="0">
                <a:latin typeface="Courier New"/>
                <a:cs typeface="Courier New"/>
              </a:rPr>
              <a:t>‘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cout</a:t>
            </a:r>
            <a:r>
              <a:rPr lang="en-US" sz="2200" b="1" dirty="0" smtClean="0">
                <a:latin typeface="Courier New"/>
                <a:cs typeface="Courier New"/>
              </a:rPr>
              <a:t>&lt;&lt;</a:t>
            </a:r>
            <a:r>
              <a:rPr lang="en-US" sz="2200" b="1" dirty="0" err="1" smtClean="0">
                <a:latin typeface="Courier New"/>
                <a:cs typeface="Courier New"/>
              </a:rPr>
              <a:t>endl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}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0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}</a:t>
            </a:r>
            <a:endParaRPr lang="en-US" sz="2200" b="1" dirty="0">
              <a:latin typeface="Courier New"/>
              <a:cs typeface="Courier New"/>
            </a:endParaRPr>
          </a:p>
        </p:txBody>
      </p:sp>
      <p:sp>
        <p:nvSpPr>
          <p:cNvPr id="10" name="Left Bracket 9"/>
          <p:cNvSpPr/>
          <p:nvPr/>
        </p:nvSpPr>
        <p:spPr>
          <a:xfrm>
            <a:off x="1021880" y="2805346"/>
            <a:ext cx="227666" cy="1209450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ket 10"/>
          <p:cNvSpPr/>
          <p:nvPr/>
        </p:nvSpPr>
        <p:spPr>
          <a:xfrm>
            <a:off x="590349" y="2402975"/>
            <a:ext cx="227666" cy="2006000"/>
          </a:xfrm>
          <a:prstGeom prst="leftBracket">
            <a:avLst/>
          </a:prstGeom>
          <a:ln>
            <a:solidFill>
              <a:srgbClr val="9BBB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44512" y="3197236"/>
            <a:ext cx="321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3"/>
                </a:solidFill>
                <a:latin typeface="Times"/>
                <a:cs typeface="Times"/>
              </a:rPr>
              <a:t>n</a:t>
            </a:r>
            <a:endParaRPr lang="en-US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56155" y="5314129"/>
            <a:ext cx="1956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* </a:t>
            </a:r>
            <a:r>
              <a:rPr lang="en-US" b="1" dirty="0" smtClean="0">
                <a:latin typeface="Courier New"/>
                <a:cs typeface="Courier New"/>
              </a:rPr>
              <a:t>* * *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* * * *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* * </a:t>
            </a:r>
            <a:r>
              <a:rPr lang="en-US" b="1" dirty="0" smtClean="0">
                <a:latin typeface="Courier New"/>
                <a:cs typeface="Courier New"/>
              </a:rPr>
              <a:t>* *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* * * </a:t>
            </a:r>
            <a:r>
              <a:rPr lang="en-US" b="1" dirty="0" smtClean="0">
                <a:latin typeface="Courier New"/>
                <a:cs typeface="Courier New"/>
              </a:rPr>
              <a:t>*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07915" y="5241135"/>
            <a:ext cx="195617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accent3"/>
                </a:solidFill>
                <a:latin typeface="Times"/>
                <a:cs typeface="Times"/>
              </a:rPr>
              <a:t>T(n) =</a:t>
            </a:r>
            <a:endParaRPr lang="en-US" sz="2800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27680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-127630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4F6228"/>
                </a:solidFill>
              </a:rPr>
              <a:t>Runtime Analysis</a:t>
            </a:r>
          </a:p>
          <a:p>
            <a:r>
              <a:rPr lang="en-US" sz="2500" dirty="0" smtClean="0">
                <a:solidFill>
                  <a:srgbClr val="4F6228"/>
                </a:solidFill>
              </a:rPr>
              <a:t>Example I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8904" y="740886"/>
            <a:ext cx="8951360" cy="457324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smtClean="0">
                <a:latin typeface="Courier New"/>
                <a:cs typeface="Courier New"/>
              </a:rPr>
              <a:t>main(){</a:t>
            </a:r>
            <a:endParaRPr lang="en-US" sz="2200" b="1" dirty="0" smtClean="0">
              <a:cs typeface="Courier New"/>
            </a:endParaRPr>
          </a:p>
          <a:p>
            <a:pPr marL="0" indent="0">
              <a:buFont typeface="Arial"/>
              <a:buNone/>
            </a:pP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smtClean="0">
                <a:latin typeface="Courier New"/>
                <a:cs typeface="Courier New"/>
              </a:rPr>
              <a:t>n,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, j;			</a:t>
            </a:r>
          </a:p>
          <a:p>
            <a:pPr marL="0" indent="0"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cout</a:t>
            </a:r>
            <a:r>
              <a:rPr lang="en-US" sz="2200" b="1" dirty="0" smtClean="0">
                <a:latin typeface="Courier New"/>
                <a:cs typeface="Courier New"/>
              </a:rPr>
              <a:t>&lt;&lt;</a:t>
            </a:r>
            <a:r>
              <a:rPr lang="en-US" sz="2200" b="1" dirty="0">
                <a:latin typeface="Courier New"/>
                <a:cs typeface="Courier New"/>
              </a:rPr>
              <a:t>”</a:t>
            </a:r>
            <a:r>
              <a:rPr lang="en-US" sz="2200" b="1" dirty="0" smtClean="0">
                <a:latin typeface="Courier New"/>
                <a:cs typeface="Courier New"/>
              </a:rPr>
              <a:t>Please enter n:”&lt;&lt;</a:t>
            </a:r>
            <a:r>
              <a:rPr lang="en-US" sz="2200" b="1" dirty="0" err="1" smtClean="0">
                <a:latin typeface="Courier New"/>
                <a:cs typeface="Courier New"/>
              </a:rPr>
              <a:t>endl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cin</a:t>
            </a:r>
            <a:r>
              <a:rPr lang="en-US" sz="2200" b="1" dirty="0" smtClean="0">
                <a:latin typeface="Courier New"/>
                <a:cs typeface="Courier New"/>
              </a:rPr>
              <a:t>&gt;&gt;n;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= 1;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&lt;= 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  <a:t>n</a:t>
            </a:r>
            <a:r>
              <a:rPr lang="en-US" sz="2200" b="1" dirty="0" smtClean="0">
                <a:latin typeface="Courier New"/>
                <a:cs typeface="Courier New"/>
              </a:rPr>
              <a:t>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++){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r>
              <a:rPr lang="en-US" sz="2200" b="1" dirty="0" smtClean="0">
                <a:latin typeface="Courier New"/>
                <a:cs typeface="Courier New"/>
              </a:rPr>
              <a:t>(j = 1; j &lt;= n; j++)</a:t>
            </a:r>
          </a:p>
          <a:p>
            <a:pPr marL="0" indent="0"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		</a:t>
            </a:r>
            <a:r>
              <a:rPr lang="en-US" sz="2200" b="1" dirty="0" err="1" smtClean="0">
                <a:latin typeface="Courier New"/>
                <a:cs typeface="Courier New"/>
              </a:rPr>
              <a:t>cout</a:t>
            </a:r>
            <a:r>
              <a:rPr lang="en-US" sz="2200" b="1" dirty="0" smtClean="0">
                <a:latin typeface="Courier New"/>
                <a:cs typeface="Courier New"/>
              </a:rPr>
              <a:t>&lt;&lt;‘*</a:t>
            </a:r>
            <a:r>
              <a:rPr lang="en-US" sz="2200" b="1" dirty="0">
                <a:latin typeface="Courier New"/>
                <a:cs typeface="Courier New"/>
              </a:rPr>
              <a:t>‘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cout</a:t>
            </a:r>
            <a:r>
              <a:rPr lang="en-US" sz="2200" b="1" dirty="0" smtClean="0">
                <a:latin typeface="Courier New"/>
                <a:cs typeface="Courier New"/>
              </a:rPr>
              <a:t>&lt;&lt;</a:t>
            </a:r>
            <a:r>
              <a:rPr lang="en-US" sz="2200" b="1" dirty="0" err="1" smtClean="0">
                <a:latin typeface="Courier New"/>
                <a:cs typeface="Courier New"/>
              </a:rPr>
              <a:t>endl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}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0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}</a:t>
            </a:r>
            <a:endParaRPr lang="en-US" sz="2200" b="1" dirty="0">
              <a:latin typeface="Courier New"/>
              <a:cs typeface="Courier New"/>
            </a:endParaRPr>
          </a:p>
        </p:txBody>
      </p:sp>
      <p:sp>
        <p:nvSpPr>
          <p:cNvPr id="10" name="Left Bracket 9"/>
          <p:cNvSpPr/>
          <p:nvPr/>
        </p:nvSpPr>
        <p:spPr>
          <a:xfrm>
            <a:off x="1021880" y="2805346"/>
            <a:ext cx="227666" cy="1209450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ket 10"/>
          <p:cNvSpPr/>
          <p:nvPr/>
        </p:nvSpPr>
        <p:spPr>
          <a:xfrm>
            <a:off x="590349" y="2402975"/>
            <a:ext cx="227666" cy="2006000"/>
          </a:xfrm>
          <a:prstGeom prst="leftBracket">
            <a:avLst/>
          </a:prstGeom>
          <a:ln>
            <a:solidFill>
              <a:srgbClr val="9BBB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44512" y="3197236"/>
            <a:ext cx="321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3"/>
                </a:solidFill>
                <a:latin typeface="Times"/>
                <a:cs typeface="Times"/>
              </a:rPr>
              <a:t>n</a:t>
            </a:r>
            <a:endParaRPr lang="en-US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7052" y="3057651"/>
            <a:ext cx="60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chemeClr val="accent3"/>
                </a:solidFill>
                <a:latin typeface="Times"/>
                <a:cs typeface="Times"/>
              </a:rPr>
              <a:t>n</a:t>
            </a:r>
            <a:r>
              <a:rPr lang="en-US" sz="900" i="1" dirty="0" err="1" smtClean="0">
                <a:solidFill>
                  <a:schemeClr val="accent3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i="1" dirty="0" err="1">
                <a:solidFill>
                  <a:schemeClr val="accent3"/>
                </a:solidFill>
                <a:latin typeface="Times"/>
                <a:cs typeface="Times"/>
                <a:sym typeface="Wingdings"/>
              </a:rPr>
              <a:t>n</a:t>
            </a:r>
            <a:endParaRPr lang="en-US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56155" y="5314129"/>
            <a:ext cx="1956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* </a:t>
            </a:r>
            <a:r>
              <a:rPr lang="en-US" b="1" dirty="0" smtClean="0">
                <a:latin typeface="Courier New"/>
                <a:cs typeface="Courier New"/>
              </a:rPr>
              <a:t>* * *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* * * *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* * </a:t>
            </a:r>
            <a:r>
              <a:rPr lang="en-US" b="1" dirty="0" smtClean="0">
                <a:latin typeface="Courier New"/>
                <a:cs typeface="Courier New"/>
              </a:rPr>
              <a:t>* *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* * * </a:t>
            </a:r>
            <a:r>
              <a:rPr lang="en-US" b="1" dirty="0" smtClean="0">
                <a:latin typeface="Courier New"/>
                <a:cs typeface="Courier New"/>
              </a:rPr>
              <a:t>*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07915" y="5241135"/>
            <a:ext cx="195617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accent3"/>
                </a:solidFill>
                <a:latin typeface="Times"/>
                <a:cs typeface="Times"/>
              </a:rPr>
              <a:t>T(n) =</a:t>
            </a:r>
            <a:endParaRPr lang="en-US" sz="2800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36633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-127630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4F6228"/>
                </a:solidFill>
              </a:rPr>
              <a:t>Runtime Analysis</a:t>
            </a:r>
          </a:p>
          <a:p>
            <a:r>
              <a:rPr lang="en-US" sz="2500" dirty="0" smtClean="0">
                <a:solidFill>
                  <a:srgbClr val="4F6228"/>
                </a:solidFill>
              </a:rPr>
              <a:t>Example I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8904" y="740886"/>
            <a:ext cx="8951360" cy="457324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smtClean="0">
                <a:latin typeface="Courier New"/>
                <a:cs typeface="Courier New"/>
              </a:rPr>
              <a:t>main(){</a:t>
            </a:r>
            <a:endParaRPr lang="en-US" sz="2200" b="1" dirty="0" smtClean="0">
              <a:cs typeface="Courier New"/>
            </a:endParaRPr>
          </a:p>
          <a:p>
            <a:pPr marL="0" indent="0">
              <a:buFont typeface="Arial"/>
              <a:buNone/>
            </a:pP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smtClean="0">
                <a:latin typeface="Courier New"/>
                <a:cs typeface="Courier New"/>
              </a:rPr>
              <a:t>n,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, j;			</a:t>
            </a:r>
          </a:p>
          <a:p>
            <a:pPr marL="0" indent="0"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cout</a:t>
            </a:r>
            <a:r>
              <a:rPr lang="en-US" sz="2200" b="1" dirty="0" smtClean="0">
                <a:latin typeface="Courier New"/>
                <a:cs typeface="Courier New"/>
              </a:rPr>
              <a:t>&lt;&lt;</a:t>
            </a:r>
            <a:r>
              <a:rPr lang="en-US" sz="2200" b="1" dirty="0">
                <a:latin typeface="Courier New"/>
                <a:cs typeface="Courier New"/>
              </a:rPr>
              <a:t>”</a:t>
            </a:r>
            <a:r>
              <a:rPr lang="en-US" sz="2200" b="1" dirty="0" smtClean="0">
                <a:latin typeface="Courier New"/>
                <a:cs typeface="Courier New"/>
              </a:rPr>
              <a:t>Please enter n:”&lt;&lt;</a:t>
            </a:r>
            <a:r>
              <a:rPr lang="en-US" sz="2200" b="1" dirty="0" err="1" smtClean="0">
                <a:latin typeface="Courier New"/>
                <a:cs typeface="Courier New"/>
              </a:rPr>
              <a:t>endl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cin</a:t>
            </a:r>
            <a:r>
              <a:rPr lang="en-US" sz="2200" b="1" dirty="0" smtClean="0">
                <a:latin typeface="Courier New"/>
                <a:cs typeface="Courier New"/>
              </a:rPr>
              <a:t>&gt;&gt;n;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= 1;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&lt;= 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  <a:t>n</a:t>
            </a:r>
            <a:r>
              <a:rPr lang="en-US" sz="2200" b="1" dirty="0" smtClean="0">
                <a:latin typeface="Courier New"/>
                <a:cs typeface="Courier New"/>
              </a:rPr>
              <a:t>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++){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r>
              <a:rPr lang="en-US" sz="2200" b="1" dirty="0" smtClean="0">
                <a:latin typeface="Courier New"/>
                <a:cs typeface="Courier New"/>
              </a:rPr>
              <a:t>(j = 1; j &lt;= n; j++)</a:t>
            </a:r>
          </a:p>
          <a:p>
            <a:pPr marL="0" indent="0"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		</a:t>
            </a:r>
            <a:r>
              <a:rPr lang="en-US" sz="2200" b="1" dirty="0" err="1" smtClean="0">
                <a:latin typeface="Courier New"/>
                <a:cs typeface="Courier New"/>
              </a:rPr>
              <a:t>cout</a:t>
            </a:r>
            <a:r>
              <a:rPr lang="en-US" sz="2200" b="1" dirty="0" smtClean="0">
                <a:latin typeface="Courier New"/>
                <a:cs typeface="Courier New"/>
              </a:rPr>
              <a:t>&lt;&lt;‘*</a:t>
            </a:r>
            <a:r>
              <a:rPr lang="en-US" sz="2200" b="1" dirty="0">
                <a:latin typeface="Courier New"/>
                <a:cs typeface="Courier New"/>
              </a:rPr>
              <a:t>‘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cout</a:t>
            </a:r>
            <a:r>
              <a:rPr lang="en-US" sz="2200" b="1" dirty="0" smtClean="0">
                <a:latin typeface="Courier New"/>
                <a:cs typeface="Courier New"/>
              </a:rPr>
              <a:t>&lt;&lt;</a:t>
            </a:r>
            <a:r>
              <a:rPr lang="en-US" sz="2200" b="1" dirty="0" err="1" smtClean="0">
                <a:latin typeface="Courier New"/>
                <a:cs typeface="Courier New"/>
              </a:rPr>
              <a:t>endl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}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0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}</a:t>
            </a:r>
            <a:endParaRPr lang="en-US" sz="2200" b="1" dirty="0">
              <a:latin typeface="Courier New"/>
              <a:cs typeface="Courier New"/>
            </a:endParaRPr>
          </a:p>
        </p:txBody>
      </p:sp>
      <p:sp>
        <p:nvSpPr>
          <p:cNvPr id="10" name="Left Bracket 9"/>
          <p:cNvSpPr/>
          <p:nvPr/>
        </p:nvSpPr>
        <p:spPr>
          <a:xfrm>
            <a:off x="1021880" y="2805346"/>
            <a:ext cx="227666" cy="1209450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ket 10"/>
          <p:cNvSpPr/>
          <p:nvPr/>
        </p:nvSpPr>
        <p:spPr>
          <a:xfrm>
            <a:off x="590349" y="2402975"/>
            <a:ext cx="227666" cy="2006000"/>
          </a:xfrm>
          <a:prstGeom prst="leftBracket">
            <a:avLst/>
          </a:prstGeom>
          <a:ln>
            <a:solidFill>
              <a:srgbClr val="9BBB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44512" y="3197236"/>
            <a:ext cx="321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3"/>
                </a:solidFill>
                <a:latin typeface="Times"/>
                <a:cs typeface="Times"/>
              </a:rPr>
              <a:t>n</a:t>
            </a:r>
            <a:endParaRPr lang="en-US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7052" y="3057651"/>
            <a:ext cx="60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chemeClr val="accent3"/>
                </a:solidFill>
                <a:latin typeface="Times"/>
                <a:cs typeface="Times"/>
              </a:rPr>
              <a:t>n</a:t>
            </a:r>
            <a:r>
              <a:rPr lang="en-US" sz="900" i="1" dirty="0" err="1" smtClean="0">
                <a:solidFill>
                  <a:schemeClr val="accent3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i="1" dirty="0" err="1">
                <a:solidFill>
                  <a:schemeClr val="accent3"/>
                </a:solidFill>
                <a:latin typeface="Times"/>
                <a:cs typeface="Times"/>
                <a:sym typeface="Wingdings"/>
              </a:rPr>
              <a:t>n</a:t>
            </a:r>
            <a:endParaRPr lang="en-US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56155" y="5314129"/>
            <a:ext cx="1956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* </a:t>
            </a:r>
            <a:r>
              <a:rPr lang="en-US" b="1" dirty="0" smtClean="0">
                <a:latin typeface="Courier New"/>
                <a:cs typeface="Courier New"/>
              </a:rPr>
              <a:t>* * *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* * * *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* * </a:t>
            </a:r>
            <a:r>
              <a:rPr lang="en-US" b="1" dirty="0" smtClean="0">
                <a:latin typeface="Courier New"/>
                <a:cs typeface="Courier New"/>
              </a:rPr>
              <a:t>* *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* * * </a:t>
            </a:r>
            <a:r>
              <a:rPr lang="en-US" b="1" dirty="0" smtClean="0">
                <a:latin typeface="Courier New"/>
                <a:cs typeface="Courier New"/>
              </a:rPr>
              <a:t>*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07915" y="5241135"/>
            <a:ext cx="195617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accent3"/>
                </a:solidFill>
                <a:latin typeface="Times"/>
                <a:cs typeface="Times"/>
              </a:rPr>
              <a:t>T(n) = </a:t>
            </a:r>
            <a:r>
              <a:rPr lang="en-US" sz="2800" i="1" dirty="0" err="1" smtClean="0">
                <a:solidFill>
                  <a:schemeClr val="accent3"/>
                </a:solidFill>
                <a:latin typeface="Times"/>
                <a:cs typeface="Times"/>
              </a:rPr>
              <a:t>θ</a:t>
            </a:r>
            <a:r>
              <a:rPr lang="en-US" sz="2800" i="1" dirty="0" smtClean="0">
                <a:solidFill>
                  <a:schemeClr val="accent3"/>
                </a:solidFill>
                <a:latin typeface="Times"/>
                <a:cs typeface="Times"/>
              </a:rPr>
              <a:t>(n</a:t>
            </a:r>
            <a:r>
              <a:rPr lang="en-US" sz="2800" i="1" baseline="30000" dirty="0" smtClean="0">
                <a:solidFill>
                  <a:schemeClr val="accent3"/>
                </a:solidFill>
                <a:latin typeface="Times"/>
                <a:cs typeface="Times"/>
              </a:rPr>
              <a:t>2</a:t>
            </a:r>
            <a:r>
              <a:rPr lang="en-US" sz="2800" i="1" dirty="0" smtClean="0">
                <a:solidFill>
                  <a:schemeClr val="accent3"/>
                </a:solidFill>
                <a:latin typeface="Times"/>
                <a:cs typeface="Times"/>
              </a:rPr>
              <a:t>)</a:t>
            </a:r>
            <a:endParaRPr lang="en-US" sz="2800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14238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-127630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4F6228"/>
                </a:solidFill>
              </a:rPr>
              <a:t>Runtime Analysis</a:t>
            </a:r>
          </a:p>
          <a:p>
            <a:r>
              <a:rPr lang="en-US" sz="2500" dirty="0" smtClean="0">
                <a:solidFill>
                  <a:srgbClr val="4F6228"/>
                </a:solidFill>
              </a:rPr>
              <a:t>Example I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8904" y="740886"/>
            <a:ext cx="8951360" cy="457324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smtClean="0">
                <a:latin typeface="Courier New"/>
                <a:cs typeface="Courier New"/>
              </a:rPr>
              <a:t>main(){</a:t>
            </a:r>
            <a:endParaRPr lang="en-US" sz="2200" b="1" dirty="0" smtClean="0">
              <a:cs typeface="Courier New"/>
            </a:endParaRPr>
          </a:p>
          <a:p>
            <a:pPr marL="0" indent="0">
              <a:buFont typeface="Arial"/>
              <a:buNone/>
            </a:pP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smtClean="0">
                <a:latin typeface="Courier New"/>
                <a:cs typeface="Courier New"/>
              </a:rPr>
              <a:t>n,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, j;			</a:t>
            </a:r>
          </a:p>
          <a:p>
            <a:pPr marL="0" indent="0"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cout</a:t>
            </a:r>
            <a:r>
              <a:rPr lang="en-US" sz="2200" b="1" dirty="0" smtClean="0">
                <a:latin typeface="Courier New"/>
                <a:cs typeface="Courier New"/>
              </a:rPr>
              <a:t>&lt;&lt;</a:t>
            </a:r>
            <a:r>
              <a:rPr lang="en-US" sz="2200" b="1" dirty="0">
                <a:latin typeface="Courier New"/>
                <a:cs typeface="Courier New"/>
              </a:rPr>
              <a:t>”</a:t>
            </a:r>
            <a:r>
              <a:rPr lang="en-US" sz="2200" b="1" dirty="0" smtClean="0">
                <a:latin typeface="Courier New"/>
                <a:cs typeface="Courier New"/>
              </a:rPr>
              <a:t>Please enter n:”&lt;&lt;</a:t>
            </a:r>
            <a:r>
              <a:rPr lang="en-US" sz="2200" b="1" dirty="0" err="1" smtClean="0">
                <a:latin typeface="Courier New"/>
                <a:cs typeface="Courier New"/>
              </a:rPr>
              <a:t>endl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cin</a:t>
            </a:r>
            <a:r>
              <a:rPr lang="en-US" sz="2200" b="1" dirty="0" smtClean="0">
                <a:latin typeface="Courier New"/>
                <a:cs typeface="Courier New"/>
              </a:rPr>
              <a:t>&gt;&gt;n;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= 1;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&lt;= 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  <a:t>n</a:t>
            </a:r>
            <a:r>
              <a:rPr lang="en-US" sz="2200" b="1" dirty="0" smtClean="0">
                <a:latin typeface="Courier New"/>
                <a:cs typeface="Courier New"/>
              </a:rPr>
              <a:t>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++){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r>
              <a:rPr lang="en-US" sz="2200" b="1" dirty="0" smtClean="0">
                <a:latin typeface="Courier New"/>
                <a:cs typeface="Courier New"/>
              </a:rPr>
              <a:t>(j = 1; j &lt;= n; j++)</a:t>
            </a:r>
          </a:p>
          <a:p>
            <a:pPr marL="0" indent="0"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		</a:t>
            </a:r>
            <a:r>
              <a:rPr lang="en-US" sz="2200" b="1" dirty="0" err="1" smtClean="0">
                <a:latin typeface="Courier New"/>
                <a:cs typeface="Courier New"/>
              </a:rPr>
              <a:t>cout</a:t>
            </a:r>
            <a:r>
              <a:rPr lang="en-US" sz="2200" b="1" dirty="0" smtClean="0">
                <a:latin typeface="Courier New"/>
                <a:cs typeface="Courier New"/>
              </a:rPr>
              <a:t>&lt;&lt;‘*</a:t>
            </a:r>
            <a:r>
              <a:rPr lang="en-US" sz="2200" b="1" dirty="0">
                <a:latin typeface="Courier New"/>
                <a:cs typeface="Courier New"/>
              </a:rPr>
              <a:t>‘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cout</a:t>
            </a:r>
            <a:r>
              <a:rPr lang="en-US" sz="2200" b="1" dirty="0" smtClean="0">
                <a:latin typeface="Courier New"/>
                <a:cs typeface="Courier New"/>
              </a:rPr>
              <a:t>&lt;&lt;</a:t>
            </a:r>
            <a:r>
              <a:rPr lang="en-US" sz="2200" b="1" dirty="0" err="1" smtClean="0">
                <a:latin typeface="Courier New"/>
                <a:cs typeface="Courier New"/>
              </a:rPr>
              <a:t>endl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}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0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}</a:t>
            </a:r>
            <a:endParaRPr lang="en-US" sz="2200" b="1" dirty="0">
              <a:latin typeface="Courier New"/>
              <a:cs typeface="Courier New"/>
            </a:endParaRPr>
          </a:p>
        </p:txBody>
      </p:sp>
      <p:sp>
        <p:nvSpPr>
          <p:cNvPr id="10" name="Left Bracket 9"/>
          <p:cNvSpPr/>
          <p:nvPr/>
        </p:nvSpPr>
        <p:spPr>
          <a:xfrm>
            <a:off x="1021880" y="2805346"/>
            <a:ext cx="227666" cy="1209450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ket 10"/>
          <p:cNvSpPr/>
          <p:nvPr/>
        </p:nvSpPr>
        <p:spPr>
          <a:xfrm>
            <a:off x="590349" y="2402975"/>
            <a:ext cx="227666" cy="2006000"/>
          </a:xfrm>
          <a:prstGeom prst="leftBracket">
            <a:avLst/>
          </a:prstGeom>
          <a:ln>
            <a:solidFill>
              <a:srgbClr val="9BBB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44512" y="3197236"/>
            <a:ext cx="321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3"/>
                </a:solidFill>
                <a:latin typeface="Times"/>
                <a:cs typeface="Times"/>
              </a:rPr>
              <a:t>n</a:t>
            </a:r>
            <a:endParaRPr lang="en-US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7052" y="3057651"/>
            <a:ext cx="60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chemeClr val="accent3"/>
                </a:solidFill>
                <a:latin typeface="Times"/>
                <a:cs typeface="Times"/>
              </a:rPr>
              <a:t>n</a:t>
            </a:r>
            <a:r>
              <a:rPr lang="en-US" sz="900" i="1" dirty="0" err="1" smtClean="0">
                <a:solidFill>
                  <a:schemeClr val="accent3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i="1" dirty="0" err="1">
                <a:solidFill>
                  <a:schemeClr val="accent3"/>
                </a:solidFill>
                <a:latin typeface="Times"/>
                <a:cs typeface="Times"/>
                <a:sym typeface="Wingdings"/>
              </a:rPr>
              <a:t>n</a:t>
            </a:r>
            <a:endParaRPr lang="en-US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956155" y="5314129"/>
            <a:ext cx="1956170" cy="1200329"/>
            <a:chOff x="1284649" y="5460121"/>
            <a:chExt cx="1956170" cy="1200329"/>
          </a:xfrm>
        </p:grpSpPr>
        <p:sp>
          <p:nvSpPr>
            <p:cNvPr id="17" name="TextBox 16"/>
            <p:cNvSpPr txBox="1"/>
            <p:nvPr/>
          </p:nvSpPr>
          <p:spPr>
            <a:xfrm>
              <a:off x="1284649" y="5460121"/>
              <a:ext cx="195617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* </a:t>
              </a:r>
              <a:r>
                <a:rPr lang="en-US" b="1" dirty="0" smtClean="0">
                  <a:latin typeface="Courier New"/>
                  <a:cs typeface="Courier New"/>
                </a:rPr>
                <a:t>* * *</a:t>
              </a:r>
            </a:p>
            <a:p>
              <a:r>
                <a:rPr lang="en-US" b="1" dirty="0" smtClean="0">
                  <a:latin typeface="Courier New"/>
                  <a:cs typeface="Courier New"/>
                </a:rPr>
                <a:t>* * * *</a:t>
              </a:r>
              <a:endParaRPr lang="en-US" b="1" dirty="0">
                <a:latin typeface="Courier New"/>
                <a:cs typeface="Courier New"/>
              </a:endParaRPr>
            </a:p>
            <a:p>
              <a:r>
                <a:rPr lang="en-US" b="1" dirty="0">
                  <a:latin typeface="Courier New"/>
                  <a:cs typeface="Courier New"/>
                </a:rPr>
                <a:t>* * </a:t>
              </a:r>
              <a:r>
                <a:rPr lang="en-US" b="1" dirty="0" smtClean="0">
                  <a:latin typeface="Courier New"/>
                  <a:cs typeface="Courier New"/>
                </a:rPr>
                <a:t>* *</a:t>
              </a:r>
              <a:endParaRPr lang="en-US" b="1" dirty="0">
                <a:latin typeface="Courier New"/>
                <a:cs typeface="Courier New"/>
              </a:endParaRPr>
            </a:p>
            <a:p>
              <a:r>
                <a:rPr lang="en-US" b="1" dirty="0">
                  <a:latin typeface="Courier New"/>
                  <a:cs typeface="Courier New"/>
                </a:rPr>
                <a:t>* * * </a:t>
              </a:r>
              <a:r>
                <a:rPr lang="en-US" b="1" dirty="0" smtClean="0">
                  <a:latin typeface="Courier New"/>
                  <a:cs typeface="Courier New"/>
                </a:rPr>
                <a:t>*</a:t>
              </a:r>
              <a:endParaRPr lang="en-US" b="1" dirty="0">
                <a:latin typeface="Courier New"/>
                <a:cs typeface="Courier New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284649" y="5460121"/>
              <a:ext cx="1182461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707915" y="5241135"/>
            <a:ext cx="195617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accent3"/>
                </a:solidFill>
                <a:latin typeface="Times"/>
                <a:cs typeface="Times"/>
              </a:rPr>
              <a:t>T(n) = </a:t>
            </a:r>
            <a:r>
              <a:rPr lang="en-US" sz="2800" i="1" dirty="0" err="1" smtClean="0">
                <a:solidFill>
                  <a:schemeClr val="accent3"/>
                </a:solidFill>
                <a:latin typeface="Times"/>
                <a:cs typeface="Times"/>
              </a:rPr>
              <a:t>θ</a:t>
            </a:r>
            <a:r>
              <a:rPr lang="en-US" sz="2800" i="1" dirty="0" smtClean="0">
                <a:solidFill>
                  <a:schemeClr val="accent3"/>
                </a:solidFill>
                <a:latin typeface="Times"/>
                <a:cs typeface="Times"/>
              </a:rPr>
              <a:t>(n</a:t>
            </a:r>
            <a:r>
              <a:rPr lang="en-US" sz="2800" i="1" baseline="30000" dirty="0" smtClean="0">
                <a:solidFill>
                  <a:schemeClr val="accent3"/>
                </a:solidFill>
                <a:latin typeface="Times"/>
                <a:cs typeface="Times"/>
              </a:rPr>
              <a:t>2</a:t>
            </a:r>
            <a:r>
              <a:rPr lang="en-US" sz="2800" i="1" dirty="0" smtClean="0">
                <a:solidFill>
                  <a:schemeClr val="accent3"/>
                </a:solidFill>
                <a:latin typeface="Times"/>
                <a:cs typeface="Times"/>
              </a:rPr>
              <a:t>)</a:t>
            </a:r>
            <a:endParaRPr lang="en-US" sz="2800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69241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-127630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4F6228"/>
                </a:solidFill>
              </a:rPr>
              <a:t>Runtime Analysis</a:t>
            </a:r>
          </a:p>
          <a:p>
            <a:r>
              <a:rPr lang="en-US" sz="2500" dirty="0" smtClean="0">
                <a:solidFill>
                  <a:srgbClr val="4F6228"/>
                </a:solidFill>
              </a:rPr>
              <a:t>Example I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8904" y="740886"/>
            <a:ext cx="8951360" cy="457324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smtClean="0">
                <a:latin typeface="Courier New"/>
                <a:cs typeface="Courier New"/>
              </a:rPr>
              <a:t>main(){</a:t>
            </a:r>
            <a:endParaRPr lang="en-US" sz="2200" b="1" dirty="0" smtClean="0">
              <a:cs typeface="Courier New"/>
            </a:endParaRPr>
          </a:p>
          <a:p>
            <a:pPr marL="0" indent="0">
              <a:buFont typeface="Arial"/>
              <a:buNone/>
            </a:pP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smtClean="0">
                <a:latin typeface="Courier New"/>
                <a:cs typeface="Courier New"/>
              </a:rPr>
              <a:t>n,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, j;			</a:t>
            </a:r>
          </a:p>
          <a:p>
            <a:pPr marL="0" indent="0"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cout</a:t>
            </a:r>
            <a:r>
              <a:rPr lang="en-US" sz="2200" b="1" dirty="0" smtClean="0">
                <a:latin typeface="Courier New"/>
                <a:cs typeface="Courier New"/>
              </a:rPr>
              <a:t>&lt;&lt;</a:t>
            </a:r>
            <a:r>
              <a:rPr lang="en-US" sz="2200" b="1" dirty="0">
                <a:latin typeface="Courier New"/>
                <a:cs typeface="Courier New"/>
              </a:rPr>
              <a:t>”</a:t>
            </a:r>
            <a:r>
              <a:rPr lang="en-US" sz="2200" b="1" dirty="0" smtClean="0">
                <a:latin typeface="Courier New"/>
                <a:cs typeface="Courier New"/>
              </a:rPr>
              <a:t>Please enter n:”&lt;&lt;</a:t>
            </a:r>
            <a:r>
              <a:rPr lang="en-US" sz="2200" b="1" dirty="0" err="1" smtClean="0">
                <a:latin typeface="Courier New"/>
                <a:cs typeface="Courier New"/>
              </a:rPr>
              <a:t>endl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cin</a:t>
            </a:r>
            <a:r>
              <a:rPr lang="en-US" sz="2200" b="1" dirty="0" smtClean="0">
                <a:latin typeface="Courier New"/>
                <a:cs typeface="Courier New"/>
              </a:rPr>
              <a:t>&gt;&gt;n;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= 1;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&lt;= 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  <a:t>n</a:t>
            </a:r>
            <a:r>
              <a:rPr lang="en-US" sz="2200" b="1" dirty="0" smtClean="0">
                <a:latin typeface="Courier New"/>
                <a:cs typeface="Courier New"/>
              </a:rPr>
              <a:t>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++){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r>
              <a:rPr lang="en-US" sz="2200" b="1" dirty="0" smtClean="0">
                <a:latin typeface="Courier New"/>
                <a:cs typeface="Courier New"/>
              </a:rPr>
              <a:t>(j = 1; j &lt;= n; j++)</a:t>
            </a:r>
          </a:p>
          <a:p>
            <a:pPr marL="0" indent="0"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		</a:t>
            </a:r>
            <a:r>
              <a:rPr lang="en-US" sz="2200" b="1" dirty="0" err="1" smtClean="0">
                <a:latin typeface="Courier New"/>
                <a:cs typeface="Courier New"/>
              </a:rPr>
              <a:t>cout</a:t>
            </a:r>
            <a:r>
              <a:rPr lang="en-US" sz="2200" b="1" dirty="0" smtClean="0">
                <a:latin typeface="Courier New"/>
                <a:cs typeface="Courier New"/>
              </a:rPr>
              <a:t>&lt;&lt;‘*</a:t>
            </a:r>
            <a:r>
              <a:rPr lang="en-US" sz="2200" b="1" dirty="0">
                <a:latin typeface="Courier New"/>
                <a:cs typeface="Courier New"/>
              </a:rPr>
              <a:t>‘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cout</a:t>
            </a:r>
            <a:r>
              <a:rPr lang="en-US" sz="2200" b="1" dirty="0" smtClean="0">
                <a:latin typeface="Courier New"/>
                <a:cs typeface="Courier New"/>
              </a:rPr>
              <a:t>&lt;&lt;</a:t>
            </a:r>
            <a:r>
              <a:rPr lang="en-US" sz="2200" b="1" dirty="0" err="1" smtClean="0">
                <a:latin typeface="Courier New"/>
                <a:cs typeface="Courier New"/>
              </a:rPr>
              <a:t>endl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}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0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}</a:t>
            </a:r>
            <a:endParaRPr lang="en-US" sz="22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9878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78904" y="740886"/>
            <a:ext cx="8951360" cy="457324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smtClean="0">
                <a:latin typeface="Courier New"/>
                <a:cs typeface="Courier New"/>
              </a:rPr>
              <a:t>main(){</a:t>
            </a:r>
            <a:endParaRPr lang="en-US" sz="2200" b="1" dirty="0" smtClean="0">
              <a:cs typeface="Courier New"/>
            </a:endParaRPr>
          </a:p>
          <a:p>
            <a:pPr marL="0" indent="0">
              <a:buFont typeface="Arial"/>
              <a:buNone/>
            </a:pP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smtClean="0">
                <a:latin typeface="Courier New"/>
                <a:cs typeface="Courier New"/>
              </a:rPr>
              <a:t>n,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, j;			</a:t>
            </a:r>
          </a:p>
          <a:p>
            <a:pPr marL="0" indent="0"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cout</a:t>
            </a:r>
            <a:r>
              <a:rPr lang="en-US" sz="2200" b="1" dirty="0" smtClean="0">
                <a:latin typeface="Courier New"/>
                <a:cs typeface="Courier New"/>
              </a:rPr>
              <a:t>&lt;&lt;</a:t>
            </a:r>
            <a:r>
              <a:rPr lang="en-US" sz="2200" b="1" dirty="0">
                <a:latin typeface="Courier New"/>
                <a:cs typeface="Courier New"/>
              </a:rPr>
              <a:t>”</a:t>
            </a:r>
            <a:r>
              <a:rPr lang="en-US" sz="2200" b="1" dirty="0" smtClean="0">
                <a:latin typeface="Courier New"/>
                <a:cs typeface="Courier New"/>
              </a:rPr>
              <a:t>Please enter n:”&lt;&lt;</a:t>
            </a:r>
            <a:r>
              <a:rPr lang="en-US" sz="2200" b="1" dirty="0" err="1" smtClean="0">
                <a:latin typeface="Courier New"/>
                <a:cs typeface="Courier New"/>
              </a:rPr>
              <a:t>endl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cin</a:t>
            </a:r>
            <a:r>
              <a:rPr lang="en-US" sz="2200" b="1" dirty="0" smtClean="0">
                <a:latin typeface="Courier New"/>
                <a:cs typeface="Courier New"/>
              </a:rPr>
              <a:t>&gt;&gt;n;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= 1;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&lt;= 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  <a:t>n</a:t>
            </a:r>
            <a:r>
              <a:rPr lang="en-US" sz="2200" b="1" dirty="0" smtClean="0">
                <a:latin typeface="Courier New"/>
                <a:cs typeface="Courier New"/>
              </a:rPr>
              <a:t>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++){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r>
              <a:rPr lang="en-US" sz="2200" b="1" dirty="0" smtClean="0">
                <a:latin typeface="Courier New"/>
                <a:cs typeface="Courier New"/>
              </a:rPr>
              <a:t>(j = 1; j &lt;= </a:t>
            </a:r>
            <a:r>
              <a:rPr lang="en-US" sz="2200" b="1" dirty="0" err="1" smtClean="0">
                <a:solidFill>
                  <a:srgbClr val="F79646"/>
                </a:solidFill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; j++)</a:t>
            </a:r>
          </a:p>
          <a:p>
            <a:pPr marL="0" indent="0"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		</a:t>
            </a:r>
            <a:r>
              <a:rPr lang="en-US" sz="2200" b="1" dirty="0" err="1" smtClean="0">
                <a:latin typeface="Courier New"/>
                <a:cs typeface="Courier New"/>
              </a:rPr>
              <a:t>cout</a:t>
            </a:r>
            <a:r>
              <a:rPr lang="en-US" sz="2200" b="1" dirty="0" smtClean="0">
                <a:latin typeface="Courier New"/>
                <a:cs typeface="Courier New"/>
              </a:rPr>
              <a:t>&lt;&lt;‘*</a:t>
            </a:r>
            <a:r>
              <a:rPr lang="en-US" sz="2200" b="1" dirty="0">
                <a:latin typeface="Courier New"/>
                <a:cs typeface="Courier New"/>
              </a:rPr>
              <a:t>‘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cout</a:t>
            </a:r>
            <a:r>
              <a:rPr lang="en-US" sz="2200" b="1" dirty="0" smtClean="0">
                <a:latin typeface="Courier New"/>
                <a:cs typeface="Courier New"/>
              </a:rPr>
              <a:t>&lt;&lt;</a:t>
            </a:r>
            <a:r>
              <a:rPr lang="en-US" sz="2200" b="1" dirty="0" err="1" smtClean="0">
                <a:latin typeface="Courier New"/>
                <a:cs typeface="Courier New"/>
              </a:rPr>
              <a:t>endl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}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0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}</a:t>
            </a:r>
            <a:endParaRPr lang="en-US" sz="2200" b="1" dirty="0">
              <a:latin typeface="Courier New"/>
              <a:cs typeface="Courier New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57200" y="-127630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4F6228"/>
                </a:solidFill>
              </a:rPr>
              <a:t>Runtime Analysis</a:t>
            </a:r>
          </a:p>
          <a:p>
            <a:r>
              <a:rPr lang="en-US" sz="2500" dirty="0" smtClean="0">
                <a:solidFill>
                  <a:srgbClr val="4F6228"/>
                </a:solidFill>
              </a:rPr>
              <a:t>Example II</a:t>
            </a:r>
          </a:p>
        </p:txBody>
      </p:sp>
    </p:spTree>
    <p:extLst>
      <p:ext uri="{BB962C8B-B14F-4D97-AF65-F5344CB8AC3E}">
        <p14:creationId xmlns:p14="http://schemas.microsoft.com/office/powerpoint/2010/main" val="93711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78904" y="740886"/>
            <a:ext cx="8951360" cy="457324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smtClean="0">
                <a:latin typeface="Courier New"/>
                <a:cs typeface="Courier New"/>
              </a:rPr>
              <a:t>main(){</a:t>
            </a:r>
            <a:endParaRPr lang="en-US" sz="2200" b="1" dirty="0" smtClean="0">
              <a:cs typeface="Courier New"/>
            </a:endParaRPr>
          </a:p>
          <a:p>
            <a:pPr marL="0" indent="0">
              <a:buFont typeface="Arial"/>
              <a:buNone/>
            </a:pP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smtClean="0">
                <a:latin typeface="Courier New"/>
                <a:cs typeface="Courier New"/>
              </a:rPr>
              <a:t>n,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, j;			</a:t>
            </a:r>
          </a:p>
          <a:p>
            <a:pPr marL="0" indent="0"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cout</a:t>
            </a:r>
            <a:r>
              <a:rPr lang="en-US" sz="2200" b="1" dirty="0" smtClean="0">
                <a:latin typeface="Courier New"/>
                <a:cs typeface="Courier New"/>
              </a:rPr>
              <a:t>&lt;&lt;</a:t>
            </a:r>
            <a:r>
              <a:rPr lang="en-US" sz="2200" b="1" dirty="0">
                <a:latin typeface="Courier New"/>
                <a:cs typeface="Courier New"/>
              </a:rPr>
              <a:t>”</a:t>
            </a:r>
            <a:r>
              <a:rPr lang="en-US" sz="2200" b="1" dirty="0" smtClean="0">
                <a:latin typeface="Courier New"/>
                <a:cs typeface="Courier New"/>
              </a:rPr>
              <a:t>Please enter n:”&lt;&lt;</a:t>
            </a:r>
            <a:r>
              <a:rPr lang="en-US" sz="2200" b="1" dirty="0" err="1" smtClean="0">
                <a:latin typeface="Courier New"/>
                <a:cs typeface="Courier New"/>
              </a:rPr>
              <a:t>endl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cin</a:t>
            </a:r>
            <a:r>
              <a:rPr lang="en-US" sz="2200" b="1" dirty="0" smtClean="0">
                <a:latin typeface="Courier New"/>
                <a:cs typeface="Courier New"/>
              </a:rPr>
              <a:t>&gt;&gt;n;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= 1;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&lt;= 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  <a:t>n</a:t>
            </a:r>
            <a:r>
              <a:rPr lang="en-US" sz="2200" b="1" dirty="0" smtClean="0">
                <a:latin typeface="Courier New"/>
                <a:cs typeface="Courier New"/>
              </a:rPr>
              <a:t>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++){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r>
              <a:rPr lang="en-US" sz="2200" b="1" dirty="0" smtClean="0">
                <a:latin typeface="Courier New"/>
                <a:cs typeface="Courier New"/>
              </a:rPr>
              <a:t>(j = 1; j &lt;= </a:t>
            </a:r>
            <a:r>
              <a:rPr lang="en-US" sz="2200" b="1" dirty="0" err="1" smtClean="0">
                <a:solidFill>
                  <a:srgbClr val="F79646"/>
                </a:solidFill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; j++)</a:t>
            </a:r>
          </a:p>
          <a:p>
            <a:pPr marL="0" indent="0"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		</a:t>
            </a:r>
            <a:r>
              <a:rPr lang="en-US" sz="2200" b="1" dirty="0" err="1" smtClean="0">
                <a:latin typeface="Courier New"/>
                <a:cs typeface="Courier New"/>
              </a:rPr>
              <a:t>cout</a:t>
            </a:r>
            <a:r>
              <a:rPr lang="en-US" sz="2200" b="1" dirty="0" smtClean="0">
                <a:latin typeface="Courier New"/>
                <a:cs typeface="Courier New"/>
              </a:rPr>
              <a:t>&lt;&lt;‘*</a:t>
            </a:r>
            <a:r>
              <a:rPr lang="en-US" sz="2200" b="1" dirty="0">
                <a:latin typeface="Courier New"/>
                <a:cs typeface="Courier New"/>
              </a:rPr>
              <a:t>‘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cout</a:t>
            </a:r>
            <a:r>
              <a:rPr lang="en-US" sz="2200" b="1" dirty="0" smtClean="0">
                <a:latin typeface="Courier New"/>
                <a:cs typeface="Courier New"/>
              </a:rPr>
              <a:t>&lt;&lt;</a:t>
            </a:r>
            <a:r>
              <a:rPr lang="en-US" sz="2200" b="1" dirty="0" err="1" smtClean="0">
                <a:latin typeface="Courier New"/>
                <a:cs typeface="Courier New"/>
              </a:rPr>
              <a:t>endl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}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0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}</a:t>
            </a:r>
            <a:endParaRPr lang="en-US" sz="2200" b="1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56155" y="5314129"/>
            <a:ext cx="1956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* 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* *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* * </a:t>
            </a:r>
            <a:r>
              <a:rPr lang="en-US" b="1" dirty="0" smtClean="0">
                <a:latin typeface="Courier New"/>
                <a:cs typeface="Courier New"/>
              </a:rPr>
              <a:t>*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* * * </a:t>
            </a:r>
            <a:r>
              <a:rPr lang="en-US" b="1" dirty="0" smtClean="0">
                <a:latin typeface="Courier New"/>
                <a:cs typeface="Courier New"/>
              </a:rPr>
              <a:t>*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57200" y="-127630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4F6228"/>
                </a:solidFill>
              </a:rPr>
              <a:t>Runtime Analysis</a:t>
            </a:r>
          </a:p>
          <a:p>
            <a:r>
              <a:rPr lang="en-US" sz="2500" dirty="0" smtClean="0">
                <a:solidFill>
                  <a:srgbClr val="4F6228"/>
                </a:solidFill>
              </a:rPr>
              <a:t>Example II</a:t>
            </a:r>
          </a:p>
        </p:txBody>
      </p:sp>
    </p:spTree>
    <p:extLst>
      <p:ext uri="{BB962C8B-B14F-4D97-AF65-F5344CB8AC3E}">
        <p14:creationId xmlns:p14="http://schemas.microsoft.com/office/powerpoint/2010/main" val="369479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78904" y="740886"/>
            <a:ext cx="8951360" cy="457324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smtClean="0">
                <a:latin typeface="Courier New"/>
                <a:cs typeface="Courier New"/>
              </a:rPr>
              <a:t>main(){</a:t>
            </a:r>
            <a:endParaRPr lang="en-US" sz="2200" b="1" dirty="0" smtClean="0">
              <a:cs typeface="Courier New"/>
            </a:endParaRPr>
          </a:p>
          <a:p>
            <a:pPr marL="0" indent="0">
              <a:buFont typeface="Arial"/>
              <a:buNone/>
            </a:pP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smtClean="0">
                <a:latin typeface="Courier New"/>
                <a:cs typeface="Courier New"/>
              </a:rPr>
              <a:t>n,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, j;			</a:t>
            </a:r>
          </a:p>
          <a:p>
            <a:pPr marL="0" indent="0"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cout</a:t>
            </a:r>
            <a:r>
              <a:rPr lang="en-US" sz="2200" b="1" dirty="0" smtClean="0">
                <a:latin typeface="Courier New"/>
                <a:cs typeface="Courier New"/>
              </a:rPr>
              <a:t>&lt;&lt;</a:t>
            </a:r>
            <a:r>
              <a:rPr lang="en-US" sz="2200" b="1" dirty="0">
                <a:latin typeface="Courier New"/>
                <a:cs typeface="Courier New"/>
              </a:rPr>
              <a:t>”</a:t>
            </a:r>
            <a:r>
              <a:rPr lang="en-US" sz="2200" b="1" dirty="0" smtClean="0">
                <a:latin typeface="Courier New"/>
                <a:cs typeface="Courier New"/>
              </a:rPr>
              <a:t>Please enter n:”&lt;&lt;</a:t>
            </a:r>
            <a:r>
              <a:rPr lang="en-US" sz="2200" b="1" dirty="0" err="1" smtClean="0">
                <a:latin typeface="Courier New"/>
                <a:cs typeface="Courier New"/>
              </a:rPr>
              <a:t>endl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cin</a:t>
            </a:r>
            <a:r>
              <a:rPr lang="en-US" sz="2200" b="1" dirty="0" smtClean="0">
                <a:latin typeface="Courier New"/>
                <a:cs typeface="Courier New"/>
              </a:rPr>
              <a:t>&gt;&gt;n;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= 1;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&lt;= 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  <a:t>n</a:t>
            </a:r>
            <a:r>
              <a:rPr lang="en-US" sz="2200" b="1" dirty="0" smtClean="0">
                <a:latin typeface="Courier New"/>
                <a:cs typeface="Courier New"/>
              </a:rPr>
              <a:t>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++){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r>
              <a:rPr lang="en-US" sz="2200" b="1" dirty="0" smtClean="0">
                <a:latin typeface="Courier New"/>
                <a:cs typeface="Courier New"/>
              </a:rPr>
              <a:t>(j = 1; j &lt;= </a:t>
            </a:r>
            <a:r>
              <a:rPr lang="en-US" sz="2200" b="1" dirty="0" err="1" smtClean="0">
                <a:solidFill>
                  <a:srgbClr val="F79646"/>
                </a:solidFill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; j++)</a:t>
            </a:r>
          </a:p>
          <a:p>
            <a:pPr marL="0" indent="0"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		</a:t>
            </a:r>
            <a:r>
              <a:rPr lang="en-US" sz="2200" b="1" dirty="0" err="1" smtClean="0">
                <a:latin typeface="Courier New"/>
                <a:cs typeface="Courier New"/>
              </a:rPr>
              <a:t>cout</a:t>
            </a:r>
            <a:r>
              <a:rPr lang="en-US" sz="2200" b="1" dirty="0" smtClean="0">
                <a:latin typeface="Courier New"/>
                <a:cs typeface="Courier New"/>
              </a:rPr>
              <a:t>&lt;&lt;‘*</a:t>
            </a:r>
            <a:r>
              <a:rPr lang="en-US" sz="2200" b="1" dirty="0">
                <a:latin typeface="Courier New"/>
                <a:cs typeface="Courier New"/>
              </a:rPr>
              <a:t>‘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cout</a:t>
            </a:r>
            <a:r>
              <a:rPr lang="en-US" sz="2200" b="1" dirty="0" smtClean="0">
                <a:latin typeface="Courier New"/>
                <a:cs typeface="Courier New"/>
              </a:rPr>
              <a:t>&lt;&lt;</a:t>
            </a:r>
            <a:r>
              <a:rPr lang="en-US" sz="2200" b="1" dirty="0" err="1" smtClean="0">
                <a:latin typeface="Courier New"/>
                <a:cs typeface="Courier New"/>
              </a:rPr>
              <a:t>endl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}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0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}</a:t>
            </a:r>
            <a:endParaRPr lang="en-US" sz="2200" b="1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56155" y="5314129"/>
            <a:ext cx="1956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* 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* *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* * </a:t>
            </a:r>
            <a:r>
              <a:rPr lang="en-US" b="1" dirty="0" smtClean="0">
                <a:latin typeface="Courier New"/>
                <a:cs typeface="Courier New"/>
              </a:rPr>
              <a:t>*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* * * </a:t>
            </a:r>
            <a:r>
              <a:rPr lang="en-US" b="1" dirty="0" smtClean="0">
                <a:latin typeface="Courier New"/>
                <a:cs typeface="Courier New"/>
              </a:rPr>
              <a:t>*</a:t>
            </a:r>
            <a:endParaRPr lang="en-US" b="1" dirty="0">
              <a:latin typeface="Courier New"/>
              <a:cs typeface="Courier New"/>
            </a:endParaRPr>
          </a:p>
        </p:txBody>
      </p:sp>
      <p:pic>
        <p:nvPicPr>
          <p:cNvPr id="8" name="Picture 7" descr="Screen Shot 2016-10-04 at 12.46.55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79" r="77267" b="61068"/>
          <a:stretch/>
        </p:blipFill>
        <p:spPr>
          <a:xfrm>
            <a:off x="4121737" y="4014796"/>
            <a:ext cx="1141707" cy="619556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457200" y="-127630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4F6228"/>
                </a:solidFill>
              </a:rPr>
              <a:t>Runtime Analysis</a:t>
            </a:r>
          </a:p>
          <a:p>
            <a:r>
              <a:rPr lang="en-US" sz="2500" dirty="0" smtClean="0">
                <a:solidFill>
                  <a:srgbClr val="4F6228"/>
                </a:solidFill>
              </a:rPr>
              <a:t>Example II</a:t>
            </a:r>
          </a:p>
        </p:txBody>
      </p:sp>
    </p:spTree>
    <p:extLst>
      <p:ext uri="{BB962C8B-B14F-4D97-AF65-F5344CB8AC3E}">
        <p14:creationId xmlns:p14="http://schemas.microsoft.com/office/powerpoint/2010/main" val="123131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184801"/>
            <a:ext cx="8229600" cy="56731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u="sng" dirty="0" smtClean="0">
                <a:solidFill>
                  <a:srgbClr val="800000"/>
                </a:solidFill>
              </a:rPr>
              <a:t>Problem</a:t>
            </a:r>
          </a:p>
          <a:p>
            <a:pPr marL="0" indent="0">
              <a:buNone/>
            </a:pPr>
            <a:r>
              <a:rPr lang="en-US" dirty="0"/>
              <a:t>Write a </a:t>
            </a:r>
            <a:r>
              <a:rPr lang="en-US" dirty="0" smtClean="0"/>
              <a:t>program that reads from the user an integer greater or equal to 2, and decides if it is a prime number or not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800000"/>
                </a:solidFill>
              </a:rPr>
              <a:t>Example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Please enter an integer, greater or equal to 2:</a:t>
            </a:r>
          </a:p>
          <a:p>
            <a:pPr marL="0" indent="0">
              <a:buNone/>
            </a:pPr>
            <a:r>
              <a:rPr lang="en-US" i="1" dirty="0" smtClean="0"/>
              <a:t>911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4F81BD"/>
                </a:solidFill>
              </a:rPr>
              <a:t>911 is prime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930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78904" y="740886"/>
            <a:ext cx="8951360" cy="457324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smtClean="0">
                <a:latin typeface="Courier New"/>
                <a:cs typeface="Courier New"/>
              </a:rPr>
              <a:t>main(){</a:t>
            </a:r>
            <a:endParaRPr lang="en-US" sz="2200" b="1" dirty="0" smtClean="0">
              <a:cs typeface="Courier New"/>
            </a:endParaRPr>
          </a:p>
          <a:p>
            <a:pPr marL="0" indent="0">
              <a:buFont typeface="Arial"/>
              <a:buNone/>
            </a:pP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smtClean="0">
                <a:latin typeface="Courier New"/>
                <a:cs typeface="Courier New"/>
              </a:rPr>
              <a:t>n,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, j;			</a:t>
            </a:r>
          </a:p>
          <a:p>
            <a:pPr marL="0" indent="0"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cout</a:t>
            </a:r>
            <a:r>
              <a:rPr lang="en-US" sz="2200" b="1" dirty="0" smtClean="0">
                <a:latin typeface="Courier New"/>
                <a:cs typeface="Courier New"/>
              </a:rPr>
              <a:t>&lt;&lt;</a:t>
            </a:r>
            <a:r>
              <a:rPr lang="en-US" sz="2200" b="1" dirty="0">
                <a:latin typeface="Courier New"/>
                <a:cs typeface="Courier New"/>
              </a:rPr>
              <a:t>”</a:t>
            </a:r>
            <a:r>
              <a:rPr lang="en-US" sz="2200" b="1" dirty="0" smtClean="0">
                <a:latin typeface="Courier New"/>
                <a:cs typeface="Courier New"/>
              </a:rPr>
              <a:t>Please enter n:”&lt;&lt;</a:t>
            </a:r>
            <a:r>
              <a:rPr lang="en-US" sz="2200" b="1" dirty="0" err="1" smtClean="0">
                <a:latin typeface="Courier New"/>
                <a:cs typeface="Courier New"/>
              </a:rPr>
              <a:t>endl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cin</a:t>
            </a:r>
            <a:r>
              <a:rPr lang="en-US" sz="2200" b="1" dirty="0" smtClean="0">
                <a:latin typeface="Courier New"/>
                <a:cs typeface="Courier New"/>
              </a:rPr>
              <a:t>&gt;&gt;n;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= 1;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&lt;= 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  <a:t>n</a:t>
            </a:r>
            <a:r>
              <a:rPr lang="en-US" sz="2200" b="1" dirty="0" smtClean="0">
                <a:latin typeface="Courier New"/>
                <a:cs typeface="Courier New"/>
              </a:rPr>
              <a:t>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++){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r>
              <a:rPr lang="en-US" sz="2200" b="1" dirty="0" smtClean="0">
                <a:latin typeface="Courier New"/>
                <a:cs typeface="Courier New"/>
              </a:rPr>
              <a:t>(j = 1; j &lt;= </a:t>
            </a:r>
            <a:r>
              <a:rPr lang="en-US" sz="2200" b="1" dirty="0" err="1" smtClean="0">
                <a:solidFill>
                  <a:srgbClr val="F79646"/>
                </a:solidFill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; j++)</a:t>
            </a:r>
          </a:p>
          <a:p>
            <a:pPr marL="0" indent="0"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		</a:t>
            </a:r>
            <a:r>
              <a:rPr lang="en-US" sz="2200" b="1" dirty="0" err="1" smtClean="0">
                <a:latin typeface="Courier New"/>
                <a:cs typeface="Courier New"/>
              </a:rPr>
              <a:t>cout</a:t>
            </a:r>
            <a:r>
              <a:rPr lang="en-US" sz="2200" b="1" dirty="0" smtClean="0">
                <a:latin typeface="Courier New"/>
                <a:cs typeface="Courier New"/>
              </a:rPr>
              <a:t>&lt;&lt;‘*</a:t>
            </a:r>
            <a:r>
              <a:rPr lang="en-US" sz="2200" b="1" dirty="0">
                <a:latin typeface="Courier New"/>
                <a:cs typeface="Courier New"/>
              </a:rPr>
              <a:t>‘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cout</a:t>
            </a:r>
            <a:r>
              <a:rPr lang="en-US" sz="2200" b="1" dirty="0" smtClean="0">
                <a:latin typeface="Courier New"/>
                <a:cs typeface="Courier New"/>
              </a:rPr>
              <a:t>&lt;&lt;</a:t>
            </a:r>
            <a:r>
              <a:rPr lang="en-US" sz="2200" b="1" dirty="0" err="1" smtClean="0">
                <a:latin typeface="Courier New"/>
                <a:cs typeface="Courier New"/>
              </a:rPr>
              <a:t>endl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}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0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}</a:t>
            </a:r>
            <a:endParaRPr lang="en-US" sz="2200" b="1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56155" y="5314129"/>
            <a:ext cx="1956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* 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* *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* * </a:t>
            </a:r>
            <a:r>
              <a:rPr lang="en-US" b="1" dirty="0" smtClean="0">
                <a:latin typeface="Courier New"/>
                <a:cs typeface="Courier New"/>
              </a:rPr>
              <a:t>*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* * * </a:t>
            </a:r>
            <a:r>
              <a:rPr lang="en-US" b="1" dirty="0" smtClean="0">
                <a:latin typeface="Courier New"/>
                <a:cs typeface="Courier New"/>
              </a:rPr>
              <a:t>*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10" name="Left Bracket 9"/>
          <p:cNvSpPr/>
          <p:nvPr/>
        </p:nvSpPr>
        <p:spPr>
          <a:xfrm>
            <a:off x="1021880" y="2805346"/>
            <a:ext cx="227666" cy="1209450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Screen Shot 2016-10-04 at 12.46.55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79" r="77267" b="61068"/>
          <a:stretch/>
        </p:blipFill>
        <p:spPr>
          <a:xfrm>
            <a:off x="4121737" y="4014796"/>
            <a:ext cx="1141707" cy="619556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457200" y="-127630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4F6228"/>
                </a:solidFill>
              </a:rPr>
              <a:t>Runtime Analysis</a:t>
            </a:r>
          </a:p>
          <a:p>
            <a:r>
              <a:rPr lang="en-US" sz="2500" dirty="0" smtClean="0">
                <a:solidFill>
                  <a:srgbClr val="4F6228"/>
                </a:solidFill>
              </a:rPr>
              <a:t>Example II</a:t>
            </a:r>
          </a:p>
        </p:txBody>
      </p:sp>
    </p:spTree>
    <p:extLst>
      <p:ext uri="{BB962C8B-B14F-4D97-AF65-F5344CB8AC3E}">
        <p14:creationId xmlns:p14="http://schemas.microsoft.com/office/powerpoint/2010/main" val="328605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78904" y="740886"/>
            <a:ext cx="8951360" cy="457324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smtClean="0">
                <a:latin typeface="Courier New"/>
                <a:cs typeface="Courier New"/>
              </a:rPr>
              <a:t>main(){</a:t>
            </a:r>
            <a:endParaRPr lang="en-US" sz="2200" b="1" dirty="0" smtClean="0">
              <a:cs typeface="Courier New"/>
            </a:endParaRPr>
          </a:p>
          <a:p>
            <a:pPr marL="0" indent="0">
              <a:buFont typeface="Arial"/>
              <a:buNone/>
            </a:pP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smtClean="0">
                <a:latin typeface="Courier New"/>
                <a:cs typeface="Courier New"/>
              </a:rPr>
              <a:t>n,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, j;			</a:t>
            </a:r>
          </a:p>
          <a:p>
            <a:pPr marL="0" indent="0"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cout</a:t>
            </a:r>
            <a:r>
              <a:rPr lang="en-US" sz="2200" b="1" dirty="0" smtClean="0">
                <a:latin typeface="Courier New"/>
                <a:cs typeface="Courier New"/>
              </a:rPr>
              <a:t>&lt;&lt;</a:t>
            </a:r>
            <a:r>
              <a:rPr lang="en-US" sz="2200" b="1" dirty="0">
                <a:latin typeface="Courier New"/>
                <a:cs typeface="Courier New"/>
              </a:rPr>
              <a:t>”</a:t>
            </a:r>
            <a:r>
              <a:rPr lang="en-US" sz="2200" b="1" dirty="0" smtClean="0">
                <a:latin typeface="Courier New"/>
                <a:cs typeface="Courier New"/>
              </a:rPr>
              <a:t>Please enter n:”&lt;&lt;</a:t>
            </a:r>
            <a:r>
              <a:rPr lang="en-US" sz="2200" b="1" dirty="0" err="1" smtClean="0">
                <a:latin typeface="Courier New"/>
                <a:cs typeface="Courier New"/>
              </a:rPr>
              <a:t>endl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cin</a:t>
            </a:r>
            <a:r>
              <a:rPr lang="en-US" sz="2200" b="1" dirty="0" smtClean="0">
                <a:latin typeface="Courier New"/>
                <a:cs typeface="Courier New"/>
              </a:rPr>
              <a:t>&gt;&gt;n;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= 1;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&lt;= 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  <a:t>n</a:t>
            </a:r>
            <a:r>
              <a:rPr lang="en-US" sz="2200" b="1" dirty="0" smtClean="0">
                <a:latin typeface="Courier New"/>
                <a:cs typeface="Courier New"/>
              </a:rPr>
              <a:t>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++){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r>
              <a:rPr lang="en-US" sz="2200" b="1" dirty="0" smtClean="0">
                <a:latin typeface="Courier New"/>
                <a:cs typeface="Courier New"/>
              </a:rPr>
              <a:t>(j = 1; j &lt;= </a:t>
            </a:r>
            <a:r>
              <a:rPr lang="en-US" sz="2200" b="1" dirty="0" err="1" smtClean="0">
                <a:solidFill>
                  <a:srgbClr val="F79646"/>
                </a:solidFill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; j++)</a:t>
            </a:r>
          </a:p>
          <a:p>
            <a:pPr marL="0" indent="0"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		</a:t>
            </a:r>
            <a:r>
              <a:rPr lang="en-US" sz="2200" b="1" dirty="0" err="1" smtClean="0">
                <a:latin typeface="Courier New"/>
                <a:cs typeface="Courier New"/>
              </a:rPr>
              <a:t>cout</a:t>
            </a:r>
            <a:r>
              <a:rPr lang="en-US" sz="2200" b="1" dirty="0" smtClean="0">
                <a:latin typeface="Courier New"/>
                <a:cs typeface="Courier New"/>
              </a:rPr>
              <a:t>&lt;&lt;‘*</a:t>
            </a:r>
            <a:r>
              <a:rPr lang="en-US" sz="2200" b="1" dirty="0">
                <a:latin typeface="Courier New"/>
                <a:cs typeface="Courier New"/>
              </a:rPr>
              <a:t>‘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cout</a:t>
            </a:r>
            <a:r>
              <a:rPr lang="en-US" sz="2200" b="1" dirty="0" smtClean="0">
                <a:latin typeface="Courier New"/>
                <a:cs typeface="Courier New"/>
              </a:rPr>
              <a:t>&lt;&lt;</a:t>
            </a:r>
            <a:r>
              <a:rPr lang="en-US" sz="2200" b="1" dirty="0" err="1" smtClean="0">
                <a:latin typeface="Courier New"/>
                <a:cs typeface="Courier New"/>
              </a:rPr>
              <a:t>endl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}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0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}</a:t>
            </a:r>
            <a:endParaRPr lang="en-US" sz="2200" b="1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56155" y="5314129"/>
            <a:ext cx="1956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* 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* *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* * </a:t>
            </a:r>
            <a:r>
              <a:rPr lang="en-US" b="1" dirty="0" smtClean="0">
                <a:latin typeface="Courier New"/>
                <a:cs typeface="Courier New"/>
              </a:rPr>
              <a:t>*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* * * </a:t>
            </a:r>
            <a:r>
              <a:rPr lang="en-US" b="1" dirty="0" smtClean="0">
                <a:latin typeface="Courier New"/>
                <a:cs typeface="Courier New"/>
              </a:rPr>
              <a:t>*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10" name="Left Bracket 9"/>
          <p:cNvSpPr/>
          <p:nvPr/>
        </p:nvSpPr>
        <p:spPr>
          <a:xfrm>
            <a:off x="1021880" y="2805346"/>
            <a:ext cx="227666" cy="1209450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44512" y="3197236"/>
            <a:ext cx="321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chemeClr val="accent3"/>
                </a:solidFill>
                <a:latin typeface="Times"/>
                <a:cs typeface="Times"/>
              </a:rPr>
              <a:t>i</a:t>
            </a:r>
            <a:endParaRPr lang="en-US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pic>
        <p:nvPicPr>
          <p:cNvPr id="8" name="Picture 7" descr="Screen Shot 2016-10-04 at 12.46.55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79" r="77267" b="61068"/>
          <a:stretch/>
        </p:blipFill>
        <p:spPr>
          <a:xfrm>
            <a:off x="4121737" y="4014796"/>
            <a:ext cx="1141707" cy="619556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457200" y="-127630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4F6228"/>
                </a:solidFill>
              </a:rPr>
              <a:t>Runtime Analysis</a:t>
            </a:r>
          </a:p>
          <a:p>
            <a:r>
              <a:rPr lang="en-US" sz="2500" dirty="0" smtClean="0">
                <a:solidFill>
                  <a:srgbClr val="4F6228"/>
                </a:solidFill>
              </a:rPr>
              <a:t>Example II</a:t>
            </a:r>
          </a:p>
        </p:txBody>
      </p:sp>
    </p:spTree>
    <p:extLst>
      <p:ext uri="{BB962C8B-B14F-4D97-AF65-F5344CB8AC3E}">
        <p14:creationId xmlns:p14="http://schemas.microsoft.com/office/powerpoint/2010/main" val="288948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78904" y="740886"/>
            <a:ext cx="8951360" cy="457324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smtClean="0">
                <a:latin typeface="Courier New"/>
                <a:cs typeface="Courier New"/>
              </a:rPr>
              <a:t>main(){</a:t>
            </a:r>
            <a:endParaRPr lang="en-US" sz="2200" b="1" dirty="0" smtClean="0">
              <a:cs typeface="Courier New"/>
            </a:endParaRPr>
          </a:p>
          <a:p>
            <a:pPr marL="0" indent="0">
              <a:buFont typeface="Arial"/>
              <a:buNone/>
            </a:pP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smtClean="0">
                <a:latin typeface="Courier New"/>
                <a:cs typeface="Courier New"/>
              </a:rPr>
              <a:t>n,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, j;			</a:t>
            </a:r>
          </a:p>
          <a:p>
            <a:pPr marL="0" indent="0"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cout</a:t>
            </a:r>
            <a:r>
              <a:rPr lang="en-US" sz="2200" b="1" dirty="0" smtClean="0">
                <a:latin typeface="Courier New"/>
                <a:cs typeface="Courier New"/>
              </a:rPr>
              <a:t>&lt;&lt;</a:t>
            </a:r>
            <a:r>
              <a:rPr lang="en-US" sz="2200" b="1" dirty="0">
                <a:latin typeface="Courier New"/>
                <a:cs typeface="Courier New"/>
              </a:rPr>
              <a:t>”</a:t>
            </a:r>
            <a:r>
              <a:rPr lang="en-US" sz="2200" b="1" dirty="0" smtClean="0">
                <a:latin typeface="Courier New"/>
                <a:cs typeface="Courier New"/>
              </a:rPr>
              <a:t>Please enter n:”&lt;&lt;</a:t>
            </a:r>
            <a:r>
              <a:rPr lang="en-US" sz="2200" b="1" dirty="0" err="1" smtClean="0">
                <a:latin typeface="Courier New"/>
                <a:cs typeface="Courier New"/>
              </a:rPr>
              <a:t>endl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cin</a:t>
            </a:r>
            <a:r>
              <a:rPr lang="en-US" sz="2200" b="1" dirty="0" smtClean="0">
                <a:latin typeface="Courier New"/>
                <a:cs typeface="Courier New"/>
              </a:rPr>
              <a:t>&gt;&gt;n;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= 1;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&lt;= 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  <a:t>n</a:t>
            </a:r>
            <a:r>
              <a:rPr lang="en-US" sz="2200" b="1" dirty="0" smtClean="0">
                <a:latin typeface="Courier New"/>
                <a:cs typeface="Courier New"/>
              </a:rPr>
              <a:t>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++){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r>
              <a:rPr lang="en-US" sz="2200" b="1" dirty="0" smtClean="0">
                <a:latin typeface="Courier New"/>
                <a:cs typeface="Courier New"/>
              </a:rPr>
              <a:t>(j = 1; j &lt;= </a:t>
            </a:r>
            <a:r>
              <a:rPr lang="en-US" sz="2200" b="1" dirty="0" err="1" smtClean="0">
                <a:solidFill>
                  <a:srgbClr val="F79646"/>
                </a:solidFill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; j++)</a:t>
            </a:r>
          </a:p>
          <a:p>
            <a:pPr marL="0" indent="0"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		</a:t>
            </a:r>
            <a:r>
              <a:rPr lang="en-US" sz="2200" b="1" dirty="0" err="1" smtClean="0">
                <a:latin typeface="Courier New"/>
                <a:cs typeface="Courier New"/>
              </a:rPr>
              <a:t>cout</a:t>
            </a:r>
            <a:r>
              <a:rPr lang="en-US" sz="2200" b="1" dirty="0" smtClean="0">
                <a:latin typeface="Courier New"/>
                <a:cs typeface="Courier New"/>
              </a:rPr>
              <a:t>&lt;&lt;‘*</a:t>
            </a:r>
            <a:r>
              <a:rPr lang="en-US" sz="2200" b="1" dirty="0">
                <a:latin typeface="Courier New"/>
                <a:cs typeface="Courier New"/>
              </a:rPr>
              <a:t>‘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cout</a:t>
            </a:r>
            <a:r>
              <a:rPr lang="en-US" sz="2200" b="1" dirty="0" smtClean="0">
                <a:latin typeface="Courier New"/>
                <a:cs typeface="Courier New"/>
              </a:rPr>
              <a:t>&lt;&lt;</a:t>
            </a:r>
            <a:r>
              <a:rPr lang="en-US" sz="2200" b="1" dirty="0" err="1" smtClean="0">
                <a:latin typeface="Courier New"/>
                <a:cs typeface="Courier New"/>
              </a:rPr>
              <a:t>endl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}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0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}</a:t>
            </a:r>
            <a:endParaRPr lang="en-US" sz="2200" b="1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56155" y="5314129"/>
            <a:ext cx="1956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* 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* *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* * </a:t>
            </a:r>
            <a:r>
              <a:rPr lang="en-US" b="1" dirty="0" smtClean="0">
                <a:latin typeface="Courier New"/>
                <a:cs typeface="Courier New"/>
              </a:rPr>
              <a:t>*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* * * </a:t>
            </a:r>
            <a:r>
              <a:rPr lang="en-US" b="1" dirty="0" smtClean="0">
                <a:latin typeface="Courier New"/>
                <a:cs typeface="Courier New"/>
              </a:rPr>
              <a:t>*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10" name="Left Bracket 9"/>
          <p:cNvSpPr/>
          <p:nvPr/>
        </p:nvSpPr>
        <p:spPr>
          <a:xfrm>
            <a:off x="1021880" y="2805346"/>
            <a:ext cx="227666" cy="1209450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ket 10"/>
          <p:cNvSpPr/>
          <p:nvPr/>
        </p:nvSpPr>
        <p:spPr>
          <a:xfrm>
            <a:off x="590349" y="2402975"/>
            <a:ext cx="227666" cy="2006000"/>
          </a:xfrm>
          <a:prstGeom prst="leftBracket">
            <a:avLst/>
          </a:prstGeom>
          <a:ln>
            <a:solidFill>
              <a:srgbClr val="9BBB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44512" y="3197236"/>
            <a:ext cx="321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chemeClr val="accent3"/>
                </a:solidFill>
                <a:latin typeface="Times"/>
                <a:cs typeface="Times"/>
              </a:rPr>
              <a:t>i</a:t>
            </a:r>
            <a:endParaRPr lang="en-US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pic>
        <p:nvPicPr>
          <p:cNvPr id="8" name="Picture 7" descr="Screen Shot 2016-10-04 at 12.46.55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79" r="77267" b="61068"/>
          <a:stretch/>
        </p:blipFill>
        <p:spPr>
          <a:xfrm>
            <a:off x="4121737" y="4014796"/>
            <a:ext cx="1141707" cy="619556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457200" y="-127630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4F6228"/>
                </a:solidFill>
              </a:rPr>
              <a:t>Runtime Analysis</a:t>
            </a:r>
          </a:p>
          <a:p>
            <a:r>
              <a:rPr lang="en-US" sz="2500" dirty="0" smtClean="0">
                <a:solidFill>
                  <a:srgbClr val="4F6228"/>
                </a:solidFill>
              </a:rPr>
              <a:t>Example II</a:t>
            </a:r>
          </a:p>
        </p:txBody>
      </p:sp>
    </p:spTree>
    <p:extLst>
      <p:ext uri="{BB962C8B-B14F-4D97-AF65-F5344CB8AC3E}">
        <p14:creationId xmlns:p14="http://schemas.microsoft.com/office/powerpoint/2010/main" val="77532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78904" y="740886"/>
            <a:ext cx="8951360" cy="457324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smtClean="0">
                <a:latin typeface="Courier New"/>
                <a:cs typeface="Courier New"/>
              </a:rPr>
              <a:t>main(){</a:t>
            </a:r>
            <a:endParaRPr lang="en-US" sz="2200" b="1" dirty="0" smtClean="0">
              <a:cs typeface="Courier New"/>
            </a:endParaRPr>
          </a:p>
          <a:p>
            <a:pPr marL="0" indent="0">
              <a:buFont typeface="Arial"/>
              <a:buNone/>
            </a:pP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smtClean="0">
                <a:latin typeface="Courier New"/>
                <a:cs typeface="Courier New"/>
              </a:rPr>
              <a:t>n,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, j;			</a:t>
            </a:r>
          </a:p>
          <a:p>
            <a:pPr marL="0" indent="0"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cout</a:t>
            </a:r>
            <a:r>
              <a:rPr lang="en-US" sz="2200" b="1" dirty="0" smtClean="0">
                <a:latin typeface="Courier New"/>
                <a:cs typeface="Courier New"/>
              </a:rPr>
              <a:t>&lt;&lt;</a:t>
            </a:r>
            <a:r>
              <a:rPr lang="en-US" sz="2200" b="1" dirty="0">
                <a:latin typeface="Courier New"/>
                <a:cs typeface="Courier New"/>
              </a:rPr>
              <a:t>”</a:t>
            </a:r>
            <a:r>
              <a:rPr lang="en-US" sz="2200" b="1" dirty="0" smtClean="0">
                <a:latin typeface="Courier New"/>
                <a:cs typeface="Courier New"/>
              </a:rPr>
              <a:t>Please enter n:”&lt;&lt;</a:t>
            </a:r>
            <a:r>
              <a:rPr lang="en-US" sz="2200" b="1" dirty="0" err="1" smtClean="0">
                <a:latin typeface="Courier New"/>
                <a:cs typeface="Courier New"/>
              </a:rPr>
              <a:t>endl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cin</a:t>
            </a:r>
            <a:r>
              <a:rPr lang="en-US" sz="2200" b="1" dirty="0" smtClean="0">
                <a:latin typeface="Courier New"/>
                <a:cs typeface="Courier New"/>
              </a:rPr>
              <a:t>&gt;&gt;n;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= 1;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&lt;= 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  <a:t>n</a:t>
            </a:r>
            <a:r>
              <a:rPr lang="en-US" sz="2200" b="1" dirty="0" smtClean="0">
                <a:latin typeface="Courier New"/>
                <a:cs typeface="Courier New"/>
              </a:rPr>
              <a:t>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++){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r>
              <a:rPr lang="en-US" sz="2200" b="1" dirty="0" smtClean="0">
                <a:latin typeface="Courier New"/>
                <a:cs typeface="Courier New"/>
              </a:rPr>
              <a:t>(j = 1; j &lt;= </a:t>
            </a:r>
            <a:r>
              <a:rPr lang="en-US" sz="2200" b="1" dirty="0" err="1" smtClean="0">
                <a:solidFill>
                  <a:srgbClr val="F79646"/>
                </a:solidFill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; j++)</a:t>
            </a:r>
          </a:p>
          <a:p>
            <a:pPr marL="0" indent="0"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		</a:t>
            </a:r>
            <a:r>
              <a:rPr lang="en-US" sz="2200" b="1" dirty="0" err="1" smtClean="0">
                <a:latin typeface="Courier New"/>
                <a:cs typeface="Courier New"/>
              </a:rPr>
              <a:t>cout</a:t>
            </a:r>
            <a:r>
              <a:rPr lang="en-US" sz="2200" b="1" dirty="0" smtClean="0">
                <a:latin typeface="Courier New"/>
                <a:cs typeface="Courier New"/>
              </a:rPr>
              <a:t>&lt;&lt;‘*</a:t>
            </a:r>
            <a:r>
              <a:rPr lang="en-US" sz="2200" b="1" dirty="0">
                <a:latin typeface="Courier New"/>
                <a:cs typeface="Courier New"/>
              </a:rPr>
              <a:t>‘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cout</a:t>
            </a:r>
            <a:r>
              <a:rPr lang="en-US" sz="2200" b="1" dirty="0" smtClean="0">
                <a:latin typeface="Courier New"/>
                <a:cs typeface="Courier New"/>
              </a:rPr>
              <a:t>&lt;&lt;</a:t>
            </a:r>
            <a:r>
              <a:rPr lang="en-US" sz="2200" b="1" dirty="0" err="1" smtClean="0">
                <a:latin typeface="Courier New"/>
                <a:cs typeface="Courier New"/>
              </a:rPr>
              <a:t>endl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}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0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}</a:t>
            </a:r>
            <a:endParaRPr lang="en-US" sz="2200" b="1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56155" y="5314129"/>
            <a:ext cx="1956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* 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* *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* * </a:t>
            </a:r>
            <a:r>
              <a:rPr lang="en-US" b="1" dirty="0" smtClean="0">
                <a:latin typeface="Courier New"/>
                <a:cs typeface="Courier New"/>
              </a:rPr>
              <a:t>*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* * * </a:t>
            </a:r>
            <a:r>
              <a:rPr lang="en-US" b="1" dirty="0" smtClean="0">
                <a:latin typeface="Courier New"/>
                <a:cs typeface="Courier New"/>
              </a:rPr>
              <a:t>*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10" name="Left Bracket 9"/>
          <p:cNvSpPr/>
          <p:nvPr/>
        </p:nvSpPr>
        <p:spPr>
          <a:xfrm>
            <a:off x="1021880" y="2805346"/>
            <a:ext cx="227666" cy="1209450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ket 10"/>
          <p:cNvSpPr/>
          <p:nvPr/>
        </p:nvSpPr>
        <p:spPr>
          <a:xfrm>
            <a:off x="590349" y="2402975"/>
            <a:ext cx="227666" cy="2006000"/>
          </a:xfrm>
          <a:prstGeom prst="leftBracket">
            <a:avLst/>
          </a:prstGeom>
          <a:ln>
            <a:solidFill>
              <a:srgbClr val="9BBB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44512" y="3197236"/>
            <a:ext cx="321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chemeClr val="accent3"/>
                </a:solidFill>
                <a:latin typeface="Times"/>
                <a:cs typeface="Times"/>
              </a:rPr>
              <a:t>i</a:t>
            </a:r>
            <a:endParaRPr lang="en-US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pic>
        <p:nvPicPr>
          <p:cNvPr id="8" name="Picture 7" descr="Screen Shot 2016-10-04 at 12.46.55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79" r="65185" b="61068"/>
          <a:stretch/>
        </p:blipFill>
        <p:spPr>
          <a:xfrm>
            <a:off x="4121737" y="4014796"/>
            <a:ext cx="1748485" cy="619556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457200" y="-127630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4F6228"/>
                </a:solidFill>
              </a:rPr>
              <a:t>Runtime Analysis</a:t>
            </a:r>
          </a:p>
          <a:p>
            <a:r>
              <a:rPr lang="en-US" sz="2500" dirty="0" smtClean="0">
                <a:solidFill>
                  <a:srgbClr val="4F6228"/>
                </a:solidFill>
              </a:rPr>
              <a:t>Example II</a:t>
            </a:r>
          </a:p>
        </p:txBody>
      </p:sp>
    </p:spTree>
    <p:extLst>
      <p:ext uri="{BB962C8B-B14F-4D97-AF65-F5344CB8AC3E}">
        <p14:creationId xmlns:p14="http://schemas.microsoft.com/office/powerpoint/2010/main" val="33552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78904" y="740886"/>
            <a:ext cx="8951360" cy="457324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smtClean="0">
                <a:latin typeface="Courier New"/>
                <a:cs typeface="Courier New"/>
              </a:rPr>
              <a:t>main(){</a:t>
            </a:r>
            <a:endParaRPr lang="en-US" sz="2200" b="1" dirty="0" smtClean="0">
              <a:cs typeface="Courier New"/>
            </a:endParaRPr>
          </a:p>
          <a:p>
            <a:pPr marL="0" indent="0">
              <a:buFont typeface="Arial"/>
              <a:buNone/>
            </a:pP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smtClean="0">
                <a:latin typeface="Courier New"/>
                <a:cs typeface="Courier New"/>
              </a:rPr>
              <a:t>n,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, j;			</a:t>
            </a:r>
          </a:p>
          <a:p>
            <a:pPr marL="0" indent="0"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cout</a:t>
            </a:r>
            <a:r>
              <a:rPr lang="en-US" sz="2200" b="1" dirty="0" smtClean="0">
                <a:latin typeface="Courier New"/>
                <a:cs typeface="Courier New"/>
              </a:rPr>
              <a:t>&lt;&lt;</a:t>
            </a:r>
            <a:r>
              <a:rPr lang="en-US" sz="2200" b="1" dirty="0">
                <a:latin typeface="Courier New"/>
                <a:cs typeface="Courier New"/>
              </a:rPr>
              <a:t>”</a:t>
            </a:r>
            <a:r>
              <a:rPr lang="en-US" sz="2200" b="1" dirty="0" smtClean="0">
                <a:latin typeface="Courier New"/>
                <a:cs typeface="Courier New"/>
              </a:rPr>
              <a:t>Please enter n:”&lt;&lt;</a:t>
            </a:r>
            <a:r>
              <a:rPr lang="en-US" sz="2200" b="1" dirty="0" err="1" smtClean="0">
                <a:latin typeface="Courier New"/>
                <a:cs typeface="Courier New"/>
              </a:rPr>
              <a:t>endl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cin</a:t>
            </a:r>
            <a:r>
              <a:rPr lang="en-US" sz="2200" b="1" dirty="0" smtClean="0">
                <a:latin typeface="Courier New"/>
                <a:cs typeface="Courier New"/>
              </a:rPr>
              <a:t>&gt;&gt;n;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= 1;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&lt;= 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  <a:t>n</a:t>
            </a:r>
            <a:r>
              <a:rPr lang="en-US" sz="2200" b="1" dirty="0" smtClean="0">
                <a:latin typeface="Courier New"/>
                <a:cs typeface="Courier New"/>
              </a:rPr>
              <a:t>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++){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r>
              <a:rPr lang="en-US" sz="2200" b="1" dirty="0" smtClean="0">
                <a:latin typeface="Courier New"/>
                <a:cs typeface="Courier New"/>
              </a:rPr>
              <a:t>(j = 1; j &lt;= </a:t>
            </a:r>
            <a:r>
              <a:rPr lang="en-US" sz="2200" b="1" dirty="0" err="1" smtClean="0">
                <a:solidFill>
                  <a:srgbClr val="F79646"/>
                </a:solidFill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; j++)</a:t>
            </a:r>
          </a:p>
          <a:p>
            <a:pPr marL="0" indent="0"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		</a:t>
            </a:r>
            <a:r>
              <a:rPr lang="en-US" sz="2200" b="1" dirty="0" err="1" smtClean="0">
                <a:latin typeface="Courier New"/>
                <a:cs typeface="Courier New"/>
              </a:rPr>
              <a:t>cout</a:t>
            </a:r>
            <a:r>
              <a:rPr lang="en-US" sz="2200" b="1" dirty="0" smtClean="0">
                <a:latin typeface="Courier New"/>
                <a:cs typeface="Courier New"/>
              </a:rPr>
              <a:t>&lt;&lt;‘*</a:t>
            </a:r>
            <a:r>
              <a:rPr lang="en-US" sz="2200" b="1" dirty="0">
                <a:latin typeface="Courier New"/>
                <a:cs typeface="Courier New"/>
              </a:rPr>
              <a:t>‘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cout</a:t>
            </a:r>
            <a:r>
              <a:rPr lang="en-US" sz="2200" b="1" dirty="0" smtClean="0">
                <a:latin typeface="Courier New"/>
                <a:cs typeface="Courier New"/>
              </a:rPr>
              <a:t>&lt;&lt;</a:t>
            </a:r>
            <a:r>
              <a:rPr lang="en-US" sz="2200" b="1" dirty="0" err="1" smtClean="0">
                <a:latin typeface="Courier New"/>
                <a:cs typeface="Courier New"/>
              </a:rPr>
              <a:t>endl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}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0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}</a:t>
            </a:r>
            <a:endParaRPr lang="en-US" sz="2200" b="1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56155" y="5314129"/>
            <a:ext cx="1956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* 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* *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* * </a:t>
            </a:r>
            <a:r>
              <a:rPr lang="en-US" b="1" dirty="0" smtClean="0">
                <a:latin typeface="Courier New"/>
                <a:cs typeface="Courier New"/>
              </a:rPr>
              <a:t>*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* * * </a:t>
            </a:r>
            <a:r>
              <a:rPr lang="en-US" b="1" dirty="0" smtClean="0">
                <a:latin typeface="Courier New"/>
                <a:cs typeface="Courier New"/>
              </a:rPr>
              <a:t>*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10" name="Left Bracket 9"/>
          <p:cNvSpPr/>
          <p:nvPr/>
        </p:nvSpPr>
        <p:spPr>
          <a:xfrm>
            <a:off x="1021880" y="2805346"/>
            <a:ext cx="227666" cy="1209450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ket 10"/>
          <p:cNvSpPr/>
          <p:nvPr/>
        </p:nvSpPr>
        <p:spPr>
          <a:xfrm>
            <a:off x="590349" y="2402975"/>
            <a:ext cx="227666" cy="2006000"/>
          </a:xfrm>
          <a:prstGeom prst="leftBracket">
            <a:avLst/>
          </a:prstGeom>
          <a:ln>
            <a:solidFill>
              <a:srgbClr val="9BBB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44512" y="3197236"/>
            <a:ext cx="321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chemeClr val="accent3"/>
                </a:solidFill>
                <a:latin typeface="Times"/>
                <a:cs typeface="Times"/>
              </a:rPr>
              <a:t>i</a:t>
            </a:r>
            <a:endParaRPr lang="en-US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pic>
        <p:nvPicPr>
          <p:cNvPr id="8" name="Picture 7" descr="Screen Shot 2016-10-04 at 12.46.55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79" r="54227" b="61068"/>
          <a:stretch/>
        </p:blipFill>
        <p:spPr>
          <a:xfrm>
            <a:off x="4121737" y="4014796"/>
            <a:ext cx="2298819" cy="619556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457200" y="-127630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4F6228"/>
                </a:solidFill>
              </a:rPr>
              <a:t>Runtime Analysis</a:t>
            </a:r>
          </a:p>
          <a:p>
            <a:r>
              <a:rPr lang="en-US" sz="2500" dirty="0" smtClean="0">
                <a:solidFill>
                  <a:srgbClr val="4F6228"/>
                </a:solidFill>
              </a:rPr>
              <a:t>Example II</a:t>
            </a:r>
          </a:p>
        </p:txBody>
      </p:sp>
    </p:spTree>
    <p:extLst>
      <p:ext uri="{BB962C8B-B14F-4D97-AF65-F5344CB8AC3E}">
        <p14:creationId xmlns:p14="http://schemas.microsoft.com/office/powerpoint/2010/main" val="318829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78904" y="740886"/>
            <a:ext cx="8951360" cy="457324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smtClean="0">
                <a:latin typeface="Courier New"/>
                <a:cs typeface="Courier New"/>
              </a:rPr>
              <a:t>main(){</a:t>
            </a:r>
            <a:endParaRPr lang="en-US" sz="2200" b="1" dirty="0" smtClean="0">
              <a:cs typeface="Courier New"/>
            </a:endParaRPr>
          </a:p>
          <a:p>
            <a:pPr marL="0" indent="0">
              <a:buFont typeface="Arial"/>
              <a:buNone/>
            </a:pP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smtClean="0">
                <a:latin typeface="Courier New"/>
                <a:cs typeface="Courier New"/>
              </a:rPr>
              <a:t>n,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, j;			</a:t>
            </a:r>
          </a:p>
          <a:p>
            <a:pPr marL="0" indent="0"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cout</a:t>
            </a:r>
            <a:r>
              <a:rPr lang="en-US" sz="2200" b="1" dirty="0" smtClean="0">
                <a:latin typeface="Courier New"/>
                <a:cs typeface="Courier New"/>
              </a:rPr>
              <a:t>&lt;&lt;</a:t>
            </a:r>
            <a:r>
              <a:rPr lang="en-US" sz="2200" b="1" dirty="0">
                <a:latin typeface="Courier New"/>
                <a:cs typeface="Courier New"/>
              </a:rPr>
              <a:t>”</a:t>
            </a:r>
            <a:r>
              <a:rPr lang="en-US" sz="2200" b="1" dirty="0" smtClean="0">
                <a:latin typeface="Courier New"/>
                <a:cs typeface="Courier New"/>
              </a:rPr>
              <a:t>Please enter n:”&lt;&lt;</a:t>
            </a:r>
            <a:r>
              <a:rPr lang="en-US" sz="2200" b="1" dirty="0" err="1" smtClean="0">
                <a:latin typeface="Courier New"/>
                <a:cs typeface="Courier New"/>
              </a:rPr>
              <a:t>endl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cin</a:t>
            </a:r>
            <a:r>
              <a:rPr lang="en-US" sz="2200" b="1" dirty="0" smtClean="0">
                <a:latin typeface="Courier New"/>
                <a:cs typeface="Courier New"/>
              </a:rPr>
              <a:t>&gt;&gt;n;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= 1;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&lt;= 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  <a:t>n</a:t>
            </a:r>
            <a:r>
              <a:rPr lang="en-US" sz="2200" b="1" dirty="0" smtClean="0">
                <a:latin typeface="Courier New"/>
                <a:cs typeface="Courier New"/>
              </a:rPr>
              <a:t>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++){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r>
              <a:rPr lang="en-US" sz="2200" b="1" dirty="0" smtClean="0">
                <a:latin typeface="Courier New"/>
                <a:cs typeface="Courier New"/>
              </a:rPr>
              <a:t>(j = 1; j &lt;= </a:t>
            </a:r>
            <a:r>
              <a:rPr lang="en-US" sz="2200" b="1" dirty="0" err="1" smtClean="0">
                <a:solidFill>
                  <a:srgbClr val="F79646"/>
                </a:solidFill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; j++)</a:t>
            </a:r>
          </a:p>
          <a:p>
            <a:pPr marL="0" indent="0"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		</a:t>
            </a:r>
            <a:r>
              <a:rPr lang="en-US" sz="2200" b="1" dirty="0" err="1" smtClean="0">
                <a:latin typeface="Courier New"/>
                <a:cs typeface="Courier New"/>
              </a:rPr>
              <a:t>cout</a:t>
            </a:r>
            <a:r>
              <a:rPr lang="en-US" sz="2200" b="1" dirty="0" smtClean="0">
                <a:latin typeface="Courier New"/>
                <a:cs typeface="Courier New"/>
              </a:rPr>
              <a:t>&lt;&lt;‘*</a:t>
            </a:r>
            <a:r>
              <a:rPr lang="en-US" sz="2200" b="1" dirty="0">
                <a:latin typeface="Courier New"/>
                <a:cs typeface="Courier New"/>
              </a:rPr>
              <a:t>‘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cout</a:t>
            </a:r>
            <a:r>
              <a:rPr lang="en-US" sz="2200" b="1" dirty="0" smtClean="0">
                <a:latin typeface="Courier New"/>
                <a:cs typeface="Courier New"/>
              </a:rPr>
              <a:t>&lt;&lt;</a:t>
            </a:r>
            <a:r>
              <a:rPr lang="en-US" sz="2200" b="1" dirty="0" err="1" smtClean="0">
                <a:latin typeface="Courier New"/>
                <a:cs typeface="Courier New"/>
              </a:rPr>
              <a:t>endl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}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0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}</a:t>
            </a:r>
            <a:endParaRPr lang="en-US" sz="2200" b="1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56155" y="5314129"/>
            <a:ext cx="1956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* 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* *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* * </a:t>
            </a:r>
            <a:r>
              <a:rPr lang="en-US" b="1" dirty="0" smtClean="0">
                <a:latin typeface="Courier New"/>
                <a:cs typeface="Courier New"/>
              </a:rPr>
              <a:t>*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* * * </a:t>
            </a:r>
            <a:r>
              <a:rPr lang="en-US" b="1" dirty="0" smtClean="0">
                <a:latin typeface="Courier New"/>
                <a:cs typeface="Courier New"/>
              </a:rPr>
              <a:t>*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10" name="Left Bracket 9"/>
          <p:cNvSpPr/>
          <p:nvPr/>
        </p:nvSpPr>
        <p:spPr>
          <a:xfrm>
            <a:off x="1021880" y="2805346"/>
            <a:ext cx="227666" cy="1209450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ket 10"/>
          <p:cNvSpPr/>
          <p:nvPr/>
        </p:nvSpPr>
        <p:spPr>
          <a:xfrm>
            <a:off x="590349" y="2402975"/>
            <a:ext cx="227666" cy="2006000"/>
          </a:xfrm>
          <a:prstGeom prst="leftBracket">
            <a:avLst/>
          </a:prstGeom>
          <a:ln>
            <a:solidFill>
              <a:srgbClr val="9BBB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44512" y="3197236"/>
            <a:ext cx="321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chemeClr val="accent3"/>
                </a:solidFill>
                <a:latin typeface="Times"/>
                <a:cs typeface="Times"/>
              </a:rPr>
              <a:t>i</a:t>
            </a:r>
            <a:endParaRPr lang="en-US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pic>
        <p:nvPicPr>
          <p:cNvPr id="8" name="Picture 7" descr="Screen Shot 2016-10-04 at 12.46.55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79" r="44112" b="61068"/>
          <a:stretch/>
        </p:blipFill>
        <p:spPr>
          <a:xfrm>
            <a:off x="4121737" y="4014796"/>
            <a:ext cx="2806819" cy="619556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457200" y="-127630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4F6228"/>
                </a:solidFill>
              </a:rPr>
              <a:t>Runtime Analysis</a:t>
            </a:r>
          </a:p>
          <a:p>
            <a:r>
              <a:rPr lang="en-US" sz="2500" dirty="0" smtClean="0">
                <a:solidFill>
                  <a:srgbClr val="4F6228"/>
                </a:solidFill>
              </a:rPr>
              <a:t>Example II</a:t>
            </a:r>
          </a:p>
        </p:txBody>
      </p:sp>
    </p:spTree>
    <p:extLst>
      <p:ext uri="{BB962C8B-B14F-4D97-AF65-F5344CB8AC3E}">
        <p14:creationId xmlns:p14="http://schemas.microsoft.com/office/powerpoint/2010/main" val="128826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78904" y="740886"/>
            <a:ext cx="8951360" cy="457324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smtClean="0">
                <a:latin typeface="Courier New"/>
                <a:cs typeface="Courier New"/>
              </a:rPr>
              <a:t>main(){</a:t>
            </a:r>
            <a:endParaRPr lang="en-US" sz="2200" b="1" dirty="0" smtClean="0">
              <a:cs typeface="Courier New"/>
            </a:endParaRPr>
          </a:p>
          <a:p>
            <a:pPr marL="0" indent="0">
              <a:buFont typeface="Arial"/>
              <a:buNone/>
            </a:pP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smtClean="0">
                <a:latin typeface="Courier New"/>
                <a:cs typeface="Courier New"/>
              </a:rPr>
              <a:t>n,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, j;			</a:t>
            </a:r>
          </a:p>
          <a:p>
            <a:pPr marL="0" indent="0"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cout</a:t>
            </a:r>
            <a:r>
              <a:rPr lang="en-US" sz="2200" b="1" dirty="0" smtClean="0">
                <a:latin typeface="Courier New"/>
                <a:cs typeface="Courier New"/>
              </a:rPr>
              <a:t>&lt;&lt;</a:t>
            </a:r>
            <a:r>
              <a:rPr lang="en-US" sz="2200" b="1" dirty="0">
                <a:latin typeface="Courier New"/>
                <a:cs typeface="Courier New"/>
              </a:rPr>
              <a:t>”</a:t>
            </a:r>
            <a:r>
              <a:rPr lang="en-US" sz="2200" b="1" dirty="0" smtClean="0">
                <a:latin typeface="Courier New"/>
                <a:cs typeface="Courier New"/>
              </a:rPr>
              <a:t>Please enter n:”&lt;&lt;</a:t>
            </a:r>
            <a:r>
              <a:rPr lang="en-US" sz="2200" b="1" dirty="0" err="1" smtClean="0">
                <a:latin typeface="Courier New"/>
                <a:cs typeface="Courier New"/>
              </a:rPr>
              <a:t>endl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cin</a:t>
            </a:r>
            <a:r>
              <a:rPr lang="en-US" sz="2200" b="1" dirty="0" smtClean="0">
                <a:latin typeface="Courier New"/>
                <a:cs typeface="Courier New"/>
              </a:rPr>
              <a:t>&gt;&gt;n;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= 1;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&lt;= 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  <a:t>n</a:t>
            </a:r>
            <a:r>
              <a:rPr lang="en-US" sz="2200" b="1" dirty="0" smtClean="0">
                <a:latin typeface="Courier New"/>
                <a:cs typeface="Courier New"/>
              </a:rPr>
              <a:t>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++){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r>
              <a:rPr lang="en-US" sz="2200" b="1" dirty="0" smtClean="0">
                <a:latin typeface="Courier New"/>
                <a:cs typeface="Courier New"/>
              </a:rPr>
              <a:t>(j = 1; j &lt;= </a:t>
            </a:r>
            <a:r>
              <a:rPr lang="en-US" sz="2200" b="1" dirty="0" err="1" smtClean="0">
                <a:solidFill>
                  <a:srgbClr val="F79646"/>
                </a:solidFill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; j++)</a:t>
            </a:r>
          </a:p>
          <a:p>
            <a:pPr marL="0" indent="0"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		</a:t>
            </a:r>
            <a:r>
              <a:rPr lang="en-US" sz="2200" b="1" dirty="0" err="1" smtClean="0">
                <a:latin typeface="Courier New"/>
                <a:cs typeface="Courier New"/>
              </a:rPr>
              <a:t>cout</a:t>
            </a:r>
            <a:r>
              <a:rPr lang="en-US" sz="2200" b="1" dirty="0" smtClean="0">
                <a:latin typeface="Courier New"/>
                <a:cs typeface="Courier New"/>
              </a:rPr>
              <a:t>&lt;&lt;‘*</a:t>
            </a:r>
            <a:r>
              <a:rPr lang="en-US" sz="2200" b="1" dirty="0">
                <a:latin typeface="Courier New"/>
                <a:cs typeface="Courier New"/>
              </a:rPr>
              <a:t>‘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cout</a:t>
            </a:r>
            <a:r>
              <a:rPr lang="en-US" sz="2200" b="1" dirty="0" smtClean="0">
                <a:latin typeface="Courier New"/>
                <a:cs typeface="Courier New"/>
              </a:rPr>
              <a:t>&lt;&lt;</a:t>
            </a:r>
            <a:r>
              <a:rPr lang="en-US" sz="2200" b="1" dirty="0" err="1" smtClean="0">
                <a:latin typeface="Courier New"/>
                <a:cs typeface="Courier New"/>
              </a:rPr>
              <a:t>endl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}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0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}</a:t>
            </a:r>
            <a:endParaRPr lang="en-US" sz="2200" b="1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56155" y="5314129"/>
            <a:ext cx="1956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* 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* *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* * </a:t>
            </a:r>
            <a:r>
              <a:rPr lang="en-US" b="1" dirty="0" smtClean="0">
                <a:latin typeface="Courier New"/>
                <a:cs typeface="Courier New"/>
              </a:rPr>
              <a:t>*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* * * </a:t>
            </a:r>
            <a:r>
              <a:rPr lang="en-US" b="1" dirty="0" smtClean="0">
                <a:latin typeface="Courier New"/>
                <a:cs typeface="Courier New"/>
              </a:rPr>
              <a:t>*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10" name="Left Bracket 9"/>
          <p:cNvSpPr/>
          <p:nvPr/>
        </p:nvSpPr>
        <p:spPr>
          <a:xfrm>
            <a:off x="1021880" y="2805346"/>
            <a:ext cx="227666" cy="1209450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ket 10"/>
          <p:cNvSpPr/>
          <p:nvPr/>
        </p:nvSpPr>
        <p:spPr>
          <a:xfrm>
            <a:off x="590349" y="2402975"/>
            <a:ext cx="227666" cy="2006000"/>
          </a:xfrm>
          <a:prstGeom prst="leftBracket">
            <a:avLst/>
          </a:prstGeom>
          <a:ln>
            <a:solidFill>
              <a:srgbClr val="9BBB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44512" y="3197236"/>
            <a:ext cx="321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chemeClr val="accent3"/>
                </a:solidFill>
                <a:latin typeface="Times"/>
                <a:cs typeface="Times"/>
              </a:rPr>
              <a:t>i</a:t>
            </a:r>
            <a:endParaRPr lang="en-US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pic>
        <p:nvPicPr>
          <p:cNvPr id="8" name="Picture 7" descr="Screen Shot 2016-10-04 at 12.46.55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79" r="18825" b="61068"/>
          <a:stretch/>
        </p:blipFill>
        <p:spPr>
          <a:xfrm>
            <a:off x="4121737" y="4014796"/>
            <a:ext cx="4076819" cy="619556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457200" y="-127630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4F6228"/>
                </a:solidFill>
              </a:rPr>
              <a:t>Runtime Analysis</a:t>
            </a:r>
          </a:p>
          <a:p>
            <a:r>
              <a:rPr lang="en-US" sz="2500" dirty="0" smtClean="0">
                <a:solidFill>
                  <a:srgbClr val="4F6228"/>
                </a:solidFill>
              </a:rPr>
              <a:t>Example II</a:t>
            </a:r>
          </a:p>
        </p:txBody>
      </p:sp>
    </p:spTree>
    <p:extLst>
      <p:ext uri="{BB962C8B-B14F-4D97-AF65-F5344CB8AC3E}">
        <p14:creationId xmlns:p14="http://schemas.microsoft.com/office/powerpoint/2010/main" val="27648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78904" y="740886"/>
            <a:ext cx="8951360" cy="457324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smtClean="0">
                <a:latin typeface="Courier New"/>
                <a:cs typeface="Courier New"/>
              </a:rPr>
              <a:t>main(){</a:t>
            </a:r>
            <a:endParaRPr lang="en-US" sz="2200" b="1" dirty="0" smtClean="0">
              <a:cs typeface="Courier New"/>
            </a:endParaRPr>
          </a:p>
          <a:p>
            <a:pPr marL="0" indent="0">
              <a:buFont typeface="Arial"/>
              <a:buNone/>
            </a:pP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smtClean="0">
                <a:latin typeface="Courier New"/>
                <a:cs typeface="Courier New"/>
              </a:rPr>
              <a:t>n,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, j;			</a:t>
            </a:r>
          </a:p>
          <a:p>
            <a:pPr marL="0" indent="0"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cout</a:t>
            </a:r>
            <a:r>
              <a:rPr lang="en-US" sz="2200" b="1" dirty="0" smtClean="0">
                <a:latin typeface="Courier New"/>
                <a:cs typeface="Courier New"/>
              </a:rPr>
              <a:t>&lt;&lt;</a:t>
            </a:r>
            <a:r>
              <a:rPr lang="en-US" sz="2200" b="1" dirty="0">
                <a:latin typeface="Courier New"/>
                <a:cs typeface="Courier New"/>
              </a:rPr>
              <a:t>”</a:t>
            </a:r>
            <a:r>
              <a:rPr lang="en-US" sz="2200" b="1" dirty="0" smtClean="0">
                <a:latin typeface="Courier New"/>
                <a:cs typeface="Courier New"/>
              </a:rPr>
              <a:t>Please enter n:”&lt;&lt;</a:t>
            </a:r>
            <a:r>
              <a:rPr lang="en-US" sz="2200" b="1" dirty="0" err="1" smtClean="0">
                <a:latin typeface="Courier New"/>
                <a:cs typeface="Courier New"/>
              </a:rPr>
              <a:t>endl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cin</a:t>
            </a:r>
            <a:r>
              <a:rPr lang="en-US" sz="2200" b="1" dirty="0" smtClean="0">
                <a:latin typeface="Courier New"/>
                <a:cs typeface="Courier New"/>
              </a:rPr>
              <a:t>&gt;&gt;n;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= 1;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&lt;= 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  <a:t>n</a:t>
            </a:r>
            <a:r>
              <a:rPr lang="en-US" sz="2200" b="1" dirty="0" smtClean="0">
                <a:latin typeface="Courier New"/>
                <a:cs typeface="Courier New"/>
              </a:rPr>
              <a:t>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++){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r>
              <a:rPr lang="en-US" sz="2200" b="1" dirty="0" smtClean="0">
                <a:latin typeface="Courier New"/>
                <a:cs typeface="Courier New"/>
              </a:rPr>
              <a:t>(j = 1; j &lt;= </a:t>
            </a:r>
            <a:r>
              <a:rPr lang="en-US" sz="2200" b="1" dirty="0" err="1" smtClean="0">
                <a:solidFill>
                  <a:srgbClr val="F79646"/>
                </a:solidFill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; j++)</a:t>
            </a:r>
          </a:p>
          <a:p>
            <a:pPr marL="0" indent="0"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		</a:t>
            </a:r>
            <a:r>
              <a:rPr lang="en-US" sz="2200" b="1" dirty="0" err="1" smtClean="0">
                <a:latin typeface="Courier New"/>
                <a:cs typeface="Courier New"/>
              </a:rPr>
              <a:t>cout</a:t>
            </a:r>
            <a:r>
              <a:rPr lang="en-US" sz="2200" b="1" dirty="0" smtClean="0">
                <a:latin typeface="Courier New"/>
                <a:cs typeface="Courier New"/>
              </a:rPr>
              <a:t>&lt;&lt;‘*</a:t>
            </a:r>
            <a:r>
              <a:rPr lang="en-US" sz="2200" b="1" dirty="0">
                <a:latin typeface="Courier New"/>
                <a:cs typeface="Courier New"/>
              </a:rPr>
              <a:t>‘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cout</a:t>
            </a:r>
            <a:r>
              <a:rPr lang="en-US" sz="2200" b="1" dirty="0" smtClean="0">
                <a:latin typeface="Courier New"/>
                <a:cs typeface="Courier New"/>
              </a:rPr>
              <a:t>&lt;&lt;</a:t>
            </a:r>
            <a:r>
              <a:rPr lang="en-US" sz="2200" b="1" dirty="0" err="1" smtClean="0">
                <a:latin typeface="Courier New"/>
                <a:cs typeface="Courier New"/>
              </a:rPr>
              <a:t>endl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}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0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}</a:t>
            </a:r>
            <a:endParaRPr lang="en-US" sz="2200" b="1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56155" y="5314129"/>
            <a:ext cx="1956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* 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* *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* * </a:t>
            </a:r>
            <a:r>
              <a:rPr lang="en-US" b="1" dirty="0" smtClean="0">
                <a:latin typeface="Courier New"/>
                <a:cs typeface="Courier New"/>
              </a:rPr>
              <a:t>*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* * * </a:t>
            </a:r>
            <a:r>
              <a:rPr lang="en-US" b="1" dirty="0" smtClean="0">
                <a:latin typeface="Courier New"/>
                <a:cs typeface="Courier New"/>
              </a:rPr>
              <a:t>*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10" name="Left Bracket 9"/>
          <p:cNvSpPr/>
          <p:nvPr/>
        </p:nvSpPr>
        <p:spPr>
          <a:xfrm>
            <a:off x="1021880" y="2805346"/>
            <a:ext cx="227666" cy="1209450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ket 10"/>
          <p:cNvSpPr/>
          <p:nvPr/>
        </p:nvSpPr>
        <p:spPr>
          <a:xfrm>
            <a:off x="590349" y="2402975"/>
            <a:ext cx="227666" cy="2006000"/>
          </a:xfrm>
          <a:prstGeom prst="leftBracket">
            <a:avLst/>
          </a:prstGeom>
          <a:ln>
            <a:solidFill>
              <a:srgbClr val="9BBB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44512" y="3197236"/>
            <a:ext cx="321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chemeClr val="accent3"/>
                </a:solidFill>
                <a:latin typeface="Times"/>
                <a:cs typeface="Times"/>
              </a:rPr>
              <a:t>i</a:t>
            </a:r>
            <a:endParaRPr lang="en-US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pic>
        <p:nvPicPr>
          <p:cNvPr id="8" name="Picture 7" descr="Screen Shot 2016-10-04 at 12.46.55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25"/>
          <a:stretch/>
        </p:blipFill>
        <p:spPr>
          <a:xfrm>
            <a:off x="4121737" y="4074850"/>
            <a:ext cx="4076819" cy="1437116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457200" y="-127630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4F6228"/>
                </a:solidFill>
              </a:rPr>
              <a:t>Runtime Analysis</a:t>
            </a:r>
          </a:p>
          <a:p>
            <a:r>
              <a:rPr lang="en-US" sz="2500" dirty="0" smtClean="0">
                <a:solidFill>
                  <a:srgbClr val="4F6228"/>
                </a:solidFill>
              </a:rPr>
              <a:t>Example II</a:t>
            </a:r>
          </a:p>
        </p:txBody>
      </p:sp>
      <p:sp>
        <p:nvSpPr>
          <p:cNvPr id="2" name="Rectangle 1"/>
          <p:cNvSpPr/>
          <p:nvPr/>
        </p:nvSpPr>
        <p:spPr>
          <a:xfrm>
            <a:off x="6519333" y="4755444"/>
            <a:ext cx="1933223" cy="7565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3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78904" y="740886"/>
            <a:ext cx="8951360" cy="457324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smtClean="0">
                <a:latin typeface="Courier New"/>
                <a:cs typeface="Courier New"/>
              </a:rPr>
              <a:t>main(){</a:t>
            </a:r>
            <a:endParaRPr lang="en-US" sz="2200" b="1" dirty="0" smtClean="0">
              <a:cs typeface="Courier New"/>
            </a:endParaRPr>
          </a:p>
          <a:p>
            <a:pPr marL="0" indent="0">
              <a:buFont typeface="Arial"/>
              <a:buNone/>
            </a:pP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smtClean="0">
                <a:latin typeface="Courier New"/>
                <a:cs typeface="Courier New"/>
              </a:rPr>
              <a:t>n,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, j;			</a:t>
            </a:r>
          </a:p>
          <a:p>
            <a:pPr marL="0" indent="0"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cout</a:t>
            </a:r>
            <a:r>
              <a:rPr lang="en-US" sz="2200" b="1" dirty="0" smtClean="0">
                <a:latin typeface="Courier New"/>
                <a:cs typeface="Courier New"/>
              </a:rPr>
              <a:t>&lt;&lt;</a:t>
            </a:r>
            <a:r>
              <a:rPr lang="en-US" sz="2200" b="1" dirty="0">
                <a:latin typeface="Courier New"/>
                <a:cs typeface="Courier New"/>
              </a:rPr>
              <a:t>”</a:t>
            </a:r>
            <a:r>
              <a:rPr lang="en-US" sz="2200" b="1" dirty="0" smtClean="0">
                <a:latin typeface="Courier New"/>
                <a:cs typeface="Courier New"/>
              </a:rPr>
              <a:t>Please enter n:”&lt;&lt;</a:t>
            </a:r>
            <a:r>
              <a:rPr lang="en-US" sz="2200" b="1" dirty="0" err="1" smtClean="0">
                <a:latin typeface="Courier New"/>
                <a:cs typeface="Courier New"/>
              </a:rPr>
              <a:t>endl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cin</a:t>
            </a:r>
            <a:r>
              <a:rPr lang="en-US" sz="2200" b="1" dirty="0" smtClean="0">
                <a:latin typeface="Courier New"/>
                <a:cs typeface="Courier New"/>
              </a:rPr>
              <a:t>&gt;&gt;n;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= 1;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&lt;= 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  <a:t>n</a:t>
            </a:r>
            <a:r>
              <a:rPr lang="en-US" sz="2200" b="1" dirty="0" smtClean="0">
                <a:latin typeface="Courier New"/>
                <a:cs typeface="Courier New"/>
              </a:rPr>
              <a:t>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++){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r>
              <a:rPr lang="en-US" sz="2200" b="1" dirty="0" smtClean="0">
                <a:latin typeface="Courier New"/>
                <a:cs typeface="Courier New"/>
              </a:rPr>
              <a:t>(j = 1; j &lt;= </a:t>
            </a:r>
            <a:r>
              <a:rPr lang="en-US" sz="2200" b="1" dirty="0" err="1" smtClean="0">
                <a:solidFill>
                  <a:srgbClr val="F79646"/>
                </a:solidFill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; j++)</a:t>
            </a:r>
          </a:p>
          <a:p>
            <a:pPr marL="0" indent="0"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		</a:t>
            </a:r>
            <a:r>
              <a:rPr lang="en-US" sz="2200" b="1" dirty="0" err="1" smtClean="0">
                <a:latin typeface="Courier New"/>
                <a:cs typeface="Courier New"/>
              </a:rPr>
              <a:t>cout</a:t>
            </a:r>
            <a:r>
              <a:rPr lang="en-US" sz="2200" b="1" dirty="0" smtClean="0">
                <a:latin typeface="Courier New"/>
                <a:cs typeface="Courier New"/>
              </a:rPr>
              <a:t>&lt;&lt;‘*</a:t>
            </a:r>
            <a:r>
              <a:rPr lang="en-US" sz="2200" b="1" dirty="0">
                <a:latin typeface="Courier New"/>
                <a:cs typeface="Courier New"/>
              </a:rPr>
              <a:t>‘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cout</a:t>
            </a:r>
            <a:r>
              <a:rPr lang="en-US" sz="2200" b="1" dirty="0" smtClean="0">
                <a:latin typeface="Courier New"/>
                <a:cs typeface="Courier New"/>
              </a:rPr>
              <a:t>&lt;&lt;</a:t>
            </a:r>
            <a:r>
              <a:rPr lang="en-US" sz="2200" b="1" dirty="0" err="1" smtClean="0">
                <a:latin typeface="Courier New"/>
                <a:cs typeface="Courier New"/>
              </a:rPr>
              <a:t>endl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}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0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}</a:t>
            </a:r>
            <a:endParaRPr lang="en-US" sz="2200" b="1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56155" y="5314129"/>
            <a:ext cx="1956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* 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* *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* * </a:t>
            </a:r>
            <a:r>
              <a:rPr lang="en-US" b="1" dirty="0" smtClean="0">
                <a:latin typeface="Courier New"/>
                <a:cs typeface="Courier New"/>
              </a:rPr>
              <a:t>*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* * * </a:t>
            </a:r>
            <a:r>
              <a:rPr lang="en-US" b="1" dirty="0" smtClean="0">
                <a:latin typeface="Courier New"/>
                <a:cs typeface="Courier New"/>
              </a:rPr>
              <a:t>*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10" name="Left Bracket 9"/>
          <p:cNvSpPr/>
          <p:nvPr/>
        </p:nvSpPr>
        <p:spPr>
          <a:xfrm>
            <a:off x="1021880" y="2805346"/>
            <a:ext cx="227666" cy="1209450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ket 10"/>
          <p:cNvSpPr/>
          <p:nvPr/>
        </p:nvSpPr>
        <p:spPr>
          <a:xfrm>
            <a:off x="590349" y="2402975"/>
            <a:ext cx="227666" cy="2006000"/>
          </a:xfrm>
          <a:prstGeom prst="leftBracket">
            <a:avLst/>
          </a:prstGeom>
          <a:ln>
            <a:solidFill>
              <a:srgbClr val="9BBB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44512" y="3197236"/>
            <a:ext cx="321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chemeClr val="accent3"/>
                </a:solidFill>
                <a:latin typeface="Times"/>
                <a:cs typeface="Times"/>
              </a:rPr>
              <a:t>i</a:t>
            </a:r>
            <a:endParaRPr lang="en-US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pic>
        <p:nvPicPr>
          <p:cNvPr id="8" name="Picture 7" descr="Screen Shot 2016-10-04 at 12.46.55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25"/>
          <a:stretch/>
        </p:blipFill>
        <p:spPr>
          <a:xfrm>
            <a:off x="4121737" y="4074850"/>
            <a:ext cx="4076819" cy="1437116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457200" y="-127630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4F6228"/>
                </a:solidFill>
              </a:rPr>
              <a:t>Runtime Analysis</a:t>
            </a:r>
          </a:p>
          <a:p>
            <a:r>
              <a:rPr lang="en-US" sz="2500" dirty="0" smtClean="0">
                <a:solidFill>
                  <a:srgbClr val="4F6228"/>
                </a:solidFill>
              </a:rPr>
              <a:t>Example II</a:t>
            </a:r>
          </a:p>
        </p:txBody>
      </p:sp>
    </p:spTree>
    <p:extLst>
      <p:ext uri="{BB962C8B-B14F-4D97-AF65-F5344CB8AC3E}">
        <p14:creationId xmlns:p14="http://schemas.microsoft.com/office/powerpoint/2010/main" val="289374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78904" y="740886"/>
            <a:ext cx="8951360" cy="457324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smtClean="0">
                <a:latin typeface="Courier New"/>
                <a:cs typeface="Courier New"/>
              </a:rPr>
              <a:t>main(){</a:t>
            </a:r>
            <a:endParaRPr lang="en-US" sz="2200" b="1" dirty="0" smtClean="0">
              <a:cs typeface="Courier New"/>
            </a:endParaRPr>
          </a:p>
          <a:p>
            <a:pPr marL="0" indent="0">
              <a:buFont typeface="Arial"/>
              <a:buNone/>
            </a:pP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smtClean="0">
                <a:latin typeface="Courier New"/>
                <a:cs typeface="Courier New"/>
              </a:rPr>
              <a:t>n,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, j;			</a:t>
            </a:r>
          </a:p>
          <a:p>
            <a:pPr marL="0" indent="0"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cout</a:t>
            </a:r>
            <a:r>
              <a:rPr lang="en-US" sz="2200" b="1" dirty="0" smtClean="0">
                <a:latin typeface="Courier New"/>
                <a:cs typeface="Courier New"/>
              </a:rPr>
              <a:t>&lt;&lt;</a:t>
            </a:r>
            <a:r>
              <a:rPr lang="en-US" sz="2200" b="1" dirty="0">
                <a:latin typeface="Courier New"/>
                <a:cs typeface="Courier New"/>
              </a:rPr>
              <a:t>”</a:t>
            </a:r>
            <a:r>
              <a:rPr lang="en-US" sz="2200" b="1" dirty="0" smtClean="0">
                <a:latin typeface="Courier New"/>
                <a:cs typeface="Courier New"/>
              </a:rPr>
              <a:t>Please enter n:”&lt;&lt;</a:t>
            </a:r>
            <a:r>
              <a:rPr lang="en-US" sz="2200" b="1" dirty="0" err="1" smtClean="0">
                <a:latin typeface="Courier New"/>
                <a:cs typeface="Courier New"/>
              </a:rPr>
              <a:t>endl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cin</a:t>
            </a:r>
            <a:r>
              <a:rPr lang="en-US" sz="2200" b="1" dirty="0" smtClean="0">
                <a:latin typeface="Courier New"/>
                <a:cs typeface="Courier New"/>
              </a:rPr>
              <a:t>&gt;&gt;n;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= 1;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&lt;= 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  <a:t>n</a:t>
            </a:r>
            <a:r>
              <a:rPr lang="en-US" sz="2200" b="1" dirty="0" smtClean="0">
                <a:latin typeface="Courier New"/>
                <a:cs typeface="Courier New"/>
              </a:rPr>
              <a:t>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++){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r>
              <a:rPr lang="en-US" sz="2200" b="1" dirty="0" smtClean="0">
                <a:latin typeface="Courier New"/>
                <a:cs typeface="Courier New"/>
              </a:rPr>
              <a:t>(j = 1; j &lt;= </a:t>
            </a:r>
            <a:r>
              <a:rPr lang="en-US" sz="2200" b="1" dirty="0" err="1" smtClean="0">
                <a:solidFill>
                  <a:srgbClr val="F79646"/>
                </a:solidFill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; j++)</a:t>
            </a:r>
          </a:p>
          <a:p>
            <a:pPr marL="0" indent="0"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		</a:t>
            </a:r>
            <a:r>
              <a:rPr lang="en-US" sz="2200" b="1" dirty="0" err="1" smtClean="0">
                <a:latin typeface="Courier New"/>
                <a:cs typeface="Courier New"/>
              </a:rPr>
              <a:t>cout</a:t>
            </a:r>
            <a:r>
              <a:rPr lang="en-US" sz="2200" b="1" dirty="0" smtClean="0">
                <a:latin typeface="Courier New"/>
                <a:cs typeface="Courier New"/>
              </a:rPr>
              <a:t>&lt;&lt;‘*</a:t>
            </a:r>
            <a:r>
              <a:rPr lang="en-US" sz="2200" b="1" dirty="0">
                <a:latin typeface="Courier New"/>
                <a:cs typeface="Courier New"/>
              </a:rPr>
              <a:t>‘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cout</a:t>
            </a:r>
            <a:r>
              <a:rPr lang="en-US" sz="2200" b="1" dirty="0" smtClean="0">
                <a:latin typeface="Courier New"/>
                <a:cs typeface="Courier New"/>
              </a:rPr>
              <a:t>&lt;&lt;</a:t>
            </a:r>
            <a:r>
              <a:rPr lang="en-US" sz="2200" b="1" dirty="0" err="1" smtClean="0">
                <a:latin typeface="Courier New"/>
                <a:cs typeface="Courier New"/>
              </a:rPr>
              <a:t>endl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}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0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}</a:t>
            </a:r>
            <a:endParaRPr lang="en-US" sz="2200" b="1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56155" y="5314129"/>
            <a:ext cx="1956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* 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* *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* * </a:t>
            </a:r>
            <a:r>
              <a:rPr lang="en-US" b="1" dirty="0" smtClean="0">
                <a:latin typeface="Courier New"/>
                <a:cs typeface="Courier New"/>
              </a:rPr>
              <a:t>*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* * * </a:t>
            </a:r>
            <a:r>
              <a:rPr lang="en-US" b="1" dirty="0" smtClean="0">
                <a:latin typeface="Courier New"/>
                <a:cs typeface="Courier New"/>
              </a:rPr>
              <a:t>*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10" name="Left Bracket 9"/>
          <p:cNvSpPr/>
          <p:nvPr/>
        </p:nvSpPr>
        <p:spPr>
          <a:xfrm>
            <a:off x="1021880" y="2805346"/>
            <a:ext cx="227666" cy="1209450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ket 10"/>
          <p:cNvSpPr/>
          <p:nvPr/>
        </p:nvSpPr>
        <p:spPr>
          <a:xfrm>
            <a:off x="590349" y="2402975"/>
            <a:ext cx="227666" cy="2006000"/>
          </a:xfrm>
          <a:prstGeom prst="leftBracket">
            <a:avLst/>
          </a:prstGeom>
          <a:ln>
            <a:solidFill>
              <a:srgbClr val="9BBB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44512" y="3197236"/>
            <a:ext cx="321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chemeClr val="accent3"/>
                </a:solidFill>
                <a:latin typeface="Times"/>
                <a:cs typeface="Times"/>
              </a:rPr>
              <a:t>i</a:t>
            </a:r>
            <a:endParaRPr lang="en-US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pic>
        <p:nvPicPr>
          <p:cNvPr id="8" name="Picture 7" descr="Screen Shot 2016-10-04 at 12.46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737" y="4074850"/>
            <a:ext cx="5022263" cy="1437116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457200" y="-127630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4F6228"/>
                </a:solidFill>
              </a:rPr>
              <a:t>Runtime Analysis</a:t>
            </a:r>
          </a:p>
          <a:p>
            <a:r>
              <a:rPr lang="en-US" sz="2500" dirty="0" smtClean="0">
                <a:solidFill>
                  <a:srgbClr val="4F6228"/>
                </a:solidFill>
              </a:rPr>
              <a:t>Example II</a:t>
            </a:r>
          </a:p>
        </p:txBody>
      </p:sp>
    </p:spTree>
    <p:extLst>
      <p:ext uri="{BB962C8B-B14F-4D97-AF65-F5344CB8AC3E}">
        <p14:creationId xmlns:p14="http://schemas.microsoft.com/office/powerpoint/2010/main" val="397423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99" y="1193800"/>
            <a:ext cx="8817901" cy="546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376092"/>
                </a:solidFill>
              </a:rPr>
              <a:t>				</a:t>
            </a:r>
            <a:endParaRPr lang="en-US" sz="28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4479667" y="324433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620624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8904" y="740886"/>
            <a:ext cx="8951360" cy="61171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bool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isPrime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)</a:t>
            </a:r>
            <a:r>
              <a:rPr lang="en-US" sz="2200" b="1" dirty="0">
                <a:latin typeface="Courier New"/>
                <a:cs typeface="Courier New"/>
              </a:rPr>
              <a:t>{</a:t>
            </a:r>
            <a:endParaRPr lang="en-US" sz="2200" b="1" dirty="0">
              <a:cs typeface="Courier New"/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r>
              <a:rPr lang="en-US" sz="2200" b="1" dirty="0">
                <a:solidFill>
                  <a:srgbClr val="FFFFFF"/>
                </a:solidFill>
                <a:latin typeface="Courier New"/>
                <a:cs typeface="Courier New"/>
              </a:rPr>
              <a:t>			</a:t>
            </a:r>
          </a:p>
          <a:p>
            <a:pPr marL="0" indent="0">
              <a:buNone/>
            </a:pPr>
            <a:endParaRPr lang="en-US" sz="2200" b="1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solidFill>
                  <a:srgbClr val="FFFFFF"/>
                </a:solidFill>
                <a:latin typeface="Courier New"/>
                <a:cs typeface="Courier New"/>
              </a:rPr>
              <a:t> = 0;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FFFFFF"/>
                </a:solidFill>
                <a:latin typeface="Courier New"/>
                <a:cs typeface="Courier New"/>
              </a:rPr>
              <a:t>for(</a:t>
            </a:r>
            <a:r>
              <a:rPr lang="en-US" sz="22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lang="en-US" sz="2200" b="1" dirty="0" smtClean="0">
                <a:solidFill>
                  <a:srgbClr val="FFFFFF"/>
                </a:solidFill>
                <a:latin typeface="Courier New"/>
                <a:cs typeface="Courier New"/>
              </a:rPr>
              <a:t>=1; </a:t>
            </a:r>
            <a:r>
              <a:rPr lang="en-US" sz="22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lang="en-US" sz="2200" b="1" dirty="0" smtClean="0">
                <a:solidFill>
                  <a:srgbClr val="FFFFFF"/>
                </a:solidFill>
                <a:latin typeface="Courier New"/>
                <a:cs typeface="Courier New"/>
              </a:rPr>
              <a:t> &lt;= </a:t>
            </a:r>
            <a:r>
              <a:rPr lang="en-US" sz="22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lang="en-US" sz="22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lang="en-US" sz="2200" b="1" dirty="0" smtClean="0">
                <a:solidFill>
                  <a:srgbClr val="FFFFFF"/>
                </a:solidFill>
                <a:latin typeface="Courier New"/>
                <a:cs typeface="Courier New"/>
              </a:rPr>
              <a:t>++){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FFFFFF"/>
                </a:solidFill>
                <a:latin typeface="Courier New"/>
                <a:cs typeface="Courier New"/>
              </a:rPr>
              <a:t>	if(</a:t>
            </a:r>
            <a:r>
              <a:rPr lang="en-US" sz="22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solidFill>
                  <a:srgbClr val="FFFFFF"/>
                </a:solidFill>
                <a:latin typeface="Courier New"/>
                <a:cs typeface="Courier New"/>
              </a:rPr>
              <a:t> % </a:t>
            </a:r>
            <a:r>
              <a:rPr lang="en-US" sz="22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lang="en-US" sz="2200" b="1" dirty="0" smtClean="0">
                <a:solidFill>
                  <a:srgbClr val="FFFFFF"/>
                </a:solidFill>
                <a:latin typeface="Courier New"/>
                <a:cs typeface="Courier New"/>
              </a:rPr>
              <a:t> == 0)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FFFFFF"/>
                </a:solidFill>
                <a:latin typeface="Courier New"/>
                <a:cs typeface="Courier New"/>
              </a:rPr>
              <a:t>		</a:t>
            </a:r>
            <a:r>
              <a:rPr lang="en-US" sz="22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solidFill>
                  <a:srgbClr val="FFFFFF"/>
                </a:solidFill>
                <a:latin typeface="Courier New"/>
                <a:cs typeface="Courier New"/>
              </a:rPr>
              <a:t>++;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22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chemeClr val="bg1"/>
                </a:solidFill>
                <a:latin typeface="Courier New"/>
                <a:cs typeface="Courier New"/>
              </a:rPr>
              <a:t>if(</a:t>
            </a:r>
            <a:r>
              <a:rPr lang="en-US" sz="2200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solidFill>
                  <a:schemeClr val="bg1"/>
                </a:solidFill>
                <a:latin typeface="Courier New"/>
                <a:cs typeface="Courier New"/>
              </a:rPr>
              <a:t> == 2)</a:t>
            </a:r>
            <a:endParaRPr lang="en-US" sz="2200" b="1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return true;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else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	return false;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63967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78904" y="740886"/>
            <a:ext cx="8951360" cy="457324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smtClean="0">
                <a:latin typeface="Courier New"/>
                <a:cs typeface="Courier New"/>
              </a:rPr>
              <a:t>main(){</a:t>
            </a:r>
            <a:endParaRPr lang="en-US" sz="2200" b="1" dirty="0" smtClean="0">
              <a:cs typeface="Courier New"/>
            </a:endParaRPr>
          </a:p>
          <a:p>
            <a:pPr marL="0" indent="0">
              <a:buFont typeface="Arial"/>
              <a:buNone/>
            </a:pP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smtClean="0">
                <a:latin typeface="Courier New"/>
                <a:cs typeface="Courier New"/>
              </a:rPr>
              <a:t>n,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, j;			</a:t>
            </a:r>
          </a:p>
          <a:p>
            <a:pPr marL="0" indent="0"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cout</a:t>
            </a:r>
            <a:r>
              <a:rPr lang="en-US" sz="2200" b="1" dirty="0" smtClean="0">
                <a:latin typeface="Courier New"/>
                <a:cs typeface="Courier New"/>
              </a:rPr>
              <a:t>&lt;&lt;</a:t>
            </a:r>
            <a:r>
              <a:rPr lang="en-US" sz="2200" b="1" dirty="0">
                <a:latin typeface="Courier New"/>
                <a:cs typeface="Courier New"/>
              </a:rPr>
              <a:t>”</a:t>
            </a:r>
            <a:r>
              <a:rPr lang="en-US" sz="2200" b="1" dirty="0" smtClean="0">
                <a:latin typeface="Courier New"/>
                <a:cs typeface="Courier New"/>
              </a:rPr>
              <a:t>Please enter n:”&lt;&lt;</a:t>
            </a:r>
            <a:r>
              <a:rPr lang="en-US" sz="2200" b="1" dirty="0" err="1" smtClean="0">
                <a:latin typeface="Courier New"/>
                <a:cs typeface="Courier New"/>
              </a:rPr>
              <a:t>endl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cin</a:t>
            </a:r>
            <a:r>
              <a:rPr lang="en-US" sz="2200" b="1" dirty="0" smtClean="0">
                <a:latin typeface="Courier New"/>
                <a:cs typeface="Courier New"/>
              </a:rPr>
              <a:t>&gt;&gt;n;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= 1;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&lt;= 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  <a:t>n</a:t>
            </a:r>
            <a:r>
              <a:rPr lang="en-US" sz="2200" b="1" dirty="0" smtClean="0">
                <a:latin typeface="Courier New"/>
                <a:cs typeface="Courier New"/>
              </a:rPr>
              <a:t>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++){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r>
              <a:rPr lang="en-US" sz="2200" b="1" dirty="0" smtClean="0">
                <a:latin typeface="Courier New"/>
                <a:cs typeface="Courier New"/>
              </a:rPr>
              <a:t>(j = 1; j &lt;= </a:t>
            </a:r>
            <a:r>
              <a:rPr lang="en-US" sz="2200" b="1" dirty="0" err="1" smtClean="0">
                <a:solidFill>
                  <a:srgbClr val="F79646"/>
                </a:solidFill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; j++)</a:t>
            </a:r>
          </a:p>
          <a:p>
            <a:pPr marL="0" indent="0"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		</a:t>
            </a:r>
            <a:r>
              <a:rPr lang="en-US" sz="2200" b="1" dirty="0" err="1" smtClean="0">
                <a:latin typeface="Courier New"/>
                <a:cs typeface="Courier New"/>
              </a:rPr>
              <a:t>cout</a:t>
            </a:r>
            <a:r>
              <a:rPr lang="en-US" sz="2200" b="1" dirty="0" smtClean="0">
                <a:latin typeface="Courier New"/>
                <a:cs typeface="Courier New"/>
              </a:rPr>
              <a:t>&lt;&lt;‘*</a:t>
            </a:r>
            <a:r>
              <a:rPr lang="en-US" sz="2200" b="1" dirty="0">
                <a:latin typeface="Courier New"/>
                <a:cs typeface="Courier New"/>
              </a:rPr>
              <a:t>‘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cout</a:t>
            </a:r>
            <a:r>
              <a:rPr lang="en-US" sz="2200" b="1" dirty="0" smtClean="0">
                <a:latin typeface="Courier New"/>
                <a:cs typeface="Courier New"/>
              </a:rPr>
              <a:t>&lt;&lt;</a:t>
            </a:r>
            <a:r>
              <a:rPr lang="en-US" sz="2200" b="1" dirty="0" err="1" smtClean="0">
                <a:latin typeface="Courier New"/>
                <a:cs typeface="Courier New"/>
              </a:rPr>
              <a:t>endl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}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0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}</a:t>
            </a:r>
            <a:endParaRPr lang="en-US" sz="2200" b="1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56155" y="5314129"/>
            <a:ext cx="1956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* 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* *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* * </a:t>
            </a:r>
            <a:r>
              <a:rPr lang="en-US" b="1" dirty="0" smtClean="0">
                <a:latin typeface="Courier New"/>
                <a:cs typeface="Courier New"/>
              </a:rPr>
              <a:t>*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* * * </a:t>
            </a:r>
            <a:r>
              <a:rPr lang="en-US" b="1" dirty="0" smtClean="0">
                <a:latin typeface="Courier New"/>
                <a:cs typeface="Courier New"/>
              </a:rPr>
              <a:t>*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10" name="Left Bracket 9"/>
          <p:cNvSpPr/>
          <p:nvPr/>
        </p:nvSpPr>
        <p:spPr>
          <a:xfrm>
            <a:off x="1021880" y="2805346"/>
            <a:ext cx="227666" cy="1209450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ket 10"/>
          <p:cNvSpPr/>
          <p:nvPr/>
        </p:nvSpPr>
        <p:spPr>
          <a:xfrm>
            <a:off x="590349" y="2402975"/>
            <a:ext cx="227666" cy="2006000"/>
          </a:xfrm>
          <a:prstGeom prst="leftBracket">
            <a:avLst/>
          </a:prstGeom>
          <a:ln>
            <a:solidFill>
              <a:srgbClr val="9BBB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44512" y="3197236"/>
            <a:ext cx="321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chemeClr val="accent3"/>
                </a:solidFill>
                <a:latin typeface="Times"/>
                <a:cs typeface="Times"/>
              </a:rPr>
              <a:t>i</a:t>
            </a:r>
            <a:endParaRPr lang="en-US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07915" y="5918463"/>
            <a:ext cx="195617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accent3"/>
                </a:solidFill>
                <a:latin typeface="Times"/>
                <a:cs typeface="Times"/>
              </a:rPr>
              <a:t>T(n) = </a:t>
            </a:r>
            <a:r>
              <a:rPr lang="en-US" sz="2800" i="1" dirty="0" err="1" smtClean="0">
                <a:solidFill>
                  <a:schemeClr val="accent3"/>
                </a:solidFill>
                <a:latin typeface="Times"/>
                <a:cs typeface="Times"/>
              </a:rPr>
              <a:t>θ</a:t>
            </a:r>
            <a:r>
              <a:rPr lang="en-US" sz="2800" i="1" dirty="0" smtClean="0">
                <a:solidFill>
                  <a:schemeClr val="accent3"/>
                </a:solidFill>
                <a:latin typeface="Times"/>
                <a:cs typeface="Times"/>
              </a:rPr>
              <a:t>(n</a:t>
            </a:r>
            <a:r>
              <a:rPr lang="en-US" sz="2800" i="1" baseline="30000" dirty="0" smtClean="0">
                <a:solidFill>
                  <a:schemeClr val="accent3"/>
                </a:solidFill>
                <a:latin typeface="Times"/>
                <a:cs typeface="Times"/>
              </a:rPr>
              <a:t>2</a:t>
            </a:r>
            <a:r>
              <a:rPr lang="en-US" sz="2800" i="1" dirty="0" smtClean="0">
                <a:solidFill>
                  <a:schemeClr val="accent3"/>
                </a:solidFill>
                <a:latin typeface="Times"/>
                <a:cs typeface="Times"/>
              </a:rPr>
              <a:t>)</a:t>
            </a:r>
            <a:endParaRPr lang="en-US" sz="2800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pic>
        <p:nvPicPr>
          <p:cNvPr id="8" name="Picture 7" descr="Screen Shot 2016-10-04 at 12.46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737" y="4074850"/>
            <a:ext cx="5022263" cy="143711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rot="10800000">
            <a:off x="6259239" y="5435880"/>
            <a:ext cx="6067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3"/>
                </a:solidFill>
                <a:latin typeface="Wingdings"/>
                <a:ea typeface="Wingdings"/>
                <a:cs typeface="Wingdings"/>
                <a:sym typeface="Wingdings"/>
              </a:rPr>
              <a:t>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57200" y="-127630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4F6228"/>
                </a:solidFill>
              </a:rPr>
              <a:t>Runtime Analysis</a:t>
            </a:r>
          </a:p>
          <a:p>
            <a:r>
              <a:rPr lang="en-US" sz="2500" dirty="0" smtClean="0">
                <a:solidFill>
                  <a:srgbClr val="4F6228"/>
                </a:solidFill>
              </a:rPr>
              <a:t>Example II</a:t>
            </a:r>
          </a:p>
        </p:txBody>
      </p:sp>
    </p:spTree>
    <p:extLst>
      <p:ext uri="{BB962C8B-B14F-4D97-AF65-F5344CB8AC3E}">
        <p14:creationId xmlns:p14="http://schemas.microsoft.com/office/powerpoint/2010/main" val="287425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78904" y="740886"/>
            <a:ext cx="8951360" cy="457324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smtClean="0">
                <a:latin typeface="Courier New"/>
                <a:cs typeface="Courier New"/>
              </a:rPr>
              <a:t>main(){</a:t>
            </a:r>
            <a:endParaRPr lang="en-US" sz="2200" b="1" dirty="0" smtClean="0">
              <a:cs typeface="Courier New"/>
            </a:endParaRPr>
          </a:p>
          <a:p>
            <a:pPr marL="0" indent="0">
              <a:buFont typeface="Arial"/>
              <a:buNone/>
            </a:pP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smtClean="0">
                <a:latin typeface="Courier New"/>
                <a:cs typeface="Courier New"/>
              </a:rPr>
              <a:t>n,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, j;			</a:t>
            </a:r>
          </a:p>
          <a:p>
            <a:pPr marL="0" indent="0"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cout</a:t>
            </a:r>
            <a:r>
              <a:rPr lang="en-US" sz="2200" b="1" dirty="0" smtClean="0">
                <a:latin typeface="Courier New"/>
                <a:cs typeface="Courier New"/>
              </a:rPr>
              <a:t>&lt;&lt;</a:t>
            </a:r>
            <a:r>
              <a:rPr lang="en-US" sz="2200" b="1" dirty="0">
                <a:latin typeface="Courier New"/>
                <a:cs typeface="Courier New"/>
              </a:rPr>
              <a:t>”</a:t>
            </a:r>
            <a:r>
              <a:rPr lang="en-US" sz="2200" b="1" dirty="0" smtClean="0">
                <a:latin typeface="Courier New"/>
                <a:cs typeface="Courier New"/>
              </a:rPr>
              <a:t>Please enter n:”&lt;&lt;</a:t>
            </a:r>
            <a:r>
              <a:rPr lang="en-US" sz="2200" b="1" dirty="0" err="1" smtClean="0">
                <a:latin typeface="Courier New"/>
                <a:cs typeface="Courier New"/>
              </a:rPr>
              <a:t>endl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cin</a:t>
            </a:r>
            <a:r>
              <a:rPr lang="en-US" sz="2200" b="1" dirty="0" smtClean="0">
                <a:latin typeface="Courier New"/>
                <a:cs typeface="Courier New"/>
              </a:rPr>
              <a:t>&gt;&gt;n;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= 1;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&lt;= 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  <a:t>n</a:t>
            </a:r>
            <a:r>
              <a:rPr lang="en-US" sz="2200" b="1" dirty="0" smtClean="0">
                <a:latin typeface="Courier New"/>
                <a:cs typeface="Courier New"/>
              </a:rPr>
              <a:t>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++){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r>
              <a:rPr lang="en-US" sz="2200" b="1" dirty="0" smtClean="0">
                <a:latin typeface="Courier New"/>
                <a:cs typeface="Courier New"/>
              </a:rPr>
              <a:t>(j = 1; j &lt;= </a:t>
            </a:r>
            <a:r>
              <a:rPr lang="en-US" sz="2200" b="1" dirty="0" err="1" smtClean="0">
                <a:solidFill>
                  <a:schemeClr val="accent6"/>
                </a:solidFill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; j++)</a:t>
            </a:r>
          </a:p>
          <a:p>
            <a:pPr marL="0" indent="0"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		</a:t>
            </a:r>
            <a:r>
              <a:rPr lang="en-US" sz="2200" b="1" dirty="0" err="1" smtClean="0">
                <a:latin typeface="Courier New"/>
                <a:cs typeface="Courier New"/>
              </a:rPr>
              <a:t>cout</a:t>
            </a:r>
            <a:r>
              <a:rPr lang="en-US" sz="2200" b="1" dirty="0" smtClean="0">
                <a:latin typeface="Courier New"/>
                <a:cs typeface="Courier New"/>
              </a:rPr>
              <a:t>&lt;&lt;‘*</a:t>
            </a:r>
            <a:r>
              <a:rPr lang="en-US" sz="2200" b="1" dirty="0">
                <a:latin typeface="Courier New"/>
                <a:cs typeface="Courier New"/>
              </a:rPr>
              <a:t>‘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cout</a:t>
            </a:r>
            <a:r>
              <a:rPr lang="en-US" sz="2200" b="1" dirty="0" smtClean="0">
                <a:latin typeface="Courier New"/>
                <a:cs typeface="Courier New"/>
              </a:rPr>
              <a:t>&lt;&lt;</a:t>
            </a:r>
            <a:r>
              <a:rPr lang="en-US" sz="2200" b="1" dirty="0" err="1" smtClean="0">
                <a:latin typeface="Courier New"/>
                <a:cs typeface="Courier New"/>
              </a:rPr>
              <a:t>endl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}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0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}</a:t>
            </a:r>
            <a:endParaRPr lang="en-US" sz="2200" b="1" dirty="0">
              <a:latin typeface="Courier New"/>
              <a:cs typeface="Courier New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956155" y="5314129"/>
            <a:ext cx="1956170" cy="1200329"/>
            <a:chOff x="1284649" y="5460121"/>
            <a:chExt cx="1956170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1284649" y="5460121"/>
              <a:ext cx="195617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* </a:t>
              </a:r>
              <a:endParaRPr lang="en-US" b="1" dirty="0" smtClean="0">
                <a:latin typeface="Courier New"/>
                <a:cs typeface="Courier New"/>
              </a:endParaRPr>
            </a:p>
            <a:p>
              <a:r>
                <a:rPr lang="en-US" b="1" dirty="0" smtClean="0">
                  <a:latin typeface="Courier New"/>
                  <a:cs typeface="Courier New"/>
                </a:rPr>
                <a:t>* *</a:t>
              </a:r>
              <a:endParaRPr lang="en-US" b="1" dirty="0">
                <a:latin typeface="Courier New"/>
                <a:cs typeface="Courier New"/>
              </a:endParaRPr>
            </a:p>
            <a:p>
              <a:r>
                <a:rPr lang="en-US" b="1" dirty="0">
                  <a:latin typeface="Courier New"/>
                  <a:cs typeface="Courier New"/>
                </a:rPr>
                <a:t>* * </a:t>
              </a:r>
              <a:r>
                <a:rPr lang="en-US" b="1" dirty="0" smtClean="0">
                  <a:latin typeface="Courier New"/>
                  <a:cs typeface="Courier New"/>
                </a:rPr>
                <a:t>*</a:t>
              </a:r>
              <a:endParaRPr lang="en-US" b="1" dirty="0">
                <a:latin typeface="Courier New"/>
                <a:cs typeface="Courier New"/>
              </a:endParaRPr>
            </a:p>
            <a:p>
              <a:r>
                <a:rPr lang="en-US" b="1" dirty="0">
                  <a:latin typeface="Courier New"/>
                  <a:cs typeface="Courier New"/>
                </a:rPr>
                <a:t>* * * </a:t>
              </a:r>
              <a:r>
                <a:rPr lang="en-US" b="1" dirty="0" smtClean="0">
                  <a:latin typeface="Courier New"/>
                  <a:cs typeface="Courier New"/>
                </a:rPr>
                <a:t>*</a:t>
              </a:r>
              <a:endParaRPr lang="en-US" b="1" dirty="0">
                <a:latin typeface="Courier New"/>
                <a:cs typeface="Courier New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284649" y="5460121"/>
              <a:ext cx="1182461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Left Bracket 9"/>
          <p:cNvSpPr/>
          <p:nvPr/>
        </p:nvSpPr>
        <p:spPr>
          <a:xfrm>
            <a:off x="1021880" y="2805346"/>
            <a:ext cx="227666" cy="1209450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ket 10"/>
          <p:cNvSpPr/>
          <p:nvPr/>
        </p:nvSpPr>
        <p:spPr>
          <a:xfrm>
            <a:off x="590349" y="2402975"/>
            <a:ext cx="227666" cy="2006000"/>
          </a:xfrm>
          <a:prstGeom prst="leftBracket">
            <a:avLst/>
          </a:prstGeom>
          <a:ln>
            <a:solidFill>
              <a:srgbClr val="9BBB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44512" y="3197236"/>
            <a:ext cx="321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chemeClr val="accent3"/>
                </a:solidFill>
                <a:latin typeface="Times"/>
                <a:cs typeface="Times"/>
              </a:rPr>
              <a:t>i</a:t>
            </a:r>
            <a:endParaRPr lang="en-US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3" name="Right Triangle 2"/>
          <p:cNvSpPr/>
          <p:nvPr/>
        </p:nvSpPr>
        <p:spPr>
          <a:xfrm>
            <a:off x="1956155" y="5314129"/>
            <a:ext cx="1182461" cy="1200329"/>
          </a:xfrm>
          <a:prstGeom prst="rtTriangle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57200" y="-127630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4F6228"/>
                </a:solidFill>
              </a:rPr>
              <a:t>Runtime Analysis</a:t>
            </a:r>
          </a:p>
          <a:p>
            <a:r>
              <a:rPr lang="en-US" sz="2500" dirty="0" smtClean="0">
                <a:solidFill>
                  <a:srgbClr val="4F6228"/>
                </a:solidFill>
              </a:rPr>
              <a:t>Example II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07915" y="5918463"/>
            <a:ext cx="195617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accent3"/>
                </a:solidFill>
                <a:latin typeface="Times"/>
                <a:cs typeface="Times"/>
              </a:rPr>
              <a:t>T(n) = </a:t>
            </a:r>
            <a:r>
              <a:rPr lang="en-US" sz="2800" i="1" dirty="0" err="1" smtClean="0">
                <a:solidFill>
                  <a:schemeClr val="accent3"/>
                </a:solidFill>
                <a:latin typeface="Times"/>
                <a:cs typeface="Times"/>
              </a:rPr>
              <a:t>θ</a:t>
            </a:r>
            <a:r>
              <a:rPr lang="en-US" sz="2800" i="1" dirty="0" smtClean="0">
                <a:solidFill>
                  <a:schemeClr val="accent3"/>
                </a:solidFill>
                <a:latin typeface="Times"/>
                <a:cs typeface="Times"/>
              </a:rPr>
              <a:t>(n</a:t>
            </a:r>
            <a:r>
              <a:rPr lang="en-US" sz="2800" i="1" baseline="30000" dirty="0" smtClean="0">
                <a:solidFill>
                  <a:schemeClr val="accent3"/>
                </a:solidFill>
                <a:latin typeface="Times"/>
                <a:cs typeface="Times"/>
              </a:rPr>
              <a:t>2</a:t>
            </a:r>
            <a:r>
              <a:rPr lang="en-US" sz="2800" i="1" dirty="0" smtClean="0">
                <a:solidFill>
                  <a:schemeClr val="accent3"/>
                </a:solidFill>
                <a:latin typeface="Times"/>
                <a:cs typeface="Times"/>
              </a:rPr>
              <a:t>)</a:t>
            </a:r>
            <a:endParaRPr lang="en-US" sz="2800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pic>
        <p:nvPicPr>
          <p:cNvPr id="18" name="Picture 17" descr="Screen Shot 2016-10-04 at 12.46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737" y="4074850"/>
            <a:ext cx="5022263" cy="143711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 rot="10800000">
            <a:off x="6259239" y="5435880"/>
            <a:ext cx="6067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3"/>
                </a:solidFill>
                <a:latin typeface="Wingdings"/>
                <a:ea typeface="Wingdings"/>
                <a:cs typeface="Wingdings"/>
                <a:sym typeface="Wingdings"/>
              </a:rPr>
              <a:t></a:t>
            </a:r>
            <a:endParaRPr lang="en-US" sz="3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90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8904" y="740886"/>
            <a:ext cx="8951360" cy="61171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bool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isPrime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)</a:t>
            </a:r>
            <a:r>
              <a:rPr lang="en-US" sz="2200" b="1" dirty="0">
                <a:latin typeface="Courier New"/>
                <a:cs typeface="Courier New"/>
              </a:rPr>
              <a:t>{</a:t>
            </a:r>
            <a:endParaRPr lang="en-US" sz="2200" b="1" dirty="0">
              <a:cs typeface="Courier New"/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  <a:r>
              <a:rPr lang="en-US" sz="2200" b="1" dirty="0">
                <a:latin typeface="Courier New"/>
                <a:cs typeface="Courier New"/>
              </a:rPr>
              <a:t>			</a:t>
            </a:r>
            <a:endParaRPr lang="en-US" sz="22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 = 0;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FFFFFF"/>
                </a:solidFill>
                <a:latin typeface="Courier New"/>
                <a:cs typeface="Courier New"/>
              </a:rPr>
              <a:t>for(</a:t>
            </a:r>
            <a:r>
              <a:rPr lang="en-US" sz="22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lang="en-US" sz="2200" b="1" dirty="0" smtClean="0">
                <a:solidFill>
                  <a:srgbClr val="FFFFFF"/>
                </a:solidFill>
                <a:latin typeface="Courier New"/>
                <a:cs typeface="Courier New"/>
              </a:rPr>
              <a:t>=1; </a:t>
            </a:r>
            <a:r>
              <a:rPr lang="en-US" sz="22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lang="en-US" sz="2200" b="1" dirty="0" smtClean="0">
                <a:solidFill>
                  <a:srgbClr val="FFFFFF"/>
                </a:solidFill>
                <a:latin typeface="Courier New"/>
                <a:cs typeface="Courier New"/>
              </a:rPr>
              <a:t> &lt;= </a:t>
            </a:r>
            <a:r>
              <a:rPr lang="en-US" sz="22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lang="en-US" sz="22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lang="en-US" sz="2200" b="1" dirty="0" smtClean="0">
                <a:solidFill>
                  <a:srgbClr val="FFFFFF"/>
                </a:solidFill>
                <a:latin typeface="Courier New"/>
                <a:cs typeface="Courier New"/>
              </a:rPr>
              <a:t>++){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FFFFFF"/>
                </a:solidFill>
                <a:latin typeface="Courier New"/>
                <a:cs typeface="Courier New"/>
              </a:rPr>
              <a:t>	if(</a:t>
            </a:r>
            <a:r>
              <a:rPr lang="en-US" sz="22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solidFill>
                  <a:srgbClr val="FFFFFF"/>
                </a:solidFill>
                <a:latin typeface="Courier New"/>
                <a:cs typeface="Courier New"/>
              </a:rPr>
              <a:t> % </a:t>
            </a:r>
            <a:r>
              <a:rPr lang="en-US" sz="22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lang="en-US" sz="2200" b="1" dirty="0" smtClean="0">
                <a:solidFill>
                  <a:srgbClr val="FFFFFF"/>
                </a:solidFill>
                <a:latin typeface="Courier New"/>
                <a:cs typeface="Courier New"/>
              </a:rPr>
              <a:t> == 0)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FFFFFF"/>
                </a:solidFill>
                <a:latin typeface="Courier New"/>
                <a:cs typeface="Courier New"/>
              </a:rPr>
              <a:t>		</a:t>
            </a:r>
            <a:r>
              <a:rPr lang="en-US" sz="22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solidFill>
                  <a:srgbClr val="FFFFFF"/>
                </a:solidFill>
                <a:latin typeface="Courier New"/>
                <a:cs typeface="Courier New"/>
              </a:rPr>
              <a:t>++;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22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chemeClr val="bg1"/>
                </a:solidFill>
                <a:latin typeface="Courier New"/>
                <a:cs typeface="Courier New"/>
              </a:rPr>
              <a:t>if(</a:t>
            </a:r>
            <a:r>
              <a:rPr lang="en-US" sz="2200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solidFill>
                  <a:schemeClr val="bg1"/>
                </a:solidFill>
                <a:latin typeface="Courier New"/>
                <a:cs typeface="Courier New"/>
              </a:rPr>
              <a:t> == 2)</a:t>
            </a:r>
            <a:endParaRPr lang="en-US" sz="2200" b="1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return true;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else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	return false;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27424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8904" y="740886"/>
            <a:ext cx="8951360" cy="61171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bool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isPrime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)</a:t>
            </a:r>
            <a:r>
              <a:rPr lang="en-US" sz="2200" b="1" dirty="0">
                <a:latin typeface="Courier New"/>
                <a:cs typeface="Courier New"/>
              </a:rPr>
              <a:t>{</a:t>
            </a:r>
            <a:endParaRPr lang="en-US" sz="2200" b="1" dirty="0">
              <a:cs typeface="Courier New"/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  <a:r>
              <a:rPr lang="en-US" sz="2200" b="1" dirty="0">
                <a:latin typeface="Courier New"/>
                <a:cs typeface="Courier New"/>
              </a:rPr>
              <a:t>			</a:t>
            </a:r>
            <a:endParaRPr lang="en-US" sz="22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 = 0;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=1;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&lt;= </a:t>
            </a:r>
            <a:r>
              <a:rPr lang="en-US" sz="2200" b="1" dirty="0" err="1" smtClean="0">
                <a:solidFill>
                  <a:schemeClr val="accent3"/>
                </a:solidFill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++){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FFFFFF"/>
                </a:solidFill>
                <a:latin typeface="Courier New"/>
                <a:cs typeface="Courier New"/>
              </a:rPr>
              <a:t>if(</a:t>
            </a:r>
            <a:r>
              <a:rPr lang="en-US" sz="22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solidFill>
                  <a:srgbClr val="FFFFFF"/>
                </a:solidFill>
                <a:latin typeface="Courier New"/>
                <a:cs typeface="Courier New"/>
              </a:rPr>
              <a:t> % </a:t>
            </a:r>
            <a:r>
              <a:rPr lang="en-US" sz="22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lang="en-US" sz="2200" b="1" dirty="0" smtClean="0">
                <a:solidFill>
                  <a:srgbClr val="FFFFFF"/>
                </a:solidFill>
                <a:latin typeface="Courier New"/>
                <a:cs typeface="Courier New"/>
              </a:rPr>
              <a:t> == 0)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FFFFFF"/>
                </a:solidFill>
                <a:latin typeface="Courier New"/>
                <a:cs typeface="Courier New"/>
              </a:rPr>
              <a:t>		</a:t>
            </a:r>
            <a:r>
              <a:rPr lang="en-US" sz="22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solidFill>
                  <a:srgbClr val="FFFFFF"/>
                </a:solidFill>
                <a:latin typeface="Courier New"/>
                <a:cs typeface="Courier New"/>
              </a:rPr>
              <a:t>++;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22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chemeClr val="bg1"/>
                </a:solidFill>
                <a:latin typeface="Courier New"/>
                <a:cs typeface="Courier New"/>
              </a:rPr>
              <a:t>if(</a:t>
            </a:r>
            <a:r>
              <a:rPr lang="en-US" sz="2200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solidFill>
                  <a:schemeClr val="bg1"/>
                </a:solidFill>
                <a:latin typeface="Courier New"/>
                <a:cs typeface="Courier New"/>
              </a:rPr>
              <a:t> == 2)</a:t>
            </a:r>
            <a:endParaRPr lang="en-US" sz="2200" b="1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return true;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else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	return false;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74083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8904" y="740886"/>
            <a:ext cx="8951360" cy="61171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bool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isPrime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)</a:t>
            </a:r>
            <a:r>
              <a:rPr lang="en-US" sz="2200" b="1" dirty="0">
                <a:latin typeface="Courier New"/>
                <a:cs typeface="Courier New"/>
              </a:rPr>
              <a:t>{</a:t>
            </a:r>
            <a:endParaRPr lang="en-US" sz="2200" b="1" dirty="0">
              <a:cs typeface="Courier New"/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  <a:r>
              <a:rPr lang="en-US" sz="2200" b="1" dirty="0">
                <a:latin typeface="Courier New"/>
                <a:cs typeface="Courier New"/>
              </a:rPr>
              <a:t>			</a:t>
            </a:r>
            <a:endParaRPr lang="en-US" sz="22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 = 0;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=1;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&lt;= </a:t>
            </a:r>
            <a:r>
              <a:rPr lang="en-US" sz="2200" b="1" dirty="0" err="1" smtClean="0">
                <a:solidFill>
                  <a:schemeClr val="accent3"/>
                </a:solidFill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++){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if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 %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== 0)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	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++;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22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chemeClr val="bg1"/>
                </a:solidFill>
                <a:latin typeface="Courier New"/>
                <a:cs typeface="Courier New"/>
              </a:rPr>
              <a:t>if(</a:t>
            </a:r>
            <a:r>
              <a:rPr lang="en-US" sz="2200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solidFill>
                  <a:schemeClr val="bg1"/>
                </a:solidFill>
                <a:latin typeface="Courier New"/>
                <a:cs typeface="Courier New"/>
              </a:rPr>
              <a:t> == 2)</a:t>
            </a:r>
            <a:endParaRPr lang="en-US" sz="2200" b="1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return true;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else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	return false;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10544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8904" y="740886"/>
            <a:ext cx="8951360" cy="61171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bool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isPrime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)</a:t>
            </a:r>
            <a:r>
              <a:rPr lang="en-US" sz="2200" b="1" dirty="0">
                <a:latin typeface="Courier New"/>
                <a:cs typeface="Courier New"/>
              </a:rPr>
              <a:t>{</a:t>
            </a:r>
            <a:endParaRPr lang="en-US" sz="2200" b="1" dirty="0">
              <a:cs typeface="Courier New"/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  <a:r>
              <a:rPr lang="en-US" sz="2200" b="1" dirty="0">
                <a:latin typeface="Courier New"/>
                <a:cs typeface="Courier New"/>
              </a:rPr>
              <a:t>			</a:t>
            </a:r>
            <a:endParaRPr lang="en-US" sz="22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 = 0;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=1;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&lt;= </a:t>
            </a:r>
            <a:r>
              <a:rPr lang="en-US" sz="2200" b="1" dirty="0" err="1" smtClean="0">
                <a:solidFill>
                  <a:schemeClr val="accent3"/>
                </a:solidFill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++){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if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 %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== 0)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	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++;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22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if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 == </a:t>
            </a:r>
            <a:r>
              <a:rPr lang="en-US" sz="2200" b="1" dirty="0" smtClean="0">
                <a:solidFill>
                  <a:schemeClr val="accent3"/>
                </a:solidFill>
                <a:latin typeface="Courier New"/>
                <a:cs typeface="Courier New"/>
              </a:rPr>
              <a:t>2</a:t>
            </a:r>
            <a:r>
              <a:rPr lang="en-US" sz="2200" b="1" dirty="0" smtClean="0">
                <a:latin typeface="Courier New"/>
                <a:cs typeface="Courier New"/>
              </a:rPr>
              <a:t>)</a:t>
            </a:r>
            <a:endParaRPr lang="en-US" sz="2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true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else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false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  <a:endParaRPr lang="en-US" sz="2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346746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602239" y="931632"/>
            <a:ext cx="6397625" cy="811525"/>
            <a:chOff x="9039" y="1029165"/>
            <a:chExt cx="6397625" cy="811525"/>
          </a:xfrm>
        </p:grpSpPr>
        <p:graphicFrame>
          <p:nvGraphicFramePr>
            <p:cNvPr id="9" name="Content Placeholder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35882086"/>
                </p:ext>
              </p:extLst>
            </p:nvPr>
          </p:nvGraphicFramePr>
          <p:xfrm>
            <a:off x="9039" y="1183152"/>
            <a:ext cx="6397625" cy="434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1" name="Equation" r:id="rId3" imgW="2806700" imgH="190500" progId="Equation.3">
                    <p:embed/>
                  </p:oleObj>
                </mc:Choice>
                <mc:Fallback>
                  <p:oleObj name="Equation" r:id="rId3" imgW="2806700" imgH="1905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039" y="1183152"/>
                          <a:ext cx="6397625" cy="4349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Block Arc 11"/>
            <p:cNvSpPr/>
            <p:nvPr/>
          </p:nvSpPr>
          <p:spPr>
            <a:xfrm rot="10800000">
              <a:off x="36527" y="1029165"/>
              <a:ext cx="6278563" cy="811525"/>
            </a:xfrm>
            <a:prstGeom prst="blockArc">
              <a:avLst>
                <a:gd name="adj1" fmla="val 10799999"/>
                <a:gd name="adj2" fmla="val 1"/>
                <a:gd name="adj3" fmla="val 191"/>
              </a:avLst>
            </a:prstGeom>
            <a:noFill/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42333" y="939502"/>
            <a:ext cx="18659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3"/>
                </a:solidFill>
              </a:rPr>
              <a:t>Version I:</a:t>
            </a:r>
            <a:endParaRPr lang="en-US" sz="3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28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602239" y="931632"/>
            <a:ext cx="6397625" cy="811525"/>
            <a:chOff x="9039" y="1029165"/>
            <a:chExt cx="6397625" cy="811525"/>
          </a:xfrm>
        </p:grpSpPr>
        <p:graphicFrame>
          <p:nvGraphicFramePr>
            <p:cNvPr id="9" name="Content Placeholder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23320690"/>
                </p:ext>
              </p:extLst>
            </p:nvPr>
          </p:nvGraphicFramePr>
          <p:xfrm>
            <a:off x="9039" y="1183152"/>
            <a:ext cx="6397625" cy="434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2" name="Equation" r:id="rId3" imgW="2806700" imgH="190500" progId="Equation.3">
                    <p:embed/>
                  </p:oleObj>
                </mc:Choice>
                <mc:Fallback>
                  <p:oleObj name="Equation" r:id="rId3" imgW="2806700" imgH="1905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039" y="1183152"/>
                          <a:ext cx="6397625" cy="4349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Block Arc 11"/>
            <p:cNvSpPr/>
            <p:nvPr/>
          </p:nvSpPr>
          <p:spPr>
            <a:xfrm rot="10800000">
              <a:off x="36527" y="1029165"/>
              <a:ext cx="6278563" cy="811525"/>
            </a:xfrm>
            <a:prstGeom prst="blockArc">
              <a:avLst>
                <a:gd name="adj1" fmla="val 10799999"/>
                <a:gd name="adj2" fmla="val 1"/>
                <a:gd name="adj3" fmla="val 191"/>
              </a:avLst>
            </a:prstGeom>
            <a:noFill/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42333" y="939502"/>
            <a:ext cx="18659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3"/>
                </a:solidFill>
              </a:rPr>
              <a:t>Version I: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2333" y="2367721"/>
            <a:ext cx="18659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/>
                </a:solidFill>
              </a:rPr>
              <a:t>Version II:</a:t>
            </a:r>
            <a:endParaRPr lang="en-US" sz="3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602239" y="931632"/>
            <a:ext cx="6397625" cy="811525"/>
            <a:chOff x="9039" y="1029165"/>
            <a:chExt cx="6397625" cy="811525"/>
          </a:xfrm>
        </p:grpSpPr>
        <p:graphicFrame>
          <p:nvGraphicFramePr>
            <p:cNvPr id="9" name="Content Placeholder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8551374"/>
                </p:ext>
              </p:extLst>
            </p:nvPr>
          </p:nvGraphicFramePr>
          <p:xfrm>
            <a:off x="9039" y="1183152"/>
            <a:ext cx="6397625" cy="434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35" name="Equation" r:id="rId3" imgW="2806700" imgH="190500" progId="Equation.3">
                    <p:embed/>
                  </p:oleObj>
                </mc:Choice>
                <mc:Fallback>
                  <p:oleObj name="Equation" r:id="rId3" imgW="2806700" imgH="1905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039" y="1183152"/>
                          <a:ext cx="6397625" cy="4349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Block Arc 11"/>
            <p:cNvSpPr/>
            <p:nvPr/>
          </p:nvSpPr>
          <p:spPr>
            <a:xfrm rot="10800000">
              <a:off x="36527" y="1029165"/>
              <a:ext cx="6278563" cy="811525"/>
            </a:xfrm>
            <a:prstGeom prst="blockArc">
              <a:avLst>
                <a:gd name="adj1" fmla="val 10799999"/>
                <a:gd name="adj2" fmla="val 1"/>
                <a:gd name="adj3" fmla="val 191"/>
              </a:avLst>
            </a:prstGeom>
            <a:noFill/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659419" y="2268588"/>
            <a:ext cx="6329367" cy="1153515"/>
            <a:chOff x="-4" y="2313832"/>
            <a:chExt cx="6329367" cy="1153515"/>
          </a:xfrm>
        </p:grpSpPr>
        <p:graphicFrame>
          <p:nvGraphicFramePr>
            <p:cNvPr id="10" name="Content Placeholder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72479680"/>
                </p:ext>
              </p:extLst>
            </p:nvPr>
          </p:nvGraphicFramePr>
          <p:xfrm>
            <a:off x="22225" y="2313832"/>
            <a:ext cx="6307138" cy="898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36" name="Equation" r:id="rId5" imgW="2768600" imgH="393700" progId="Equation.3">
                    <p:embed/>
                  </p:oleObj>
                </mc:Choice>
                <mc:Fallback>
                  <p:oleObj name="Equation" r:id="rId5" imgW="2768600" imgH="3937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2225" y="2313832"/>
                          <a:ext cx="6307138" cy="8985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Block Arc 13"/>
            <p:cNvSpPr/>
            <p:nvPr/>
          </p:nvSpPr>
          <p:spPr>
            <a:xfrm rot="10800000">
              <a:off x="-4" y="2383803"/>
              <a:ext cx="3439257" cy="1083544"/>
            </a:xfrm>
            <a:prstGeom prst="blockArc">
              <a:avLst>
                <a:gd name="adj1" fmla="val 10799999"/>
                <a:gd name="adj2" fmla="val 1"/>
                <a:gd name="adj3" fmla="val 191"/>
              </a:avLst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42333" y="939502"/>
            <a:ext cx="18659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3"/>
                </a:solidFill>
              </a:rPr>
              <a:t>Version I: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2333" y="2367721"/>
            <a:ext cx="18659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/>
                </a:solidFill>
              </a:rPr>
              <a:t>Version II:</a:t>
            </a:r>
            <a:endParaRPr lang="en-US" sz="3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76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602239" y="931632"/>
            <a:ext cx="6397625" cy="811525"/>
            <a:chOff x="9039" y="1029165"/>
            <a:chExt cx="6397625" cy="811525"/>
          </a:xfrm>
        </p:grpSpPr>
        <p:graphicFrame>
          <p:nvGraphicFramePr>
            <p:cNvPr id="9" name="Content Placeholder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18328059"/>
                </p:ext>
              </p:extLst>
            </p:nvPr>
          </p:nvGraphicFramePr>
          <p:xfrm>
            <a:off x="9039" y="1183152"/>
            <a:ext cx="6397625" cy="434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1" name="Equation" r:id="rId3" imgW="2806700" imgH="190500" progId="Equation.3">
                    <p:embed/>
                  </p:oleObj>
                </mc:Choice>
                <mc:Fallback>
                  <p:oleObj name="Equation" r:id="rId3" imgW="2806700" imgH="1905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039" y="1183152"/>
                          <a:ext cx="6397625" cy="4349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Block Arc 11"/>
            <p:cNvSpPr/>
            <p:nvPr/>
          </p:nvSpPr>
          <p:spPr>
            <a:xfrm rot="10800000">
              <a:off x="36527" y="1029165"/>
              <a:ext cx="6278563" cy="811525"/>
            </a:xfrm>
            <a:prstGeom prst="blockArc">
              <a:avLst>
                <a:gd name="adj1" fmla="val 10799999"/>
                <a:gd name="adj2" fmla="val 1"/>
                <a:gd name="adj3" fmla="val 191"/>
              </a:avLst>
            </a:prstGeom>
            <a:noFill/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659419" y="2268588"/>
            <a:ext cx="6329367" cy="1153515"/>
            <a:chOff x="-4" y="2313832"/>
            <a:chExt cx="6329367" cy="1153515"/>
          </a:xfrm>
        </p:grpSpPr>
        <p:graphicFrame>
          <p:nvGraphicFramePr>
            <p:cNvPr id="10" name="Content Placeholder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43963471"/>
                </p:ext>
              </p:extLst>
            </p:nvPr>
          </p:nvGraphicFramePr>
          <p:xfrm>
            <a:off x="22225" y="2313832"/>
            <a:ext cx="6307138" cy="898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2" name="Equation" r:id="rId5" imgW="2768600" imgH="393700" progId="Equation.3">
                    <p:embed/>
                  </p:oleObj>
                </mc:Choice>
                <mc:Fallback>
                  <p:oleObj name="Equation" r:id="rId5" imgW="2768600" imgH="3937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2225" y="2313832"/>
                          <a:ext cx="6307138" cy="8985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Block Arc 13"/>
            <p:cNvSpPr/>
            <p:nvPr/>
          </p:nvSpPr>
          <p:spPr>
            <a:xfrm rot="10800000">
              <a:off x="-4" y="2383803"/>
              <a:ext cx="3439257" cy="1083544"/>
            </a:xfrm>
            <a:prstGeom prst="blockArc">
              <a:avLst>
                <a:gd name="adj1" fmla="val 10799999"/>
                <a:gd name="adj2" fmla="val 1"/>
                <a:gd name="adj3" fmla="val 191"/>
              </a:avLst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42333" y="939502"/>
            <a:ext cx="18659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3"/>
                </a:solidFill>
              </a:rPr>
              <a:t>Version I: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2333" y="2367721"/>
            <a:ext cx="18659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/>
                </a:solidFill>
              </a:rPr>
              <a:t>Version II:</a:t>
            </a:r>
            <a:endParaRPr lang="en-US" sz="3200" dirty="0">
              <a:solidFill>
                <a:schemeClr val="accent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5778" y="5383324"/>
            <a:ext cx="21119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err="1" smtClean="0">
                <a:latin typeface="Times"/>
                <a:cs typeface="Times"/>
              </a:rPr>
              <a:t>num</a:t>
            </a:r>
            <a:r>
              <a:rPr lang="en-US" sz="3200" dirty="0" smtClean="0"/>
              <a:t> = 100: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5737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602239" y="931632"/>
            <a:ext cx="6397625" cy="811525"/>
            <a:chOff x="9039" y="1029165"/>
            <a:chExt cx="6397625" cy="811525"/>
          </a:xfrm>
        </p:grpSpPr>
        <p:graphicFrame>
          <p:nvGraphicFramePr>
            <p:cNvPr id="9" name="Content Placeholder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4139550"/>
                </p:ext>
              </p:extLst>
            </p:nvPr>
          </p:nvGraphicFramePr>
          <p:xfrm>
            <a:off x="9039" y="1183152"/>
            <a:ext cx="6397625" cy="434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7" name="Equation" r:id="rId3" imgW="2806700" imgH="190500" progId="Equation.3">
                    <p:embed/>
                  </p:oleObj>
                </mc:Choice>
                <mc:Fallback>
                  <p:oleObj name="Equation" r:id="rId3" imgW="2806700" imgH="1905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039" y="1183152"/>
                          <a:ext cx="6397625" cy="4349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Block Arc 11"/>
            <p:cNvSpPr/>
            <p:nvPr/>
          </p:nvSpPr>
          <p:spPr>
            <a:xfrm rot="10800000">
              <a:off x="36527" y="1029165"/>
              <a:ext cx="6278563" cy="811525"/>
            </a:xfrm>
            <a:prstGeom prst="blockArc">
              <a:avLst>
                <a:gd name="adj1" fmla="val 10799999"/>
                <a:gd name="adj2" fmla="val 1"/>
                <a:gd name="adj3" fmla="val 191"/>
              </a:avLst>
            </a:prstGeom>
            <a:noFill/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659419" y="2268588"/>
            <a:ext cx="6329367" cy="1153515"/>
            <a:chOff x="-4" y="2313832"/>
            <a:chExt cx="6329367" cy="1153515"/>
          </a:xfrm>
        </p:grpSpPr>
        <p:graphicFrame>
          <p:nvGraphicFramePr>
            <p:cNvPr id="10" name="Content Placeholder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6821400"/>
                </p:ext>
              </p:extLst>
            </p:nvPr>
          </p:nvGraphicFramePr>
          <p:xfrm>
            <a:off x="22225" y="2313832"/>
            <a:ext cx="6307138" cy="898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8" name="Equation" r:id="rId5" imgW="2768600" imgH="393700" progId="Equation.3">
                    <p:embed/>
                  </p:oleObj>
                </mc:Choice>
                <mc:Fallback>
                  <p:oleObj name="Equation" r:id="rId5" imgW="2768600" imgH="3937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2225" y="2313832"/>
                          <a:ext cx="6307138" cy="8985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Block Arc 13"/>
            <p:cNvSpPr/>
            <p:nvPr/>
          </p:nvSpPr>
          <p:spPr>
            <a:xfrm rot="10800000">
              <a:off x="-4" y="2383803"/>
              <a:ext cx="3439257" cy="1083544"/>
            </a:xfrm>
            <a:prstGeom prst="blockArc">
              <a:avLst>
                <a:gd name="adj1" fmla="val 10799999"/>
                <a:gd name="adj2" fmla="val 1"/>
                <a:gd name="adj3" fmla="val 191"/>
              </a:avLst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42333" y="939502"/>
            <a:ext cx="18659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3"/>
                </a:solidFill>
              </a:rPr>
              <a:t>Version I: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2333" y="2367721"/>
            <a:ext cx="18659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/>
                </a:solidFill>
              </a:rPr>
              <a:t>Version II:</a:t>
            </a:r>
            <a:endParaRPr lang="en-US" sz="3200" dirty="0">
              <a:solidFill>
                <a:schemeClr val="accent6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85815" y="5383324"/>
            <a:ext cx="64977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1    2    4    5    10    20    25    50    100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225778" y="5383324"/>
            <a:ext cx="21119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err="1" smtClean="0">
                <a:latin typeface="Times"/>
                <a:cs typeface="Times"/>
              </a:rPr>
              <a:t>num</a:t>
            </a:r>
            <a:r>
              <a:rPr lang="en-US" sz="3200" dirty="0" smtClean="0"/>
              <a:t> = 100: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1778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99" y="1193800"/>
            <a:ext cx="8817901" cy="546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u="sng" dirty="0" smtClean="0">
                <a:solidFill>
                  <a:srgbClr val="FF6600"/>
                </a:solidFill>
              </a:rPr>
              <a:t>Definition</a:t>
            </a: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376092"/>
                </a:solidFill>
              </a:rPr>
              <a:t>				</a:t>
            </a:r>
            <a:endParaRPr lang="en-US" sz="28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4479667" y="324433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98815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602239" y="931632"/>
            <a:ext cx="6397625" cy="811525"/>
            <a:chOff x="9039" y="1029165"/>
            <a:chExt cx="6397625" cy="811525"/>
          </a:xfrm>
        </p:grpSpPr>
        <p:graphicFrame>
          <p:nvGraphicFramePr>
            <p:cNvPr id="9" name="Content Placeholder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6269732"/>
                </p:ext>
              </p:extLst>
            </p:nvPr>
          </p:nvGraphicFramePr>
          <p:xfrm>
            <a:off x="9039" y="1183152"/>
            <a:ext cx="6397625" cy="434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3" name="Equation" r:id="rId3" imgW="2806700" imgH="190500" progId="Equation.3">
                    <p:embed/>
                  </p:oleObj>
                </mc:Choice>
                <mc:Fallback>
                  <p:oleObj name="Equation" r:id="rId3" imgW="2806700" imgH="1905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039" y="1183152"/>
                          <a:ext cx="6397625" cy="4349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Block Arc 11"/>
            <p:cNvSpPr/>
            <p:nvPr/>
          </p:nvSpPr>
          <p:spPr>
            <a:xfrm rot="10800000">
              <a:off x="36527" y="1029165"/>
              <a:ext cx="6278563" cy="811525"/>
            </a:xfrm>
            <a:prstGeom prst="blockArc">
              <a:avLst>
                <a:gd name="adj1" fmla="val 10799999"/>
                <a:gd name="adj2" fmla="val 1"/>
                <a:gd name="adj3" fmla="val 191"/>
              </a:avLst>
            </a:prstGeom>
            <a:noFill/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659419" y="2268588"/>
            <a:ext cx="6329367" cy="1153515"/>
            <a:chOff x="-4" y="2313832"/>
            <a:chExt cx="6329367" cy="1153515"/>
          </a:xfrm>
        </p:grpSpPr>
        <p:graphicFrame>
          <p:nvGraphicFramePr>
            <p:cNvPr id="10" name="Content Placeholder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64955337"/>
                </p:ext>
              </p:extLst>
            </p:nvPr>
          </p:nvGraphicFramePr>
          <p:xfrm>
            <a:off x="22225" y="2313832"/>
            <a:ext cx="6307138" cy="898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4" name="Equation" r:id="rId5" imgW="2768600" imgH="393700" progId="Equation.3">
                    <p:embed/>
                  </p:oleObj>
                </mc:Choice>
                <mc:Fallback>
                  <p:oleObj name="Equation" r:id="rId5" imgW="2768600" imgH="3937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2225" y="2313832"/>
                          <a:ext cx="6307138" cy="8985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Block Arc 13"/>
            <p:cNvSpPr/>
            <p:nvPr/>
          </p:nvSpPr>
          <p:spPr>
            <a:xfrm rot="10800000">
              <a:off x="-4" y="2383803"/>
              <a:ext cx="3439257" cy="1083544"/>
            </a:xfrm>
            <a:prstGeom prst="blockArc">
              <a:avLst>
                <a:gd name="adj1" fmla="val 10799999"/>
                <a:gd name="adj2" fmla="val 1"/>
                <a:gd name="adj3" fmla="val 191"/>
              </a:avLst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42333" y="939502"/>
            <a:ext cx="18659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3"/>
                </a:solidFill>
              </a:rPr>
              <a:t>Version I: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2333" y="2367721"/>
            <a:ext cx="18659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/>
                </a:solidFill>
              </a:rPr>
              <a:t>Version II:</a:t>
            </a:r>
            <a:endParaRPr lang="en-US" sz="3200" dirty="0">
              <a:solidFill>
                <a:schemeClr val="accent6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85815" y="5383324"/>
            <a:ext cx="64977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1    2    4    5    10    20    25    50    100</a:t>
            </a:r>
            <a:endParaRPr lang="en-US" sz="3200" dirty="0"/>
          </a:p>
        </p:txBody>
      </p:sp>
      <p:graphicFrame>
        <p:nvGraphicFramePr>
          <p:cNvPr id="22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027797"/>
              </p:ext>
            </p:extLst>
          </p:nvPr>
        </p:nvGraphicFramePr>
        <p:xfrm>
          <a:off x="7687701" y="6237121"/>
          <a:ext cx="483674" cy="513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" name="Equation" r:id="rId7" imgW="203200" imgH="215900" progId="Equation.3">
                  <p:embed/>
                </p:oleObj>
              </mc:Choice>
              <mc:Fallback>
                <p:oleObj name="Equation" r:id="rId7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87701" y="6237121"/>
                        <a:ext cx="483674" cy="5134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Straight Arrow Connector 23"/>
          <p:cNvCxnSpPr/>
          <p:nvPr/>
        </p:nvCxnSpPr>
        <p:spPr>
          <a:xfrm flipH="1" flipV="1">
            <a:off x="7511273" y="5878795"/>
            <a:ext cx="328229" cy="38686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25778" y="5383324"/>
            <a:ext cx="21119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err="1" smtClean="0">
                <a:latin typeface="Times"/>
                <a:cs typeface="Times"/>
              </a:rPr>
              <a:t>num</a:t>
            </a:r>
            <a:r>
              <a:rPr lang="en-US" sz="3200" dirty="0" smtClean="0"/>
              <a:t> = 100: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6726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  <p:graphicFrame>
        <p:nvGraphicFramePr>
          <p:cNvPr id="18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935755"/>
              </p:ext>
            </p:extLst>
          </p:nvPr>
        </p:nvGraphicFramePr>
        <p:xfrm>
          <a:off x="3358903" y="963465"/>
          <a:ext cx="52546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1" name="Equation" r:id="rId4" imgW="2374900" imgH="393700" progId="Equation.3">
                  <p:embed/>
                </p:oleObj>
              </mc:Choice>
              <mc:Fallback>
                <p:oleObj name="Equation" r:id="rId4" imgW="23749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58903" y="963465"/>
                        <a:ext cx="5254625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98370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6379037" y="963464"/>
            <a:ext cx="2415913" cy="888307"/>
          </a:xfrm>
          <a:prstGeom prst="ellipse">
            <a:avLst/>
          </a:prstGeom>
          <a:noFill/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995479" y="1843127"/>
            <a:ext cx="3754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srgbClr val="FF6600"/>
                </a:solidFill>
                <a:latin typeface="Times"/>
                <a:cs typeface="Times"/>
              </a:rPr>
              <a:t>k</a:t>
            </a:r>
            <a:endParaRPr lang="en-US" sz="2800" dirty="0">
              <a:solidFill>
                <a:srgbClr val="FF66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463616" y="1598120"/>
            <a:ext cx="542290" cy="444773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  <p:graphicFrame>
        <p:nvGraphicFramePr>
          <p:cNvPr id="18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0302841"/>
              </p:ext>
            </p:extLst>
          </p:nvPr>
        </p:nvGraphicFramePr>
        <p:xfrm>
          <a:off x="3358903" y="963465"/>
          <a:ext cx="52546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7" name="Equation" r:id="rId4" imgW="2374900" imgH="393700" progId="Equation.3">
                  <p:embed/>
                </p:oleObj>
              </mc:Choice>
              <mc:Fallback>
                <p:oleObj name="Equation" r:id="rId4" imgW="23749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58903" y="963465"/>
                        <a:ext cx="5254625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32090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28967" y="2000428"/>
            <a:ext cx="8229600" cy="17831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Let </a:t>
            </a:r>
            <a:r>
              <a:rPr lang="en-US" i="1" dirty="0">
                <a:latin typeface="Times"/>
                <a:cs typeface="Times"/>
              </a:rPr>
              <a:t>k</a:t>
            </a:r>
            <a:r>
              <a:rPr lang="en-US" dirty="0" smtClean="0"/>
              <a:t> be a divisor of </a:t>
            </a:r>
            <a:r>
              <a:rPr lang="en-US" i="1" dirty="0" err="1" smtClean="0">
                <a:latin typeface="Times"/>
                <a:cs typeface="Times"/>
              </a:rPr>
              <a:t>num</a:t>
            </a:r>
            <a:r>
              <a:rPr lang="en-US" dirty="0" smtClean="0"/>
              <a:t> in the second </a:t>
            </a:r>
            <a:br>
              <a:rPr lang="en-US" dirty="0" smtClean="0"/>
            </a:br>
            <a:r>
              <a:rPr lang="en-US" dirty="0" smtClean="0"/>
              <a:t>half of the range. </a:t>
            </a:r>
          </a:p>
        </p:txBody>
      </p:sp>
      <p:sp>
        <p:nvSpPr>
          <p:cNvPr id="3" name="Oval 2"/>
          <p:cNvSpPr/>
          <p:nvPr/>
        </p:nvSpPr>
        <p:spPr>
          <a:xfrm>
            <a:off x="6379037" y="963464"/>
            <a:ext cx="2415913" cy="888307"/>
          </a:xfrm>
          <a:prstGeom prst="ellipse">
            <a:avLst/>
          </a:prstGeom>
          <a:noFill/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995479" y="1843127"/>
            <a:ext cx="3754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srgbClr val="FF6600"/>
                </a:solidFill>
                <a:latin typeface="Times"/>
                <a:cs typeface="Times"/>
              </a:rPr>
              <a:t>k</a:t>
            </a:r>
            <a:endParaRPr lang="en-US" sz="2800" dirty="0">
              <a:solidFill>
                <a:srgbClr val="FF66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463616" y="1598120"/>
            <a:ext cx="542290" cy="444773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  <p:graphicFrame>
        <p:nvGraphicFramePr>
          <p:cNvPr id="18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132558"/>
              </p:ext>
            </p:extLst>
          </p:nvPr>
        </p:nvGraphicFramePr>
        <p:xfrm>
          <a:off x="3358903" y="963465"/>
          <a:ext cx="52546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3" name="Equation" r:id="rId4" imgW="2374900" imgH="393700" progId="Equation.3">
                  <p:embed/>
                </p:oleObj>
              </mc:Choice>
              <mc:Fallback>
                <p:oleObj name="Equation" r:id="rId4" imgW="23749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58903" y="963465"/>
                        <a:ext cx="5254625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9539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28967" y="2000428"/>
            <a:ext cx="8229600" cy="17831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Let </a:t>
            </a:r>
            <a:r>
              <a:rPr lang="en-US" i="1" dirty="0">
                <a:latin typeface="Times"/>
                <a:cs typeface="Times"/>
              </a:rPr>
              <a:t>k</a:t>
            </a:r>
            <a:r>
              <a:rPr lang="en-US" dirty="0" smtClean="0"/>
              <a:t> be a divisor of </a:t>
            </a:r>
            <a:r>
              <a:rPr lang="en-US" i="1" dirty="0" err="1" smtClean="0">
                <a:latin typeface="Times"/>
                <a:cs typeface="Times"/>
              </a:rPr>
              <a:t>num</a:t>
            </a:r>
            <a:r>
              <a:rPr lang="en-US" dirty="0" smtClean="0"/>
              <a:t> in the second </a:t>
            </a:r>
            <a:br>
              <a:rPr lang="en-US" dirty="0" smtClean="0"/>
            </a:br>
            <a:r>
              <a:rPr lang="en-US" dirty="0" smtClean="0"/>
              <a:t>half of the range. That is, </a:t>
            </a:r>
          </a:p>
        </p:txBody>
      </p:sp>
      <p:sp>
        <p:nvSpPr>
          <p:cNvPr id="3" name="Oval 2"/>
          <p:cNvSpPr/>
          <p:nvPr/>
        </p:nvSpPr>
        <p:spPr>
          <a:xfrm>
            <a:off x="6379037" y="963464"/>
            <a:ext cx="2415913" cy="888307"/>
          </a:xfrm>
          <a:prstGeom prst="ellipse">
            <a:avLst/>
          </a:prstGeom>
          <a:noFill/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995479" y="1843127"/>
            <a:ext cx="3754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srgbClr val="FF6600"/>
                </a:solidFill>
                <a:latin typeface="Times"/>
                <a:cs typeface="Times"/>
              </a:rPr>
              <a:t>k</a:t>
            </a:r>
            <a:endParaRPr lang="en-US" sz="2800" dirty="0">
              <a:solidFill>
                <a:srgbClr val="FF66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463616" y="1598120"/>
            <a:ext cx="542290" cy="444773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324929"/>
              </p:ext>
            </p:extLst>
          </p:nvPr>
        </p:nvGraphicFramePr>
        <p:xfrm>
          <a:off x="4353899" y="2557006"/>
          <a:ext cx="12223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7" name="Equation" r:id="rId4" imgW="444500" imgH="215900" progId="Equation.3">
                  <p:embed/>
                </p:oleObj>
              </mc:Choice>
              <mc:Fallback>
                <p:oleObj name="Equation" r:id="rId4" imgW="4445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53899" y="2557006"/>
                        <a:ext cx="1222375" cy="59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  <p:graphicFrame>
        <p:nvGraphicFramePr>
          <p:cNvPr id="18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002046"/>
              </p:ext>
            </p:extLst>
          </p:nvPr>
        </p:nvGraphicFramePr>
        <p:xfrm>
          <a:off x="3358903" y="963465"/>
          <a:ext cx="52546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8" name="Equation" r:id="rId6" imgW="2374900" imgH="393700" progId="Equation.3">
                  <p:embed/>
                </p:oleObj>
              </mc:Choice>
              <mc:Fallback>
                <p:oleObj name="Equation" r:id="rId6" imgW="23749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58903" y="963465"/>
                        <a:ext cx="5254625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2766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28967" y="2000428"/>
            <a:ext cx="8229600" cy="17831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Let </a:t>
            </a:r>
            <a:r>
              <a:rPr lang="en-US" i="1" dirty="0">
                <a:latin typeface="Times"/>
                <a:cs typeface="Times"/>
              </a:rPr>
              <a:t>k</a:t>
            </a:r>
            <a:r>
              <a:rPr lang="en-US" dirty="0" smtClean="0"/>
              <a:t> be a divisor of </a:t>
            </a:r>
            <a:r>
              <a:rPr lang="en-US" i="1" dirty="0" err="1" smtClean="0">
                <a:latin typeface="Times"/>
                <a:cs typeface="Times"/>
              </a:rPr>
              <a:t>num</a:t>
            </a:r>
            <a:r>
              <a:rPr lang="en-US" dirty="0" smtClean="0"/>
              <a:t> in the second </a:t>
            </a:r>
            <a:br>
              <a:rPr lang="en-US" dirty="0" smtClean="0"/>
            </a:br>
            <a:r>
              <a:rPr lang="en-US" dirty="0" smtClean="0"/>
              <a:t>half of the range. That is, 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Let </a:t>
            </a:r>
            <a:r>
              <a:rPr lang="en-US" i="1" dirty="0">
                <a:latin typeface="Times"/>
                <a:cs typeface="Times"/>
              </a:rPr>
              <a:t>d</a:t>
            </a:r>
            <a:r>
              <a:rPr lang="en-US" dirty="0" smtClean="0"/>
              <a:t> be </a:t>
            </a:r>
            <a:r>
              <a:rPr lang="en-US" i="1" dirty="0" smtClean="0">
                <a:latin typeface="Times"/>
                <a:cs typeface="Times"/>
              </a:rPr>
              <a:t>k</a:t>
            </a:r>
            <a:r>
              <a:rPr lang="en-US" dirty="0" smtClean="0"/>
              <a:t>’s complementary divisor</a:t>
            </a:r>
          </a:p>
        </p:txBody>
      </p:sp>
      <p:sp>
        <p:nvSpPr>
          <p:cNvPr id="3" name="Oval 2"/>
          <p:cNvSpPr/>
          <p:nvPr/>
        </p:nvSpPr>
        <p:spPr>
          <a:xfrm>
            <a:off x="6379037" y="963464"/>
            <a:ext cx="2415913" cy="888307"/>
          </a:xfrm>
          <a:prstGeom prst="ellipse">
            <a:avLst/>
          </a:prstGeom>
          <a:noFill/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995479" y="1843127"/>
            <a:ext cx="3754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srgbClr val="FF6600"/>
                </a:solidFill>
                <a:latin typeface="Times"/>
                <a:cs typeface="Times"/>
              </a:rPr>
              <a:t>k</a:t>
            </a:r>
            <a:endParaRPr lang="en-US" sz="2800" dirty="0">
              <a:solidFill>
                <a:srgbClr val="FF66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463616" y="1598120"/>
            <a:ext cx="542290" cy="444773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7440044"/>
              </p:ext>
            </p:extLst>
          </p:nvPr>
        </p:nvGraphicFramePr>
        <p:xfrm>
          <a:off x="4353899" y="2557006"/>
          <a:ext cx="12223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3" name="Equation" r:id="rId4" imgW="444500" imgH="215900" progId="Equation.3">
                  <p:embed/>
                </p:oleObj>
              </mc:Choice>
              <mc:Fallback>
                <p:oleObj name="Equation" r:id="rId4" imgW="4445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53899" y="2557006"/>
                        <a:ext cx="1222375" cy="59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  <p:graphicFrame>
        <p:nvGraphicFramePr>
          <p:cNvPr id="18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293790"/>
              </p:ext>
            </p:extLst>
          </p:nvPr>
        </p:nvGraphicFramePr>
        <p:xfrm>
          <a:off x="3358903" y="963465"/>
          <a:ext cx="52546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4" name="Equation" r:id="rId6" imgW="2374900" imgH="393700" progId="Equation.3">
                  <p:embed/>
                </p:oleObj>
              </mc:Choice>
              <mc:Fallback>
                <p:oleObj name="Equation" r:id="rId6" imgW="23749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58903" y="963465"/>
                        <a:ext cx="5254625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80829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28967" y="2000428"/>
            <a:ext cx="8229600" cy="17831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Let </a:t>
            </a:r>
            <a:r>
              <a:rPr lang="en-US" i="1" dirty="0">
                <a:latin typeface="Times"/>
                <a:cs typeface="Times"/>
              </a:rPr>
              <a:t>k</a:t>
            </a:r>
            <a:r>
              <a:rPr lang="en-US" dirty="0" smtClean="0"/>
              <a:t> be a divisor of </a:t>
            </a:r>
            <a:r>
              <a:rPr lang="en-US" i="1" dirty="0" err="1" smtClean="0">
                <a:latin typeface="Times"/>
                <a:cs typeface="Times"/>
              </a:rPr>
              <a:t>num</a:t>
            </a:r>
            <a:r>
              <a:rPr lang="en-US" dirty="0" smtClean="0"/>
              <a:t> in the second </a:t>
            </a:r>
            <a:br>
              <a:rPr lang="en-US" dirty="0" smtClean="0"/>
            </a:br>
            <a:r>
              <a:rPr lang="en-US" dirty="0" smtClean="0"/>
              <a:t>half of the range. That is, 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Let </a:t>
            </a:r>
            <a:r>
              <a:rPr lang="en-US" i="1" dirty="0">
                <a:latin typeface="Times"/>
                <a:cs typeface="Times"/>
              </a:rPr>
              <a:t>d</a:t>
            </a:r>
            <a:r>
              <a:rPr lang="en-US" dirty="0" smtClean="0"/>
              <a:t> be </a:t>
            </a:r>
            <a:r>
              <a:rPr lang="en-US" i="1" dirty="0" smtClean="0">
                <a:latin typeface="Times"/>
                <a:cs typeface="Times"/>
              </a:rPr>
              <a:t>k</a:t>
            </a:r>
            <a:r>
              <a:rPr lang="en-US" dirty="0" smtClean="0"/>
              <a:t>’s complementary divisor, therefore</a:t>
            </a:r>
          </a:p>
        </p:txBody>
      </p:sp>
      <p:sp>
        <p:nvSpPr>
          <p:cNvPr id="3" name="Oval 2"/>
          <p:cNvSpPr/>
          <p:nvPr/>
        </p:nvSpPr>
        <p:spPr>
          <a:xfrm>
            <a:off x="6379037" y="963464"/>
            <a:ext cx="2415913" cy="888307"/>
          </a:xfrm>
          <a:prstGeom prst="ellipse">
            <a:avLst/>
          </a:prstGeom>
          <a:noFill/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995479" y="1843127"/>
            <a:ext cx="3754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srgbClr val="FF6600"/>
                </a:solidFill>
                <a:latin typeface="Times"/>
                <a:cs typeface="Times"/>
              </a:rPr>
              <a:t>k</a:t>
            </a:r>
            <a:endParaRPr lang="en-US" sz="2800" dirty="0">
              <a:solidFill>
                <a:srgbClr val="FF66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463616" y="1598120"/>
            <a:ext cx="542290" cy="444773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775406"/>
              </p:ext>
            </p:extLst>
          </p:nvPr>
        </p:nvGraphicFramePr>
        <p:xfrm>
          <a:off x="7807033" y="3136269"/>
          <a:ext cx="11461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7" name="Equation" r:id="rId4" imgW="431800" imgH="215900" progId="Equation.3">
                  <p:embed/>
                </p:oleObj>
              </mc:Choice>
              <mc:Fallback>
                <p:oleObj name="Equation" r:id="rId4" imgW="431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07033" y="3136269"/>
                        <a:ext cx="1146175" cy="574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085821"/>
              </p:ext>
            </p:extLst>
          </p:nvPr>
        </p:nvGraphicFramePr>
        <p:xfrm>
          <a:off x="4353899" y="2557006"/>
          <a:ext cx="12223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8" name="Equation" r:id="rId6" imgW="444500" imgH="215900" progId="Equation.3">
                  <p:embed/>
                </p:oleObj>
              </mc:Choice>
              <mc:Fallback>
                <p:oleObj name="Equation" r:id="rId6" imgW="4445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53899" y="2557006"/>
                        <a:ext cx="1222375" cy="59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  <p:graphicFrame>
        <p:nvGraphicFramePr>
          <p:cNvPr id="18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8093905"/>
              </p:ext>
            </p:extLst>
          </p:nvPr>
        </p:nvGraphicFramePr>
        <p:xfrm>
          <a:off x="3358903" y="963465"/>
          <a:ext cx="52546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9" name="Equation" r:id="rId8" imgW="2374900" imgH="393700" progId="Equation.3">
                  <p:embed/>
                </p:oleObj>
              </mc:Choice>
              <mc:Fallback>
                <p:oleObj name="Equation" r:id="rId8" imgW="23749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58903" y="963465"/>
                        <a:ext cx="5254625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57552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28967" y="2000428"/>
            <a:ext cx="8229600" cy="17831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Let </a:t>
            </a:r>
            <a:r>
              <a:rPr lang="en-US" i="1" dirty="0">
                <a:latin typeface="Times"/>
                <a:cs typeface="Times"/>
              </a:rPr>
              <a:t>k</a:t>
            </a:r>
            <a:r>
              <a:rPr lang="en-US" dirty="0" smtClean="0"/>
              <a:t> be a divisor of </a:t>
            </a:r>
            <a:r>
              <a:rPr lang="en-US" i="1" dirty="0" err="1" smtClean="0">
                <a:latin typeface="Times"/>
                <a:cs typeface="Times"/>
              </a:rPr>
              <a:t>num</a:t>
            </a:r>
            <a:r>
              <a:rPr lang="en-US" dirty="0" smtClean="0"/>
              <a:t> in the second </a:t>
            </a:r>
            <a:br>
              <a:rPr lang="en-US" dirty="0" smtClean="0"/>
            </a:br>
            <a:r>
              <a:rPr lang="en-US" dirty="0" smtClean="0"/>
              <a:t>half of the range. That is, 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Let </a:t>
            </a:r>
            <a:r>
              <a:rPr lang="en-US" i="1" dirty="0">
                <a:latin typeface="Times"/>
                <a:cs typeface="Times"/>
              </a:rPr>
              <a:t>d</a:t>
            </a:r>
            <a:r>
              <a:rPr lang="en-US" dirty="0" smtClean="0"/>
              <a:t> be </a:t>
            </a:r>
            <a:r>
              <a:rPr lang="en-US" i="1" dirty="0" smtClean="0">
                <a:latin typeface="Times"/>
                <a:cs typeface="Times"/>
              </a:rPr>
              <a:t>k</a:t>
            </a:r>
            <a:r>
              <a:rPr lang="en-US" dirty="0" smtClean="0"/>
              <a:t>’s complementary divisor, therefore</a:t>
            </a:r>
          </a:p>
        </p:txBody>
      </p:sp>
      <p:sp>
        <p:nvSpPr>
          <p:cNvPr id="3" name="Oval 2"/>
          <p:cNvSpPr/>
          <p:nvPr/>
        </p:nvSpPr>
        <p:spPr>
          <a:xfrm>
            <a:off x="6379037" y="963464"/>
            <a:ext cx="2415913" cy="888307"/>
          </a:xfrm>
          <a:prstGeom prst="ellipse">
            <a:avLst/>
          </a:prstGeom>
          <a:noFill/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995479" y="1843127"/>
            <a:ext cx="3754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srgbClr val="FF6600"/>
                </a:solidFill>
                <a:latin typeface="Times"/>
                <a:cs typeface="Times"/>
              </a:rPr>
              <a:t>k</a:t>
            </a:r>
            <a:endParaRPr lang="en-US" sz="2800" dirty="0">
              <a:solidFill>
                <a:srgbClr val="FF66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463616" y="1598120"/>
            <a:ext cx="542290" cy="444773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567069"/>
              </p:ext>
            </p:extLst>
          </p:nvPr>
        </p:nvGraphicFramePr>
        <p:xfrm>
          <a:off x="7807033" y="3136269"/>
          <a:ext cx="11461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3" name="Equation" r:id="rId4" imgW="431800" imgH="215900" progId="Equation.3">
                  <p:embed/>
                </p:oleObj>
              </mc:Choice>
              <mc:Fallback>
                <p:oleObj name="Equation" r:id="rId4" imgW="431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07033" y="3136269"/>
                        <a:ext cx="1146175" cy="574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890626"/>
              </p:ext>
            </p:extLst>
          </p:nvPr>
        </p:nvGraphicFramePr>
        <p:xfrm>
          <a:off x="4353899" y="2557006"/>
          <a:ext cx="12223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4" name="Equation" r:id="rId6" imgW="444500" imgH="215900" progId="Equation.3">
                  <p:embed/>
                </p:oleObj>
              </mc:Choice>
              <mc:Fallback>
                <p:oleObj name="Equation" r:id="rId6" imgW="4445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53899" y="2557006"/>
                        <a:ext cx="1222375" cy="59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148473" y="3733004"/>
            <a:ext cx="1826831" cy="6826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We have: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  <p:graphicFrame>
        <p:nvGraphicFramePr>
          <p:cNvPr id="18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6002974"/>
              </p:ext>
            </p:extLst>
          </p:nvPr>
        </p:nvGraphicFramePr>
        <p:xfrm>
          <a:off x="3358903" y="963465"/>
          <a:ext cx="52546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5" name="Equation" r:id="rId8" imgW="2374900" imgH="393700" progId="Equation.3">
                  <p:embed/>
                </p:oleObj>
              </mc:Choice>
              <mc:Fallback>
                <p:oleObj name="Equation" r:id="rId8" imgW="23749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58903" y="963465"/>
                        <a:ext cx="5254625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40445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28967" y="2000428"/>
            <a:ext cx="8229600" cy="17831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Let </a:t>
            </a:r>
            <a:r>
              <a:rPr lang="en-US" i="1" dirty="0">
                <a:latin typeface="Times"/>
                <a:cs typeface="Times"/>
              </a:rPr>
              <a:t>k</a:t>
            </a:r>
            <a:r>
              <a:rPr lang="en-US" dirty="0" smtClean="0"/>
              <a:t> be a divisor of </a:t>
            </a:r>
            <a:r>
              <a:rPr lang="en-US" i="1" dirty="0" err="1" smtClean="0">
                <a:latin typeface="Times"/>
                <a:cs typeface="Times"/>
              </a:rPr>
              <a:t>num</a:t>
            </a:r>
            <a:r>
              <a:rPr lang="en-US" dirty="0" smtClean="0"/>
              <a:t> in the second </a:t>
            </a:r>
            <a:br>
              <a:rPr lang="en-US" dirty="0" smtClean="0"/>
            </a:br>
            <a:r>
              <a:rPr lang="en-US" dirty="0" smtClean="0"/>
              <a:t>half of the range. That is, 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Let </a:t>
            </a:r>
            <a:r>
              <a:rPr lang="en-US" i="1" dirty="0">
                <a:latin typeface="Times"/>
                <a:cs typeface="Times"/>
              </a:rPr>
              <a:t>d</a:t>
            </a:r>
            <a:r>
              <a:rPr lang="en-US" dirty="0" smtClean="0"/>
              <a:t> be </a:t>
            </a:r>
            <a:r>
              <a:rPr lang="en-US" i="1" dirty="0" smtClean="0">
                <a:latin typeface="Times"/>
                <a:cs typeface="Times"/>
              </a:rPr>
              <a:t>k</a:t>
            </a:r>
            <a:r>
              <a:rPr lang="en-US" dirty="0" smtClean="0"/>
              <a:t>’s complementary divisor, therefore</a:t>
            </a:r>
          </a:p>
        </p:txBody>
      </p:sp>
      <p:sp>
        <p:nvSpPr>
          <p:cNvPr id="3" name="Oval 2"/>
          <p:cNvSpPr/>
          <p:nvPr/>
        </p:nvSpPr>
        <p:spPr>
          <a:xfrm>
            <a:off x="6379037" y="963464"/>
            <a:ext cx="2415913" cy="888307"/>
          </a:xfrm>
          <a:prstGeom prst="ellipse">
            <a:avLst/>
          </a:prstGeom>
          <a:noFill/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995479" y="1843127"/>
            <a:ext cx="3754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srgbClr val="FF6600"/>
                </a:solidFill>
                <a:latin typeface="Times"/>
                <a:cs typeface="Times"/>
              </a:rPr>
              <a:t>k</a:t>
            </a:r>
            <a:endParaRPr lang="en-US" sz="2800" dirty="0">
              <a:solidFill>
                <a:srgbClr val="FF66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463616" y="1598120"/>
            <a:ext cx="542290" cy="444773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2066897"/>
              </p:ext>
            </p:extLst>
          </p:nvPr>
        </p:nvGraphicFramePr>
        <p:xfrm>
          <a:off x="7807033" y="3136269"/>
          <a:ext cx="11461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7" name="Equation" r:id="rId4" imgW="431800" imgH="215900" progId="Equation.3">
                  <p:embed/>
                </p:oleObj>
              </mc:Choice>
              <mc:Fallback>
                <p:oleObj name="Equation" r:id="rId4" imgW="431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07033" y="3136269"/>
                        <a:ext cx="1146175" cy="574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283912"/>
              </p:ext>
            </p:extLst>
          </p:nvPr>
        </p:nvGraphicFramePr>
        <p:xfrm>
          <a:off x="4353899" y="2557006"/>
          <a:ext cx="12223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8" name="Equation" r:id="rId6" imgW="444500" imgH="215900" progId="Equation.3">
                  <p:embed/>
                </p:oleObj>
              </mc:Choice>
              <mc:Fallback>
                <p:oleObj name="Equation" r:id="rId6" imgW="4445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53899" y="2557006"/>
                        <a:ext cx="1222375" cy="59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5557074"/>
              </p:ext>
            </p:extLst>
          </p:nvPr>
        </p:nvGraphicFramePr>
        <p:xfrm>
          <a:off x="1929384" y="3575304"/>
          <a:ext cx="1308100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9" name="Equation" r:id="rId8" imgW="533400" imgH="393700" progId="Equation.3">
                  <p:embed/>
                </p:oleObj>
              </mc:Choice>
              <mc:Fallback>
                <p:oleObj name="Equation" r:id="rId8" imgW="5334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29384" y="3575304"/>
                        <a:ext cx="1308100" cy="966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148473" y="3733004"/>
            <a:ext cx="1826831" cy="6826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We have: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  <p:graphicFrame>
        <p:nvGraphicFramePr>
          <p:cNvPr id="18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436409"/>
              </p:ext>
            </p:extLst>
          </p:nvPr>
        </p:nvGraphicFramePr>
        <p:xfrm>
          <a:off x="3358903" y="963465"/>
          <a:ext cx="52546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0" name="Equation" r:id="rId10" imgW="2374900" imgH="393700" progId="Equation.3">
                  <p:embed/>
                </p:oleObj>
              </mc:Choice>
              <mc:Fallback>
                <p:oleObj name="Equation" r:id="rId10" imgW="23749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358903" y="963465"/>
                        <a:ext cx="5254625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7807033" y="3117219"/>
            <a:ext cx="1146175" cy="560213"/>
          </a:xfrm>
          <a:prstGeom prst="rect">
            <a:avLst/>
          </a:prstGeom>
          <a:solidFill>
            <a:schemeClr val="accent4">
              <a:alpha val="34000"/>
            </a:schemeClr>
          </a:solidFill>
          <a:ln>
            <a:solidFill>
              <a:schemeClr val="accent4">
                <a:lumMod val="60000"/>
                <a:lumOff val="40000"/>
                <a:alpha val="47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29458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28967" y="2000428"/>
            <a:ext cx="8229600" cy="17831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Let </a:t>
            </a:r>
            <a:r>
              <a:rPr lang="en-US" i="1" dirty="0">
                <a:latin typeface="Times"/>
                <a:cs typeface="Times"/>
              </a:rPr>
              <a:t>k</a:t>
            </a:r>
            <a:r>
              <a:rPr lang="en-US" dirty="0" smtClean="0"/>
              <a:t> be a divisor of </a:t>
            </a:r>
            <a:r>
              <a:rPr lang="en-US" i="1" dirty="0" err="1" smtClean="0">
                <a:latin typeface="Times"/>
                <a:cs typeface="Times"/>
              </a:rPr>
              <a:t>num</a:t>
            </a:r>
            <a:r>
              <a:rPr lang="en-US" dirty="0" smtClean="0"/>
              <a:t> in the second </a:t>
            </a:r>
            <a:br>
              <a:rPr lang="en-US" dirty="0" smtClean="0"/>
            </a:br>
            <a:r>
              <a:rPr lang="en-US" dirty="0" smtClean="0"/>
              <a:t>half of the range. That is, 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Let </a:t>
            </a:r>
            <a:r>
              <a:rPr lang="en-US" i="1" dirty="0">
                <a:latin typeface="Times"/>
                <a:cs typeface="Times"/>
              </a:rPr>
              <a:t>d</a:t>
            </a:r>
            <a:r>
              <a:rPr lang="en-US" dirty="0" smtClean="0"/>
              <a:t> be </a:t>
            </a:r>
            <a:r>
              <a:rPr lang="en-US" i="1" dirty="0" smtClean="0">
                <a:latin typeface="Times"/>
                <a:cs typeface="Times"/>
              </a:rPr>
              <a:t>k</a:t>
            </a:r>
            <a:r>
              <a:rPr lang="en-US" dirty="0" smtClean="0"/>
              <a:t>’s complementary divisor, therefore</a:t>
            </a:r>
          </a:p>
        </p:txBody>
      </p:sp>
      <p:sp>
        <p:nvSpPr>
          <p:cNvPr id="3" name="Oval 2"/>
          <p:cNvSpPr/>
          <p:nvPr/>
        </p:nvSpPr>
        <p:spPr>
          <a:xfrm>
            <a:off x="6379037" y="963464"/>
            <a:ext cx="2415913" cy="888307"/>
          </a:xfrm>
          <a:prstGeom prst="ellipse">
            <a:avLst/>
          </a:prstGeom>
          <a:noFill/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995479" y="1843127"/>
            <a:ext cx="3754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srgbClr val="FF6600"/>
                </a:solidFill>
                <a:latin typeface="Times"/>
                <a:cs typeface="Times"/>
              </a:rPr>
              <a:t>k</a:t>
            </a:r>
            <a:endParaRPr lang="en-US" sz="2800" dirty="0">
              <a:solidFill>
                <a:srgbClr val="FF66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463616" y="1598120"/>
            <a:ext cx="542290" cy="444773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78397"/>
              </p:ext>
            </p:extLst>
          </p:nvPr>
        </p:nvGraphicFramePr>
        <p:xfrm>
          <a:off x="7807033" y="3136269"/>
          <a:ext cx="11461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3" name="Equation" r:id="rId4" imgW="431800" imgH="215900" progId="Equation.3">
                  <p:embed/>
                </p:oleObj>
              </mc:Choice>
              <mc:Fallback>
                <p:oleObj name="Equation" r:id="rId4" imgW="431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07033" y="3136269"/>
                        <a:ext cx="1146175" cy="574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1004560"/>
              </p:ext>
            </p:extLst>
          </p:nvPr>
        </p:nvGraphicFramePr>
        <p:xfrm>
          <a:off x="4353899" y="2557006"/>
          <a:ext cx="12223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4" name="Equation" r:id="rId6" imgW="444500" imgH="215900" progId="Equation.3">
                  <p:embed/>
                </p:oleObj>
              </mc:Choice>
              <mc:Fallback>
                <p:oleObj name="Equation" r:id="rId6" imgW="4445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53899" y="2557006"/>
                        <a:ext cx="1222375" cy="59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699200"/>
              </p:ext>
            </p:extLst>
          </p:nvPr>
        </p:nvGraphicFramePr>
        <p:xfrm>
          <a:off x="1929384" y="3571875"/>
          <a:ext cx="236855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5" name="Equation" r:id="rId8" imgW="965200" imgH="444500" progId="Equation.3">
                  <p:embed/>
                </p:oleObj>
              </mc:Choice>
              <mc:Fallback>
                <p:oleObj name="Equation" r:id="rId8" imgW="9652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29384" y="3571875"/>
                        <a:ext cx="2368550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148473" y="3733004"/>
            <a:ext cx="1826831" cy="6826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We have: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  <p:graphicFrame>
        <p:nvGraphicFramePr>
          <p:cNvPr id="18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523282"/>
              </p:ext>
            </p:extLst>
          </p:nvPr>
        </p:nvGraphicFramePr>
        <p:xfrm>
          <a:off x="3358903" y="963465"/>
          <a:ext cx="52546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6" name="Equation" r:id="rId10" imgW="2374900" imgH="393700" progId="Equation.3">
                  <p:embed/>
                </p:oleObj>
              </mc:Choice>
              <mc:Fallback>
                <p:oleObj name="Equation" r:id="rId10" imgW="23749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358903" y="963465"/>
                        <a:ext cx="5254625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/>
          <p:cNvSpPr/>
          <p:nvPr/>
        </p:nvSpPr>
        <p:spPr>
          <a:xfrm>
            <a:off x="4350702" y="2557006"/>
            <a:ext cx="1225572" cy="560213"/>
          </a:xfrm>
          <a:prstGeom prst="rect">
            <a:avLst/>
          </a:prstGeom>
          <a:solidFill>
            <a:schemeClr val="accent4">
              <a:alpha val="34000"/>
            </a:schemeClr>
          </a:solidFill>
          <a:ln>
            <a:solidFill>
              <a:schemeClr val="accent4">
                <a:lumMod val="60000"/>
                <a:lumOff val="40000"/>
                <a:alpha val="47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18067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99" y="1193800"/>
            <a:ext cx="8817901" cy="546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u="sng" dirty="0" smtClean="0">
                <a:solidFill>
                  <a:srgbClr val="FF6600"/>
                </a:solidFill>
              </a:rPr>
              <a:t>Definition</a:t>
            </a:r>
            <a:r>
              <a:rPr lang="en-US" sz="2800" dirty="0" smtClean="0">
                <a:solidFill>
                  <a:srgbClr val="FF6600"/>
                </a:solidFill>
              </a:rPr>
              <a:t>:</a:t>
            </a:r>
            <a:r>
              <a:rPr lang="en-US" sz="2800" dirty="0" smtClean="0"/>
              <a:t> Let </a:t>
            </a:r>
            <a:r>
              <a:rPr lang="en-US" sz="2800" i="1" dirty="0" smtClean="0">
                <a:latin typeface="Times"/>
                <a:cs typeface="Times"/>
              </a:rPr>
              <a:t>num</a:t>
            </a:r>
            <a:r>
              <a:rPr lang="en-US" sz="2800" dirty="0" smtClean="0"/>
              <a:t>≥2 be an integer. 	</a:t>
            </a:r>
            <a:r>
              <a:rPr lang="en-US" sz="2800" dirty="0" smtClean="0">
                <a:solidFill>
                  <a:srgbClr val="376092"/>
                </a:solidFill>
              </a:rPr>
              <a:t>				</a:t>
            </a:r>
            <a:endParaRPr lang="en-US" sz="28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4479667" y="324433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1914446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28967" y="2000428"/>
            <a:ext cx="8229600" cy="17831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Let </a:t>
            </a:r>
            <a:r>
              <a:rPr lang="en-US" i="1" dirty="0">
                <a:latin typeface="Times"/>
                <a:cs typeface="Times"/>
              </a:rPr>
              <a:t>k</a:t>
            </a:r>
            <a:r>
              <a:rPr lang="en-US" dirty="0" smtClean="0"/>
              <a:t> be a divisor of </a:t>
            </a:r>
            <a:r>
              <a:rPr lang="en-US" i="1" dirty="0" err="1" smtClean="0">
                <a:latin typeface="Times"/>
                <a:cs typeface="Times"/>
              </a:rPr>
              <a:t>num</a:t>
            </a:r>
            <a:r>
              <a:rPr lang="en-US" dirty="0" smtClean="0"/>
              <a:t> in the second </a:t>
            </a:r>
            <a:br>
              <a:rPr lang="en-US" dirty="0" smtClean="0"/>
            </a:br>
            <a:r>
              <a:rPr lang="en-US" dirty="0" smtClean="0"/>
              <a:t>half of the range. That is, 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Let </a:t>
            </a:r>
            <a:r>
              <a:rPr lang="en-US" i="1" dirty="0">
                <a:latin typeface="Times"/>
                <a:cs typeface="Times"/>
              </a:rPr>
              <a:t>d</a:t>
            </a:r>
            <a:r>
              <a:rPr lang="en-US" dirty="0" smtClean="0"/>
              <a:t> be </a:t>
            </a:r>
            <a:r>
              <a:rPr lang="en-US" i="1" dirty="0" smtClean="0">
                <a:latin typeface="Times"/>
                <a:cs typeface="Times"/>
              </a:rPr>
              <a:t>k</a:t>
            </a:r>
            <a:r>
              <a:rPr lang="en-US" dirty="0" smtClean="0"/>
              <a:t>’s complementary divisor, therefore</a:t>
            </a:r>
          </a:p>
        </p:txBody>
      </p:sp>
      <p:sp>
        <p:nvSpPr>
          <p:cNvPr id="3" name="Oval 2"/>
          <p:cNvSpPr/>
          <p:nvPr/>
        </p:nvSpPr>
        <p:spPr>
          <a:xfrm>
            <a:off x="6379037" y="963464"/>
            <a:ext cx="2415913" cy="888307"/>
          </a:xfrm>
          <a:prstGeom prst="ellipse">
            <a:avLst/>
          </a:prstGeom>
          <a:noFill/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995479" y="1843127"/>
            <a:ext cx="3754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srgbClr val="FF6600"/>
                </a:solidFill>
                <a:latin typeface="Times"/>
                <a:cs typeface="Times"/>
              </a:rPr>
              <a:t>k</a:t>
            </a:r>
            <a:endParaRPr lang="en-US" sz="2800" dirty="0">
              <a:solidFill>
                <a:srgbClr val="FF66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463616" y="1598120"/>
            <a:ext cx="542290" cy="444773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1091506"/>
              </p:ext>
            </p:extLst>
          </p:nvPr>
        </p:nvGraphicFramePr>
        <p:xfrm>
          <a:off x="7807033" y="3136269"/>
          <a:ext cx="11461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9" name="Equation" r:id="rId4" imgW="431800" imgH="215900" progId="Equation.3">
                  <p:embed/>
                </p:oleObj>
              </mc:Choice>
              <mc:Fallback>
                <p:oleObj name="Equation" r:id="rId4" imgW="431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07033" y="3136269"/>
                        <a:ext cx="1146175" cy="574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7860316"/>
              </p:ext>
            </p:extLst>
          </p:nvPr>
        </p:nvGraphicFramePr>
        <p:xfrm>
          <a:off x="4353899" y="2557006"/>
          <a:ext cx="12223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0" name="Equation" r:id="rId6" imgW="444500" imgH="215900" progId="Equation.3">
                  <p:embed/>
                </p:oleObj>
              </mc:Choice>
              <mc:Fallback>
                <p:oleObj name="Equation" r:id="rId6" imgW="4445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53899" y="2557006"/>
                        <a:ext cx="1222375" cy="59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512309"/>
              </p:ext>
            </p:extLst>
          </p:nvPr>
        </p:nvGraphicFramePr>
        <p:xfrm>
          <a:off x="1920240" y="3571875"/>
          <a:ext cx="2430462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1" name="Equation" r:id="rId8" imgW="990600" imgH="444500" progId="Equation.3">
                  <p:embed/>
                </p:oleObj>
              </mc:Choice>
              <mc:Fallback>
                <p:oleObj name="Equation" r:id="rId8" imgW="9906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20240" y="3571875"/>
                        <a:ext cx="2430462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148473" y="3733004"/>
            <a:ext cx="1826831" cy="6826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We have: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  <p:graphicFrame>
        <p:nvGraphicFramePr>
          <p:cNvPr id="18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497812"/>
              </p:ext>
            </p:extLst>
          </p:nvPr>
        </p:nvGraphicFramePr>
        <p:xfrm>
          <a:off x="3358903" y="963465"/>
          <a:ext cx="52546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2" name="Equation" r:id="rId10" imgW="2374900" imgH="393700" progId="Equation.3">
                  <p:embed/>
                </p:oleObj>
              </mc:Choice>
              <mc:Fallback>
                <p:oleObj name="Equation" r:id="rId10" imgW="23749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358903" y="963465"/>
                        <a:ext cx="5254625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/>
          <p:cNvSpPr/>
          <p:nvPr/>
        </p:nvSpPr>
        <p:spPr>
          <a:xfrm>
            <a:off x="4350702" y="2557006"/>
            <a:ext cx="1225572" cy="560213"/>
          </a:xfrm>
          <a:prstGeom prst="rect">
            <a:avLst/>
          </a:prstGeom>
          <a:solidFill>
            <a:schemeClr val="accent4">
              <a:alpha val="34000"/>
            </a:schemeClr>
          </a:solidFill>
          <a:ln>
            <a:solidFill>
              <a:schemeClr val="accent4">
                <a:lumMod val="60000"/>
                <a:lumOff val="40000"/>
                <a:alpha val="47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95800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28967" y="2000428"/>
            <a:ext cx="8229600" cy="17831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Let </a:t>
            </a:r>
            <a:r>
              <a:rPr lang="en-US" i="1" dirty="0">
                <a:latin typeface="Times"/>
                <a:cs typeface="Times"/>
              </a:rPr>
              <a:t>k</a:t>
            </a:r>
            <a:r>
              <a:rPr lang="en-US" dirty="0" smtClean="0"/>
              <a:t> be a divisor of </a:t>
            </a:r>
            <a:r>
              <a:rPr lang="en-US" i="1" dirty="0" err="1" smtClean="0">
                <a:latin typeface="Times"/>
                <a:cs typeface="Times"/>
              </a:rPr>
              <a:t>num</a:t>
            </a:r>
            <a:r>
              <a:rPr lang="en-US" dirty="0" smtClean="0"/>
              <a:t> in the second </a:t>
            </a:r>
            <a:br>
              <a:rPr lang="en-US" dirty="0" smtClean="0"/>
            </a:br>
            <a:r>
              <a:rPr lang="en-US" dirty="0" smtClean="0"/>
              <a:t>half of the range. That is, 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Let </a:t>
            </a:r>
            <a:r>
              <a:rPr lang="en-US" i="1" dirty="0">
                <a:latin typeface="Times"/>
                <a:cs typeface="Times"/>
              </a:rPr>
              <a:t>d</a:t>
            </a:r>
            <a:r>
              <a:rPr lang="en-US" dirty="0" smtClean="0"/>
              <a:t> be </a:t>
            </a:r>
            <a:r>
              <a:rPr lang="en-US" i="1" dirty="0" smtClean="0">
                <a:latin typeface="Times"/>
                <a:cs typeface="Times"/>
              </a:rPr>
              <a:t>k</a:t>
            </a:r>
            <a:r>
              <a:rPr lang="en-US" dirty="0" smtClean="0"/>
              <a:t>’s complementary divisor, therefore</a:t>
            </a:r>
          </a:p>
        </p:txBody>
      </p:sp>
      <p:sp>
        <p:nvSpPr>
          <p:cNvPr id="3" name="Oval 2"/>
          <p:cNvSpPr/>
          <p:nvPr/>
        </p:nvSpPr>
        <p:spPr>
          <a:xfrm>
            <a:off x="6379037" y="963464"/>
            <a:ext cx="2415913" cy="888307"/>
          </a:xfrm>
          <a:prstGeom prst="ellipse">
            <a:avLst/>
          </a:prstGeom>
          <a:noFill/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995479" y="1843127"/>
            <a:ext cx="3754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srgbClr val="FF6600"/>
                </a:solidFill>
                <a:latin typeface="Times"/>
                <a:cs typeface="Times"/>
              </a:rPr>
              <a:t>k</a:t>
            </a:r>
            <a:endParaRPr lang="en-US" sz="2800" dirty="0">
              <a:solidFill>
                <a:srgbClr val="FF66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463616" y="1598120"/>
            <a:ext cx="542290" cy="444773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359627"/>
              </p:ext>
            </p:extLst>
          </p:nvPr>
        </p:nvGraphicFramePr>
        <p:xfrm>
          <a:off x="7807033" y="3136269"/>
          <a:ext cx="11461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9" name="Equation" r:id="rId4" imgW="431800" imgH="215900" progId="Equation.3">
                  <p:embed/>
                </p:oleObj>
              </mc:Choice>
              <mc:Fallback>
                <p:oleObj name="Equation" r:id="rId4" imgW="431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07033" y="3136269"/>
                        <a:ext cx="1146175" cy="574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511139"/>
              </p:ext>
            </p:extLst>
          </p:nvPr>
        </p:nvGraphicFramePr>
        <p:xfrm>
          <a:off x="4353899" y="2557006"/>
          <a:ext cx="12223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0" name="Equation" r:id="rId6" imgW="444500" imgH="215900" progId="Equation.3">
                  <p:embed/>
                </p:oleObj>
              </mc:Choice>
              <mc:Fallback>
                <p:oleObj name="Equation" r:id="rId6" imgW="4445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53899" y="2557006"/>
                        <a:ext cx="1222375" cy="59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4456738"/>
              </p:ext>
            </p:extLst>
          </p:nvPr>
        </p:nvGraphicFramePr>
        <p:xfrm>
          <a:off x="1920240" y="3571875"/>
          <a:ext cx="3832225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1" name="Equation" r:id="rId8" imgW="1562100" imgH="444500" progId="Equation.3">
                  <p:embed/>
                </p:oleObj>
              </mc:Choice>
              <mc:Fallback>
                <p:oleObj name="Equation" r:id="rId8" imgW="15621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20240" y="3571875"/>
                        <a:ext cx="3832225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148473" y="3733004"/>
            <a:ext cx="1826831" cy="6826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We have: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  <p:graphicFrame>
        <p:nvGraphicFramePr>
          <p:cNvPr id="18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2612919"/>
              </p:ext>
            </p:extLst>
          </p:nvPr>
        </p:nvGraphicFramePr>
        <p:xfrm>
          <a:off x="3358903" y="963465"/>
          <a:ext cx="52546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2" name="Equation" r:id="rId10" imgW="2374900" imgH="393700" progId="Equation.3">
                  <p:embed/>
                </p:oleObj>
              </mc:Choice>
              <mc:Fallback>
                <p:oleObj name="Equation" r:id="rId10" imgW="23749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358903" y="963465"/>
                        <a:ext cx="5254625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58075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28967" y="2000428"/>
            <a:ext cx="8229600" cy="17831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Let </a:t>
            </a:r>
            <a:r>
              <a:rPr lang="en-US" i="1" dirty="0">
                <a:latin typeface="Times"/>
                <a:cs typeface="Times"/>
              </a:rPr>
              <a:t>k</a:t>
            </a:r>
            <a:r>
              <a:rPr lang="en-US" dirty="0" smtClean="0"/>
              <a:t> be a divisor of </a:t>
            </a:r>
            <a:r>
              <a:rPr lang="en-US" i="1" dirty="0" err="1" smtClean="0">
                <a:latin typeface="Times"/>
                <a:cs typeface="Times"/>
              </a:rPr>
              <a:t>num</a:t>
            </a:r>
            <a:r>
              <a:rPr lang="en-US" dirty="0" smtClean="0"/>
              <a:t> in the second </a:t>
            </a:r>
            <a:br>
              <a:rPr lang="en-US" dirty="0" smtClean="0"/>
            </a:br>
            <a:r>
              <a:rPr lang="en-US" dirty="0" smtClean="0"/>
              <a:t>half of the range. That is, 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Let </a:t>
            </a:r>
            <a:r>
              <a:rPr lang="en-US" i="1" dirty="0">
                <a:latin typeface="Times"/>
                <a:cs typeface="Times"/>
              </a:rPr>
              <a:t>d</a:t>
            </a:r>
            <a:r>
              <a:rPr lang="en-US" dirty="0" smtClean="0"/>
              <a:t> be </a:t>
            </a:r>
            <a:r>
              <a:rPr lang="en-US" i="1" dirty="0" smtClean="0">
                <a:latin typeface="Times"/>
                <a:cs typeface="Times"/>
              </a:rPr>
              <a:t>k</a:t>
            </a:r>
            <a:r>
              <a:rPr lang="en-US" dirty="0" smtClean="0"/>
              <a:t>’s complementary divisor, therefore</a:t>
            </a:r>
          </a:p>
        </p:txBody>
      </p:sp>
      <p:sp>
        <p:nvSpPr>
          <p:cNvPr id="3" name="Oval 2"/>
          <p:cNvSpPr/>
          <p:nvPr/>
        </p:nvSpPr>
        <p:spPr>
          <a:xfrm>
            <a:off x="6379037" y="963464"/>
            <a:ext cx="2415913" cy="888307"/>
          </a:xfrm>
          <a:prstGeom prst="ellipse">
            <a:avLst/>
          </a:prstGeom>
          <a:noFill/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995479" y="1843127"/>
            <a:ext cx="3754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srgbClr val="FF6600"/>
                </a:solidFill>
                <a:latin typeface="Times"/>
                <a:cs typeface="Times"/>
              </a:rPr>
              <a:t>k</a:t>
            </a:r>
            <a:endParaRPr lang="en-US" sz="2800" dirty="0">
              <a:solidFill>
                <a:srgbClr val="FF66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463616" y="1598120"/>
            <a:ext cx="542290" cy="444773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784941"/>
              </p:ext>
            </p:extLst>
          </p:nvPr>
        </p:nvGraphicFramePr>
        <p:xfrm>
          <a:off x="7807033" y="3136269"/>
          <a:ext cx="11461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5" name="Equation" r:id="rId4" imgW="431800" imgH="215900" progId="Equation.3">
                  <p:embed/>
                </p:oleObj>
              </mc:Choice>
              <mc:Fallback>
                <p:oleObj name="Equation" r:id="rId4" imgW="431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07033" y="3136269"/>
                        <a:ext cx="1146175" cy="574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667605"/>
              </p:ext>
            </p:extLst>
          </p:nvPr>
        </p:nvGraphicFramePr>
        <p:xfrm>
          <a:off x="4353899" y="2557006"/>
          <a:ext cx="12223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6" name="Equation" r:id="rId6" imgW="444500" imgH="215900" progId="Equation.3">
                  <p:embed/>
                </p:oleObj>
              </mc:Choice>
              <mc:Fallback>
                <p:oleObj name="Equation" r:id="rId6" imgW="4445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53899" y="2557006"/>
                        <a:ext cx="1222375" cy="59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220417"/>
              </p:ext>
            </p:extLst>
          </p:nvPr>
        </p:nvGraphicFramePr>
        <p:xfrm>
          <a:off x="1924700" y="3571413"/>
          <a:ext cx="4391849" cy="1092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7" name="Equation" r:id="rId8" imgW="1790700" imgH="444500" progId="Equation.3">
                  <p:embed/>
                </p:oleObj>
              </mc:Choice>
              <mc:Fallback>
                <p:oleObj name="Equation" r:id="rId8" imgW="17907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24700" y="3571413"/>
                        <a:ext cx="4391849" cy="10928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148473" y="3733004"/>
            <a:ext cx="1826831" cy="6826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We have: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  <p:graphicFrame>
        <p:nvGraphicFramePr>
          <p:cNvPr id="18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246654"/>
              </p:ext>
            </p:extLst>
          </p:nvPr>
        </p:nvGraphicFramePr>
        <p:xfrm>
          <a:off x="3358903" y="963465"/>
          <a:ext cx="52546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8" name="Equation" r:id="rId10" imgW="2374900" imgH="393700" progId="Equation.3">
                  <p:embed/>
                </p:oleObj>
              </mc:Choice>
              <mc:Fallback>
                <p:oleObj name="Equation" r:id="rId10" imgW="23749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358903" y="963465"/>
                        <a:ext cx="5254625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99997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28967" y="2000428"/>
            <a:ext cx="8229600" cy="17831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Let </a:t>
            </a:r>
            <a:r>
              <a:rPr lang="en-US" i="1" dirty="0">
                <a:latin typeface="Times"/>
                <a:cs typeface="Times"/>
              </a:rPr>
              <a:t>k</a:t>
            </a:r>
            <a:r>
              <a:rPr lang="en-US" dirty="0" smtClean="0"/>
              <a:t> be a divisor of </a:t>
            </a:r>
            <a:r>
              <a:rPr lang="en-US" i="1" dirty="0" err="1" smtClean="0">
                <a:latin typeface="Times"/>
                <a:cs typeface="Times"/>
              </a:rPr>
              <a:t>num</a:t>
            </a:r>
            <a:r>
              <a:rPr lang="en-US" dirty="0" smtClean="0"/>
              <a:t> in the second </a:t>
            </a:r>
            <a:br>
              <a:rPr lang="en-US" dirty="0" smtClean="0"/>
            </a:br>
            <a:r>
              <a:rPr lang="en-US" dirty="0" smtClean="0"/>
              <a:t>half of the range. That is, 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Let </a:t>
            </a:r>
            <a:r>
              <a:rPr lang="en-US" i="1" dirty="0">
                <a:latin typeface="Times"/>
                <a:cs typeface="Times"/>
              </a:rPr>
              <a:t>d</a:t>
            </a:r>
            <a:r>
              <a:rPr lang="en-US" dirty="0" smtClean="0"/>
              <a:t> be </a:t>
            </a:r>
            <a:r>
              <a:rPr lang="en-US" i="1" dirty="0" smtClean="0">
                <a:latin typeface="Times"/>
                <a:cs typeface="Times"/>
              </a:rPr>
              <a:t>k</a:t>
            </a:r>
            <a:r>
              <a:rPr lang="en-US" dirty="0" smtClean="0"/>
              <a:t>’s complementary divisor, therefore</a:t>
            </a:r>
          </a:p>
        </p:txBody>
      </p:sp>
      <p:sp>
        <p:nvSpPr>
          <p:cNvPr id="3" name="Oval 2"/>
          <p:cNvSpPr/>
          <p:nvPr/>
        </p:nvSpPr>
        <p:spPr>
          <a:xfrm>
            <a:off x="6379037" y="963464"/>
            <a:ext cx="2415913" cy="888307"/>
          </a:xfrm>
          <a:prstGeom prst="ellipse">
            <a:avLst/>
          </a:prstGeom>
          <a:noFill/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995479" y="1843127"/>
            <a:ext cx="3754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srgbClr val="FF6600"/>
                </a:solidFill>
                <a:latin typeface="Times"/>
                <a:cs typeface="Times"/>
              </a:rPr>
              <a:t>k</a:t>
            </a:r>
            <a:endParaRPr lang="en-US" sz="2800" dirty="0">
              <a:solidFill>
                <a:srgbClr val="FF66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463616" y="1598120"/>
            <a:ext cx="542290" cy="444773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699542"/>
              </p:ext>
            </p:extLst>
          </p:nvPr>
        </p:nvGraphicFramePr>
        <p:xfrm>
          <a:off x="7807033" y="3136269"/>
          <a:ext cx="11461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1" name="Equation" r:id="rId4" imgW="431800" imgH="215900" progId="Equation.3">
                  <p:embed/>
                </p:oleObj>
              </mc:Choice>
              <mc:Fallback>
                <p:oleObj name="Equation" r:id="rId4" imgW="431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07033" y="3136269"/>
                        <a:ext cx="1146175" cy="574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120497"/>
              </p:ext>
            </p:extLst>
          </p:nvPr>
        </p:nvGraphicFramePr>
        <p:xfrm>
          <a:off x="4353899" y="2557006"/>
          <a:ext cx="12223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2" name="Equation" r:id="rId6" imgW="444500" imgH="215900" progId="Equation.3">
                  <p:embed/>
                </p:oleObj>
              </mc:Choice>
              <mc:Fallback>
                <p:oleObj name="Equation" r:id="rId6" imgW="4445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53899" y="2557006"/>
                        <a:ext cx="1222375" cy="59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3321329"/>
              </p:ext>
            </p:extLst>
          </p:nvPr>
        </p:nvGraphicFramePr>
        <p:xfrm>
          <a:off x="1924700" y="3571413"/>
          <a:ext cx="4391849" cy="1092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3" name="Equation" r:id="rId8" imgW="1790700" imgH="444500" progId="Equation.3">
                  <p:embed/>
                </p:oleObj>
              </mc:Choice>
              <mc:Fallback>
                <p:oleObj name="Equation" r:id="rId8" imgW="17907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24700" y="3571413"/>
                        <a:ext cx="4391849" cy="10928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148473" y="3733004"/>
            <a:ext cx="1826831" cy="6826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We have: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  <p:graphicFrame>
        <p:nvGraphicFramePr>
          <p:cNvPr id="18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45244"/>
              </p:ext>
            </p:extLst>
          </p:nvPr>
        </p:nvGraphicFramePr>
        <p:xfrm>
          <a:off x="3358903" y="963465"/>
          <a:ext cx="52546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4" name="Equation" r:id="rId10" imgW="2374900" imgH="393700" progId="Equation.3">
                  <p:embed/>
                </p:oleObj>
              </mc:Choice>
              <mc:Fallback>
                <p:oleObj name="Equation" r:id="rId10" imgW="23749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358903" y="963465"/>
                        <a:ext cx="5254625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/>
          <p:cNvSpPr/>
          <p:nvPr/>
        </p:nvSpPr>
        <p:spPr>
          <a:xfrm>
            <a:off x="1924700" y="3644409"/>
            <a:ext cx="4391849" cy="1041512"/>
          </a:xfrm>
          <a:prstGeom prst="rect">
            <a:avLst/>
          </a:prstGeom>
          <a:solidFill>
            <a:schemeClr val="accent4">
              <a:alpha val="34000"/>
            </a:schemeClr>
          </a:solidFill>
          <a:ln>
            <a:solidFill>
              <a:schemeClr val="accent4">
                <a:lumMod val="60000"/>
                <a:lumOff val="40000"/>
                <a:alpha val="47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74950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28967" y="2000428"/>
            <a:ext cx="8229600" cy="17831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Let </a:t>
            </a:r>
            <a:r>
              <a:rPr lang="en-US" i="1" dirty="0">
                <a:latin typeface="Times"/>
                <a:cs typeface="Times"/>
              </a:rPr>
              <a:t>k</a:t>
            </a:r>
            <a:r>
              <a:rPr lang="en-US" dirty="0" smtClean="0"/>
              <a:t> be a divisor of </a:t>
            </a:r>
            <a:r>
              <a:rPr lang="en-US" i="1" dirty="0" err="1" smtClean="0">
                <a:latin typeface="Times"/>
                <a:cs typeface="Times"/>
              </a:rPr>
              <a:t>num</a:t>
            </a:r>
            <a:r>
              <a:rPr lang="en-US" dirty="0" smtClean="0"/>
              <a:t> in the second </a:t>
            </a:r>
            <a:br>
              <a:rPr lang="en-US" dirty="0" smtClean="0"/>
            </a:br>
            <a:r>
              <a:rPr lang="en-US" dirty="0" smtClean="0"/>
              <a:t>half of the range. That is, 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Let </a:t>
            </a:r>
            <a:r>
              <a:rPr lang="en-US" i="1" dirty="0">
                <a:latin typeface="Times"/>
                <a:cs typeface="Times"/>
              </a:rPr>
              <a:t>d</a:t>
            </a:r>
            <a:r>
              <a:rPr lang="en-US" dirty="0" smtClean="0"/>
              <a:t> be </a:t>
            </a:r>
            <a:r>
              <a:rPr lang="en-US" i="1" dirty="0" smtClean="0">
                <a:latin typeface="Times"/>
                <a:cs typeface="Times"/>
              </a:rPr>
              <a:t>k</a:t>
            </a:r>
            <a:r>
              <a:rPr lang="en-US" dirty="0" smtClean="0"/>
              <a:t>’s complementary divisor, therefore</a:t>
            </a:r>
          </a:p>
        </p:txBody>
      </p:sp>
      <p:sp>
        <p:nvSpPr>
          <p:cNvPr id="3" name="Oval 2"/>
          <p:cNvSpPr/>
          <p:nvPr/>
        </p:nvSpPr>
        <p:spPr>
          <a:xfrm>
            <a:off x="6379037" y="963464"/>
            <a:ext cx="2415913" cy="888307"/>
          </a:xfrm>
          <a:prstGeom prst="ellipse">
            <a:avLst/>
          </a:prstGeom>
          <a:noFill/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995479" y="1843127"/>
            <a:ext cx="3754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srgbClr val="FF6600"/>
                </a:solidFill>
                <a:latin typeface="Times"/>
                <a:cs typeface="Times"/>
              </a:rPr>
              <a:t>k</a:t>
            </a:r>
            <a:endParaRPr lang="en-US" sz="2800" dirty="0">
              <a:solidFill>
                <a:srgbClr val="FF66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463616" y="1598120"/>
            <a:ext cx="542290" cy="444773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7969724"/>
              </p:ext>
            </p:extLst>
          </p:nvPr>
        </p:nvGraphicFramePr>
        <p:xfrm>
          <a:off x="7807033" y="3136269"/>
          <a:ext cx="11461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7" name="Equation" r:id="rId4" imgW="431800" imgH="215900" progId="Equation.3">
                  <p:embed/>
                </p:oleObj>
              </mc:Choice>
              <mc:Fallback>
                <p:oleObj name="Equation" r:id="rId4" imgW="431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07033" y="3136269"/>
                        <a:ext cx="1146175" cy="574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716518"/>
              </p:ext>
            </p:extLst>
          </p:nvPr>
        </p:nvGraphicFramePr>
        <p:xfrm>
          <a:off x="4353899" y="2557006"/>
          <a:ext cx="12223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8" name="Equation" r:id="rId6" imgW="444500" imgH="215900" progId="Equation.3">
                  <p:embed/>
                </p:oleObj>
              </mc:Choice>
              <mc:Fallback>
                <p:oleObj name="Equation" r:id="rId6" imgW="4445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53899" y="2557006"/>
                        <a:ext cx="1222375" cy="59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0548707"/>
              </p:ext>
            </p:extLst>
          </p:nvPr>
        </p:nvGraphicFramePr>
        <p:xfrm>
          <a:off x="1924700" y="3571413"/>
          <a:ext cx="4391849" cy="1092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9" name="Equation" r:id="rId8" imgW="1790700" imgH="444500" progId="Equation.3">
                  <p:embed/>
                </p:oleObj>
              </mc:Choice>
              <mc:Fallback>
                <p:oleObj name="Equation" r:id="rId8" imgW="17907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24700" y="3571413"/>
                        <a:ext cx="4391849" cy="10928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Content Placeholder 2"/>
          <p:cNvSpPr txBox="1">
            <a:spLocks/>
          </p:cNvSpPr>
          <p:nvPr/>
        </p:nvSpPr>
        <p:spPr>
          <a:xfrm>
            <a:off x="128966" y="4599683"/>
            <a:ext cx="9015033" cy="22583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Therefore </a:t>
            </a:r>
            <a:r>
              <a:rPr lang="en-US" i="1" dirty="0" smtClean="0">
                <a:latin typeface="Times"/>
                <a:cs typeface="Times"/>
              </a:rPr>
              <a:t>d&lt;2</a:t>
            </a:r>
            <a:r>
              <a:rPr lang="en-US" dirty="0" smtClean="0">
                <a:cs typeface="Times"/>
              </a:rPr>
              <a:t>. </a:t>
            </a:r>
            <a:r>
              <a:rPr lang="en-US" dirty="0" smtClean="0"/>
              <a:t>		</a:t>
            </a:r>
            <a:endParaRPr lang="en-US" dirty="0" smtClean="0">
              <a:cs typeface="Times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48473" y="3733004"/>
            <a:ext cx="1826831" cy="6826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We have: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  <p:graphicFrame>
        <p:nvGraphicFramePr>
          <p:cNvPr id="18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1403996"/>
              </p:ext>
            </p:extLst>
          </p:nvPr>
        </p:nvGraphicFramePr>
        <p:xfrm>
          <a:off x="3358903" y="963465"/>
          <a:ext cx="52546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0" name="Equation" r:id="rId10" imgW="2374900" imgH="393700" progId="Equation.3">
                  <p:embed/>
                </p:oleObj>
              </mc:Choice>
              <mc:Fallback>
                <p:oleObj name="Equation" r:id="rId10" imgW="23749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358903" y="963465"/>
                        <a:ext cx="5254625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/>
          <p:cNvSpPr/>
          <p:nvPr/>
        </p:nvSpPr>
        <p:spPr>
          <a:xfrm>
            <a:off x="1924700" y="3644409"/>
            <a:ext cx="4391849" cy="1041512"/>
          </a:xfrm>
          <a:prstGeom prst="rect">
            <a:avLst/>
          </a:prstGeom>
          <a:solidFill>
            <a:schemeClr val="accent4">
              <a:alpha val="34000"/>
            </a:schemeClr>
          </a:solidFill>
          <a:ln>
            <a:solidFill>
              <a:schemeClr val="accent4">
                <a:lumMod val="60000"/>
                <a:lumOff val="40000"/>
                <a:alpha val="47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36651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28967" y="2000428"/>
            <a:ext cx="8229600" cy="17831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Let </a:t>
            </a:r>
            <a:r>
              <a:rPr lang="en-US" i="1" dirty="0">
                <a:latin typeface="Times"/>
                <a:cs typeface="Times"/>
              </a:rPr>
              <a:t>k</a:t>
            </a:r>
            <a:r>
              <a:rPr lang="en-US" dirty="0" smtClean="0"/>
              <a:t> be a divisor of </a:t>
            </a:r>
            <a:r>
              <a:rPr lang="en-US" i="1" dirty="0" err="1" smtClean="0">
                <a:latin typeface="Times"/>
                <a:cs typeface="Times"/>
              </a:rPr>
              <a:t>num</a:t>
            </a:r>
            <a:r>
              <a:rPr lang="en-US" dirty="0" smtClean="0"/>
              <a:t> in the second </a:t>
            </a:r>
            <a:br>
              <a:rPr lang="en-US" dirty="0" smtClean="0"/>
            </a:br>
            <a:r>
              <a:rPr lang="en-US" dirty="0" smtClean="0"/>
              <a:t>half of the range. That is, 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Let </a:t>
            </a:r>
            <a:r>
              <a:rPr lang="en-US" i="1" dirty="0">
                <a:latin typeface="Times"/>
                <a:cs typeface="Times"/>
              </a:rPr>
              <a:t>d</a:t>
            </a:r>
            <a:r>
              <a:rPr lang="en-US" dirty="0" smtClean="0"/>
              <a:t> be </a:t>
            </a:r>
            <a:r>
              <a:rPr lang="en-US" i="1" dirty="0" smtClean="0">
                <a:latin typeface="Times"/>
                <a:cs typeface="Times"/>
              </a:rPr>
              <a:t>k</a:t>
            </a:r>
            <a:r>
              <a:rPr lang="en-US" dirty="0" smtClean="0"/>
              <a:t>’s complementary divisor, therefore</a:t>
            </a:r>
          </a:p>
        </p:txBody>
      </p:sp>
      <p:sp>
        <p:nvSpPr>
          <p:cNvPr id="3" name="Oval 2"/>
          <p:cNvSpPr/>
          <p:nvPr/>
        </p:nvSpPr>
        <p:spPr>
          <a:xfrm>
            <a:off x="6379037" y="963464"/>
            <a:ext cx="2415913" cy="888307"/>
          </a:xfrm>
          <a:prstGeom prst="ellipse">
            <a:avLst/>
          </a:prstGeom>
          <a:noFill/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995479" y="1843127"/>
            <a:ext cx="3754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srgbClr val="FF6600"/>
                </a:solidFill>
                <a:latin typeface="Times"/>
                <a:cs typeface="Times"/>
              </a:rPr>
              <a:t>k</a:t>
            </a:r>
            <a:endParaRPr lang="en-US" sz="2800" dirty="0">
              <a:solidFill>
                <a:srgbClr val="FF66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463616" y="1598120"/>
            <a:ext cx="542290" cy="444773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1052588"/>
              </p:ext>
            </p:extLst>
          </p:nvPr>
        </p:nvGraphicFramePr>
        <p:xfrm>
          <a:off x="7807033" y="3136269"/>
          <a:ext cx="11461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3" name="Equation" r:id="rId4" imgW="431800" imgH="215900" progId="Equation.3">
                  <p:embed/>
                </p:oleObj>
              </mc:Choice>
              <mc:Fallback>
                <p:oleObj name="Equation" r:id="rId4" imgW="431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07033" y="3136269"/>
                        <a:ext cx="1146175" cy="574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163615"/>
              </p:ext>
            </p:extLst>
          </p:nvPr>
        </p:nvGraphicFramePr>
        <p:xfrm>
          <a:off x="4353899" y="2557006"/>
          <a:ext cx="12223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4" name="Equation" r:id="rId6" imgW="444500" imgH="215900" progId="Equation.3">
                  <p:embed/>
                </p:oleObj>
              </mc:Choice>
              <mc:Fallback>
                <p:oleObj name="Equation" r:id="rId6" imgW="4445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53899" y="2557006"/>
                        <a:ext cx="1222375" cy="59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144217"/>
              </p:ext>
            </p:extLst>
          </p:nvPr>
        </p:nvGraphicFramePr>
        <p:xfrm>
          <a:off x="1924700" y="3571413"/>
          <a:ext cx="4391849" cy="1092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5" name="Equation" r:id="rId8" imgW="1790700" imgH="444500" progId="Equation.3">
                  <p:embed/>
                </p:oleObj>
              </mc:Choice>
              <mc:Fallback>
                <p:oleObj name="Equation" r:id="rId8" imgW="17907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24700" y="3571413"/>
                        <a:ext cx="4391849" cy="10928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Content Placeholder 2"/>
          <p:cNvSpPr txBox="1">
            <a:spLocks/>
          </p:cNvSpPr>
          <p:nvPr/>
        </p:nvSpPr>
        <p:spPr>
          <a:xfrm>
            <a:off x="128966" y="4599683"/>
            <a:ext cx="9015033" cy="22583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Therefore </a:t>
            </a:r>
            <a:r>
              <a:rPr lang="en-US" i="1" dirty="0" smtClean="0">
                <a:latin typeface="Times"/>
                <a:cs typeface="Times"/>
              </a:rPr>
              <a:t>d&lt;2</a:t>
            </a:r>
            <a:r>
              <a:rPr lang="en-US" dirty="0" smtClean="0">
                <a:cs typeface="Times"/>
              </a:rPr>
              <a:t>. Since </a:t>
            </a:r>
            <a:r>
              <a:rPr lang="en-US" i="1" dirty="0" smtClean="0">
                <a:latin typeface="Times"/>
                <a:cs typeface="Times"/>
              </a:rPr>
              <a:t>d</a:t>
            </a:r>
            <a:r>
              <a:rPr lang="en-US" dirty="0" smtClean="0">
                <a:cs typeface="Times"/>
              </a:rPr>
              <a:t> is a divisor</a:t>
            </a:r>
            <a:r>
              <a:rPr lang="en-US" dirty="0" smtClean="0"/>
              <a:t>		</a:t>
            </a:r>
            <a:endParaRPr lang="en-US" dirty="0" smtClean="0">
              <a:cs typeface="Times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48473" y="3733004"/>
            <a:ext cx="1826831" cy="6826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We have: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  <p:graphicFrame>
        <p:nvGraphicFramePr>
          <p:cNvPr id="18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5743999"/>
              </p:ext>
            </p:extLst>
          </p:nvPr>
        </p:nvGraphicFramePr>
        <p:xfrm>
          <a:off x="3358903" y="963465"/>
          <a:ext cx="52546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6" name="Equation" r:id="rId10" imgW="2374900" imgH="393700" progId="Equation.3">
                  <p:embed/>
                </p:oleObj>
              </mc:Choice>
              <mc:Fallback>
                <p:oleObj name="Equation" r:id="rId10" imgW="23749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358903" y="963465"/>
                        <a:ext cx="5254625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50460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28967" y="2000428"/>
            <a:ext cx="8229600" cy="17831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Let </a:t>
            </a:r>
            <a:r>
              <a:rPr lang="en-US" i="1" dirty="0">
                <a:latin typeface="Times"/>
                <a:cs typeface="Times"/>
              </a:rPr>
              <a:t>k</a:t>
            </a:r>
            <a:r>
              <a:rPr lang="en-US" dirty="0" smtClean="0"/>
              <a:t> be a divisor of </a:t>
            </a:r>
            <a:r>
              <a:rPr lang="en-US" i="1" dirty="0" err="1" smtClean="0">
                <a:latin typeface="Times"/>
                <a:cs typeface="Times"/>
              </a:rPr>
              <a:t>num</a:t>
            </a:r>
            <a:r>
              <a:rPr lang="en-US" dirty="0" smtClean="0"/>
              <a:t> in the second </a:t>
            </a:r>
            <a:br>
              <a:rPr lang="en-US" dirty="0" smtClean="0"/>
            </a:br>
            <a:r>
              <a:rPr lang="en-US" dirty="0" smtClean="0"/>
              <a:t>half of the range. That is, 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Let </a:t>
            </a:r>
            <a:r>
              <a:rPr lang="en-US" i="1" dirty="0">
                <a:latin typeface="Times"/>
                <a:cs typeface="Times"/>
              </a:rPr>
              <a:t>d</a:t>
            </a:r>
            <a:r>
              <a:rPr lang="en-US" dirty="0" smtClean="0"/>
              <a:t> be </a:t>
            </a:r>
            <a:r>
              <a:rPr lang="en-US" i="1" dirty="0" smtClean="0">
                <a:latin typeface="Times"/>
                <a:cs typeface="Times"/>
              </a:rPr>
              <a:t>k</a:t>
            </a:r>
            <a:r>
              <a:rPr lang="en-US" dirty="0" smtClean="0"/>
              <a:t>’s complementary divisor, therefore</a:t>
            </a:r>
          </a:p>
        </p:txBody>
      </p:sp>
      <p:sp>
        <p:nvSpPr>
          <p:cNvPr id="3" name="Oval 2"/>
          <p:cNvSpPr/>
          <p:nvPr/>
        </p:nvSpPr>
        <p:spPr>
          <a:xfrm>
            <a:off x="6379037" y="963464"/>
            <a:ext cx="2415913" cy="888307"/>
          </a:xfrm>
          <a:prstGeom prst="ellipse">
            <a:avLst/>
          </a:prstGeom>
          <a:noFill/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995479" y="1843127"/>
            <a:ext cx="3754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srgbClr val="FF6600"/>
                </a:solidFill>
                <a:latin typeface="Times"/>
                <a:cs typeface="Times"/>
              </a:rPr>
              <a:t>k</a:t>
            </a:r>
            <a:endParaRPr lang="en-US" sz="2800" dirty="0">
              <a:solidFill>
                <a:srgbClr val="FF66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463616" y="1598120"/>
            <a:ext cx="542290" cy="444773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87955"/>
              </p:ext>
            </p:extLst>
          </p:nvPr>
        </p:nvGraphicFramePr>
        <p:xfrm>
          <a:off x="7807033" y="3136269"/>
          <a:ext cx="11461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9" name="Equation" r:id="rId4" imgW="431800" imgH="215900" progId="Equation.3">
                  <p:embed/>
                </p:oleObj>
              </mc:Choice>
              <mc:Fallback>
                <p:oleObj name="Equation" r:id="rId4" imgW="431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07033" y="3136269"/>
                        <a:ext cx="1146175" cy="574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638374"/>
              </p:ext>
            </p:extLst>
          </p:nvPr>
        </p:nvGraphicFramePr>
        <p:xfrm>
          <a:off x="4353899" y="2557006"/>
          <a:ext cx="12223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0" name="Equation" r:id="rId6" imgW="444500" imgH="215900" progId="Equation.3">
                  <p:embed/>
                </p:oleObj>
              </mc:Choice>
              <mc:Fallback>
                <p:oleObj name="Equation" r:id="rId6" imgW="4445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53899" y="2557006"/>
                        <a:ext cx="1222375" cy="59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047100"/>
              </p:ext>
            </p:extLst>
          </p:nvPr>
        </p:nvGraphicFramePr>
        <p:xfrm>
          <a:off x="1924700" y="3571413"/>
          <a:ext cx="4391849" cy="1092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1" name="Equation" r:id="rId8" imgW="1790700" imgH="444500" progId="Equation.3">
                  <p:embed/>
                </p:oleObj>
              </mc:Choice>
              <mc:Fallback>
                <p:oleObj name="Equation" r:id="rId8" imgW="17907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24700" y="3571413"/>
                        <a:ext cx="4391849" cy="10928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Content Placeholder 2"/>
          <p:cNvSpPr txBox="1">
            <a:spLocks/>
          </p:cNvSpPr>
          <p:nvPr/>
        </p:nvSpPr>
        <p:spPr>
          <a:xfrm>
            <a:off x="128966" y="4599683"/>
            <a:ext cx="9015033" cy="22583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Therefore </a:t>
            </a:r>
            <a:r>
              <a:rPr lang="en-US" i="1" dirty="0" smtClean="0">
                <a:latin typeface="Times"/>
                <a:cs typeface="Times"/>
              </a:rPr>
              <a:t>d&lt;2</a:t>
            </a:r>
            <a:r>
              <a:rPr lang="en-US" dirty="0" smtClean="0">
                <a:cs typeface="Times"/>
              </a:rPr>
              <a:t>. Since </a:t>
            </a:r>
            <a:r>
              <a:rPr lang="en-US" i="1" dirty="0" smtClean="0">
                <a:latin typeface="Times"/>
                <a:cs typeface="Times"/>
              </a:rPr>
              <a:t>d</a:t>
            </a:r>
            <a:r>
              <a:rPr lang="en-US" dirty="0" smtClean="0">
                <a:cs typeface="Times"/>
              </a:rPr>
              <a:t> is a divisor</a:t>
            </a:r>
            <a:r>
              <a:rPr lang="en-US" dirty="0" smtClean="0"/>
              <a:t>		</a:t>
            </a:r>
            <a:endParaRPr lang="en-US" dirty="0" smtClean="0">
              <a:cs typeface="Times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48473" y="3733004"/>
            <a:ext cx="1826831" cy="6826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We have: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  <p:graphicFrame>
        <p:nvGraphicFramePr>
          <p:cNvPr id="18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1160612"/>
              </p:ext>
            </p:extLst>
          </p:nvPr>
        </p:nvGraphicFramePr>
        <p:xfrm>
          <a:off x="3358903" y="963465"/>
          <a:ext cx="52546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2" name="Equation" r:id="rId10" imgW="2374900" imgH="393700" progId="Equation.3">
                  <p:embed/>
                </p:oleObj>
              </mc:Choice>
              <mc:Fallback>
                <p:oleObj name="Equation" r:id="rId10" imgW="23749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358903" y="963465"/>
                        <a:ext cx="5254625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3751759" y="4599683"/>
            <a:ext cx="2033621" cy="560213"/>
          </a:xfrm>
          <a:prstGeom prst="rect">
            <a:avLst/>
          </a:prstGeom>
          <a:solidFill>
            <a:schemeClr val="accent4">
              <a:alpha val="34000"/>
            </a:schemeClr>
          </a:solidFill>
          <a:ln>
            <a:solidFill>
              <a:schemeClr val="accent4">
                <a:lumMod val="60000"/>
                <a:lumOff val="40000"/>
                <a:alpha val="47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910103" y="4599683"/>
            <a:ext cx="732188" cy="560213"/>
          </a:xfrm>
          <a:prstGeom prst="rect">
            <a:avLst/>
          </a:prstGeom>
          <a:solidFill>
            <a:schemeClr val="accent4">
              <a:alpha val="34000"/>
            </a:schemeClr>
          </a:solidFill>
          <a:ln>
            <a:solidFill>
              <a:schemeClr val="accent4">
                <a:lumMod val="60000"/>
                <a:lumOff val="40000"/>
                <a:alpha val="47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09362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28967" y="2000428"/>
            <a:ext cx="8229600" cy="17831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Let </a:t>
            </a:r>
            <a:r>
              <a:rPr lang="en-US" i="1" dirty="0">
                <a:latin typeface="Times"/>
                <a:cs typeface="Times"/>
              </a:rPr>
              <a:t>k</a:t>
            </a:r>
            <a:r>
              <a:rPr lang="en-US" dirty="0" smtClean="0"/>
              <a:t> be a divisor of </a:t>
            </a:r>
            <a:r>
              <a:rPr lang="en-US" i="1" dirty="0" err="1" smtClean="0">
                <a:latin typeface="Times"/>
                <a:cs typeface="Times"/>
              </a:rPr>
              <a:t>num</a:t>
            </a:r>
            <a:r>
              <a:rPr lang="en-US" dirty="0" smtClean="0"/>
              <a:t> in the second </a:t>
            </a:r>
            <a:br>
              <a:rPr lang="en-US" dirty="0" smtClean="0"/>
            </a:br>
            <a:r>
              <a:rPr lang="en-US" dirty="0" smtClean="0"/>
              <a:t>half of the range. That is, 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Let </a:t>
            </a:r>
            <a:r>
              <a:rPr lang="en-US" i="1" dirty="0">
                <a:latin typeface="Times"/>
                <a:cs typeface="Times"/>
              </a:rPr>
              <a:t>d</a:t>
            </a:r>
            <a:r>
              <a:rPr lang="en-US" dirty="0" smtClean="0"/>
              <a:t> be </a:t>
            </a:r>
            <a:r>
              <a:rPr lang="en-US" i="1" dirty="0" smtClean="0">
                <a:latin typeface="Times"/>
                <a:cs typeface="Times"/>
              </a:rPr>
              <a:t>k</a:t>
            </a:r>
            <a:r>
              <a:rPr lang="en-US" dirty="0" smtClean="0"/>
              <a:t>’s complementary divisor, therefore</a:t>
            </a:r>
          </a:p>
        </p:txBody>
      </p:sp>
      <p:sp>
        <p:nvSpPr>
          <p:cNvPr id="3" name="Oval 2"/>
          <p:cNvSpPr/>
          <p:nvPr/>
        </p:nvSpPr>
        <p:spPr>
          <a:xfrm>
            <a:off x="6379037" y="963464"/>
            <a:ext cx="2415913" cy="888307"/>
          </a:xfrm>
          <a:prstGeom prst="ellipse">
            <a:avLst/>
          </a:prstGeom>
          <a:noFill/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995479" y="1843127"/>
            <a:ext cx="3754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srgbClr val="FF6600"/>
                </a:solidFill>
                <a:latin typeface="Times"/>
                <a:cs typeface="Times"/>
              </a:rPr>
              <a:t>k</a:t>
            </a:r>
            <a:endParaRPr lang="en-US" sz="2800" dirty="0">
              <a:solidFill>
                <a:srgbClr val="FF66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463616" y="1598120"/>
            <a:ext cx="542290" cy="444773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6593729"/>
              </p:ext>
            </p:extLst>
          </p:nvPr>
        </p:nvGraphicFramePr>
        <p:xfrm>
          <a:off x="7807033" y="3136269"/>
          <a:ext cx="11461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9" name="Equation" r:id="rId4" imgW="431800" imgH="215900" progId="Equation.3">
                  <p:embed/>
                </p:oleObj>
              </mc:Choice>
              <mc:Fallback>
                <p:oleObj name="Equation" r:id="rId4" imgW="431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07033" y="3136269"/>
                        <a:ext cx="1146175" cy="574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421398"/>
              </p:ext>
            </p:extLst>
          </p:nvPr>
        </p:nvGraphicFramePr>
        <p:xfrm>
          <a:off x="4353899" y="2557006"/>
          <a:ext cx="12223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0" name="Equation" r:id="rId6" imgW="444500" imgH="215900" progId="Equation.3">
                  <p:embed/>
                </p:oleObj>
              </mc:Choice>
              <mc:Fallback>
                <p:oleObj name="Equation" r:id="rId6" imgW="4445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53899" y="2557006"/>
                        <a:ext cx="1222375" cy="59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285918"/>
              </p:ext>
            </p:extLst>
          </p:nvPr>
        </p:nvGraphicFramePr>
        <p:xfrm>
          <a:off x="1924700" y="3571413"/>
          <a:ext cx="4391849" cy="1092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1" name="Equation" r:id="rId8" imgW="1790700" imgH="444500" progId="Equation.3">
                  <p:embed/>
                </p:oleObj>
              </mc:Choice>
              <mc:Fallback>
                <p:oleObj name="Equation" r:id="rId8" imgW="17907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24700" y="3571413"/>
                        <a:ext cx="4391849" cy="10928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Content Placeholder 2"/>
          <p:cNvSpPr txBox="1">
            <a:spLocks/>
          </p:cNvSpPr>
          <p:nvPr/>
        </p:nvSpPr>
        <p:spPr>
          <a:xfrm>
            <a:off x="128966" y="4599683"/>
            <a:ext cx="9015033" cy="22583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Therefore </a:t>
            </a:r>
            <a:r>
              <a:rPr lang="en-US" i="1" dirty="0" smtClean="0">
                <a:latin typeface="Times"/>
                <a:cs typeface="Times"/>
              </a:rPr>
              <a:t>d&lt;2</a:t>
            </a:r>
            <a:r>
              <a:rPr lang="en-US" dirty="0" smtClean="0">
                <a:cs typeface="Times"/>
              </a:rPr>
              <a:t>. Since </a:t>
            </a:r>
            <a:r>
              <a:rPr lang="en-US" i="1" dirty="0" smtClean="0">
                <a:latin typeface="Times"/>
                <a:cs typeface="Times"/>
              </a:rPr>
              <a:t>d</a:t>
            </a:r>
            <a:r>
              <a:rPr lang="en-US" dirty="0" smtClean="0">
                <a:cs typeface="Times"/>
              </a:rPr>
              <a:t> is a divisor, we get that </a:t>
            </a:r>
            <a:r>
              <a:rPr lang="en-US" i="1" dirty="0" smtClean="0">
                <a:latin typeface="Times"/>
                <a:cs typeface="Times"/>
              </a:rPr>
              <a:t>d</a:t>
            </a:r>
            <a:r>
              <a:rPr lang="en-US" i="1" dirty="0">
                <a:latin typeface="Times"/>
                <a:cs typeface="Times"/>
              </a:rPr>
              <a:t>=</a:t>
            </a:r>
            <a:r>
              <a:rPr lang="en-US" dirty="0" smtClean="0"/>
              <a:t>1.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		</a:t>
            </a:r>
            <a:endParaRPr lang="en-US" dirty="0" smtClean="0">
              <a:cs typeface="Times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48473" y="3733004"/>
            <a:ext cx="1826831" cy="6826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We have: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  <p:graphicFrame>
        <p:nvGraphicFramePr>
          <p:cNvPr id="18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899914"/>
              </p:ext>
            </p:extLst>
          </p:nvPr>
        </p:nvGraphicFramePr>
        <p:xfrm>
          <a:off x="3358903" y="963465"/>
          <a:ext cx="52546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2" name="Equation" r:id="rId10" imgW="2374900" imgH="393700" progId="Equation.3">
                  <p:embed/>
                </p:oleObj>
              </mc:Choice>
              <mc:Fallback>
                <p:oleObj name="Equation" r:id="rId10" imgW="23749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358903" y="963465"/>
                        <a:ext cx="5254625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3751759" y="4599683"/>
            <a:ext cx="2033621" cy="560213"/>
          </a:xfrm>
          <a:prstGeom prst="rect">
            <a:avLst/>
          </a:prstGeom>
          <a:solidFill>
            <a:schemeClr val="accent4">
              <a:alpha val="34000"/>
            </a:schemeClr>
          </a:solidFill>
          <a:ln>
            <a:solidFill>
              <a:schemeClr val="accent4">
                <a:lumMod val="60000"/>
                <a:lumOff val="40000"/>
                <a:alpha val="47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910103" y="4599683"/>
            <a:ext cx="732188" cy="560213"/>
          </a:xfrm>
          <a:prstGeom prst="rect">
            <a:avLst/>
          </a:prstGeom>
          <a:solidFill>
            <a:schemeClr val="accent4">
              <a:alpha val="34000"/>
            </a:schemeClr>
          </a:solidFill>
          <a:ln>
            <a:solidFill>
              <a:schemeClr val="accent4">
                <a:lumMod val="60000"/>
                <a:lumOff val="40000"/>
                <a:alpha val="47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24816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28967" y="2000428"/>
            <a:ext cx="8229600" cy="17831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Let </a:t>
            </a:r>
            <a:r>
              <a:rPr lang="en-US" i="1" dirty="0">
                <a:latin typeface="Times"/>
                <a:cs typeface="Times"/>
              </a:rPr>
              <a:t>k</a:t>
            </a:r>
            <a:r>
              <a:rPr lang="en-US" dirty="0" smtClean="0"/>
              <a:t> be a divisor of </a:t>
            </a:r>
            <a:r>
              <a:rPr lang="en-US" i="1" dirty="0" err="1" smtClean="0">
                <a:latin typeface="Times"/>
                <a:cs typeface="Times"/>
              </a:rPr>
              <a:t>num</a:t>
            </a:r>
            <a:r>
              <a:rPr lang="en-US" dirty="0" smtClean="0"/>
              <a:t> in the second </a:t>
            </a:r>
            <a:br>
              <a:rPr lang="en-US" dirty="0" smtClean="0"/>
            </a:br>
            <a:r>
              <a:rPr lang="en-US" dirty="0" smtClean="0"/>
              <a:t>half of the range. That is, 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Let </a:t>
            </a:r>
            <a:r>
              <a:rPr lang="en-US" i="1" dirty="0">
                <a:latin typeface="Times"/>
                <a:cs typeface="Times"/>
              </a:rPr>
              <a:t>d</a:t>
            </a:r>
            <a:r>
              <a:rPr lang="en-US" dirty="0" smtClean="0"/>
              <a:t> be </a:t>
            </a:r>
            <a:r>
              <a:rPr lang="en-US" i="1" dirty="0" smtClean="0">
                <a:latin typeface="Times"/>
                <a:cs typeface="Times"/>
              </a:rPr>
              <a:t>k</a:t>
            </a:r>
            <a:r>
              <a:rPr lang="en-US" dirty="0" smtClean="0"/>
              <a:t>’s complementary divisor, therefore</a:t>
            </a:r>
          </a:p>
        </p:txBody>
      </p:sp>
      <p:sp>
        <p:nvSpPr>
          <p:cNvPr id="3" name="Oval 2"/>
          <p:cNvSpPr/>
          <p:nvPr/>
        </p:nvSpPr>
        <p:spPr>
          <a:xfrm>
            <a:off x="6379037" y="963464"/>
            <a:ext cx="2415913" cy="888307"/>
          </a:xfrm>
          <a:prstGeom prst="ellipse">
            <a:avLst/>
          </a:prstGeom>
          <a:noFill/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995479" y="1843127"/>
            <a:ext cx="3754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srgbClr val="FF6600"/>
                </a:solidFill>
                <a:latin typeface="Times"/>
                <a:cs typeface="Times"/>
              </a:rPr>
              <a:t>k</a:t>
            </a:r>
            <a:endParaRPr lang="en-US" sz="2800" dirty="0">
              <a:solidFill>
                <a:srgbClr val="FF66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463616" y="1598120"/>
            <a:ext cx="542290" cy="444773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6653306"/>
              </p:ext>
            </p:extLst>
          </p:nvPr>
        </p:nvGraphicFramePr>
        <p:xfrm>
          <a:off x="7807033" y="3136269"/>
          <a:ext cx="11461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1" name="Equation" r:id="rId4" imgW="431800" imgH="215900" progId="Equation.3">
                  <p:embed/>
                </p:oleObj>
              </mc:Choice>
              <mc:Fallback>
                <p:oleObj name="Equation" r:id="rId4" imgW="431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07033" y="3136269"/>
                        <a:ext cx="1146175" cy="574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123579"/>
              </p:ext>
            </p:extLst>
          </p:nvPr>
        </p:nvGraphicFramePr>
        <p:xfrm>
          <a:off x="4353899" y="2557006"/>
          <a:ext cx="12223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2" name="Equation" r:id="rId6" imgW="444500" imgH="215900" progId="Equation.3">
                  <p:embed/>
                </p:oleObj>
              </mc:Choice>
              <mc:Fallback>
                <p:oleObj name="Equation" r:id="rId6" imgW="4445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53899" y="2557006"/>
                        <a:ext cx="1222375" cy="59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704250"/>
              </p:ext>
            </p:extLst>
          </p:nvPr>
        </p:nvGraphicFramePr>
        <p:xfrm>
          <a:off x="1924700" y="3571413"/>
          <a:ext cx="4391849" cy="1092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3" name="Equation" r:id="rId8" imgW="1790700" imgH="444500" progId="Equation.3">
                  <p:embed/>
                </p:oleObj>
              </mc:Choice>
              <mc:Fallback>
                <p:oleObj name="Equation" r:id="rId8" imgW="17907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24700" y="3571413"/>
                        <a:ext cx="4391849" cy="10928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Content Placeholder 2"/>
          <p:cNvSpPr txBox="1">
            <a:spLocks/>
          </p:cNvSpPr>
          <p:nvPr/>
        </p:nvSpPr>
        <p:spPr>
          <a:xfrm>
            <a:off x="128966" y="4599683"/>
            <a:ext cx="9015033" cy="22583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Therefore </a:t>
            </a:r>
            <a:r>
              <a:rPr lang="en-US" i="1" dirty="0" smtClean="0">
                <a:latin typeface="Times"/>
                <a:cs typeface="Times"/>
              </a:rPr>
              <a:t>d&lt;2</a:t>
            </a:r>
            <a:r>
              <a:rPr lang="en-US" dirty="0" smtClean="0">
                <a:cs typeface="Times"/>
              </a:rPr>
              <a:t>. Since </a:t>
            </a:r>
            <a:r>
              <a:rPr lang="en-US" i="1" dirty="0" smtClean="0">
                <a:latin typeface="Times"/>
                <a:cs typeface="Times"/>
              </a:rPr>
              <a:t>d</a:t>
            </a:r>
            <a:r>
              <a:rPr lang="en-US" dirty="0" smtClean="0">
                <a:cs typeface="Times"/>
              </a:rPr>
              <a:t> is a divisor, we get that </a:t>
            </a:r>
            <a:r>
              <a:rPr lang="en-US" i="1" dirty="0" smtClean="0">
                <a:latin typeface="Times"/>
                <a:cs typeface="Times"/>
              </a:rPr>
              <a:t>d</a:t>
            </a:r>
            <a:r>
              <a:rPr lang="en-US" i="1" dirty="0">
                <a:latin typeface="Times"/>
                <a:cs typeface="Times"/>
              </a:rPr>
              <a:t>=</a:t>
            </a:r>
            <a:r>
              <a:rPr lang="en-US" dirty="0" smtClean="0"/>
              <a:t>1. 		</a:t>
            </a:r>
            <a:endParaRPr lang="en-US" dirty="0" smtClean="0">
              <a:cs typeface="Times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48473" y="3733004"/>
            <a:ext cx="1826831" cy="6826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We have: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  <p:graphicFrame>
        <p:nvGraphicFramePr>
          <p:cNvPr id="18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5135437"/>
              </p:ext>
            </p:extLst>
          </p:nvPr>
        </p:nvGraphicFramePr>
        <p:xfrm>
          <a:off x="3358903" y="963465"/>
          <a:ext cx="52546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4" name="Equation" r:id="rId10" imgW="2374900" imgH="393700" progId="Equation.3">
                  <p:embed/>
                </p:oleObj>
              </mc:Choice>
              <mc:Fallback>
                <p:oleObj name="Equation" r:id="rId10" imgW="23749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358903" y="963465"/>
                        <a:ext cx="5254625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7807033" y="3150731"/>
            <a:ext cx="1146175" cy="560213"/>
          </a:xfrm>
          <a:prstGeom prst="rect">
            <a:avLst/>
          </a:prstGeom>
          <a:solidFill>
            <a:schemeClr val="accent4">
              <a:alpha val="34000"/>
            </a:schemeClr>
          </a:solidFill>
          <a:ln>
            <a:solidFill>
              <a:schemeClr val="accent4">
                <a:lumMod val="60000"/>
                <a:lumOff val="40000"/>
                <a:alpha val="47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944835" y="4599683"/>
            <a:ext cx="727367" cy="560213"/>
          </a:xfrm>
          <a:prstGeom prst="rect">
            <a:avLst/>
          </a:prstGeom>
          <a:solidFill>
            <a:schemeClr val="accent4">
              <a:alpha val="34000"/>
            </a:schemeClr>
          </a:solidFill>
          <a:ln>
            <a:solidFill>
              <a:schemeClr val="accent4">
                <a:lumMod val="60000"/>
                <a:lumOff val="40000"/>
                <a:alpha val="47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2330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28967" y="2000428"/>
            <a:ext cx="8229600" cy="17831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Let </a:t>
            </a:r>
            <a:r>
              <a:rPr lang="en-US" i="1" dirty="0">
                <a:latin typeface="Times"/>
                <a:cs typeface="Times"/>
              </a:rPr>
              <a:t>k</a:t>
            </a:r>
            <a:r>
              <a:rPr lang="en-US" dirty="0" smtClean="0"/>
              <a:t> be a divisor of </a:t>
            </a:r>
            <a:r>
              <a:rPr lang="en-US" i="1" dirty="0" err="1" smtClean="0">
                <a:latin typeface="Times"/>
                <a:cs typeface="Times"/>
              </a:rPr>
              <a:t>num</a:t>
            </a:r>
            <a:r>
              <a:rPr lang="en-US" dirty="0" smtClean="0"/>
              <a:t> in the second </a:t>
            </a:r>
            <a:br>
              <a:rPr lang="en-US" dirty="0" smtClean="0"/>
            </a:br>
            <a:r>
              <a:rPr lang="en-US" dirty="0" smtClean="0"/>
              <a:t>half of the range. That is, 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Let </a:t>
            </a:r>
            <a:r>
              <a:rPr lang="en-US" i="1" dirty="0">
                <a:latin typeface="Times"/>
                <a:cs typeface="Times"/>
              </a:rPr>
              <a:t>d</a:t>
            </a:r>
            <a:r>
              <a:rPr lang="en-US" dirty="0" smtClean="0"/>
              <a:t> be </a:t>
            </a:r>
            <a:r>
              <a:rPr lang="en-US" i="1" dirty="0" smtClean="0">
                <a:latin typeface="Times"/>
                <a:cs typeface="Times"/>
              </a:rPr>
              <a:t>k</a:t>
            </a:r>
            <a:r>
              <a:rPr lang="en-US" dirty="0" smtClean="0"/>
              <a:t>’s complementary divisor, therefore</a:t>
            </a:r>
          </a:p>
        </p:txBody>
      </p:sp>
      <p:sp>
        <p:nvSpPr>
          <p:cNvPr id="3" name="Oval 2"/>
          <p:cNvSpPr/>
          <p:nvPr/>
        </p:nvSpPr>
        <p:spPr>
          <a:xfrm>
            <a:off x="6379037" y="963464"/>
            <a:ext cx="2415913" cy="888307"/>
          </a:xfrm>
          <a:prstGeom prst="ellipse">
            <a:avLst/>
          </a:prstGeom>
          <a:noFill/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995479" y="1843127"/>
            <a:ext cx="3754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srgbClr val="FF6600"/>
                </a:solidFill>
                <a:latin typeface="Times"/>
                <a:cs typeface="Times"/>
              </a:rPr>
              <a:t>k</a:t>
            </a:r>
            <a:endParaRPr lang="en-US" sz="2800" dirty="0">
              <a:solidFill>
                <a:srgbClr val="FF66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463616" y="1598120"/>
            <a:ext cx="542290" cy="444773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065627"/>
              </p:ext>
            </p:extLst>
          </p:nvPr>
        </p:nvGraphicFramePr>
        <p:xfrm>
          <a:off x="7807033" y="3136269"/>
          <a:ext cx="11461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9" name="Equation" r:id="rId4" imgW="431800" imgH="215900" progId="Equation.3">
                  <p:embed/>
                </p:oleObj>
              </mc:Choice>
              <mc:Fallback>
                <p:oleObj name="Equation" r:id="rId4" imgW="431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07033" y="3136269"/>
                        <a:ext cx="1146175" cy="574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35930"/>
              </p:ext>
            </p:extLst>
          </p:nvPr>
        </p:nvGraphicFramePr>
        <p:xfrm>
          <a:off x="4353899" y="2557006"/>
          <a:ext cx="12223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0" name="Equation" r:id="rId6" imgW="444500" imgH="215900" progId="Equation.3">
                  <p:embed/>
                </p:oleObj>
              </mc:Choice>
              <mc:Fallback>
                <p:oleObj name="Equation" r:id="rId6" imgW="4445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53899" y="2557006"/>
                        <a:ext cx="1222375" cy="59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1784167"/>
              </p:ext>
            </p:extLst>
          </p:nvPr>
        </p:nvGraphicFramePr>
        <p:xfrm>
          <a:off x="1924700" y="3571413"/>
          <a:ext cx="4391849" cy="1092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1" name="Equation" r:id="rId8" imgW="1790700" imgH="444500" progId="Equation.3">
                  <p:embed/>
                </p:oleObj>
              </mc:Choice>
              <mc:Fallback>
                <p:oleObj name="Equation" r:id="rId8" imgW="17907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24700" y="3571413"/>
                        <a:ext cx="4391849" cy="10928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Content Placeholder 2"/>
          <p:cNvSpPr txBox="1">
            <a:spLocks/>
          </p:cNvSpPr>
          <p:nvPr/>
        </p:nvSpPr>
        <p:spPr>
          <a:xfrm>
            <a:off x="128966" y="4599683"/>
            <a:ext cx="9015033" cy="22583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Therefore </a:t>
            </a:r>
            <a:r>
              <a:rPr lang="en-US" i="1" dirty="0" smtClean="0">
                <a:latin typeface="Times"/>
                <a:cs typeface="Times"/>
              </a:rPr>
              <a:t>d&lt;2</a:t>
            </a:r>
            <a:r>
              <a:rPr lang="en-US" dirty="0" smtClean="0">
                <a:cs typeface="Times"/>
              </a:rPr>
              <a:t>. Since </a:t>
            </a:r>
            <a:r>
              <a:rPr lang="en-US" i="1" dirty="0" smtClean="0">
                <a:latin typeface="Times"/>
                <a:cs typeface="Times"/>
              </a:rPr>
              <a:t>d</a:t>
            </a:r>
            <a:r>
              <a:rPr lang="en-US" dirty="0" smtClean="0">
                <a:cs typeface="Times"/>
              </a:rPr>
              <a:t> is a divisor, we get that </a:t>
            </a:r>
            <a:r>
              <a:rPr lang="en-US" i="1" dirty="0" smtClean="0">
                <a:latin typeface="Times"/>
                <a:cs typeface="Times"/>
              </a:rPr>
              <a:t>d</a:t>
            </a:r>
            <a:r>
              <a:rPr lang="en-US" i="1" dirty="0">
                <a:latin typeface="Times"/>
                <a:cs typeface="Times"/>
              </a:rPr>
              <a:t>=</a:t>
            </a:r>
            <a:r>
              <a:rPr lang="en-US" dirty="0" smtClean="0"/>
              <a:t>1.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So: 		</a:t>
            </a:r>
            <a:endParaRPr lang="en-US" dirty="0" smtClean="0">
              <a:cs typeface="Times"/>
            </a:endParaRPr>
          </a:p>
        </p:txBody>
      </p:sp>
      <p:graphicFrame>
        <p:nvGraphicFramePr>
          <p:cNvPr id="16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6550575"/>
              </p:ext>
            </p:extLst>
          </p:nvPr>
        </p:nvGraphicFramePr>
        <p:xfrm>
          <a:off x="701391" y="5249839"/>
          <a:ext cx="10445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2" name="Equation" r:id="rId10" imgW="393700" imgH="215900" progId="Equation.3">
                  <p:embed/>
                </p:oleObj>
              </mc:Choice>
              <mc:Fallback>
                <p:oleObj name="Equation" r:id="rId10" imgW="393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01391" y="5249839"/>
                        <a:ext cx="1044575" cy="574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148473" y="3733004"/>
            <a:ext cx="1826831" cy="6826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We have: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  <p:graphicFrame>
        <p:nvGraphicFramePr>
          <p:cNvPr id="18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2099858"/>
              </p:ext>
            </p:extLst>
          </p:nvPr>
        </p:nvGraphicFramePr>
        <p:xfrm>
          <a:off x="3358903" y="963465"/>
          <a:ext cx="52546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3" name="Equation" r:id="rId12" imgW="2374900" imgH="393700" progId="Equation.3">
                  <p:embed/>
                </p:oleObj>
              </mc:Choice>
              <mc:Fallback>
                <p:oleObj name="Equation" r:id="rId12" imgW="23749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358903" y="963465"/>
                        <a:ext cx="5254625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7807033" y="3150731"/>
            <a:ext cx="1146175" cy="560213"/>
          </a:xfrm>
          <a:prstGeom prst="rect">
            <a:avLst/>
          </a:prstGeom>
          <a:solidFill>
            <a:schemeClr val="accent4">
              <a:alpha val="34000"/>
            </a:schemeClr>
          </a:solidFill>
          <a:ln>
            <a:solidFill>
              <a:schemeClr val="accent4">
                <a:lumMod val="60000"/>
                <a:lumOff val="40000"/>
                <a:alpha val="47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944835" y="4599683"/>
            <a:ext cx="727367" cy="560213"/>
          </a:xfrm>
          <a:prstGeom prst="rect">
            <a:avLst/>
          </a:prstGeom>
          <a:solidFill>
            <a:schemeClr val="accent4">
              <a:alpha val="34000"/>
            </a:schemeClr>
          </a:solidFill>
          <a:ln>
            <a:solidFill>
              <a:schemeClr val="accent4">
                <a:lumMod val="60000"/>
                <a:lumOff val="40000"/>
                <a:alpha val="47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2723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99" y="1193800"/>
            <a:ext cx="8817901" cy="546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u="sng" dirty="0" smtClean="0">
                <a:solidFill>
                  <a:srgbClr val="FF6600"/>
                </a:solidFill>
              </a:rPr>
              <a:t>Definition</a:t>
            </a:r>
            <a:r>
              <a:rPr lang="en-US" sz="2800" dirty="0" smtClean="0">
                <a:solidFill>
                  <a:srgbClr val="FF6600"/>
                </a:solidFill>
              </a:rPr>
              <a:t>:</a:t>
            </a:r>
            <a:r>
              <a:rPr lang="en-US" sz="2800" dirty="0" smtClean="0"/>
              <a:t> Let </a:t>
            </a:r>
            <a:r>
              <a:rPr lang="en-US" sz="2800" i="1" dirty="0" smtClean="0">
                <a:latin typeface="Times"/>
                <a:cs typeface="Times"/>
              </a:rPr>
              <a:t>num</a:t>
            </a:r>
            <a:r>
              <a:rPr lang="en-US" sz="2800" dirty="0" smtClean="0"/>
              <a:t>≥2 be an integer. We say that </a:t>
            </a:r>
            <a:r>
              <a:rPr lang="en-US" sz="2800" i="1" dirty="0" err="1" smtClean="0">
                <a:solidFill>
                  <a:srgbClr val="660066"/>
                </a:solidFill>
                <a:latin typeface="Times"/>
                <a:cs typeface="Times"/>
              </a:rPr>
              <a:t>num</a:t>
            </a:r>
            <a:r>
              <a:rPr lang="en-US" sz="2800" i="1" dirty="0" smtClean="0">
                <a:solidFill>
                  <a:srgbClr val="660066"/>
                </a:solidFill>
              </a:rPr>
              <a:t> is prime</a:t>
            </a:r>
            <a:r>
              <a:rPr lang="en-US" sz="2800" dirty="0" smtClean="0"/>
              <a:t>, if its only divisors are 1 and </a:t>
            </a:r>
            <a:r>
              <a:rPr lang="en-US" sz="2800" i="1" dirty="0" err="1">
                <a:latin typeface="Times"/>
                <a:cs typeface="Times"/>
              </a:rPr>
              <a:t>num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376092"/>
                </a:solidFill>
              </a:rPr>
              <a:t>				</a:t>
            </a:r>
            <a:endParaRPr lang="en-US" sz="28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4479667" y="324433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98905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28967" y="2000428"/>
            <a:ext cx="8229600" cy="17831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Let </a:t>
            </a:r>
            <a:r>
              <a:rPr lang="en-US" i="1" dirty="0">
                <a:latin typeface="Times"/>
                <a:cs typeface="Times"/>
              </a:rPr>
              <a:t>k</a:t>
            </a:r>
            <a:r>
              <a:rPr lang="en-US" dirty="0" smtClean="0"/>
              <a:t> be a divisor of </a:t>
            </a:r>
            <a:r>
              <a:rPr lang="en-US" i="1" dirty="0" err="1" smtClean="0">
                <a:latin typeface="Times"/>
                <a:cs typeface="Times"/>
              </a:rPr>
              <a:t>num</a:t>
            </a:r>
            <a:r>
              <a:rPr lang="en-US" dirty="0" smtClean="0"/>
              <a:t> in the second </a:t>
            </a:r>
            <a:br>
              <a:rPr lang="en-US" dirty="0" smtClean="0"/>
            </a:br>
            <a:r>
              <a:rPr lang="en-US" dirty="0" smtClean="0"/>
              <a:t>half of the range. That is, 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Let </a:t>
            </a:r>
            <a:r>
              <a:rPr lang="en-US" i="1" dirty="0">
                <a:latin typeface="Times"/>
                <a:cs typeface="Times"/>
              </a:rPr>
              <a:t>d</a:t>
            </a:r>
            <a:r>
              <a:rPr lang="en-US" dirty="0" smtClean="0"/>
              <a:t> be </a:t>
            </a:r>
            <a:r>
              <a:rPr lang="en-US" i="1" dirty="0" smtClean="0">
                <a:latin typeface="Times"/>
                <a:cs typeface="Times"/>
              </a:rPr>
              <a:t>k</a:t>
            </a:r>
            <a:r>
              <a:rPr lang="en-US" dirty="0" smtClean="0"/>
              <a:t>’s complementary divisor, therefore</a:t>
            </a:r>
          </a:p>
        </p:txBody>
      </p:sp>
      <p:sp>
        <p:nvSpPr>
          <p:cNvPr id="3" name="Oval 2"/>
          <p:cNvSpPr/>
          <p:nvPr/>
        </p:nvSpPr>
        <p:spPr>
          <a:xfrm>
            <a:off x="6379037" y="963464"/>
            <a:ext cx="2415913" cy="888307"/>
          </a:xfrm>
          <a:prstGeom prst="ellipse">
            <a:avLst/>
          </a:prstGeom>
          <a:noFill/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995479" y="1843127"/>
            <a:ext cx="3754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srgbClr val="FF6600"/>
                </a:solidFill>
                <a:latin typeface="Times"/>
                <a:cs typeface="Times"/>
              </a:rPr>
              <a:t>k</a:t>
            </a:r>
            <a:endParaRPr lang="en-US" sz="2800" dirty="0">
              <a:solidFill>
                <a:srgbClr val="FF66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463616" y="1598120"/>
            <a:ext cx="542290" cy="444773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423305"/>
              </p:ext>
            </p:extLst>
          </p:nvPr>
        </p:nvGraphicFramePr>
        <p:xfrm>
          <a:off x="7807033" y="3136269"/>
          <a:ext cx="11461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0" name="Equation" r:id="rId4" imgW="431800" imgH="215900" progId="Equation.3">
                  <p:embed/>
                </p:oleObj>
              </mc:Choice>
              <mc:Fallback>
                <p:oleObj name="Equation" r:id="rId4" imgW="431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07033" y="3136269"/>
                        <a:ext cx="1146175" cy="574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9527806"/>
              </p:ext>
            </p:extLst>
          </p:nvPr>
        </p:nvGraphicFramePr>
        <p:xfrm>
          <a:off x="4353899" y="2557006"/>
          <a:ext cx="12223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1" name="Equation" r:id="rId6" imgW="444500" imgH="215900" progId="Equation.3">
                  <p:embed/>
                </p:oleObj>
              </mc:Choice>
              <mc:Fallback>
                <p:oleObj name="Equation" r:id="rId6" imgW="4445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53899" y="2557006"/>
                        <a:ext cx="1222375" cy="59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1607158"/>
              </p:ext>
            </p:extLst>
          </p:nvPr>
        </p:nvGraphicFramePr>
        <p:xfrm>
          <a:off x="1924700" y="3571413"/>
          <a:ext cx="4391849" cy="1092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2" name="Equation" r:id="rId8" imgW="1790700" imgH="444500" progId="Equation.3">
                  <p:embed/>
                </p:oleObj>
              </mc:Choice>
              <mc:Fallback>
                <p:oleObj name="Equation" r:id="rId8" imgW="17907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24700" y="3571413"/>
                        <a:ext cx="4391849" cy="10928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Content Placeholder 2"/>
          <p:cNvSpPr txBox="1">
            <a:spLocks/>
          </p:cNvSpPr>
          <p:nvPr/>
        </p:nvSpPr>
        <p:spPr>
          <a:xfrm>
            <a:off x="128966" y="4599683"/>
            <a:ext cx="9015033" cy="22583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Therefore </a:t>
            </a:r>
            <a:r>
              <a:rPr lang="en-US" i="1" dirty="0" smtClean="0">
                <a:latin typeface="Times"/>
                <a:cs typeface="Times"/>
              </a:rPr>
              <a:t>d&lt;2</a:t>
            </a:r>
            <a:r>
              <a:rPr lang="en-US" dirty="0" smtClean="0">
                <a:cs typeface="Times"/>
              </a:rPr>
              <a:t>. Since </a:t>
            </a:r>
            <a:r>
              <a:rPr lang="en-US" i="1" dirty="0" smtClean="0">
                <a:latin typeface="Times"/>
                <a:cs typeface="Times"/>
              </a:rPr>
              <a:t>d</a:t>
            </a:r>
            <a:r>
              <a:rPr lang="en-US" dirty="0" smtClean="0">
                <a:cs typeface="Times"/>
              </a:rPr>
              <a:t> is a divisor, we get that </a:t>
            </a:r>
            <a:r>
              <a:rPr lang="en-US" i="1" dirty="0" smtClean="0">
                <a:latin typeface="Times"/>
                <a:cs typeface="Times"/>
              </a:rPr>
              <a:t>d</a:t>
            </a:r>
            <a:r>
              <a:rPr lang="en-US" i="1" dirty="0">
                <a:latin typeface="Times"/>
                <a:cs typeface="Times"/>
              </a:rPr>
              <a:t>=</a:t>
            </a:r>
            <a:r>
              <a:rPr lang="en-US" dirty="0" smtClean="0"/>
              <a:t>1.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So: 		 , therefore </a:t>
            </a:r>
            <a:r>
              <a:rPr lang="en-US" i="1" dirty="0" smtClean="0">
                <a:latin typeface="Times"/>
                <a:cs typeface="Times"/>
              </a:rPr>
              <a:t>k </a:t>
            </a:r>
            <a:r>
              <a:rPr lang="en-US" dirty="0" smtClean="0"/>
              <a:t>= </a:t>
            </a:r>
            <a:r>
              <a:rPr lang="en-US" i="1" dirty="0" smtClean="0">
                <a:latin typeface="Times"/>
                <a:cs typeface="Times"/>
              </a:rPr>
              <a:t>num</a:t>
            </a:r>
            <a:r>
              <a:rPr lang="en-US" dirty="0" smtClean="0">
                <a:cs typeface="Times"/>
              </a:rPr>
              <a:t>. </a:t>
            </a:r>
          </a:p>
        </p:txBody>
      </p:sp>
      <p:graphicFrame>
        <p:nvGraphicFramePr>
          <p:cNvPr id="16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72058"/>
              </p:ext>
            </p:extLst>
          </p:nvPr>
        </p:nvGraphicFramePr>
        <p:xfrm>
          <a:off x="701391" y="5249839"/>
          <a:ext cx="10445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3" name="Equation" r:id="rId10" imgW="393700" imgH="215900" progId="Equation.3">
                  <p:embed/>
                </p:oleObj>
              </mc:Choice>
              <mc:Fallback>
                <p:oleObj name="Equation" r:id="rId10" imgW="393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01391" y="5249839"/>
                        <a:ext cx="1044575" cy="574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148473" y="3733004"/>
            <a:ext cx="1826831" cy="6826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We have: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  <p:graphicFrame>
        <p:nvGraphicFramePr>
          <p:cNvPr id="18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8013861"/>
              </p:ext>
            </p:extLst>
          </p:nvPr>
        </p:nvGraphicFramePr>
        <p:xfrm>
          <a:off x="3358903" y="963465"/>
          <a:ext cx="52546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4" name="Equation" r:id="rId12" imgW="2374900" imgH="393700" progId="Equation.3">
                  <p:embed/>
                </p:oleObj>
              </mc:Choice>
              <mc:Fallback>
                <p:oleObj name="Equation" r:id="rId12" imgW="23749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358903" y="963465"/>
                        <a:ext cx="5254625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79942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28967" y="2000428"/>
            <a:ext cx="8229600" cy="17831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Let </a:t>
            </a:r>
            <a:r>
              <a:rPr lang="en-US" i="1" dirty="0">
                <a:latin typeface="Times"/>
                <a:cs typeface="Times"/>
              </a:rPr>
              <a:t>k</a:t>
            </a:r>
            <a:r>
              <a:rPr lang="en-US" dirty="0" smtClean="0"/>
              <a:t> be a divisor of </a:t>
            </a:r>
            <a:r>
              <a:rPr lang="en-US" i="1" dirty="0" err="1" smtClean="0">
                <a:latin typeface="Times"/>
                <a:cs typeface="Times"/>
              </a:rPr>
              <a:t>num</a:t>
            </a:r>
            <a:r>
              <a:rPr lang="en-US" dirty="0" smtClean="0"/>
              <a:t> in the second </a:t>
            </a:r>
            <a:br>
              <a:rPr lang="en-US" dirty="0" smtClean="0"/>
            </a:br>
            <a:r>
              <a:rPr lang="en-US" dirty="0" smtClean="0"/>
              <a:t>half of the range. That is, 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Let </a:t>
            </a:r>
            <a:r>
              <a:rPr lang="en-US" i="1" dirty="0">
                <a:latin typeface="Times"/>
                <a:cs typeface="Times"/>
              </a:rPr>
              <a:t>d</a:t>
            </a:r>
            <a:r>
              <a:rPr lang="en-US" dirty="0" smtClean="0"/>
              <a:t> be </a:t>
            </a:r>
            <a:r>
              <a:rPr lang="en-US" i="1" dirty="0" smtClean="0">
                <a:latin typeface="Times"/>
                <a:cs typeface="Times"/>
              </a:rPr>
              <a:t>k</a:t>
            </a:r>
            <a:r>
              <a:rPr lang="en-US" dirty="0" smtClean="0"/>
              <a:t>’s complementary divisor, therefore</a:t>
            </a:r>
          </a:p>
        </p:txBody>
      </p:sp>
      <p:sp>
        <p:nvSpPr>
          <p:cNvPr id="3" name="Oval 2"/>
          <p:cNvSpPr/>
          <p:nvPr/>
        </p:nvSpPr>
        <p:spPr>
          <a:xfrm>
            <a:off x="6379037" y="963464"/>
            <a:ext cx="2415913" cy="888307"/>
          </a:xfrm>
          <a:prstGeom prst="ellipse">
            <a:avLst/>
          </a:prstGeom>
          <a:noFill/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995479" y="1843127"/>
            <a:ext cx="3754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srgbClr val="FF6600"/>
                </a:solidFill>
                <a:latin typeface="Times"/>
                <a:cs typeface="Times"/>
              </a:rPr>
              <a:t>k</a:t>
            </a:r>
            <a:endParaRPr lang="en-US" sz="2800" dirty="0">
              <a:solidFill>
                <a:srgbClr val="FF66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463616" y="1598120"/>
            <a:ext cx="542290" cy="444773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0820889"/>
              </p:ext>
            </p:extLst>
          </p:nvPr>
        </p:nvGraphicFramePr>
        <p:xfrm>
          <a:off x="7807033" y="3136269"/>
          <a:ext cx="11461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2" name="Equation" r:id="rId4" imgW="431800" imgH="215900" progId="Equation.3">
                  <p:embed/>
                </p:oleObj>
              </mc:Choice>
              <mc:Fallback>
                <p:oleObj name="Equation" r:id="rId4" imgW="431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07033" y="3136269"/>
                        <a:ext cx="1146175" cy="574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1810825"/>
              </p:ext>
            </p:extLst>
          </p:nvPr>
        </p:nvGraphicFramePr>
        <p:xfrm>
          <a:off x="4353899" y="2557006"/>
          <a:ext cx="12223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3" name="Equation" r:id="rId6" imgW="444500" imgH="215900" progId="Equation.3">
                  <p:embed/>
                </p:oleObj>
              </mc:Choice>
              <mc:Fallback>
                <p:oleObj name="Equation" r:id="rId6" imgW="4445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53899" y="2557006"/>
                        <a:ext cx="1222375" cy="59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3543129"/>
              </p:ext>
            </p:extLst>
          </p:nvPr>
        </p:nvGraphicFramePr>
        <p:xfrm>
          <a:off x="1924700" y="3571413"/>
          <a:ext cx="4391849" cy="1092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4" name="Equation" r:id="rId8" imgW="1790700" imgH="444500" progId="Equation.3">
                  <p:embed/>
                </p:oleObj>
              </mc:Choice>
              <mc:Fallback>
                <p:oleObj name="Equation" r:id="rId8" imgW="17907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24700" y="3571413"/>
                        <a:ext cx="4391849" cy="10928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Content Placeholder 2"/>
          <p:cNvSpPr txBox="1">
            <a:spLocks/>
          </p:cNvSpPr>
          <p:nvPr/>
        </p:nvSpPr>
        <p:spPr>
          <a:xfrm>
            <a:off x="128966" y="4599683"/>
            <a:ext cx="9015033" cy="22583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Therefore </a:t>
            </a:r>
            <a:r>
              <a:rPr lang="en-US" i="1" dirty="0" smtClean="0">
                <a:latin typeface="Times"/>
                <a:cs typeface="Times"/>
              </a:rPr>
              <a:t>d&lt;2</a:t>
            </a:r>
            <a:r>
              <a:rPr lang="en-US" dirty="0" smtClean="0">
                <a:cs typeface="Times"/>
              </a:rPr>
              <a:t>. Since </a:t>
            </a:r>
            <a:r>
              <a:rPr lang="en-US" i="1" dirty="0" smtClean="0">
                <a:latin typeface="Times"/>
                <a:cs typeface="Times"/>
              </a:rPr>
              <a:t>d</a:t>
            </a:r>
            <a:r>
              <a:rPr lang="en-US" dirty="0" smtClean="0">
                <a:cs typeface="Times"/>
              </a:rPr>
              <a:t> is a divisor, we get that </a:t>
            </a:r>
            <a:r>
              <a:rPr lang="en-US" i="1" dirty="0" smtClean="0">
                <a:latin typeface="Times"/>
                <a:cs typeface="Times"/>
              </a:rPr>
              <a:t>d</a:t>
            </a:r>
            <a:r>
              <a:rPr lang="en-US" i="1" dirty="0">
                <a:latin typeface="Times"/>
                <a:cs typeface="Times"/>
              </a:rPr>
              <a:t>=</a:t>
            </a:r>
            <a:r>
              <a:rPr lang="en-US" dirty="0" smtClean="0"/>
              <a:t>1.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So: 		 , therefore </a:t>
            </a:r>
            <a:r>
              <a:rPr lang="en-US" i="1" dirty="0" smtClean="0">
                <a:latin typeface="Times"/>
                <a:cs typeface="Times"/>
              </a:rPr>
              <a:t>k </a:t>
            </a:r>
            <a:r>
              <a:rPr lang="en-US" dirty="0" smtClean="0"/>
              <a:t>= </a:t>
            </a:r>
            <a:r>
              <a:rPr lang="en-US" i="1" dirty="0" smtClean="0">
                <a:latin typeface="Times"/>
                <a:cs typeface="Times"/>
              </a:rPr>
              <a:t>num</a:t>
            </a:r>
            <a:r>
              <a:rPr lang="en-US" dirty="0" smtClean="0">
                <a:cs typeface="Times"/>
              </a:rPr>
              <a:t>. 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cs typeface="Times"/>
              </a:rPr>
              <a:t>This shows that the only divisor in the second half of the range is </a:t>
            </a:r>
            <a:r>
              <a:rPr lang="en-US" i="1" dirty="0" err="1">
                <a:latin typeface="Times"/>
                <a:cs typeface="Times"/>
              </a:rPr>
              <a:t>num</a:t>
            </a:r>
            <a:r>
              <a:rPr lang="en-US" dirty="0" smtClean="0">
                <a:cs typeface="Times"/>
              </a:rPr>
              <a:t> itself.</a:t>
            </a:r>
            <a:endParaRPr lang="en-US" i="1" dirty="0">
              <a:latin typeface="Times"/>
              <a:cs typeface="Times"/>
            </a:endParaRPr>
          </a:p>
        </p:txBody>
      </p:sp>
      <p:graphicFrame>
        <p:nvGraphicFramePr>
          <p:cNvPr id="16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400402"/>
              </p:ext>
            </p:extLst>
          </p:nvPr>
        </p:nvGraphicFramePr>
        <p:xfrm>
          <a:off x="701391" y="5249839"/>
          <a:ext cx="10445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5" name="Equation" r:id="rId10" imgW="393700" imgH="215900" progId="Equation.3">
                  <p:embed/>
                </p:oleObj>
              </mc:Choice>
              <mc:Fallback>
                <p:oleObj name="Equation" r:id="rId10" imgW="393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01391" y="5249839"/>
                        <a:ext cx="1044575" cy="574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148473" y="3733004"/>
            <a:ext cx="1826831" cy="6826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We have: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  <p:graphicFrame>
        <p:nvGraphicFramePr>
          <p:cNvPr id="18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4591919"/>
              </p:ext>
            </p:extLst>
          </p:nvPr>
        </p:nvGraphicFramePr>
        <p:xfrm>
          <a:off x="3358903" y="963465"/>
          <a:ext cx="52546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6" name="Equation" r:id="rId12" imgW="2374900" imgH="393700" progId="Equation.3">
                  <p:embed/>
                </p:oleObj>
              </mc:Choice>
              <mc:Fallback>
                <p:oleObj name="Equation" r:id="rId12" imgW="23749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358903" y="963465"/>
                        <a:ext cx="5254625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148473" y="5882910"/>
            <a:ext cx="8804735" cy="876544"/>
          </a:xfrm>
          <a:prstGeom prst="rect">
            <a:avLst/>
          </a:prstGeom>
          <a:solidFill>
            <a:srgbClr val="FFFF00">
              <a:alpha val="26000"/>
            </a:srgbClr>
          </a:solidFill>
          <a:ln>
            <a:solidFill>
              <a:srgbClr val="FFFF00">
                <a:alpha val="47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8580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8904" y="740886"/>
            <a:ext cx="8951360" cy="61171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bool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isPrime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)</a:t>
            </a:r>
            <a:r>
              <a:rPr lang="en-US" sz="2200" b="1" dirty="0">
                <a:latin typeface="Courier New"/>
                <a:cs typeface="Courier New"/>
              </a:rPr>
              <a:t>{</a:t>
            </a:r>
            <a:endParaRPr lang="en-US" sz="2200" b="1" dirty="0">
              <a:cs typeface="Courier New"/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  <a:r>
              <a:rPr lang="en-US" sz="2200" b="1" dirty="0">
                <a:latin typeface="Courier New"/>
                <a:cs typeface="Courier New"/>
              </a:rPr>
              <a:t>			</a:t>
            </a:r>
            <a:endParaRPr lang="en-US" sz="22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 = 0;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=1;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&lt;= </a:t>
            </a:r>
            <a:r>
              <a:rPr lang="en-US" sz="2200" b="1" dirty="0" err="1" smtClean="0">
                <a:solidFill>
                  <a:schemeClr val="accent3"/>
                </a:solidFill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++){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if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 %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== 0)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	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++;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22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if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 == </a:t>
            </a:r>
            <a:r>
              <a:rPr lang="en-US" sz="2200" b="1" dirty="0" smtClean="0">
                <a:solidFill>
                  <a:srgbClr val="9BBB59"/>
                </a:solidFill>
                <a:latin typeface="Courier New"/>
                <a:cs typeface="Courier New"/>
              </a:rPr>
              <a:t>2</a:t>
            </a:r>
            <a:r>
              <a:rPr lang="en-US" sz="2200" b="1" dirty="0" smtClean="0">
                <a:latin typeface="Courier New"/>
                <a:cs typeface="Courier New"/>
              </a:rPr>
              <a:t>)</a:t>
            </a:r>
            <a:endParaRPr lang="en-US" sz="2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true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else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false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  <a:endParaRPr lang="en-US" sz="2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05850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8904" y="740886"/>
            <a:ext cx="8951360" cy="61171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bool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isPrime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)</a:t>
            </a:r>
            <a:r>
              <a:rPr lang="en-US" sz="2200" b="1" dirty="0">
                <a:latin typeface="Courier New"/>
                <a:cs typeface="Courier New"/>
              </a:rPr>
              <a:t>{</a:t>
            </a:r>
            <a:endParaRPr lang="en-US" sz="2200" b="1" dirty="0">
              <a:cs typeface="Courier New"/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  <a:r>
              <a:rPr lang="en-US" sz="2200" b="1" dirty="0">
                <a:latin typeface="Courier New"/>
                <a:cs typeface="Courier New"/>
              </a:rPr>
              <a:t>			</a:t>
            </a:r>
            <a:endParaRPr lang="en-US" sz="22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 = 0;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=1;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&lt;= </a:t>
            </a:r>
            <a:r>
              <a:rPr lang="en-US" sz="2200" b="1" dirty="0" err="1" smtClean="0">
                <a:solidFill>
                  <a:schemeClr val="accent3"/>
                </a:solidFill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++){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if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 %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== 0)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	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++;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22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if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 == </a:t>
            </a:r>
            <a:r>
              <a:rPr lang="en-US" sz="2200" b="1" dirty="0" smtClean="0">
                <a:solidFill>
                  <a:srgbClr val="9BBB59"/>
                </a:solidFill>
                <a:latin typeface="Courier New"/>
                <a:cs typeface="Courier New"/>
              </a:rPr>
              <a:t>2</a:t>
            </a:r>
            <a:r>
              <a:rPr lang="en-US" sz="2200" b="1" dirty="0" smtClean="0">
                <a:latin typeface="Courier New"/>
                <a:cs typeface="Courier New"/>
              </a:rPr>
              <a:t>)</a:t>
            </a:r>
            <a:endParaRPr lang="en-US" sz="2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true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else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false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  <a:endParaRPr lang="en-US" sz="2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53433" y="1926306"/>
            <a:ext cx="14698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solidFill>
                  <a:schemeClr val="accent6"/>
                </a:solidFill>
                <a:latin typeface="Courier New"/>
                <a:cs typeface="Courier New"/>
              </a:rPr>
              <a:t>num</a:t>
            </a:r>
            <a:r>
              <a:rPr lang="en-US" sz="2200" b="1" dirty="0">
                <a:solidFill>
                  <a:schemeClr val="accent6"/>
                </a:solidFill>
                <a:latin typeface="Courier New"/>
                <a:cs typeface="Courier New"/>
              </a:rPr>
              <a:t> / 2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3539164" y="2452669"/>
            <a:ext cx="713765" cy="272695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30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8904" y="740886"/>
            <a:ext cx="8951360" cy="61171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bool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isPrime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)</a:t>
            </a:r>
            <a:r>
              <a:rPr lang="en-US" sz="2200" b="1" dirty="0">
                <a:latin typeface="Courier New"/>
                <a:cs typeface="Courier New"/>
              </a:rPr>
              <a:t>{</a:t>
            </a:r>
            <a:endParaRPr lang="en-US" sz="2200" b="1" dirty="0">
              <a:cs typeface="Courier New"/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  <a:r>
              <a:rPr lang="en-US" sz="2200" b="1" dirty="0">
                <a:latin typeface="Courier New"/>
                <a:cs typeface="Courier New"/>
              </a:rPr>
              <a:t>			</a:t>
            </a:r>
            <a:endParaRPr lang="en-US" sz="22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 = 0;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=1;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&lt;= </a:t>
            </a:r>
            <a:r>
              <a:rPr lang="en-US" sz="2200" b="1" dirty="0" err="1" smtClean="0">
                <a:solidFill>
                  <a:schemeClr val="accent3"/>
                </a:solidFill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++){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if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 %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== 0)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	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++;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22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if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 == </a:t>
            </a:r>
            <a:r>
              <a:rPr lang="en-US" sz="2200" b="1" dirty="0" smtClean="0">
                <a:solidFill>
                  <a:srgbClr val="9BBB59"/>
                </a:solidFill>
                <a:latin typeface="Courier New"/>
                <a:cs typeface="Courier New"/>
              </a:rPr>
              <a:t>2</a:t>
            </a:r>
            <a:r>
              <a:rPr lang="en-US" sz="2200" b="1" dirty="0" smtClean="0">
                <a:latin typeface="Courier New"/>
                <a:cs typeface="Courier New"/>
              </a:rPr>
              <a:t>)</a:t>
            </a:r>
            <a:endParaRPr lang="en-US" sz="2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true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else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false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  <a:endParaRPr lang="en-US" sz="2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53433" y="1926306"/>
            <a:ext cx="14698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solidFill>
                  <a:schemeClr val="accent6"/>
                </a:solidFill>
                <a:latin typeface="Courier New"/>
                <a:cs typeface="Courier New"/>
              </a:rPr>
              <a:t>num</a:t>
            </a:r>
            <a:r>
              <a:rPr lang="en-US" sz="2200" b="1" dirty="0">
                <a:solidFill>
                  <a:schemeClr val="accent6"/>
                </a:solidFill>
                <a:latin typeface="Courier New"/>
                <a:cs typeface="Courier New"/>
              </a:rPr>
              <a:t> / 2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3539164" y="2452669"/>
            <a:ext cx="713765" cy="272695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3239581" y="4445760"/>
            <a:ext cx="256749" cy="272695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96768" y="3996048"/>
            <a:ext cx="3426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accent6"/>
                </a:solidFill>
                <a:latin typeface="Courier New"/>
                <a:cs typeface="Courier New"/>
              </a:rPr>
              <a:t>1</a:t>
            </a:r>
            <a:endParaRPr lang="en-US" sz="2200" b="1" dirty="0">
              <a:solidFill>
                <a:schemeClr val="accent6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3563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602239" y="931632"/>
            <a:ext cx="6397625" cy="811525"/>
            <a:chOff x="9039" y="1029165"/>
            <a:chExt cx="6397625" cy="811525"/>
          </a:xfrm>
        </p:grpSpPr>
        <p:graphicFrame>
          <p:nvGraphicFramePr>
            <p:cNvPr id="9" name="Content Placeholder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6241316"/>
                </p:ext>
              </p:extLst>
            </p:nvPr>
          </p:nvGraphicFramePr>
          <p:xfrm>
            <a:off x="9039" y="1183152"/>
            <a:ext cx="6397625" cy="434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37" name="Equation" r:id="rId3" imgW="2806700" imgH="190500" progId="Equation.3">
                    <p:embed/>
                  </p:oleObj>
                </mc:Choice>
                <mc:Fallback>
                  <p:oleObj name="Equation" r:id="rId3" imgW="2806700" imgH="1905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039" y="1183152"/>
                          <a:ext cx="6397625" cy="4349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Block Arc 11"/>
            <p:cNvSpPr/>
            <p:nvPr/>
          </p:nvSpPr>
          <p:spPr>
            <a:xfrm rot="10800000">
              <a:off x="36527" y="1029165"/>
              <a:ext cx="6278563" cy="811525"/>
            </a:xfrm>
            <a:prstGeom prst="blockArc">
              <a:avLst>
                <a:gd name="adj1" fmla="val 10799999"/>
                <a:gd name="adj2" fmla="val 1"/>
                <a:gd name="adj3" fmla="val 191"/>
              </a:avLst>
            </a:prstGeom>
            <a:noFill/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659419" y="2268588"/>
            <a:ext cx="6329367" cy="1153515"/>
            <a:chOff x="-4" y="2313832"/>
            <a:chExt cx="6329367" cy="1153515"/>
          </a:xfrm>
        </p:grpSpPr>
        <p:graphicFrame>
          <p:nvGraphicFramePr>
            <p:cNvPr id="10" name="Content Placeholder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65760533"/>
                </p:ext>
              </p:extLst>
            </p:nvPr>
          </p:nvGraphicFramePr>
          <p:xfrm>
            <a:off x="22225" y="2313832"/>
            <a:ext cx="6307138" cy="898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38" name="Equation" r:id="rId5" imgW="2768600" imgH="393700" progId="Equation.3">
                    <p:embed/>
                  </p:oleObj>
                </mc:Choice>
                <mc:Fallback>
                  <p:oleObj name="Equation" r:id="rId5" imgW="2768600" imgH="3937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2225" y="2313832"/>
                          <a:ext cx="6307138" cy="8985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Block Arc 13"/>
            <p:cNvSpPr/>
            <p:nvPr/>
          </p:nvSpPr>
          <p:spPr>
            <a:xfrm rot="10800000">
              <a:off x="-4" y="2383803"/>
              <a:ext cx="3439257" cy="1083544"/>
            </a:xfrm>
            <a:prstGeom prst="blockArc">
              <a:avLst>
                <a:gd name="adj1" fmla="val 10799999"/>
                <a:gd name="adj2" fmla="val 1"/>
                <a:gd name="adj3" fmla="val 191"/>
              </a:avLst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42333" y="939502"/>
            <a:ext cx="18659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3"/>
                </a:solidFill>
              </a:rPr>
              <a:t>Version I: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2333" y="2367721"/>
            <a:ext cx="18659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/>
                </a:solidFill>
              </a:rPr>
              <a:t>Version II:</a:t>
            </a:r>
            <a:endParaRPr lang="en-US" sz="3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1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602239" y="931632"/>
            <a:ext cx="6397625" cy="811525"/>
            <a:chOff x="9039" y="1029165"/>
            <a:chExt cx="6397625" cy="811525"/>
          </a:xfrm>
        </p:grpSpPr>
        <p:graphicFrame>
          <p:nvGraphicFramePr>
            <p:cNvPr id="9" name="Content Placeholder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6809474"/>
                </p:ext>
              </p:extLst>
            </p:nvPr>
          </p:nvGraphicFramePr>
          <p:xfrm>
            <a:off x="9039" y="1183152"/>
            <a:ext cx="6397625" cy="434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71" name="Equation" r:id="rId3" imgW="2806700" imgH="190500" progId="Equation.3">
                    <p:embed/>
                  </p:oleObj>
                </mc:Choice>
                <mc:Fallback>
                  <p:oleObj name="Equation" r:id="rId3" imgW="2806700" imgH="1905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039" y="1183152"/>
                          <a:ext cx="6397625" cy="4349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Block Arc 11"/>
            <p:cNvSpPr/>
            <p:nvPr/>
          </p:nvSpPr>
          <p:spPr>
            <a:xfrm rot="10800000">
              <a:off x="36527" y="1029165"/>
              <a:ext cx="6278563" cy="811525"/>
            </a:xfrm>
            <a:prstGeom prst="blockArc">
              <a:avLst>
                <a:gd name="adj1" fmla="val 10799999"/>
                <a:gd name="adj2" fmla="val 1"/>
                <a:gd name="adj3" fmla="val 191"/>
              </a:avLst>
            </a:prstGeom>
            <a:noFill/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659419" y="2268588"/>
            <a:ext cx="6329367" cy="1153515"/>
            <a:chOff x="-4" y="2313832"/>
            <a:chExt cx="6329367" cy="1153515"/>
          </a:xfrm>
        </p:grpSpPr>
        <p:graphicFrame>
          <p:nvGraphicFramePr>
            <p:cNvPr id="10" name="Content Placeholder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8211766"/>
                </p:ext>
              </p:extLst>
            </p:nvPr>
          </p:nvGraphicFramePr>
          <p:xfrm>
            <a:off x="22225" y="2313832"/>
            <a:ext cx="6307138" cy="898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72" name="Equation" r:id="rId5" imgW="2768600" imgH="393700" progId="Equation.3">
                    <p:embed/>
                  </p:oleObj>
                </mc:Choice>
                <mc:Fallback>
                  <p:oleObj name="Equation" r:id="rId5" imgW="2768600" imgH="3937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2225" y="2313832"/>
                          <a:ext cx="6307138" cy="8985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Block Arc 13"/>
            <p:cNvSpPr/>
            <p:nvPr/>
          </p:nvSpPr>
          <p:spPr>
            <a:xfrm rot="10800000">
              <a:off x="-4" y="2383803"/>
              <a:ext cx="3439257" cy="1083544"/>
            </a:xfrm>
            <a:prstGeom prst="blockArc">
              <a:avLst>
                <a:gd name="adj1" fmla="val 10799999"/>
                <a:gd name="adj2" fmla="val 1"/>
                <a:gd name="adj3" fmla="val 191"/>
              </a:avLst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42333" y="939502"/>
            <a:ext cx="18659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3"/>
                </a:solidFill>
              </a:rPr>
              <a:t>Version I: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2333" y="2367721"/>
            <a:ext cx="18659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/>
                </a:solidFill>
              </a:rPr>
              <a:t>Version II:</a:t>
            </a:r>
            <a:endParaRPr lang="en-US" sz="3200" dirty="0">
              <a:solidFill>
                <a:schemeClr val="accent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2333" y="3934864"/>
            <a:ext cx="20453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Version III:</a:t>
            </a:r>
            <a:endParaRPr lang="en-US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93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602239" y="931632"/>
            <a:ext cx="6397625" cy="811525"/>
            <a:chOff x="9039" y="1029165"/>
            <a:chExt cx="6397625" cy="811525"/>
          </a:xfrm>
        </p:grpSpPr>
        <p:graphicFrame>
          <p:nvGraphicFramePr>
            <p:cNvPr id="9" name="Content Placeholder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4832253"/>
                </p:ext>
              </p:extLst>
            </p:nvPr>
          </p:nvGraphicFramePr>
          <p:xfrm>
            <a:off x="9039" y="1183152"/>
            <a:ext cx="6397625" cy="434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74" name="Equation" r:id="rId3" imgW="2806700" imgH="190500" progId="Equation.3">
                    <p:embed/>
                  </p:oleObj>
                </mc:Choice>
                <mc:Fallback>
                  <p:oleObj name="Equation" r:id="rId3" imgW="2806700" imgH="1905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039" y="1183152"/>
                          <a:ext cx="6397625" cy="4349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Block Arc 11"/>
            <p:cNvSpPr/>
            <p:nvPr/>
          </p:nvSpPr>
          <p:spPr>
            <a:xfrm rot="10800000">
              <a:off x="36527" y="1029165"/>
              <a:ext cx="6278563" cy="811525"/>
            </a:xfrm>
            <a:prstGeom prst="blockArc">
              <a:avLst>
                <a:gd name="adj1" fmla="val 10799999"/>
                <a:gd name="adj2" fmla="val 1"/>
                <a:gd name="adj3" fmla="val 191"/>
              </a:avLst>
            </a:prstGeom>
            <a:noFill/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659419" y="2268588"/>
            <a:ext cx="6329367" cy="1153515"/>
            <a:chOff x="-4" y="2313832"/>
            <a:chExt cx="6329367" cy="1153515"/>
          </a:xfrm>
        </p:grpSpPr>
        <p:graphicFrame>
          <p:nvGraphicFramePr>
            <p:cNvPr id="10" name="Content Placeholder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0737693"/>
                </p:ext>
              </p:extLst>
            </p:nvPr>
          </p:nvGraphicFramePr>
          <p:xfrm>
            <a:off x="22225" y="2313832"/>
            <a:ext cx="6307138" cy="898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75" name="Equation" r:id="rId5" imgW="2768600" imgH="393700" progId="Equation.3">
                    <p:embed/>
                  </p:oleObj>
                </mc:Choice>
                <mc:Fallback>
                  <p:oleObj name="Equation" r:id="rId5" imgW="2768600" imgH="3937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2225" y="2313832"/>
                          <a:ext cx="6307138" cy="8985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Block Arc 13"/>
            <p:cNvSpPr/>
            <p:nvPr/>
          </p:nvSpPr>
          <p:spPr>
            <a:xfrm rot="10800000">
              <a:off x="-4" y="2383803"/>
              <a:ext cx="3439257" cy="1083544"/>
            </a:xfrm>
            <a:prstGeom prst="blockArc">
              <a:avLst>
                <a:gd name="adj1" fmla="val 10799999"/>
                <a:gd name="adj2" fmla="val 1"/>
                <a:gd name="adj3" fmla="val 191"/>
              </a:avLst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740714" y="3840013"/>
            <a:ext cx="6307138" cy="835820"/>
            <a:chOff x="50800" y="3673159"/>
            <a:chExt cx="6307138" cy="835820"/>
          </a:xfrm>
        </p:grpSpPr>
        <p:graphicFrame>
          <p:nvGraphicFramePr>
            <p:cNvPr id="11" name="Content Placeholder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3509418"/>
                </p:ext>
              </p:extLst>
            </p:nvPr>
          </p:nvGraphicFramePr>
          <p:xfrm>
            <a:off x="50800" y="3811652"/>
            <a:ext cx="6307138" cy="550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76" name="Equation" r:id="rId7" imgW="2768600" imgH="241300" progId="Equation.3">
                    <p:embed/>
                  </p:oleObj>
                </mc:Choice>
                <mc:Fallback>
                  <p:oleObj name="Equation" r:id="rId7" imgW="2768600" imgH="241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0800" y="3811652"/>
                          <a:ext cx="6307138" cy="5508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Block Arc 14"/>
            <p:cNvSpPr/>
            <p:nvPr/>
          </p:nvSpPr>
          <p:spPr>
            <a:xfrm rot="10800000">
              <a:off x="50800" y="3673159"/>
              <a:ext cx="2047004" cy="835820"/>
            </a:xfrm>
            <a:prstGeom prst="blockArc">
              <a:avLst>
                <a:gd name="adj1" fmla="val 10799999"/>
                <a:gd name="adj2" fmla="val 1"/>
                <a:gd name="adj3" fmla="val 191"/>
              </a:avLst>
            </a:prstGeom>
            <a:noFill/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42333" y="939502"/>
            <a:ext cx="18659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3"/>
                </a:solidFill>
              </a:rPr>
              <a:t>Version I: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2333" y="2367721"/>
            <a:ext cx="18659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/>
                </a:solidFill>
              </a:rPr>
              <a:t>Version II:</a:t>
            </a:r>
            <a:endParaRPr lang="en-US" sz="3200" dirty="0">
              <a:solidFill>
                <a:schemeClr val="accent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2333" y="3934864"/>
            <a:ext cx="20453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Version III:</a:t>
            </a:r>
            <a:endParaRPr lang="en-US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1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602239" y="931632"/>
            <a:ext cx="6397625" cy="811525"/>
            <a:chOff x="9039" y="1029165"/>
            <a:chExt cx="6397625" cy="811525"/>
          </a:xfrm>
        </p:grpSpPr>
        <p:graphicFrame>
          <p:nvGraphicFramePr>
            <p:cNvPr id="9" name="Content Placeholder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24028471"/>
                </p:ext>
              </p:extLst>
            </p:nvPr>
          </p:nvGraphicFramePr>
          <p:xfrm>
            <a:off x="9039" y="1183152"/>
            <a:ext cx="6397625" cy="434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50" name="Equation" r:id="rId3" imgW="2806700" imgH="190500" progId="Equation.3">
                    <p:embed/>
                  </p:oleObj>
                </mc:Choice>
                <mc:Fallback>
                  <p:oleObj name="Equation" r:id="rId3" imgW="2806700" imgH="1905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039" y="1183152"/>
                          <a:ext cx="6397625" cy="4349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Block Arc 11"/>
            <p:cNvSpPr/>
            <p:nvPr/>
          </p:nvSpPr>
          <p:spPr>
            <a:xfrm rot="10800000">
              <a:off x="36527" y="1029165"/>
              <a:ext cx="6278563" cy="811525"/>
            </a:xfrm>
            <a:prstGeom prst="blockArc">
              <a:avLst>
                <a:gd name="adj1" fmla="val 10799999"/>
                <a:gd name="adj2" fmla="val 1"/>
                <a:gd name="adj3" fmla="val 191"/>
              </a:avLst>
            </a:prstGeom>
            <a:noFill/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659419" y="2268588"/>
            <a:ext cx="6329367" cy="1153515"/>
            <a:chOff x="-4" y="2313832"/>
            <a:chExt cx="6329367" cy="1153515"/>
          </a:xfrm>
        </p:grpSpPr>
        <p:graphicFrame>
          <p:nvGraphicFramePr>
            <p:cNvPr id="10" name="Content Placeholder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16045294"/>
                </p:ext>
              </p:extLst>
            </p:nvPr>
          </p:nvGraphicFramePr>
          <p:xfrm>
            <a:off x="22225" y="2313832"/>
            <a:ext cx="6307138" cy="898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51" name="Equation" r:id="rId5" imgW="2768600" imgH="393700" progId="Equation.3">
                    <p:embed/>
                  </p:oleObj>
                </mc:Choice>
                <mc:Fallback>
                  <p:oleObj name="Equation" r:id="rId5" imgW="2768600" imgH="3937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2225" y="2313832"/>
                          <a:ext cx="6307138" cy="8985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Block Arc 13"/>
            <p:cNvSpPr/>
            <p:nvPr/>
          </p:nvSpPr>
          <p:spPr>
            <a:xfrm rot="10800000">
              <a:off x="-4" y="2383803"/>
              <a:ext cx="3439257" cy="1083544"/>
            </a:xfrm>
            <a:prstGeom prst="blockArc">
              <a:avLst>
                <a:gd name="adj1" fmla="val 10799999"/>
                <a:gd name="adj2" fmla="val 1"/>
                <a:gd name="adj3" fmla="val 191"/>
              </a:avLst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740714" y="3840013"/>
            <a:ext cx="6307138" cy="835820"/>
            <a:chOff x="50800" y="3673159"/>
            <a:chExt cx="6307138" cy="835820"/>
          </a:xfrm>
        </p:grpSpPr>
        <p:graphicFrame>
          <p:nvGraphicFramePr>
            <p:cNvPr id="11" name="Content Placeholder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28454680"/>
                </p:ext>
              </p:extLst>
            </p:nvPr>
          </p:nvGraphicFramePr>
          <p:xfrm>
            <a:off x="50800" y="3811652"/>
            <a:ext cx="6307138" cy="550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52" name="Equation" r:id="rId7" imgW="2768600" imgH="241300" progId="Equation.3">
                    <p:embed/>
                  </p:oleObj>
                </mc:Choice>
                <mc:Fallback>
                  <p:oleObj name="Equation" r:id="rId7" imgW="2768600" imgH="241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0800" y="3811652"/>
                          <a:ext cx="6307138" cy="5508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Block Arc 14"/>
            <p:cNvSpPr/>
            <p:nvPr/>
          </p:nvSpPr>
          <p:spPr>
            <a:xfrm rot="10800000">
              <a:off x="50800" y="3673159"/>
              <a:ext cx="2047004" cy="835820"/>
            </a:xfrm>
            <a:prstGeom prst="blockArc">
              <a:avLst>
                <a:gd name="adj1" fmla="val 10799999"/>
                <a:gd name="adj2" fmla="val 1"/>
                <a:gd name="adj3" fmla="val 191"/>
              </a:avLst>
            </a:prstGeom>
            <a:noFill/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42333" y="939502"/>
            <a:ext cx="18659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3"/>
                </a:solidFill>
              </a:rPr>
              <a:t>Version I: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2333" y="2367721"/>
            <a:ext cx="18659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/>
                </a:solidFill>
              </a:rPr>
              <a:t>Version II:</a:t>
            </a:r>
            <a:endParaRPr lang="en-US" sz="3200" dirty="0">
              <a:solidFill>
                <a:schemeClr val="accent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2333" y="3934864"/>
            <a:ext cx="20453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Version III: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85815" y="5383324"/>
            <a:ext cx="64977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1    2    4    5    10    20    25    50    100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225778" y="5383324"/>
            <a:ext cx="21119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err="1" smtClean="0">
                <a:latin typeface="Times"/>
                <a:cs typeface="Times"/>
              </a:rPr>
              <a:t>num</a:t>
            </a:r>
            <a:r>
              <a:rPr lang="en-US" sz="3200" dirty="0" smtClean="0"/>
              <a:t> = 100: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0384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602239" y="931632"/>
            <a:ext cx="6397625" cy="811525"/>
            <a:chOff x="9039" y="1029165"/>
            <a:chExt cx="6397625" cy="811525"/>
          </a:xfrm>
        </p:grpSpPr>
        <p:graphicFrame>
          <p:nvGraphicFramePr>
            <p:cNvPr id="9" name="Content Placeholder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69358744"/>
                </p:ext>
              </p:extLst>
            </p:nvPr>
          </p:nvGraphicFramePr>
          <p:xfrm>
            <a:off x="9039" y="1183152"/>
            <a:ext cx="6397625" cy="434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53" name="Equation" r:id="rId3" imgW="2806700" imgH="190500" progId="Equation.3">
                    <p:embed/>
                  </p:oleObj>
                </mc:Choice>
                <mc:Fallback>
                  <p:oleObj name="Equation" r:id="rId3" imgW="2806700" imgH="1905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039" y="1183152"/>
                          <a:ext cx="6397625" cy="4349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Block Arc 11"/>
            <p:cNvSpPr/>
            <p:nvPr/>
          </p:nvSpPr>
          <p:spPr>
            <a:xfrm rot="10800000">
              <a:off x="36527" y="1029165"/>
              <a:ext cx="6278563" cy="811525"/>
            </a:xfrm>
            <a:prstGeom prst="blockArc">
              <a:avLst>
                <a:gd name="adj1" fmla="val 10799999"/>
                <a:gd name="adj2" fmla="val 1"/>
                <a:gd name="adj3" fmla="val 191"/>
              </a:avLst>
            </a:prstGeom>
            <a:noFill/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659419" y="2268588"/>
            <a:ext cx="6329367" cy="1153515"/>
            <a:chOff x="-4" y="2313832"/>
            <a:chExt cx="6329367" cy="1153515"/>
          </a:xfrm>
        </p:grpSpPr>
        <p:graphicFrame>
          <p:nvGraphicFramePr>
            <p:cNvPr id="10" name="Content Placeholder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9371474"/>
                </p:ext>
              </p:extLst>
            </p:nvPr>
          </p:nvGraphicFramePr>
          <p:xfrm>
            <a:off x="22225" y="2313832"/>
            <a:ext cx="6307138" cy="898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54" name="Equation" r:id="rId5" imgW="2768600" imgH="393700" progId="Equation.3">
                    <p:embed/>
                  </p:oleObj>
                </mc:Choice>
                <mc:Fallback>
                  <p:oleObj name="Equation" r:id="rId5" imgW="2768600" imgH="3937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2225" y="2313832"/>
                          <a:ext cx="6307138" cy="8985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Block Arc 13"/>
            <p:cNvSpPr/>
            <p:nvPr/>
          </p:nvSpPr>
          <p:spPr>
            <a:xfrm rot="10800000">
              <a:off x="-4" y="2383803"/>
              <a:ext cx="3439257" cy="1083544"/>
            </a:xfrm>
            <a:prstGeom prst="blockArc">
              <a:avLst>
                <a:gd name="adj1" fmla="val 10799999"/>
                <a:gd name="adj2" fmla="val 1"/>
                <a:gd name="adj3" fmla="val 191"/>
              </a:avLst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740714" y="3840013"/>
            <a:ext cx="6307138" cy="835820"/>
            <a:chOff x="50800" y="3673159"/>
            <a:chExt cx="6307138" cy="835820"/>
          </a:xfrm>
        </p:grpSpPr>
        <p:graphicFrame>
          <p:nvGraphicFramePr>
            <p:cNvPr id="11" name="Content Placeholder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73719277"/>
                </p:ext>
              </p:extLst>
            </p:nvPr>
          </p:nvGraphicFramePr>
          <p:xfrm>
            <a:off x="50800" y="3811652"/>
            <a:ext cx="6307138" cy="550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55" name="Equation" r:id="rId7" imgW="2768600" imgH="241300" progId="Equation.3">
                    <p:embed/>
                  </p:oleObj>
                </mc:Choice>
                <mc:Fallback>
                  <p:oleObj name="Equation" r:id="rId7" imgW="2768600" imgH="241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0800" y="3811652"/>
                          <a:ext cx="6307138" cy="5508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Block Arc 14"/>
            <p:cNvSpPr/>
            <p:nvPr/>
          </p:nvSpPr>
          <p:spPr>
            <a:xfrm rot="10800000">
              <a:off x="50800" y="3673159"/>
              <a:ext cx="2047004" cy="835820"/>
            </a:xfrm>
            <a:prstGeom prst="blockArc">
              <a:avLst>
                <a:gd name="adj1" fmla="val 10799999"/>
                <a:gd name="adj2" fmla="val 1"/>
                <a:gd name="adj3" fmla="val 191"/>
              </a:avLst>
            </a:prstGeom>
            <a:noFill/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42333" y="939502"/>
            <a:ext cx="18659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3"/>
                </a:solidFill>
              </a:rPr>
              <a:t>Version I: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2333" y="2367721"/>
            <a:ext cx="18659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/>
                </a:solidFill>
              </a:rPr>
              <a:t>Version II:</a:t>
            </a:r>
            <a:endParaRPr lang="en-US" sz="3200" dirty="0">
              <a:solidFill>
                <a:schemeClr val="accent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2333" y="3934864"/>
            <a:ext cx="20453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Version III: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85815" y="5383324"/>
            <a:ext cx="64977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1    2    4    5    10    20    25    50    100</a:t>
            </a:r>
            <a:endParaRPr lang="en-US" sz="3200" dirty="0"/>
          </a:p>
        </p:txBody>
      </p:sp>
      <p:graphicFrame>
        <p:nvGraphicFramePr>
          <p:cNvPr id="22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6730322"/>
              </p:ext>
            </p:extLst>
          </p:nvPr>
        </p:nvGraphicFramePr>
        <p:xfrm>
          <a:off x="7687701" y="6237121"/>
          <a:ext cx="483674" cy="513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6" name="Equation" r:id="rId9" imgW="203200" imgH="215900" progId="Equation.3">
                  <p:embed/>
                </p:oleObj>
              </mc:Choice>
              <mc:Fallback>
                <p:oleObj name="Equation" r:id="rId9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687701" y="6237121"/>
                        <a:ext cx="483674" cy="5134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Straight Arrow Connector 23"/>
          <p:cNvCxnSpPr/>
          <p:nvPr/>
        </p:nvCxnSpPr>
        <p:spPr>
          <a:xfrm flipH="1" flipV="1">
            <a:off x="7511273" y="5878795"/>
            <a:ext cx="328229" cy="38686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25778" y="5383324"/>
            <a:ext cx="21119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err="1" smtClean="0">
                <a:latin typeface="Times"/>
                <a:cs typeface="Times"/>
              </a:rPr>
              <a:t>num</a:t>
            </a:r>
            <a:r>
              <a:rPr lang="en-US" sz="3200" dirty="0" smtClean="0"/>
              <a:t> = 100: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5053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99" y="1193800"/>
            <a:ext cx="8817901" cy="546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u="sng" dirty="0" smtClean="0">
                <a:solidFill>
                  <a:srgbClr val="FF6600"/>
                </a:solidFill>
              </a:rPr>
              <a:t>Definition</a:t>
            </a:r>
            <a:r>
              <a:rPr lang="en-US" sz="2800" dirty="0" smtClean="0">
                <a:solidFill>
                  <a:srgbClr val="FF6600"/>
                </a:solidFill>
              </a:rPr>
              <a:t>:</a:t>
            </a:r>
            <a:r>
              <a:rPr lang="en-US" sz="2800" dirty="0" smtClean="0"/>
              <a:t> Let </a:t>
            </a:r>
            <a:r>
              <a:rPr lang="en-US" sz="2800" i="1" dirty="0" smtClean="0">
                <a:latin typeface="Times"/>
                <a:cs typeface="Times"/>
              </a:rPr>
              <a:t>num</a:t>
            </a:r>
            <a:r>
              <a:rPr lang="en-US" sz="2800" dirty="0" smtClean="0"/>
              <a:t>≥2 be an integer. We say that </a:t>
            </a:r>
            <a:r>
              <a:rPr lang="en-US" sz="2800" i="1" dirty="0" err="1" smtClean="0">
                <a:solidFill>
                  <a:srgbClr val="660066"/>
                </a:solidFill>
                <a:latin typeface="Times"/>
                <a:cs typeface="Times"/>
              </a:rPr>
              <a:t>num</a:t>
            </a:r>
            <a:r>
              <a:rPr lang="en-US" sz="2800" i="1" dirty="0" smtClean="0">
                <a:solidFill>
                  <a:srgbClr val="660066"/>
                </a:solidFill>
              </a:rPr>
              <a:t> is prime</a:t>
            </a:r>
            <a:r>
              <a:rPr lang="en-US" sz="2800" dirty="0" smtClean="0"/>
              <a:t>, if its only divisors are 1 and </a:t>
            </a:r>
            <a:r>
              <a:rPr lang="en-US" sz="2800" i="1" dirty="0" err="1">
                <a:latin typeface="Times"/>
                <a:cs typeface="Times"/>
              </a:rPr>
              <a:t>num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	</a:t>
            </a:r>
            <a:r>
              <a:rPr lang="en-US" sz="2800" u="sng" dirty="0" smtClean="0">
                <a:solidFill>
                  <a:srgbClr val="376092"/>
                </a:solidFill>
              </a:rPr>
              <a:t>Examples</a:t>
            </a:r>
            <a:r>
              <a:rPr lang="en-US" sz="2800" dirty="0" smtClean="0">
                <a:solidFill>
                  <a:srgbClr val="376092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376092"/>
                </a:solidFill>
              </a:rPr>
              <a:t>	</a:t>
            </a:r>
            <a:r>
              <a:rPr lang="en-US" sz="2800" dirty="0" smtClean="0">
                <a:solidFill>
                  <a:srgbClr val="376092"/>
                </a:solidFill>
              </a:rPr>
              <a:t>	13 is prime				</a:t>
            </a:r>
            <a:endParaRPr lang="en-US" sz="28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4479667" y="324433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201019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602239" y="931632"/>
            <a:ext cx="6397625" cy="811525"/>
            <a:chOff x="9039" y="1029165"/>
            <a:chExt cx="6397625" cy="811525"/>
          </a:xfrm>
        </p:grpSpPr>
        <p:graphicFrame>
          <p:nvGraphicFramePr>
            <p:cNvPr id="9" name="Content Placeholder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63616140"/>
                </p:ext>
              </p:extLst>
            </p:nvPr>
          </p:nvGraphicFramePr>
          <p:xfrm>
            <a:off x="9039" y="1183152"/>
            <a:ext cx="6397625" cy="434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56" name="Equation" r:id="rId3" imgW="2806700" imgH="190500" progId="Equation.3">
                    <p:embed/>
                  </p:oleObj>
                </mc:Choice>
                <mc:Fallback>
                  <p:oleObj name="Equation" r:id="rId3" imgW="2806700" imgH="1905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039" y="1183152"/>
                          <a:ext cx="6397625" cy="4349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Block Arc 11"/>
            <p:cNvSpPr/>
            <p:nvPr/>
          </p:nvSpPr>
          <p:spPr>
            <a:xfrm rot="10800000">
              <a:off x="36527" y="1029165"/>
              <a:ext cx="6278563" cy="811525"/>
            </a:xfrm>
            <a:prstGeom prst="blockArc">
              <a:avLst>
                <a:gd name="adj1" fmla="val 10799999"/>
                <a:gd name="adj2" fmla="val 1"/>
                <a:gd name="adj3" fmla="val 191"/>
              </a:avLst>
            </a:prstGeom>
            <a:noFill/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659419" y="2268588"/>
            <a:ext cx="6329367" cy="1153515"/>
            <a:chOff x="-4" y="2313832"/>
            <a:chExt cx="6329367" cy="1153515"/>
          </a:xfrm>
        </p:grpSpPr>
        <p:graphicFrame>
          <p:nvGraphicFramePr>
            <p:cNvPr id="10" name="Content Placeholder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5194271"/>
                </p:ext>
              </p:extLst>
            </p:nvPr>
          </p:nvGraphicFramePr>
          <p:xfrm>
            <a:off x="22225" y="2313832"/>
            <a:ext cx="6307138" cy="898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57" name="Equation" r:id="rId5" imgW="2768600" imgH="393700" progId="Equation.3">
                    <p:embed/>
                  </p:oleObj>
                </mc:Choice>
                <mc:Fallback>
                  <p:oleObj name="Equation" r:id="rId5" imgW="2768600" imgH="3937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2225" y="2313832"/>
                          <a:ext cx="6307138" cy="8985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Block Arc 13"/>
            <p:cNvSpPr/>
            <p:nvPr/>
          </p:nvSpPr>
          <p:spPr>
            <a:xfrm rot="10800000">
              <a:off x="-4" y="2383803"/>
              <a:ext cx="3439257" cy="1083544"/>
            </a:xfrm>
            <a:prstGeom prst="blockArc">
              <a:avLst>
                <a:gd name="adj1" fmla="val 10799999"/>
                <a:gd name="adj2" fmla="val 1"/>
                <a:gd name="adj3" fmla="val 191"/>
              </a:avLst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740714" y="3840013"/>
            <a:ext cx="6307138" cy="835820"/>
            <a:chOff x="50800" y="3673159"/>
            <a:chExt cx="6307138" cy="835820"/>
          </a:xfrm>
        </p:grpSpPr>
        <p:graphicFrame>
          <p:nvGraphicFramePr>
            <p:cNvPr id="11" name="Content Placeholder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04088916"/>
                </p:ext>
              </p:extLst>
            </p:nvPr>
          </p:nvGraphicFramePr>
          <p:xfrm>
            <a:off x="50800" y="3811652"/>
            <a:ext cx="6307138" cy="550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58" name="Equation" r:id="rId7" imgW="2768600" imgH="241300" progId="Equation.3">
                    <p:embed/>
                  </p:oleObj>
                </mc:Choice>
                <mc:Fallback>
                  <p:oleObj name="Equation" r:id="rId7" imgW="2768600" imgH="241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0800" y="3811652"/>
                          <a:ext cx="6307138" cy="5508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Block Arc 14"/>
            <p:cNvSpPr/>
            <p:nvPr/>
          </p:nvSpPr>
          <p:spPr>
            <a:xfrm rot="10800000">
              <a:off x="50800" y="3673159"/>
              <a:ext cx="2047004" cy="835820"/>
            </a:xfrm>
            <a:prstGeom prst="blockArc">
              <a:avLst>
                <a:gd name="adj1" fmla="val 10799999"/>
                <a:gd name="adj2" fmla="val 1"/>
                <a:gd name="adj3" fmla="val 191"/>
              </a:avLst>
            </a:prstGeom>
            <a:noFill/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42333" y="939502"/>
            <a:ext cx="18659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3"/>
                </a:solidFill>
              </a:rPr>
              <a:t>Version I: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2333" y="2367721"/>
            <a:ext cx="18659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/>
                </a:solidFill>
              </a:rPr>
              <a:t>Version II:</a:t>
            </a:r>
            <a:endParaRPr lang="en-US" sz="3200" dirty="0">
              <a:solidFill>
                <a:schemeClr val="accent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2333" y="3934864"/>
            <a:ext cx="20453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Version III: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85815" y="5383324"/>
            <a:ext cx="64977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1    2    4    5    10    20    25    50    100</a:t>
            </a:r>
            <a:endParaRPr lang="en-US" sz="3200" dirty="0"/>
          </a:p>
        </p:txBody>
      </p:sp>
      <p:graphicFrame>
        <p:nvGraphicFramePr>
          <p:cNvPr id="22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0009102"/>
              </p:ext>
            </p:extLst>
          </p:nvPr>
        </p:nvGraphicFramePr>
        <p:xfrm>
          <a:off x="7687701" y="6237121"/>
          <a:ext cx="483674" cy="513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9" name="Equation" r:id="rId9" imgW="203200" imgH="215900" progId="Equation.3">
                  <p:embed/>
                </p:oleObj>
              </mc:Choice>
              <mc:Fallback>
                <p:oleObj name="Equation" r:id="rId9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687701" y="6237121"/>
                        <a:ext cx="483674" cy="5134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5764692"/>
              </p:ext>
            </p:extLst>
          </p:nvPr>
        </p:nvGraphicFramePr>
        <p:xfrm>
          <a:off x="5138389" y="6325231"/>
          <a:ext cx="543397" cy="307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60" name="Equation" r:id="rId11" imgW="381000" imgH="215900" progId="Equation.3">
                  <p:embed/>
                </p:oleObj>
              </mc:Choice>
              <mc:Fallback>
                <p:oleObj name="Equation" r:id="rId11" imgW="381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138389" y="6325231"/>
                        <a:ext cx="543397" cy="3079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Straight Arrow Connector 23"/>
          <p:cNvCxnSpPr/>
          <p:nvPr/>
        </p:nvCxnSpPr>
        <p:spPr>
          <a:xfrm flipH="1" flipV="1">
            <a:off x="7511273" y="5878795"/>
            <a:ext cx="328229" cy="38686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5072214" y="5878795"/>
            <a:ext cx="328229" cy="38686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25778" y="5383324"/>
            <a:ext cx="21119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err="1" smtClean="0">
                <a:latin typeface="Times"/>
                <a:cs typeface="Times"/>
              </a:rPr>
              <a:t>num</a:t>
            </a:r>
            <a:r>
              <a:rPr lang="en-US" sz="3200" dirty="0" smtClean="0"/>
              <a:t> = 100: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1788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76640" y="1816098"/>
            <a:ext cx="7928421" cy="70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1    2    4    5    10    20    25    50    100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8921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76640" y="1816098"/>
            <a:ext cx="7928421" cy="70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1    2    4    5    10    20    25    50    100</a:t>
            </a:r>
            <a:endParaRPr lang="en-US" sz="40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052603" y="1744753"/>
            <a:ext cx="69652" cy="2530242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64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76640" y="1816098"/>
            <a:ext cx="7928421" cy="70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1    2    4    5    10    20    25    50    100</a:t>
            </a:r>
            <a:endParaRPr lang="en-US" sz="4000" dirty="0"/>
          </a:p>
        </p:txBody>
      </p:sp>
      <p:sp>
        <p:nvSpPr>
          <p:cNvPr id="25" name="Left Bracket 24"/>
          <p:cNvSpPr/>
          <p:nvPr/>
        </p:nvSpPr>
        <p:spPr>
          <a:xfrm rot="16200000">
            <a:off x="3732379" y="-67640"/>
            <a:ext cx="1751253" cy="6934015"/>
          </a:xfrm>
          <a:prstGeom prst="leftBracket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4052603" y="1744753"/>
            <a:ext cx="69652" cy="2530242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79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76640" y="1816098"/>
            <a:ext cx="7928421" cy="70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1    2    4    5    10    20    25    50    100</a:t>
            </a:r>
            <a:endParaRPr lang="en-US" sz="4000" dirty="0"/>
          </a:p>
        </p:txBody>
      </p:sp>
      <p:sp>
        <p:nvSpPr>
          <p:cNvPr id="25" name="Left Bracket 24"/>
          <p:cNvSpPr/>
          <p:nvPr/>
        </p:nvSpPr>
        <p:spPr>
          <a:xfrm rot="16200000">
            <a:off x="3732379" y="-67640"/>
            <a:ext cx="1751253" cy="6934015"/>
          </a:xfrm>
          <a:prstGeom prst="leftBracket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ket 25"/>
          <p:cNvSpPr/>
          <p:nvPr/>
        </p:nvSpPr>
        <p:spPr>
          <a:xfrm rot="16200000">
            <a:off x="3768319" y="587357"/>
            <a:ext cx="1221050" cy="5093819"/>
          </a:xfrm>
          <a:prstGeom prst="leftBracket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4052603" y="1744753"/>
            <a:ext cx="69652" cy="2530242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40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76640" y="1816098"/>
            <a:ext cx="7928421" cy="70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1    2    4    5    10    20    25    50    100</a:t>
            </a:r>
            <a:endParaRPr lang="en-US" sz="4000" dirty="0"/>
          </a:p>
        </p:txBody>
      </p:sp>
      <p:sp>
        <p:nvSpPr>
          <p:cNvPr id="25" name="Left Bracket 24"/>
          <p:cNvSpPr/>
          <p:nvPr/>
        </p:nvSpPr>
        <p:spPr>
          <a:xfrm rot="16200000">
            <a:off x="3732379" y="-67640"/>
            <a:ext cx="1751253" cy="6934015"/>
          </a:xfrm>
          <a:prstGeom prst="leftBracket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ket 25"/>
          <p:cNvSpPr/>
          <p:nvPr/>
        </p:nvSpPr>
        <p:spPr>
          <a:xfrm rot="16200000">
            <a:off x="3768319" y="587357"/>
            <a:ext cx="1221050" cy="5093819"/>
          </a:xfrm>
          <a:prstGeom prst="leftBracket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ket 26"/>
          <p:cNvSpPr/>
          <p:nvPr/>
        </p:nvSpPr>
        <p:spPr>
          <a:xfrm rot="16200000">
            <a:off x="3898318" y="1165707"/>
            <a:ext cx="729099" cy="3445166"/>
          </a:xfrm>
          <a:prstGeom prst="leftBracket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Bracket 27"/>
          <p:cNvSpPr/>
          <p:nvPr/>
        </p:nvSpPr>
        <p:spPr>
          <a:xfrm rot="16200000">
            <a:off x="4000782" y="1771593"/>
            <a:ext cx="274806" cy="1779103"/>
          </a:xfrm>
          <a:prstGeom prst="leftBracket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4052603" y="1744753"/>
            <a:ext cx="69652" cy="2530242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45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  <p:pic>
        <p:nvPicPr>
          <p:cNvPr id="3" name="Picture 2" descr="Screen Shot 2016-10-04 at 11.31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46" y="727629"/>
            <a:ext cx="2478141" cy="87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03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  <p:graphicFrame>
        <p:nvGraphicFramePr>
          <p:cNvPr id="31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273853"/>
              </p:ext>
            </p:extLst>
          </p:nvPr>
        </p:nvGraphicFramePr>
        <p:xfrm>
          <a:off x="2821895" y="1422936"/>
          <a:ext cx="6307138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8" name="Equation" r:id="rId3" imgW="2768600" imgH="241300" progId="Equation.3">
                  <p:embed/>
                </p:oleObj>
              </mc:Choice>
              <mc:Fallback>
                <p:oleObj name="Equation" r:id="rId3" imgW="27686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21895" y="1422936"/>
                        <a:ext cx="6307138" cy="550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Screen Shot 2016-10-04 at 11.31.12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46" y="727629"/>
            <a:ext cx="2478141" cy="87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2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  <p:graphicFrame>
        <p:nvGraphicFramePr>
          <p:cNvPr id="31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2118459"/>
              </p:ext>
            </p:extLst>
          </p:nvPr>
        </p:nvGraphicFramePr>
        <p:xfrm>
          <a:off x="2821895" y="1422936"/>
          <a:ext cx="6307138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4" name="Equation" r:id="rId3" imgW="2768600" imgH="241300" progId="Equation.3">
                  <p:embed/>
                </p:oleObj>
              </mc:Choice>
              <mc:Fallback>
                <p:oleObj name="Equation" r:id="rId3" imgW="27686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21895" y="1422936"/>
                        <a:ext cx="6307138" cy="550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5007487" y="1422936"/>
            <a:ext cx="4121546" cy="1213327"/>
            <a:chOff x="2283326" y="3436287"/>
            <a:chExt cx="4121546" cy="1213327"/>
          </a:xfrm>
        </p:grpSpPr>
        <p:sp>
          <p:nvSpPr>
            <p:cNvPr id="34" name="Oval 33"/>
            <p:cNvSpPr/>
            <p:nvPr/>
          </p:nvSpPr>
          <p:spPr>
            <a:xfrm>
              <a:off x="2283326" y="3436287"/>
              <a:ext cx="4121546" cy="658893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179987" y="4126394"/>
              <a:ext cx="7473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 smtClean="0">
                  <a:solidFill>
                    <a:schemeClr val="accent2"/>
                  </a:solidFill>
                  <a:latin typeface="Times"/>
                  <a:cs typeface="Times"/>
                </a:rPr>
                <a:t>k, d</a:t>
              </a:r>
              <a:endParaRPr lang="en-US" sz="2800" dirty="0">
                <a:solidFill>
                  <a:schemeClr val="accent2"/>
                </a:solidFill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4033219" y="3978486"/>
              <a:ext cx="1146768" cy="409518"/>
            </a:xfrm>
            <a:prstGeom prst="straightConnector1">
              <a:avLst/>
            </a:prstGeom>
            <a:ln>
              <a:solidFill>
                <a:srgbClr val="C0504D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 descr="Screen Shot 2016-10-04 at 11.31.12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46" y="727629"/>
            <a:ext cx="2478141" cy="87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65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  <p:graphicFrame>
        <p:nvGraphicFramePr>
          <p:cNvPr id="31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936290"/>
              </p:ext>
            </p:extLst>
          </p:nvPr>
        </p:nvGraphicFramePr>
        <p:xfrm>
          <a:off x="2821895" y="1422936"/>
          <a:ext cx="6307138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0" name="Equation" r:id="rId3" imgW="2768600" imgH="241300" progId="Equation.3">
                  <p:embed/>
                </p:oleObj>
              </mc:Choice>
              <mc:Fallback>
                <p:oleObj name="Equation" r:id="rId3" imgW="27686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21895" y="1422936"/>
                        <a:ext cx="6307138" cy="550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Content Placeholder 2"/>
          <p:cNvSpPr txBox="1">
            <a:spLocks/>
          </p:cNvSpPr>
          <p:nvPr/>
        </p:nvSpPr>
        <p:spPr>
          <a:xfrm>
            <a:off x="97734" y="2471290"/>
            <a:ext cx="9046266" cy="4386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Let </a:t>
            </a:r>
            <a:r>
              <a:rPr lang="en-US" i="1" dirty="0">
                <a:latin typeface="Times"/>
                <a:cs typeface="Times"/>
              </a:rPr>
              <a:t>k</a:t>
            </a:r>
            <a:r>
              <a:rPr lang="en-US" dirty="0" smtClean="0"/>
              <a:t> and </a:t>
            </a:r>
            <a:r>
              <a:rPr lang="en-US" i="1" dirty="0">
                <a:latin typeface="Times"/>
                <a:cs typeface="Times"/>
              </a:rPr>
              <a:t>d</a:t>
            </a:r>
            <a:r>
              <a:rPr lang="en-US" dirty="0"/>
              <a:t> </a:t>
            </a:r>
            <a:r>
              <a:rPr lang="en-US" dirty="0" smtClean="0"/>
              <a:t>be complementary divisors of </a:t>
            </a:r>
            <a:r>
              <a:rPr lang="en-US" i="1" dirty="0" err="1" smtClean="0">
                <a:latin typeface="Times"/>
                <a:cs typeface="Times"/>
              </a:rPr>
              <a:t>num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i="1" strike="sngStrike" dirty="0">
              <a:latin typeface="Times"/>
              <a:cs typeface="Time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007487" y="1422936"/>
            <a:ext cx="4121546" cy="1213327"/>
            <a:chOff x="2283326" y="3436287"/>
            <a:chExt cx="4121546" cy="1213327"/>
          </a:xfrm>
        </p:grpSpPr>
        <p:sp>
          <p:nvSpPr>
            <p:cNvPr id="34" name="Oval 33"/>
            <p:cNvSpPr/>
            <p:nvPr/>
          </p:nvSpPr>
          <p:spPr>
            <a:xfrm>
              <a:off x="2283326" y="3436287"/>
              <a:ext cx="4121546" cy="658893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179987" y="4126394"/>
              <a:ext cx="7473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 smtClean="0">
                  <a:solidFill>
                    <a:schemeClr val="accent2"/>
                  </a:solidFill>
                  <a:latin typeface="Times"/>
                  <a:cs typeface="Times"/>
                </a:rPr>
                <a:t>k, d</a:t>
              </a:r>
              <a:endParaRPr lang="en-US" sz="2800" dirty="0">
                <a:solidFill>
                  <a:schemeClr val="accent2"/>
                </a:solidFill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4033219" y="3978486"/>
              <a:ext cx="1146768" cy="409518"/>
            </a:xfrm>
            <a:prstGeom prst="straightConnector1">
              <a:avLst/>
            </a:prstGeom>
            <a:ln>
              <a:solidFill>
                <a:srgbClr val="C0504D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 descr="Screen Shot 2016-10-04 at 11.31.12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46" y="727629"/>
            <a:ext cx="2478141" cy="87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7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99" y="1193800"/>
            <a:ext cx="8817901" cy="546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u="sng" dirty="0" smtClean="0">
                <a:solidFill>
                  <a:srgbClr val="FF6600"/>
                </a:solidFill>
              </a:rPr>
              <a:t>Definition</a:t>
            </a:r>
            <a:r>
              <a:rPr lang="en-US" sz="2800" dirty="0" smtClean="0">
                <a:solidFill>
                  <a:srgbClr val="FF6600"/>
                </a:solidFill>
              </a:rPr>
              <a:t>:</a:t>
            </a:r>
            <a:r>
              <a:rPr lang="en-US" sz="2800" dirty="0" smtClean="0"/>
              <a:t> Let </a:t>
            </a:r>
            <a:r>
              <a:rPr lang="en-US" sz="2800" i="1" dirty="0" smtClean="0">
                <a:latin typeface="Times"/>
                <a:cs typeface="Times"/>
              </a:rPr>
              <a:t>num</a:t>
            </a:r>
            <a:r>
              <a:rPr lang="en-US" sz="2800" dirty="0" smtClean="0"/>
              <a:t>≥2 be an integer. We say that </a:t>
            </a:r>
            <a:r>
              <a:rPr lang="en-US" sz="2800" i="1" dirty="0" err="1" smtClean="0">
                <a:solidFill>
                  <a:srgbClr val="660066"/>
                </a:solidFill>
                <a:latin typeface="Times"/>
                <a:cs typeface="Times"/>
              </a:rPr>
              <a:t>num</a:t>
            </a:r>
            <a:r>
              <a:rPr lang="en-US" sz="2800" i="1" dirty="0" smtClean="0">
                <a:solidFill>
                  <a:srgbClr val="660066"/>
                </a:solidFill>
              </a:rPr>
              <a:t> is prime</a:t>
            </a:r>
            <a:r>
              <a:rPr lang="en-US" sz="2800" dirty="0" smtClean="0"/>
              <a:t>, if its only divisors are 1 and </a:t>
            </a:r>
            <a:r>
              <a:rPr lang="en-US" sz="2800" i="1" dirty="0" err="1">
                <a:latin typeface="Times"/>
                <a:cs typeface="Times"/>
              </a:rPr>
              <a:t>num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	</a:t>
            </a:r>
            <a:r>
              <a:rPr lang="en-US" sz="2800" u="sng" dirty="0" smtClean="0">
                <a:solidFill>
                  <a:srgbClr val="376092"/>
                </a:solidFill>
              </a:rPr>
              <a:t>Examples</a:t>
            </a:r>
            <a:r>
              <a:rPr lang="en-US" sz="2800" dirty="0" smtClean="0">
                <a:solidFill>
                  <a:srgbClr val="376092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376092"/>
                </a:solidFill>
              </a:rPr>
              <a:t>	</a:t>
            </a:r>
            <a:r>
              <a:rPr lang="en-US" sz="2800" dirty="0" smtClean="0">
                <a:solidFill>
                  <a:srgbClr val="376092"/>
                </a:solidFill>
              </a:rPr>
              <a:t>	13 is prime				12 is not prime</a:t>
            </a:r>
            <a:endParaRPr lang="en-US" sz="2800" dirty="0">
              <a:solidFill>
                <a:srgbClr val="376092"/>
              </a:solidFill>
            </a:endParaRPr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4479667" y="324433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3785895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  <p:graphicFrame>
        <p:nvGraphicFramePr>
          <p:cNvPr id="31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854017"/>
              </p:ext>
            </p:extLst>
          </p:nvPr>
        </p:nvGraphicFramePr>
        <p:xfrm>
          <a:off x="2821895" y="1422936"/>
          <a:ext cx="6307138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3" name="Equation" r:id="rId3" imgW="2768600" imgH="241300" progId="Equation.3">
                  <p:embed/>
                </p:oleObj>
              </mc:Choice>
              <mc:Fallback>
                <p:oleObj name="Equation" r:id="rId3" imgW="27686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21895" y="1422936"/>
                        <a:ext cx="6307138" cy="550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Content Placeholder 2"/>
          <p:cNvSpPr txBox="1">
            <a:spLocks/>
          </p:cNvSpPr>
          <p:nvPr/>
        </p:nvSpPr>
        <p:spPr>
          <a:xfrm>
            <a:off x="97734" y="2471290"/>
            <a:ext cx="9046266" cy="4386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Let </a:t>
            </a:r>
            <a:r>
              <a:rPr lang="en-US" i="1" dirty="0">
                <a:latin typeface="Times"/>
                <a:cs typeface="Times"/>
              </a:rPr>
              <a:t>k</a:t>
            </a:r>
            <a:r>
              <a:rPr lang="en-US" dirty="0" smtClean="0"/>
              <a:t> and </a:t>
            </a:r>
            <a:r>
              <a:rPr lang="en-US" i="1" dirty="0">
                <a:latin typeface="Times"/>
                <a:cs typeface="Times"/>
              </a:rPr>
              <a:t>d</a:t>
            </a:r>
            <a:r>
              <a:rPr lang="en-US" dirty="0"/>
              <a:t> </a:t>
            </a:r>
            <a:r>
              <a:rPr lang="en-US" dirty="0" smtClean="0"/>
              <a:t>be complementary divisors of </a:t>
            </a:r>
            <a:r>
              <a:rPr lang="en-US" i="1" dirty="0" err="1" smtClean="0">
                <a:latin typeface="Times"/>
                <a:cs typeface="Times"/>
              </a:rPr>
              <a:t>num</a:t>
            </a:r>
            <a:r>
              <a:rPr lang="en-US" dirty="0" smtClean="0"/>
              <a:t>, and assume that they are both greater than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i="1" strike="sngStrike" dirty="0">
              <a:latin typeface="Times"/>
              <a:cs typeface="Time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007487" y="1422936"/>
            <a:ext cx="4121546" cy="1213327"/>
            <a:chOff x="2283326" y="3436287"/>
            <a:chExt cx="4121546" cy="1213327"/>
          </a:xfrm>
        </p:grpSpPr>
        <p:sp>
          <p:nvSpPr>
            <p:cNvPr id="34" name="Oval 33"/>
            <p:cNvSpPr/>
            <p:nvPr/>
          </p:nvSpPr>
          <p:spPr>
            <a:xfrm>
              <a:off x="2283326" y="3436287"/>
              <a:ext cx="4121546" cy="658893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179987" y="4126394"/>
              <a:ext cx="7473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 smtClean="0">
                  <a:solidFill>
                    <a:schemeClr val="accent2"/>
                  </a:solidFill>
                  <a:latin typeface="Times"/>
                  <a:cs typeface="Times"/>
                </a:rPr>
                <a:t>k, d</a:t>
              </a:r>
              <a:endParaRPr lang="en-US" sz="2800" dirty="0">
                <a:solidFill>
                  <a:schemeClr val="accent2"/>
                </a:solidFill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4033219" y="3978486"/>
              <a:ext cx="1146768" cy="409518"/>
            </a:xfrm>
            <a:prstGeom prst="straightConnector1">
              <a:avLst/>
            </a:prstGeom>
            <a:ln>
              <a:solidFill>
                <a:srgbClr val="C0504D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7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915804"/>
              </p:ext>
            </p:extLst>
          </p:nvPr>
        </p:nvGraphicFramePr>
        <p:xfrm>
          <a:off x="6724955" y="2958614"/>
          <a:ext cx="1091791" cy="546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4" name="Equation" r:id="rId5" imgW="431800" imgH="215900" progId="Equation.3">
                  <p:embed/>
                </p:oleObj>
              </mc:Choice>
              <mc:Fallback>
                <p:oleObj name="Equation" r:id="rId5" imgW="431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24955" y="2958614"/>
                        <a:ext cx="1091791" cy="5467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Screen Shot 2016-10-04 at 11.31.12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46" y="727629"/>
            <a:ext cx="2478141" cy="87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4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  <p:graphicFrame>
        <p:nvGraphicFramePr>
          <p:cNvPr id="31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056457"/>
              </p:ext>
            </p:extLst>
          </p:nvPr>
        </p:nvGraphicFramePr>
        <p:xfrm>
          <a:off x="2821895" y="1422936"/>
          <a:ext cx="6307138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0" name="Equation" r:id="rId3" imgW="2768600" imgH="241300" progId="Equation.3">
                  <p:embed/>
                </p:oleObj>
              </mc:Choice>
              <mc:Fallback>
                <p:oleObj name="Equation" r:id="rId3" imgW="27686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21895" y="1422936"/>
                        <a:ext cx="6307138" cy="550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Content Placeholder 2"/>
          <p:cNvSpPr txBox="1">
            <a:spLocks/>
          </p:cNvSpPr>
          <p:nvPr/>
        </p:nvSpPr>
        <p:spPr>
          <a:xfrm>
            <a:off x="97734" y="2471290"/>
            <a:ext cx="9046266" cy="4386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Let </a:t>
            </a:r>
            <a:r>
              <a:rPr lang="en-US" i="1" dirty="0">
                <a:latin typeface="Times"/>
                <a:cs typeface="Times"/>
              </a:rPr>
              <a:t>k</a:t>
            </a:r>
            <a:r>
              <a:rPr lang="en-US" dirty="0" smtClean="0"/>
              <a:t> and </a:t>
            </a:r>
            <a:r>
              <a:rPr lang="en-US" i="1" dirty="0">
                <a:latin typeface="Times"/>
                <a:cs typeface="Times"/>
              </a:rPr>
              <a:t>d</a:t>
            </a:r>
            <a:r>
              <a:rPr lang="en-US" dirty="0"/>
              <a:t> </a:t>
            </a:r>
            <a:r>
              <a:rPr lang="en-US" dirty="0" smtClean="0"/>
              <a:t>be complementary divisors of </a:t>
            </a:r>
            <a:r>
              <a:rPr lang="en-US" i="1" dirty="0" err="1" smtClean="0">
                <a:latin typeface="Times"/>
                <a:cs typeface="Times"/>
              </a:rPr>
              <a:t>num</a:t>
            </a:r>
            <a:r>
              <a:rPr lang="en-US" dirty="0" smtClean="0"/>
              <a:t>, and assume that they are both greater than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 therefore have: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007487" y="1422936"/>
            <a:ext cx="4121546" cy="1213327"/>
            <a:chOff x="2283326" y="3436287"/>
            <a:chExt cx="4121546" cy="1213327"/>
          </a:xfrm>
        </p:grpSpPr>
        <p:sp>
          <p:nvSpPr>
            <p:cNvPr id="34" name="Oval 33"/>
            <p:cNvSpPr/>
            <p:nvPr/>
          </p:nvSpPr>
          <p:spPr>
            <a:xfrm>
              <a:off x="2283326" y="3436287"/>
              <a:ext cx="4121546" cy="658893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179987" y="4126394"/>
              <a:ext cx="7473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 smtClean="0">
                  <a:solidFill>
                    <a:schemeClr val="accent2"/>
                  </a:solidFill>
                  <a:latin typeface="Times"/>
                  <a:cs typeface="Times"/>
                </a:rPr>
                <a:t>k, d</a:t>
              </a:r>
              <a:endParaRPr lang="en-US" sz="2800" dirty="0">
                <a:solidFill>
                  <a:schemeClr val="accent2"/>
                </a:solidFill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4033219" y="3978486"/>
              <a:ext cx="1146768" cy="409518"/>
            </a:xfrm>
            <a:prstGeom prst="straightConnector1">
              <a:avLst/>
            </a:prstGeom>
            <a:ln>
              <a:solidFill>
                <a:srgbClr val="C0504D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7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3239441"/>
              </p:ext>
            </p:extLst>
          </p:nvPr>
        </p:nvGraphicFramePr>
        <p:xfrm>
          <a:off x="6724955" y="2958614"/>
          <a:ext cx="1091791" cy="546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1" name="Equation" r:id="rId5" imgW="431800" imgH="215900" progId="Equation.3">
                  <p:embed/>
                </p:oleObj>
              </mc:Choice>
              <mc:Fallback>
                <p:oleObj name="Equation" r:id="rId5" imgW="431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24955" y="2958614"/>
                        <a:ext cx="1091791" cy="5467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Screen Shot 2016-10-04 at 11.31.12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46" y="727629"/>
            <a:ext cx="2478141" cy="87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95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  <p:graphicFrame>
        <p:nvGraphicFramePr>
          <p:cNvPr id="31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4205849"/>
              </p:ext>
            </p:extLst>
          </p:nvPr>
        </p:nvGraphicFramePr>
        <p:xfrm>
          <a:off x="2821895" y="1422936"/>
          <a:ext cx="6307138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3" name="Equation" r:id="rId3" imgW="2768600" imgH="241300" progId="Equation.3">
                  <p:embed/>
                </p:oleObj>
              </mc:Choice>
              <mc:Fallback>
                <p:oleObj name="Equation" r:id="rId3" imgW="27686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21895" y="1422936"/>
                        <a:ext cx="6307138" cy="550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Content Placeholder 2"/>
          <p:cNvSpPr txBox="1">
            <a:spLocks/>
          </p:cNvSpPr>
          <p:nvPr/>
        </p:nvSpPr>
        <p:spPr>
          <a:xfrm>
            <a:off x="97734" y="2471290"/>
            <a:ext cx="9046266" cy="4386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Let </a:t>
            </a:r>
            <a:r>
              <a:rPr lang="en-US" i="1" dirty="0">
                <a:latin typeface="Times"/>
                <a:cs typeface="Times"/>
              </a:rPr>
              <a:t>k</a:t>
            </a:r>
            <a:r>
              <a:rPr lang="en-US" dirty="0" smtClean="0"/>
              <a:t> and </a:t>
            </a:r>
            <a:r>
              <a:rPr lang="en-US" i="1" dirty="0">
                <a:latin typeface="Times"/>
                <a:cs typeface="Times"/>
              </a:rPr>
              <a:t>d</a:t>
            </a:r>
            <a:r>
              <a:rPr lang="en-US" dirty="0"/>
              <a:t> </a:t>
            </a:r>
            <a:r>
              <a:rPr lang="en-US" dirty="0" smtClean="0"/>
              <a:t>be complementary divisors of </a:t>
            </a:r>
            <a:r>
              <a:rPr lang="en-US" i="1" dirty="0" err="1" smtClean="0">
                <a:latin typeface="Times"/>
                <a:cs typeface="Times"/>
              </a:rPr>
              <a:t>num</a:t>
            </a:r>
            <a:r>
              <a:rPr lang="en-US" dirty="0" smtClean="0"/>
              <a:t>, and assume that they are both greater than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 therefore have: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007487" y="1422936"/>
            <a:ext cx="4121546" cy="1213327"/>
            <a:chOff x="2283326" y="3436287"/>
            <a:chExt cx="4121546" cy="1213327"/>
          </a:xfrm>
        </p:grpSpPr>
        <p:sp>
          <p:nvSpPr>
            <p:cNvPr id="34" name="Oval 33"/>
            <p:cNvSpPr/>
            <p:nvPr/>
          </p:nvSpPr>
          <p:spPr>
            <a:xfrm>
              <a:off x="2283326" y="3436287"/>
              <a:ext cx="4121546" cy="658893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179987" y="4126394"/>
              <a:ext cx="7473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 smtClean="0">
                  <a:solidFill>
                    <a:schemeClr val="accent2"/>
                  </a:solidFill>
                  <a:latin typeface="Times"/>
                  <a:cs typeface="Times"/>
                </a:rPr>
                <a:t>k, d</a:t>
              </a:r>
              <a:endParaRPr lang="en-US" sz="2800" dirty="0">
                <a:solidFill>
                  <a:schemeClr val="accent2"/>
                </a:solidFill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4033219" y="3978486"/>
              <a:ext cx="1146768" cy="409518"/>
            </a:xfrm>
            <a:prstGeom prst="straightConnector1">
              <a:avLst/>
            </a:prstGeom>
            <a:ln>
              <a:solidFill>
                <a:srgbClr val="C0504D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7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9979391"/>
              </p:ext>
            </p:extLst>
          </p:nvPr>
        </p:nvGraphicFramePr>
        <p:xfrm>
          <a:off x="6724955" y="2958614"/>
          <a:ext cx="1091791" cy="546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4" name="Equation" r:id="rId5" imgW="431800" imgH="215900" progId="Equation.3">
                  <p:embed/>
                </p:oleObj>
              </mc:Choice>
              <mc:Fallback>
                <p:oleObj name="Equation" r:id="rId5" imgW="431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24955" y="2958614"/>
                        <a:ext cx="1091791" cy="5467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1112"/>
              </p:ext>
            </p:extLst>
          </p:nvPr>
        </p:nvGraphicFramePr>
        <p:xfrm>
          <a:off x="3456432" y="4101810"/>
          <a:ext cx="1766887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5" name="Equation" r:id="rId7" imgW="698500" imgH="177800" progId="Equation.3">
                  <p:embed/>
                </p:oleObj>
              </mc:Choice>
              <mc:Fallback>
                <p:oleObj name="Equation" r:id="rId7" imgW="6985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56432" y="4101810"/>
                        <a:ext cx="1766887" cy="449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Screen Shot 2016-10-04 at 11.31.12 P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46" y="727629"/>
            <a:ext cx="2478141" cy="87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8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  <p:graphicFrame>
        <p:nvGraphicFramePr>
          <p:cNvPr id="31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793411"/>
              </p:ext>
            </p:extLst>
          </p:nvPr>
        </p:nvGraphicFramePr>
        <p:xfrm>
          <a:off x="2821895" y="1422936"/>
          <a:ext cx="6307138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9" name="Equation" r:id="rId3" imgW="2768600" imgH="241300" progId="Equation.3">
                  <p:embed/>
                </p:oleObj>
              </mc:Choice>
              <mc:Fallback>
                <p:oleObj name="Equation" r:id="rId3" imgW="27686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21895" y="1422936"/>
                        <a:ext cx="6307138" cy="550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Content Placeholder 2"/>
          <p:cNvSpPr txBox="1">
            <a:spLocks/>
          </p:cNvSpPr>
          <p:nvPr/>
        </p:nvSpPr>
        <p:spPr>
          <a:xfrm>
            <a:off x="97734" y="2471290"/>
            <a:ext cx="9046266" cy="4386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Let </a:t>
            </a:r>
            <a:r>
              <a:rPr lang="en-US" i="1" dirty="0">
                <a:latin typeface="Times"/>
                <a:cs typeface="Times"/>
              </a:rPr>
              <a:t>k</a:t>
            </a:r>
            <a:r>
              <a:rPr lang="en-US" dirty="0" smtClean="0"/>
              <a:t> and </a:t>
            </a:r>
            <a:r>
              <a:rPr lang="en-US" i="1" dirty="0">
                <a:latin typeface="Times"/>
                <a:cs typeface="Times"/>
              </a:rPr>
              <a:t>d</a:t>
            </a:r>
            <a:r>
              <a:rPr lang="en-US" dirty="0"/>
              <a:t> </a:t>
            </a:r>
            <a:r>
              <a:rPr lang="en-US" dirty="0" smtClean="0"/>
              <a:t>be complementary divisors of </a:t>
            </a:r>
            <a:r>
              <a:rPr lang="en-US" i="1" dirty="0" err="1" smtClean="0">
                <a:latin typeface="Times"/>
                <a:cs typeface="Times"/>
              </a:rPr>
              <a:t>num</a:t>
            </a:r>
            <a:r>
              <a:rPr lang="en-US" dirty="0" smtClean="0"/>
              <a:t>, and assume that they are both greater than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 therefore have: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007487" y="1422936"/>
            <a:ext cx="4121546" cy="1213327"/>
            <a:chOff x="2283326" y="3436287"/>
            <a:chExt cx="4121546" cy="1213327"/>
          </a:xfrm>
        </p:grpSpPr>
        <p:sp>
          <p:nvSpPr>
            <p:cNvPr id="34" name="Oval 33"/>
            <p:cNvSpPr/>
            <p:nvPr/>
          </p:nvSpPr>
          <p:spPr>
            <a:xfrm>
              <a:off x="2283326" y="3436287"/>
              <a:ext cx="4121546" cy="658893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179987" y="4126394"/>
              <a:ext cx="7473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 smtClean="0">
                  <a:solidFill>
                    <a:schemeClr val="accent2"/>
                  </a:solidFill>
                  <a:latin typeface="Times"/>
                  <a:cs typeface="Times"/>
                </a:rPr>
                <a:t>k, d</a:t>
              </a:r>
              <a:endParaRPr lang="en-US" sz="2800" dirty="0">
                <a:solidFill>
                  <a:schemeClr val="accent2"/>
                </a:solidFill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4033219" y="3978486"/>
              <a:ext cx="1146768" cy="409518"/>
            </a:xfrm>
            <a:prstGeom prst="straightConnector1">
              <a:avLst/>
            </a:prstGeom>
            <a:ln>
              <a:solidFill>
                <a:srgbClr val="C0504D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7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761124"/>
              </p:ext>
            </p:extLst>
          </p:nvPr>
        </p:nvGraphicFramePr>
        <p:xfrm>
          <a:off x="6724955" y="2958614"/>
          <a:ext cx="1091791" cy="546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0" name="Equation" r:id="rId5" imgW="431800" imgH="215900" progId="Equation.3">
                  <p:embed/>
                </p:oleObj>
              </mc:Choice>
              <mc:Fallback>
                <p:oleObj name="Equation" r:id="rId5" imgW="431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24955" y="2958614"/>
                        <a:ext cx="1091791" cy="5467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554297"/>
              </p:ext>
            </p:extLst>
          </p:nvPr>
        </p:nvGraphicFramePr>
        <p:xfrm>
          <a:off x="3456432" y="4011613"/>
          <a:ext cx="42386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1" name="Equation" r:id="rId7" imgW="1676400" imgH="215900" progId="Equation.3">
                  <p:embed/>
                </p:oleObj>
              </mc:Choice>
              <mc:Fallback>
                <p:oleObj name="Equation" r:id="rId7" imgW="16764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56432" y="4011613"/>
                        <a:ext cx="4238625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Screen Shot 2016-10-04 at 11.31.12 P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46" y="727629"/>
            <a:ext cx="2478141" cy="87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90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  <p:graphicFrame>
        <p:nvGraphicFramePr>
          <p:cNvPr id="31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6174641"/>
              </p:ext>
            </p:extLst>
          </p:nvPr>
        </p:nvGraphicFramePr>
        <p:xfrm>
          <a:off x="2821895" y="1422936"/>
          <a:ext cx="6307138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5" name="Equation" r:id="rId3" imgW="2768600" imgH="241300" progId="Equation.3">
                  <p:embed/>
                </p:oleObj>
              </mc:Choice>
              <mc:Fallback>
                <p:oleObj name="Equation" r:id="rId3" imgW="27686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21895" y="1422936"/>
                        <a:ext cx="6307138" cy="550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Content Placeholder 2"/>
          <p:cNvSpPr txBox="1">
            <a:spLocks/>
          </p:cNvSpPr>
          <p:nvPr/>
        </p:nvSpPr>
        <p:spPr>
          <a:xfrm>
            <a:off x="97734" y="2471290"/>
            <a:ext cx="9046266" cy="4386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Let </a:t>
            </a:r>
            <a:r>
              <a:rPr lang="en-US" i="1" dirty="0">
                <a:latin typeface="Times"/>
                <a:cs typeface="Times"/>
              </a:rPr>
              <a:t>k</a:t>
            </a:r>
            <a:r>
              <a:rPr lang="en-US" dirty="0" smtClean="0"/>
              <a:t> and </a:t>
            </a:r>
            <a:r>
              <a:rPr lang="en-US" i="1" dirty="0">
                <a:latin typeface="Times"/>
                <a:cs typeface="Times"/>
              </a:rPr>
              <a:t>d</a:t>
            </a:r>
            <a:r>
              <a:rPr lang="en-US" dirty="0"/>
              <a:t> </a:t>
            </a:r>
            <a:r>
              <a:rPr lang="en-US" dirty="0" smtClean="0"/>
              <a:t>be complementary divisors of </a:t>
            </a:r>
            <a:r>
              <a:rPr lang="en-US" i="1" dirty="0" err="1" smtClean="0">
                <a:latin typeface="Times"/>
                <a:cs typeface="Times"/>
              </a:rPr>
              <a:t>num</a:t>
            </a:r>
            <a:r>
              <a:rPr lang="en-US" dirty="0" smtClean="0"/>
              <a:t>, and assume that they are both greater than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 therefore have: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007487" y="1422936"/>
            <a:ext cx="4121546" cy="1213327"/>
            <a:chOff x="2283326" y="3436287"/>
            <a:chExt cx="4121546" cy="1213327"/>
          </a:xfrm>
        </p:grpSpPr>
        <p:sp>
          <p:nvSpPr>
            <p:cNvPr id="34" name="Oval 33"/>
            <p:cNvSpPr/>
            <p:nvPr/>
          </p:nvSpPr>
          <p:spPr>
            <a:xfrm>
              <a:off x="2283326" y="3436287"/>
              <a:ext cx="4121546" cy="658893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179987" y="4126394"/>
              <a:ext cx="7473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 smtClean="0">
                  <a:solidFill>
                    <a:schemeClr val="accent2"/>
                  </a:solidFill>
                  <a:latin typeface="Times"/>
                  <a:cs typeface="Times"/>
                </a:rPr>
                <a:t>k, d</a:t>
              </a:r>
              <a:endParaRPr lang="en-US" sz="2800" dirty="0">
                <a:solidFill>
                  <a:schemeClr val="accent2"/>
                </a:solidFill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4033219" y="3978486"/>
              <a:ext cx="1146768" cy="409518"/>
            </a:xfrm>
            <a:prstGeom prst="straightConnector1">
              <a:avLst/>
            </a:prstGeom>
            <a:ln>
              <a:solidFill>
                <a:srgbClr val="C0504D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7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1000481"/>
              </p:ext>
            </p:extLst>
          </p:nvPr>
        </p:nvGraphicFramePr>
        <p:xfrm>
          <a:off x="6724955" y="2958614"/>
          <a:ext cx="1091791" cy="546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6" name="Equation" r:id="rId5" imgW="431800" imgH="215900" progId="Equation.3">
                  <p:embed/>
                </p:oleObj>
              </mc:Choice>
              <mc:Fallback>
                <p:oleObj name="Equation" r:id="rId5" imgW="431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24955" y="2958614"/>
                        <a:ext cx="1091791" cy="5467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4430715"/>
              </p:ext>
            </p:extLst>
          </p:nvPr>
        </p:nvGraphicFramePr>
        <p:xfrm>
          <a:off x="3452023" y="4011200"/>
          <a:ext cx="52673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7" name="Equation" r:id="rId7" imgW="2082800" imgH="215900" progId="Equation.3">
                  <p:embed/>
                </p:oleObj>
              </mc:Choice>
              <mc:Fallback>
                <p:oleObj name="Equation" r:id="rId7" imgW="2082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52023" y="4011200"/>
                        <a:ext cx="5267325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Screen Shot 2016-10-04 at 11.31.12 P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46" y="727629"/>
            <a:ext cx="2478141" cy="87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72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  <p:graphicFrame>
        <p:nvGraphicFramePr>
          <p:cNvPr id="31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1504329"/>
              </p:ext>
            </p:extLst>
          </p:nvPr>
        </p:nvGraphicFramePr>
        <p:xfrm>
          <a:off x="2821895" y="1422936"/>
          <a:ext cx="6307138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1" name="Equation" r:id="rId3" imgW="2768600" imgH="241300" progId="Equation.3">
                  <p:embed/>
                </p:oleObj>
              </mc:Choice>
              <mc:Fallback>
                <p:oleObj name="Equation" r:id="rId3" imgW="27686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21895" y="1422936"/>
                        <a:ext cx="6307138" cy="550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Content Placeholder 2"/>
          <p:cNvSpPr txBox="1">
            <a:spLocks/>
          </p:cNvSpPr>
          <p:nvPr/>
        </p:nvSpPr>
        <p:spPr>
          <a:xfrm>
            <a:off x="97734" y="2471290"/>
            <a:ext cx="9046266" cy="4386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Let </a:t>
            </a:r>
            <a:r>
              <a:rPr lang="en-US" i="1" dirty="0">
                <a:latin typeface="Times"/>
                <a:cs typeface="Times"/>
              </a:rPr>
              <a:t>k</a:t>
            </a:r>
            <a:r>
              <a:rPr lang="en-US" dirty="0" smtClean="0"/>
              <a:t> and </a:t>
            </a:r>
            <a:r>
              <a:rPr lang="en-US" i="1" dirty="0">
                <a:latin typeface="Times"/>
                <a:cs typeface="Times"/>
              </a:rPr>
              <a:t>d</a:t>
            </a:r>
            <a:r>
              <a:rPr lang="en-US" dirty="0"/>
              <a:t> </a:t>
            </a:r>
            <a:r>
              <a:rPr lang="en-US" dirty="0" smtClean="0"/>
              <a:t>be complementary divisors of </a:t>
            </a:r>
            <a:r>
              <a:rPr lang="en-US" i="1" dirty="0" err="1" smtClean="0">
                <a:latin typeface="Times"/>
                <a:cs typeface="Times"/>
              </a:rPr>
              <a:t>num</a:t>
            </a:r>
            <a:r>
              <a:rPr lang="en-US" dirty="0" smtClean="0"/>
              <a:t>, and assume that they are both greater than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 therefore have:</a:t>
            </a:r>
          </a:p>
          <a:p>
            <a:pPr marL="0" indent="0">
              <a:buNone/>
            </a:pPr>
            <a:r>
              <a:rPr lang="en-US" dirty="0" smtClean="0"/>
              <a:t>This implies that </a:t>
            </a:r>
            <a:r>
              <a:rPr lang="en-US" i="1" dirty="0" err="1" smtClean="0">
                <a:latin typeface="Times"/>
                <a:cs typeface="Times"/>
              </a:rPr>
              <a:t>num</a:t>
            </a:r>
            <a:r>
              <a:rPr lang="en-US" i="1" dirty="0" smtClean="0">
                <a:latin typeface="Times"/>
                <a:cs typeface="Times"/>
              </a:rPr>
              <a:t> &gt; </a:t>
            </a:r>
            <a:r>
              <a:rPr lang="en-US" i="1" dirty="0" err="1" smtClean="0">
                <a:latin typeface="Times"/>
                <a:cs typeface="Times"/>
              </a:rPr>
              <a:t>num</a:t>
            </a:r>
            <a:endParaRPr lang="en-US" i="1" strike="sngStrike" dirty="0">
              <a:latin typeface="Times"/>
              <a:cs typeface="Time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007487" y="1422936"/>
            <a:ext cx="4121546" cy="1213327"/>
            <a:chOff x="2283326" y="3436287"/>
            <a:chExt cx="4121546" cy="1213327"/>
          </a:xfrm>
        </p:grpSpPr>
        <p:sp>
          <p:nvSpPr>
            <p:cNvPr id="34" name="Oval 33"/>
            <p:cNvSpPr/>
            <p:nvPr/>
          </p:nvSpPr>
          <p:spPr>
            <a:xfrm>
              <a:off x="2283326" y="3436287"/>
              <a:ext cx="4121546" cy="658893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179987" y="4126394"/>
              <a:ext cx="7473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 smtClean="0">
                  <a:solidFill>
                    <a:schemeClr val="accent2"/>
                  </a:solidFill>
                  <a:latin typeface="Times"/>
                  <a:cs typeface="Times"/>
                </a:rPr>
                <a:t>k, d</a:t>
              </a:r>
              <a:endParaRPr lang="en-US" sz="2800" dirty="0">
                <a:solidFill>
                  <a:schemeClr val="accent2"/>
                </a:solidFill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4033219" y="3978486"/>
              <a:ext cx="1146768" cy="409518"/>
            </a:xfrm>
            <a:prstGeom prst="straightConnector1">
              <a:avLst/>
            </a:prstGeom>
            <a:ln>
              <a:solidFill>
                <a:srgbClr val="C0504D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7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4986820"/>
              </p:ext>
            </p:extLst>
          </p:nvPr>
        </p:nvGraphicFramePr>
        <p:xfrm>
          <a:off x="6724955" y="2958614"/>
          <a:ext cx="1091791" cy="546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2" name="Equation" r:id="rId5" imgW="431800" imgH="215900" progId="Equation.3">
                  <p:embed/>
                </p:oleObj>
              </mc:Choice>
              <mc:Fallback>
                <p:oleObj name="Equation" r:id="rId5" imgW="431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24955" y="2958614"/>
                        <a:ext cx="1091791" cy="5467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5558034"/>
              </p:ext>
            </p:extLst>
          </p:nvPr>
        </p:nvGraphicFramePr>
        <p:xfrm>
          <a:off x="3452023" y="4011200"/>
          <a:ext cx="52673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3" name="Equation" r:id="rId7" imgW="2082800" imgH="215900" progId="Equation.3">
                  <p:embed/>
                </p:oleObj>
              </mc:Choice>
              <mc:Fallback>
                <p:oleObj name="Equation" r:id="rId7" imgW="2082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52023" y="4011200"/>
                        <a:ext cx="5267325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Screen Shot 2016-10-04 at 11.31.12 P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46" y="727629"/>
            <a:ext cx="2478141" cy="87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66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  <p:graphicFrame>
        <p:nvGraphicFramePr>
          <p:cNvPr id="31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0130067"/>
              </p:ext>
            </p:extLst>
          </p:nvPr>
        </p:nvGraphicFramePr>
        <p:xfrm>
          <a:off x="2821895" y="1422936"/>
          <a:ext cx="6307138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7" name="Equation" r:id="rId3" imgW="2768600" imgH="241300" progId="Equation.3">
                  <p:embed/>
                </p:oleObj>
              </mc:Choice>
              <mc:Fallback>
                <p:oleObj name="Equation" r:id="rId3" imgW="27686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21895" y="1422936"/>
                        <a:ext cx="6307138" cy="550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Content Placeholder 2"/>
          <p:cNvSpPr txBox="1">
            <a:spLocks/>
          </p:cNvSpPr>
          <p:nvPr/>
        </p:nvSpPr>
        <p:spPr>
          <a:xfrm>
            <a:off x="97734" y="2471290"/>
            <a:ext cx="9186774" cy="4386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Let </a:t>
            </a:r>
            <a:r>
              <a:rPr lang="en-US" i="1" dirty="0">
                <a:latin typeface="Times"/>
                <a:cs typeface="Times"/>
              </a:rPr>
              <a:t>k</a:t>
            </a:r>
            <a:r>
              <a:rPr lang="en-US" dirty="0" smtClean="0"/>
              <a:t> and </a:t>
            </a:r>
            <a:r>
              <a:rPr lang="en-US" i="1" dirty="0">
                <a:latin typeface="Times"/>
                <a:cs typeface="Times"/>
              </a:rPr>
              <a:t>d</a:t>
            </a:r>
            <a:r>
              <a:rPr lang="en-US" dirty="0"/>
              <a:t> </a:t>
            </a:r>
            <a:r>
              <a:rPr lang="en-US" dirty="0" smtClean="0"/>
              <a:t>be complementary divisors of </a:t>
            </a:r>
            <a:r>
              <a:rPr lang="en-US" i="1" dirty="0" err="1" smtClean="0">
                <a:latin typeface="Times"/>
                <a:cs typeface="Times"/>
              </a:rPr>
              <a:t>num</a:t>
            </a:r>
            <a:r>
              <a:rPr lang="en-US" dirty="0" smtClean="0"/>
              <a:t>, and assume that they are both greater than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 therefore have:</a:t>
            </a:r>
          </a:p>
          <a:p>
            <a:pPr marL="0" indent="0">
              <a:buNone/>
            </a:pPr>
            <a:r>
              <a:rPr lang="en-US" dirty="0" smtClean="0"/>
              <a:t>This implies that </a:t>
            </a:r>
            <a:r>
              <a:rPr lang="en-US" i="1" dirty="0" err="1" smtClean="0">
                <a:latin typeface="Times"/>
                <a:cs typeface="Times"/>
              </a:rPr>
              <a:t>num</a:t>
            </a:r>
            <a:r>
              <a:rPr lang="en-US" i="1" dirty="0" smtClean="0">
                <a:latin typeface="Times"/>
                <a:cs typeface="Times"/>
              </a:rPr>
              <a:t> &gt; </a:t>
            </a:r>
            <a:r>
              <a:rPr lang="en-US" i="1" dirty="0" err="1" smtClean="0">
                <a:latin typeface="Times"/>
                <a:cs typeface="Times"/>
              </a:rPr>
              <a:t>num</a:t>
            </a:r>
            <a:r>
              <a:rPr lang="en-US" dirty="0" smtClean="0"/>
              <a:t>, which is a contradiction.</a:t>
            </a:r>
          </a:p>
          <a:p>
            <a:pPr marL="0" indent="0">
              <a:buNone/>
            </a:pPr>
            <a:r>
              <a:rPr lang="en-US" dirty="0" smtClean="0">
                <a:cs typeface="Times"/>
              </a:rPr>
              <a:t/>
            </a:r>
            <a:br>
              <a:rPr lang="en-US" dirty="0" smtClean="0">
                <a:cs typeface="Times"/>
              </a:rPr>
            </a:br>
            <a:endParaRPr lang="en-US" i="1" strike="sngStrike" dirty="0">
              <a:latin typeface="Times"/>
              <a:cs typeface="Time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007487" y="1422936"/>
            <a:ext cx="4121546" cy="1213327"/>
            <a:chOff x="2283326" y="3436287"/>
            <a:chExt cx="4121546" cy="1213327"/>
          </a:xfrm>
        </p:grpSpPr>
        <p:sp>
          <p:nvSpPr>
            <p:cNvPr id="34" name="Oval 33"/>
            <p:cNvSpPr/>
            <p:nvPr/>
          </p:nvSpPr>
          <p:spPr>
            <a:xfrm>
              <a:off x="2283326" y="3436287"/>
              <a:ext cx="4121546" cy="658893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179987" y="4126394"/>
              <a:ext cx="7473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 smtClean="0">
                  <a:solidFill>
                    <a:schemeClr val="accent2"/>
                  </a:solidFill>
                  <a:latin typeface="Times"/>
                  <a:cs typeface="Times"/>
                </a:rPr>
                <a:t>k, d</a:t>
              </a:r>
              <a:endParaRPr lang="en-US" sz="2800" dirty="0">
                <a:solidFill>
                  <a:schemeClr val="accent2"/>
                </a:solidFill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4033219" y="3978486"/>
              <a:ext cx="1146768" cy="409518"/>
            </a:xfrm>
            <a:prstGeom prst="straightConnector1">
              <a:avLst/>
            </a:prstGeom>
            <a:ln>
              <a:solidFill>
                <a:srgbClr val="C0504D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7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1960580"/>
              </p:ext>
            </p:extLst>
          </p:nvPr>
        </p:nvGraphicFramePr>
        <p:xfrm>
          <a:off x="6724955" y="2958614"/>
          <a:ext cx="1091791" cy="546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8" name="Equation" r:id="rId5" imgW="431800" imgH="215900" progId="Equation.3">
                  <p:embed/>
                </p:oleObj>
              </mc:Choice>
              <mc:Fallback>
                <p:oleObj name="Equation" r:id="rId5" imgW="431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24955" y="2958614"/>
                        <a:ext cx="1091791" cy="5467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4710305"/>
              </p:ext>
            </p:extLst>
          </p:nvPr>
        </p:nvGraphicFramePr>
        <p:xfrm>
          <a:off x="3452023" y="4011200"/>
          <a:ext cx="52673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9" name="Equation" r:id="rId7" imgW="2082800" imgH="215900" progId="Equation.3">
                  <p:embed/>
                </p:oleObj>
              </mc:Choice>
              <mc:Fallback>
                <p:oleObj name="Equation" r:id="rId7" imgW="2082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52023" y="4011200"/>
                        <a:ext cx="5267325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Screen Shot 2016-10-04 at 11.31.12 P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46" y="727629"/>
            <a:ext cx="2478141" cy="87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07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  <p:graphicFrame>
        <p:nvGraphicFramePr>
          <p:cNvPr id="31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82049"/>
              </p:ext>
            </p:extLst>
          </p:nvPr>
        </p:nvGraphicFramePr>
        <p:xfrm>
          <a:off x="2821895" y="1422936"/>
          <a:ext cx="6307138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8" name="Equation" r:id="rId3" imgW="2768600" imgH="241300" progId="Equation.3">
                  <p:embed/>
                </p:oleObj>
              </mc:Choice>
              <mc:Fallback>
                <p:oleObj name="Equation" r:id="rId3" imgW="27686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21895" y="1422936"/>
                        <a:ext cx="6307138" cy="550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Content Placeholder 2"/>
          <p:cNvSpPr txBox="1">
            <a:spLocks/>
          </p:cNvSpPr>
          <p:nvPr/>
        </p:nvSpPr>
        <p:spPr>
          <a:xfrm>
            <a:off x="97734" y="2471290"/>
            <a:ext cx="9245168" cy="4386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Let </a:t>
            </a:r>
            <a:r>
              <a:rPr lang="en-US" i="1" dirty="0">
                <a:latin typeface="Times"/>
                <a:cs typeface="Times"/>
              </a:rPr>
              <a:t>k</a:t>
            </a:r>
            <a:r>
              <a:rPr lang="en-US" dirty="0" smtClean="0"/>
              <a:t> and </a:t>
            </a:r>
            <a:r>
              <a:rPr lang="en-US" i="1" dirty="0">
                <a:latin typeface="Times"/>
                <a:cs typeface="Times"/>
              </a:rPr>
              <a:t>d</a:t>
            </a:r>
            <a:r>
              <a:rPr lang="en-US" dirty="0"/>
              <a:t> </a:t>
            </a:r>
            <a:r>
              <a:rPr lang="en-US" dirty="0" smtClean="0"/>
              <a:t>be complementary divisors of </a:t>
            </a:r>
            <a:r>
              <a:rPr lang="en-US" i="1" dirty="0" err="1" smtClean="0">
                <a:latin typeface="Times"/>
                <a:cs typeface="Times"/>
              </a:rPr>
              <a:t>num</a:t>
            </a:r>
            <a:r>
              <a:rPr lang="en-US" dirty="0" smtClean="0"/>
              <a:t>, and assume that they are both greater than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 therefore have:</a:t>
            </a:r>
          </a:p>
          <a:p>
            <a:pPr marL="0" indent="0">
              <a:buNone/>
            </a:pPr>
            <a:r>
              <a:rPr lang="en-US" dirty="0" smtClean="0"/>
              <a:t>This implies that </a:t>
            </a:r>
            <a:r>
              <a:rPr lang="en-US" i="1" dirty="0" err="1" smtClean="0">
                <a:latin typeface="Times"/>
                <a:cs typeface="Times"/>
              </a:rPr>
              <a:t>num</a:t>
            </a:r>
            <a:r>
              <a:rPr lang="en-US" i="1" dirty="0" smtClean="0">
                <a:latin typeface="Times"/>
                <a:cs typeface="Times"/>
              </a:rPr>
              <a:t> &gt; </a:t>
            </a:r>
            <a:r>
              <a:rPr lang="en-US" i="1" dirty="0" err="1" smtClean="0">
                <a:latin typeface="Times"/>
                <a:cs typeface="Times"/>
              </a:rPr>
              <a:t>num</a:t>
            </a:r>
            <a:r>
              <a:rPr lang="en-US" dirty="0" smtClean="0"/>
              <a:t>, which is a contradiction.</a:t>
            </a:r>
          </a:p>
          <a:p>
            <a:pPr marL="0" indent="0">
              <a:buNone/>
            </a:pPr>
            <a:r>
              <a:rPr lang="en-US" dirty="0" smtClean="0">
                <a:cs typeface="Times"/>
              </a:rPr>
              <a:t/>
            </a:r>
            <a:br>
              <a:rPr lang="en-US" dirty="0" smtClean="0">
                <a:cs typeface="Times"/>
              </a:rPr>
            </a:br>
            <a:endParaRPr lang="en-US" i="1" strike="sngStrike" dirty="0">
              <a:latin typeface="Times"/>
              <a:cs typeface="Time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007487" y="1422936"/>
            <a:ext cx="4121546" cy="1213327"/>
            <a:chOff x="2283326" y="3436287"/>
            <a:chExt cx="4121546" cy="1213327"/>
          </a:xfrm>
        </p:grpSpPr>
        <p:sp>
          <p:nvSpPr>
            <p:cNvPr id="34" name="Oval 33"/>
            <p:cNvSpPr/>
            <p:nvPr/>
          </p:nvSpPr>
          <p:spPr>
            <a:xfrm>
              <a:off x="2283326" y="3436287"/>
              <a:ext cx="4121546" cy="658893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179987" y="4126394"/>
              <a:ext cx="7473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 smtClean="0">
                  <a:solidFill>
                    <a:schemeClr val="accent2"/>
                  </a:solidFill>
                  <a:latin typeface="Times"/>
                  <a:cs typeface="Times"/>
                </a:rPr>
                <a:t>k, d</a:t>
              </a:r>
              <a:endParaRPr lang="en-US" sz="2800" dirty="0">
                <a:solidFill>
                  <a:schemeClr val="accent2"/>
                </a:solidFill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4033219" y="3978486"/>
              <a:ext cx="1146768" cy="409518"/>
            </a:xfrm>
            <a:prstGeom prst="straightConnector1">
              <a:avLst/>
            </a:prstGeom>
            <a:ln>
              <a:solidFill>
                <a:srgbClr val="C0504D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7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840009"/>
              </p:ext>
            </p:extLst>
          </p:nvPr>
        </p:nvGraphicFramePr>
        <p:xfrm>
          <a:off x="6724955" y="2958614"/>
          <a:ext cx="1091791" cy="546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9" name="Equation" r:id="rId5" imgW="431800" imgH="215900" progId="Equation.3">
                  <p:embed/>
                </p:oleObj>
              </mc:Choice>
              <mc:Fallback>
                <p:oleObj name="Equation" r:id="rId5" imgW="431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24955" y="2958614"/>
                        <a:ext cx="1091791" cy="5467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682879"/>
              </p:ext>
            </p:extLst>
          </p:nvPr>
        </p:nvGraphicFramePr>
        <p:xfrm>
          <a:off x="3452023" y="4011200"/>
          <a:ext cx="52673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0" name="Equation" r:id="rId7" imgW="2082800" imgH="215900" progId="Equation.3">
                  <p:embed/>
                </p:oleObj>
              </mc:Choice>
              <mc:Fallback>
                <p:oleObj name="Equation" r:id="rId7" imgW="2082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52023" y="4011200"/>
                        <a:ext cx="5267325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Screen Shot 2016-10-04 at 11.31.12 P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46" y="727629"/>
            <a:ext cx="2478141" cy="87573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34950" y="3002411"/>
            <a:ext cx="7652600" cy="560213"/>
          </a:xfrm>
          <a:prstGeom prst="rect">
            <a:avLst/>
          </a:prstGeom>
          <a:solidFill>
            <a:schemeClr val="accent4">
              <a:alpha val="34000"/>
            </a:schemeClr>
          </a:solidFill>
          <a:ln>
            <a:solidFill>
              <a:schemeClr val="accent4">
                <a:lumMod val="60000"/>
                <a:lumOff val="40000"/>
                <a:alpha val="47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1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  <p:graphicFrame>
        <p:nvGraphicFramePr>
          <p:cNvPr id="31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856218"/>
              </p:ext>
            </p:extLst>
          </p:nvPr>
        </p:nvGraphicFramePr>
        <p:xfrm>
          <a:off x="2821895" y="1422936"/>
          <a:ext cx="6307138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7" name="Equation" r:id="rId3" imgW="2768600" imgH="241300" progId="Equation.3">
                  <p:embed/>
                </p:oleObj>
              </mc:Choice>
              <mc:Fallback>
                <p:oleObj name="Equation" r:id="rId3" imgW="27686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21895" y="1422936"/>
                        <a:ext cx="6307138" cy="550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Content Placeholder 2"/>
          <p:cNvSpPr txBox="1">
            <a:spLocks/>
          </p:cNvSpPr>
          <p:nvPr/>
        </p:nvSpPr>
        <p:spPr>
          <a:xfrm>
            <a:off x="97734" y="2471290"/>
            <a:ext cx="9245168" cy="4386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Let </a:t>
            </a:r>
            <a:r>
              <a:rPr lang="en-US" i="1" dirty="0">
                <a:latin typeface="Times"/>
                <a:cs typeface="Times"/>
              </a:rPr>
              <a:t>k</a:t>
            </a:r>
            <a:r>
              <a:rPr lang="en-US" dirty="0" smtClean="0"/>
              <a:t> and </a:t>
            </a:r>
            <a:r>
              <a:rPr lang="en-US" i="1" dirty="0">
                <a:latin typeface="Times"/>
                <a:cs typeface="Times"/>
              </a:rPr>
              <a:t>d</a:t>
            </a:r>
            <a:r>
              <a:rPr lang="en-US" dirty="0"/>
              <a:t> </a:t>
            </a:r>
            <a:r>
              <a:rPr lang="en-US" dirty="0" smtClean="0"/>
              <a:t>be complementary divisors of </a:t>
            </a:r>
            <a:r>
              <a:rPr lang="en-US" i="1" dirty="0" err="1" smtClean="0">
                <a:latin typeface="Times"/>
                <a:cs typeface="Times"/>
              </a:rPr>
              <a:t>num</a:t>
            </a:r>
            <a:r>
              <a:rPr lang="en-US" dirty="0" smtClean="0"/>
              <a:t>, and assume that they are both greater than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 therefore have:</a:t>
            </a:r>
          </a:p>
          <a:p>
            <a:pPr marL="0" indent="0">
              <a:buNone/>
            </a:pPr>
            <a:r>
              <a:rPr lang="en-US" dirty="0" smtClean="0"/>
              <a:t>This implies that </a:t>
            </a:r>
            <a:r>
              <a:rPr lang="en-US" i="1" dirty="0" err="1" smtClean="0">
                <a:latin typeface="Times"/>
                <a:cs typeface="Times"/>
              </a:rPr>
              <a:t>num</a:t>
            </a:r>
            <a:r>
              <a:rPr lang="en-US" i="1" dirty="0" smtClean="0">
                <a:latin typeface="Times"/>
                <a:cs typeface="Times"/>
              </a:rPr>
              <a:t> &gt; </a:t>
            </a:r>
            <a:r>
              <a:rPr lang="en-US" i="1" dirty="0" err="1" smtClean="0">
                <a:latin typeface="Times"/>
                <a:cs typeface="Times"/>
              </a:rPr>
              <a:t>num</a:t>
            </a:r>
            <a:r>
              <a:rPr lang="en-US" dirty="0" smtClean="0"/>
              <a:t>, which is a contradiction.</a:t>
            </a:r>
          </a:p>
          <a:p>
            <a:pPr marL="0" indent="0">
              <a:buNone/>
            </a:pPr>
            <a:r>
              <a:rPr lang="en-US" dirty="0" smtClean="0">
                <a:cs typeface="Times"/>
              </a:rPr>
              <a:t/>
            </a:r>
            <a:br>
              <a:rPr lang="en-US" dirty="0" smtClean="0">
                <a:cs typeface="Times"/>
              </a:rPr>
            </a:br>
            <a:r>
              <a:rPr lang="en-US" dirty="0" smtClean="0">
                <a:cs typeface="Times"/>
              </a:rPr>
              <a:t>This </a:t>
            </a:r>
            <a:r>
              <a:rPr lang="en-US" dirty="0">
                <a:cs typeface="Times"/>
              </a:rPr>
              <a:t>shows that </a:t>
            </a:r>
            <a:r>
              <a:rPr lang="en-US" dirty="0" smtClean="0">
                <a:cs typeface="Times"/>
              </a:rPr>
              <a:t>at least one in each pair of complementary divisors is less than or equal to</a:t>
            </a:r>
            <a:endParaRPr lang="en-US" i="1" strike="sngStrike" dirty="0">
              <a:latin typeface="Times"/>
              <a:cs typeface="Time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007487" y="1422936"/>
            <a:ext cx="4121546" cy="1213327"/>
            <a:chOff x="2283326" y="3436287"/>
            <a:chExt cx="4121546" cy="1213327"/>
          </a:xfrm>
        </p:grpSpPr>
        <p:sp>
          <p:nvSpPr>
            <p:cNvPr id="34" name="Oval 33"/>
            <p:cNvSpPr/>
            <p:nvPr/>
          </p:nvSpPr>
          <p:spPr>
            <a:xfrm>
              <a:off x="2283326" y="3436287"/>
              <a:ext cx="4121546" cy="658893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179987" y="4126394"/>
              <a:ext cx="7473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 smtClean="0">
                  <a:solidFill>
                    <a:schemeClr val="accent2"/>
                  </a:solidFill>
                  <a:latin typeface="Times"/>
                  <a:cs typeface="Times"/>
                </a:rPr>
                <a:t>k, d</a:t>
              </a:r>
              <a:endParaRPr lang="en-US" sz="2800" dirty="0">
                <a:solidFill>
                  <a:schemeClr val="accent2"/>
                </a:solidFill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4033219" y="3978486"/>
              <a:ext cx="1146768" cy="409518"/>
            </a:xfrm>
            <a:prstGeom prst="straightConnector1">
              <a:avLst/>
            </a:prstGeom>
            <a:ln>
              <a:solidFill>
                <a:srgbClr val="C0504D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7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693545"/>
              </p:ext>
            </p:extLst>
          </p:nvPr>
        </p:nvGraphicFramePr>
        <p:xfrm>
          <a:off x="6724955" y="2958614"/>
          <a:ext cx="1091791" cy="546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8" name="Equation" r:id="rId5" imgW="431800" imgH="215900" progId="Equation.3">
                  <p:embed/>
                </p:oleObj>
              </mc:Choice>
              <mc:Fallback>
                <p:oleObj name="Equation" r:id="rId5" imgW="431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24955" y="2958614"/>
                        <a:ext cx="1091791" cy="5467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3080160"/>
              </p:ext>
            </p:extLst>
          </p:nvPr>
        </p:nvGraphicFramePr>
        <p:xfrm>
          <a:off x="3452023" y="4011200"/>
          <a:ext cx="52673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9" name="Equation" r:id="rId7" imgW="2082800" imgH="215900" progId="Equation.3">
                  <p:embed/>
                </p:oleObj>
              </mc:Choice>
              <mc:Fallback>
                <p:oleObj name="Equation" r:id="rId7" imgW="2082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52023" y="4011200"/>
                        <a:ext cx="5267325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978870"/>
              </p:ext>
            </p:extLst>
          </p:nvPr>
        </p:nvGraphicFramePr>
        <p:xfrm>
          <a:off x="7947676" y="6150295"/>
          <a:ext cx="1091791" cy="546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0" name="Equation" r:id="rId9" imgW="431800" imgH="215900" progId="Equation.3">
                  <p:embed/>
                </p:oleObj>
              </mc:Choice>
              <mc:Fallback>
                <p:oleObj name="Equation" r:id="rId9" imgW="431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47676" y="6150295"/>
                        <a:ext cx="1091791" cy="5467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Screen Shot 2016-10-04 at 11.31.12 PM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46" y="727629"/>
            <a:ext cx="2478141" cy="8757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63071" y="5853712"/>
            <a:ext cx="8804735" cy="876544"/>
          </a:xfrm>
          <a:prstGeom prst="rect">
            <a:avLst/>
          </a:prstGeom>
          <a:solidFill>
            <a:srgbClr val="FFFF00">
              <a:alpha val="26000"/>
            </a:srgbClr>
          </a:solidFill>
          <a:ln>
            <a:solidFill>
              <a:srgbClr val="FFFF00">
                <a:alpha val="47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1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8904" y="740886"/>
            <a:ext cx="8951360" cy="61171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bool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isPrime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)</a:t>
            </a:r>
            <a:r>
              <a:rPr lang="en-US" sz="2200" b="1" dirty="0">
                <a:latin typeface="Courier New"/>
                <a:cs typeface="Courier New"/>
              </a:rPr>
              <a:t>{</a:t>
            </a:r>
            <a:endParaRPr lang="en-US" sz="2200" b="1" dirty="0">
              <a:cs typeface="Courier New"/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  <a:r>
              <a:rPr lang="en-US" sz="2200" b="1" dirty="0">
                <a:latin typeface="Courier New"/>
                <a:cs typeface="Courier New"/>
              </a:rPr>
              <a:t>			</a:t>
            </a:r>
            <a:endParaRPr lang="en-US" sz="22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 = 0;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=1;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&lt;= </a:t>
            </a:r>
            <a:r>
              <a:rPr lang="en-US" sz="2200" b="1" dirty="0" err="1" smtClean="0">
                <a:solidFill>
                  <a:schemeClr val="accent3"/>
                </a:solidFill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++){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if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 %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== 0)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	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++;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22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if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 == </a:t>
            </a:r>
            <a:r>
              <a:rPr lang="en-US" sz="2200" b="1" dirty="0" smtClean="0">
                <a:solidFill>
                  <a:srgbClr val="9BBB59"/>
                </a:solidFill>
                <a:latin typeface="Courier New"/>
                <a:cs typeface="Courier New"/>
              </a:rPr>
              <a:t>2</a:t>
            </a:r>
            <a:r>
              <a:rPr lang="en-US" sz="2200" b="1" dirty="0" smtClean="0">
                <a:latin typeface="Courier New"/>
                <a:cs typeface="Courier New"/>
              </a:rPr>
              <a:t>)</a:t>
            </a:r>
            <a:endParaRPr lang="en-US" sz="2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true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else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false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  <a:endParaRPr lang="en-US" sz="2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53433" y="1926306"/>
            <a:ext cx="14698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solidFill>
                  <a:schemeClr val="accent6"/>
                </a:solidFill>
                <a:latin typeface="Courier New"/>
                <a:cs typeface="Courier New"/>
              </a:rPr>
              <a:t>num</a:t>
            </a:r>
            <a:r>
              <a:rPr lang="en-US" sz="2200" b="1" dirty="0">
                <a:solidFill>
                  <a:schemeClr val="accent6"/>
                </a:solidFill>
                <a:latin typeface="Courier New"/>
                <a:cs typeface="Courier New"/>
              </a:rPr>
              <a:t> / 2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3539164" y="2452669"/>
            <a:ext cx="713765" cy="272695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239581" y="4445760"/>
            <a:ext cx="256749" cy="272695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39581" y="3996048"/>
            <a:ext cx="3426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accent6"/>
                </a:solidFill>
                <a:latin typeface="Courier New"/>
                <a:cs typeface="Courier New"/>
              </a:rPr>
              <a:t>1</a:t>
            </a:r>
            <a:endParaRPr lang="en-US" sz="2200" b="1" dirty="0">
              <a:solidFill>
                <a:schemeClr val="accent6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38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99" y="1193800"/>
            <a:ext cx="8817901" cy="546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u="sng" dirty="0" smtClean="0">
                <a:solidFill>
                  <a:srgbClr val="FF6600"/>
                </a:solidFill>
              </a:rPr>
              <a:t>Definition</a:t>
            </a:r>
            <a:r>
              <a:rPr lang="en-US" sz="2800" dirty="0" smtClean="0">
                <a:solidFill>
                  <a:srgbClr val="FF6600"/>
                </a:solidFill>
              </a:rPr>
              <a:t>:</a:t>
            </a:r>
            <a:r>
              <a:rPr lang="en-US" sz="2800" dirty="0" smtClean="0"/>
              <a:t> Let </a:t>
            </a:r>
            <a:r>
              <a:rPr lang="en-US" sz="2800" i="1" dirty="0" smtClean="0">
                <a:latin typeface="Times"/>
                <a:cs typeface="Times"/>
              </a:rPr>
              <a:t>num</a:t>
            </a:r>
            <a:r>
              <a:rPr lang="en-US" sz="2800" dirty="0" smtClean="0"/>
              <a:t>≥2 be an integer. We say that </a:t>
            </a:r>
            <a:r>
              <a:rPr lang="en-US" sz="2800" i="1" dirty="0" err="1" smtClean="0">
                <a:solidFill>
                  <a:srgbClr val="660066"/>
                </a:solidFill>
                <a:latin typeface="Times"/>
                <a:cs typeface="Times"/>
              </a:rPr>
              <a:t>num</a:t>
            </a:r>
            <a:r>
              <a:rPr lang="en-US" sz="2800" i="1" dirty="0" smtClean="0">
                <a:solidFill>
                  <a:srgbClr val="660066"/>
                </a:solidFill>
              </a:rPr>
              <a:t> is prime</a:t>
            </a:r>
            <a:r>
              <a:rPr lang="en-US" sz="2800" dirty="0" smtClean="0"/>
              <a:t>, if its only divisors are 1 and </a:t>
            </a:r>
            <a:r>
              <a:rPr lang="en-US" sz="2800" i="1" dirty="0" err="1">
                <a:latin typeface="Times"/>
                <a:cs typeface="Times"/>
              </a:rPr>
              <a:t>num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	</a:t>
            </a:r>
            <a:r>
              <a:rPr lang="en-US" sz="2800" u="sng" dirty="0" smtClean="0">
                <a:solidFill>
                  <a:srgbClr val="376092"/>
                </a:solidFill>
              </a:rPr>
              <a:t>Examples</a:t>
            </a:r>
            <a:r>
              <a:rPr lang="en-US" sz="2800" dirty="0" smtClean="0">
                <a:solidFill>
                  <a:srgbClr val="376092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376092"/>
                </a:solidFill>
              </a:rPr>
              <a:t>	</a:t>
            </a:r>
            <a:r>
              <a:rPr lang="en-US" sz="2800" dirty="0" smtClean="0">
                <a:solidFill>
                  <a:srgbClr val="376092"/>
                </a:solidFill>
              </a:rPr>
              <a:t>	13 is prime				12 is not prime</a:t>
            </a:r>
            <a:endParaRPr lang="en-US" sz="2800" dirty="0">
              <a:solidFill>
                <a:srgbClr val="376092"/>
              </a:solidFill>
            </a:endParaRP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u="sng" dirty="0">
                <a:solidFill>
                  <a:srgbClr val="FF6600"/>
                </a:solidFill>
              </a:rPr>
              <a:t>Definition</a:t>
            </a:r>
            <a:r>
              <a:rPr lang="en-US" sz="2800" dirty="0" smtClean="0">
                <a:solidFill>
                  <a:srgbClr val="FF6600"/>
                </a:solidFill>
              </a:rPr>
              <a:t>:</a:t>
            </a:r>
            <a:endParaRPr lang="en-US" sz="28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79667" y="324433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21508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8904" y="740886"/>
            <a:ext cx="8951360" cy="61171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bool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isPrime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)</a:t>
            </a:r>
            <a:r>
              <a:rPr lang="en-US" sz="2200" b="1" dirty="0">
                <a:latin typeface="Courier New"/>
                <a:cs typeface="Courier New"/>
              </a:rPr>
              <a:t>{</a:t>
            </a:r>
            <a:endParaRPr lang="en-US" sz="2200" b="1" dirty="0">
              <a:cs typeface="Courier New"/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  <a:r>
              <a:rPr lang="en-US" sz="2200" b="1" dirty="0">
                <a:latin typeface="Courier New"/>
                <a:cs typeface="Courier New"/>
              </a:rPr>
              <a:t>			</a:t>
            </a:r>
            <a:endParaRPr lang="en-US" sz="22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 = 0;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=1;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&lt;= </a:t>
            </a:r>
            <a:r>
              <a:rPr lang="en-US" sz="2200" b="1" dirty="0" err="1" smtClean="0">
                <a:solidFill>
                  <a:schemeClr val="accent3"/>
                </a:solidFill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++){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if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 %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== 0)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	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++;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22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if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 == </a:t>
            </a:r>
            <a:r>
              <a:rPr lang="en-US" sz="2200" b="1" dirty="0" smtClean="0">
                <a:solidFill>
                  <a:srgbClr val="9BBB59"/>
                </a:solidFill>
                <a:latin typeface="Courier New"/>
                <a:cs typeface="Courier New"/>
              </a:rPr>
              <a:t>2</a:t>
            </a:r>
            <a:r>
              <a:rPr lang="en-US" sz="2200" b="1" dirty="0" smtClean="0">
                <a:latin typeface="Courier New"/>
                <a:cs typeface="Courier New"/>
              </a:rPr>
              <a:t>)</a:t>
            </a:r>
            <a:endParaRPr lang="en-US" sz="2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true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else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false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  <a:endParaRPr lang="en-US" sz="2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53433" y="1926306"/>
            <a:ext cx="14698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solidFill>
                  <a:schemeClr val="accent6"/>
                </a:solidFill>
                <a:latin typeface="Courier New"/>
                <a:cs typeface="Courier New"/>
              </a:rPr>
              <a:t>num</a:t>
            </a:r>
            <a:r>
              <a:rPr lang="en-US" sz="2200" b="1" dirty="0">
                <a:solidFill>
                  <a:schemeClr val="accent6"/>
                </a:solidFill>
                <a:latin typeface="Courier New"/>
                <a:cs typeface="Courier New"/>
              </a:rPr>
              <a:t> /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53433" y="1495419"/>
            <a:ext cx="26828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 smtClean="0">
                <a:solidFill>
                  <a:schemeClr val="accent2"/>
                </a:solidFill>
                <a:latin typeface="Courier New"/>
                <a:cs typeface="Courier New"/>
              </a:rPr>
              <a:t>sqrt</a:t>
            </a:r>
            <a:r>
              <a:rPr lang="en-US" sz="22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solidFill>
                  <a:schemeClr val="accent2"/>
                </a:solidFill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)</a:t>
            </a:r>
            <a:endParaRPr lang="en-US" sz="2200" b="1" dirty="0">
              <a:solidFill>
                <a:schemeClr val="accent2"/>
              </a:solidFill>
              <a:latin typeface="Courier New"/>
              <a:cs typeface="Courier New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3539164" y="2452669"/>
            <a:ext cx="713765" cy="272695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496351" y="2040458"/>
            <a:ext cx="1427532" cy="31673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239581" y="4445760"/>
            <a:ext cx="256749" cy="272695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39581" y="3996048"/>
            <a:ext cx="3426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accent6"/>
                </a:solidFill>
                <a:latin typeface="Courier New"/>
                <a:cs typeface="Courier New"/>
              </a:rPr>
              <a:t>1</a:t>
            </a:r>
            <a:endParaRPr lang="en-US" sz="2200" b="1" dirty="0">
              <a:solidFill>
                <a:schemeClr val="accent6"/>
              </a:solidFill>
              <a:latin typeface="Courier New"/>
              <a:cs typeface="Courier New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3268123" y="4121144"/>
            <a:ext cx="256749" cy="27269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25310" y="3643642"/>
            <a:ext cx="3426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1</a:t>
            </a:r>
            <a:endParaRPr lang="en-US" sz="2200" b="1" dirty="0">
              <a:solidFill>
                <a:schemeClr val="accent2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0476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602239" y="931632"/>
            <a:ext cx="6397625" cy="811525"/>
            <a:chOff x="9039" y="1029165"/>
            <a:chExt cx="6397625" cy="811525"/>
          </a:xfrm>
        </p:grpSpPr>
        <p:graphicFrame>
          <p:nvGraphicFramePr>
            <p:cNvPr id="9" name="Content Placeholder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56349880"/>
                </p:ext>
              </p:extLst>
            </p:nvPr>
          </p:nvGraphicFramePr>
          <p:xfrm>
            <a:off x="9039" y="1183152"/>
            <a:ext cx="6397625" cy="434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31" name="Equation" r:id="rId3" imgW="2806700" imgH="190500" progId="Equation.3">
                    <p:embed/>
                  </p:oleObj>
                </mc:Choice>
                <mc:Fallback>
                  <p:oleObj name="Equation" r:id="rId3" imgW="2806700" imgH="1905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039" y="1183152"/>
                          <a:ext cx="6397625" cy="4349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Block Arc 11"/>
            <p:cNvSpPr/>
            <p:nvPr/>
          </p:nvSpPr>
          <p:spPr>
            <a:xfrm rot="10800000">
              <a:off x="36527" y="1029165"/>
              <a:ext cx="6278563" cy="811525"/>
            </a:xfrm>
            <a:prstGeom prst="blockArc">
              <a:avLst>
                <a:gd name="adj1" fmla="val 10799999"/>
                <a:gd name="adj2" fmla="val 1"/>
                <a:gd name="adj3" fmla="val 191"/>
              </a:avLst>
            </a:prstGeom>
            <a:noFill/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659419" y="2268588"/>
            <a:ext cx="6329367" cy="1153515"/>
            <a:chOff x="-4" y="2313832"/>
            <a:chExt cx="6329367" cy="1153515"/>
          </a:xfrm>
        </p:grpSpPr>
        <p:graphicFrame>
          <p:nvGraphicFramePr>
            <p:cNvPr id="10" name="Content Placeholder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4927798"/>
                </p:ext>
              </p:extLst>
            </p:nvPr>
          </p:nvGraphicFramePr>
          <p:xfrm>
            <a:off x="22225" y="2313832"/>
            <a:ext cx="6307138" cy="898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32" name="Equation" r:id="rId5" imgW="2768600" imgH="393700" progId="Equation.3">
                    <p:embed/>
                  </p:oleObj>
                </mc:Choice>
                <mc:Fallback>
                  <p:oleObj name="Equation" r:id="rId5" imgW="2768600" imgH="3937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2225" y="2313832"/>
                          <a:ext cx="6307138" cy="8985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Block Arc 13"/>
            <p:cNvSpPr/>
            <p:nvPr/>
          </p:nvSpPr>
          <p:spPr>
            <a:xfrm rot="10800000">
              <a:off x="-4" y="2383803"/>
              <a:ext cx="3439257" cy="1083544"/>
            </a:xfrm>
            <a:prstGeom prst="blockArc">
              <a:avLst>
                <a:gd name="adj1" fmla="val 10799999"/>
                <a:gd name="adj2" fmla="val 1"/>
                <a:gd name="adj3" fmla="val 191"/>
              </a:avLst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740714" y="3840013"/>
            <a:ext cx="6307138" cy="835820"/>
            <a:chOff x="50800" y="3673159"/>
            <a:chExt cx="6307138" cy="835820"/>
          </a:xfrm>
        </p:grpSpPr>
        <p:graphicFrame>
          <p:nvGraphicFramePr>
            <p:cNvPr id="11" name="Content Placeholder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6984195"/>
                </p:ext>
              </p:extLst>
            </p:nvPr>
          </p:nvGraphicFramePr>
          <p:xfrm>
            <a:off x="50800" y="3811652"/>
            <a:ext cx="6307138" cy="550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33" name="Equation" r:id="rId7" imgW="2768600" imgH="241300" progId="Equation.3">
                    <p:embed/>
                  </p:oleObj>
                </mc:Choice>
                <mc:Fallback>
                  <p:oleObj name="Equation" r:id="rId7" imgW="2768600" imgH="241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0800" y="3811652"/>
                          <a:ext cx="6307138" cy="5508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Block Arc 14"/>
            <p:cNvSpPr/>
            <p:nvPr/>
          </p:nvSpPr>
          <p:spPr>
            <a:xfrm rot="10800000">
              <a:off x="50800" y="3673159"/>
              <a:ext cx="2047004" cy="835820"/>
            </a:xfrm>
            <a:prstGeom prst="blockArc">
              <a:avLst>
                <a:gd name="adj1" fmla="val 10799999"/>
                <a:gd name="adj2" fmla="val 1"/>
                <a:gd name="adj3" fmla="val 191"/>
              </a:avLst>
            </a:prstGeom>
            <a:noFill/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42333" y="939502"/>
            <a:ext cx="18659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3"/>
                </a:solidFill>
              </a:rPr>
              <a:t>Version I: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2333" y="2367721"/>
            <a:ext cx="18659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/>
                </a:solidFill>
              </a:rPr>
              <a:t>Version II:</a:t>
            </a:r>
            <a:endParaRPr lang="en-US" sz="3200" dirty="0">
              <a:solidFill>
                <a:schemeClr val="accent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2333" y="3934864"/>
            <a:ext cx="20453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Version III:</a:t>
            </a:r>
            <a:endParaRPr lang="en-US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30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>
                <a:solidFill>
                  <a:srgbClr val="4F6228"/>
                </a:solidFill>
              </a:rPr>
              <a:t>Primality</a:t>
            </a:r>
            <a:r>
              <a:rPr lang="en-US" sz="4000" dirty="0" smtClean="0">
                <a:solidFill>
                  <a:srgbClr val="4F6228"/>
                </a:solidFill>
              </a:rPr>
              <a:t> Testing - Runtime Analysis</a:t>
            </a:r>
          </a:p>
        </p:txBody>
      </p:sp>
    </p:spTree>
    <p:extLst>
      <p:ext uri="{BB962C8B-B14F-4D97-AF65-F5344CB8AC3E}">
        <p14:creationId xmlns:p14="http://schemas.microsoft.com/office/powerpoint/2010/main" val="163897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>
                <a:solidFill>
                  <a:srgbClr val="4F6228"/>
                </a:solidFill>
              </a:rPr>
              <a:t>Primality</a:t>
            </a:r>
            <a:r>
              <a:rPr lang="en-US" sz="4000" dirty="0" smtClean="0">
                <a:solidFill>
                  <a:srgbClr val="4F6228"/>
                </a:solidFill>
              </a:rPr>
              <a:t> Testing - Runtime Analysis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87781"/>
          <a:stretch/>
        </p:blipFill>
        <p:spPr>
          <a:xfrm>
            <a:off x="975" y="1540935"/>
            <a:ext cx="626751" cy="81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20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>
                <a:solidFill>
                  <a:srgbClr val="4F6228"/>
                </a:solidFill>
              </a:rPr>
              <a:t>Primality</a:t>
            </a:r>
            <a:r>
              <a:rPr lang="en-US" sz="4000" dirty="0" smtClean="0">
                <a:solidFill>
                  <a:srgbClr val="4F6228"/>
                </a:solidFill>
              </a:rPr>
              <a:t> Testing - Runtime Analysis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87781"/>
          <a:stretch/>
        </p:blipFill>
        <p:spPr>
          <a:xfrm>
            <a:off x="975" y="1540935"/>
            <a:ext cx="626751" cy="8184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r="87775"/>
          <a:stretch/>
        </p:blipFill>
        <p:spPr>
          <a:xfrm>
            <a:off x="-3266" y="2872028"/>
            <a:ext cx="630992" cy="80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47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>
                <a:solidFill>
                  <a:srgbClr val="4F6228"/>
                </a:solidFill>
              </a:rPr>
              <a:t>Primality</a:t>
            </a:r>
            <a:r>
              <a:rPr lang="en-US" sz="4000" dirty="0" smtClean="0">
                <a:solidFill>
                  <a:srgbClr val="4F6228"/>
                </a:solidFill>
              </a:rPr>
              <a:t> Testing - Runtime Analysis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87781"/>
          <a:stretch/>
        </p:blipFill>
        <p:spPr>
          <a:xfrm>
            <a:off x="975" y="1540935"/>
            <a:ext cx="626751" cy="8184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r="87775"/>
          <a:stretch/>
        </p:blipFill>
        <p:spPr>
          <a:xfrm>
            <a:off x="-3266" y="2872028"/>
            <a:ext cx="630992" cy="80874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/>
          <a:srcRect r="89938"/>
          <a:stretch/>
        </p:blipFill>
        <p:spPr>
          <a:xfrm>
            <a:off x="974" y="4219508"/>
            <a:ext cx="532426" cy="69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21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4F6228"/>
                </a:solidFill>
              </a:rPr>
              <a:t>Runtime Analysis</a:t>
            </a:r>
          </a:p>
        </p:txBody>
      </p:sp>
      <p:sp>
        <p:nvSpPr>
          <p:cNvPr id="9" name="Rectangle 8"/>
          <p:cNvSpPr/>
          <p:nvPr/>
        </p:nvSpPr>
        <p:spPr>
          <a:xfrm>
            <a:off x="-28226" y="623461"/>
            <a:ext cx="9299813" cy="1364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3200" dirty="0" smtClean="0"/>
              <a:t>The running time depends on </a:t>
            </a:r>
            <a:r>
              <a:rPr lang="en-US" sz="3200" dirty="0"/>
              <a:t>the size of the </a:t>
            </a:r>
            <a:r>
              <a:rPr lang="en-US" sz="3200" dirty="0" smtClean="0"/>
              <a:t>input</a:t>
            </a:r>
          </a:p>
          <a:p>
            <a:pPr lvl="1">
              <a:lnSpc>
                <a:spcPct val="50000"/>
              </a:lnSpc>
            </a:pPr>
            <a:endParaRPr lang="en-US" sz="3200" dirty="0">
              <a:solidFill>
                <a:schemeClr val="accent3"/>
              </a:solidFill>
            </a:endParaRPr>
          </a:p>
          <a:p>
            <a:pPr lvl="1">
              <a:lnSpc>
                <a:spcPct val="50000"/>
              </a:lnSpc>
            </a:pPr>
            <a:endParaRPr lang="en-US" sz="3200" dirty="0" smtClean="0">
              <a:solidFill>
                <a:srgbClr val="9BBB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0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4F6228"/>
                </a:solidFill>
              </a:rPr>
              <a:t>Runtime Analysis</a:t>
            </a:r>
          </a:p>
        </p:txBody>
      </p:sp>
      <p:sp>
        <p:nvSpPr>
          <p:cNvPr id="9" name="Rectangle 8"/>
          <p:cNvSpPr/>
          <p:nvPr/>
        </p:nvSpPr>
        <p:spPr>
          <a:xfrm>
            <a:off x="-28226" y="623461"/>
            <a:ext cx="9299813" cy="2349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3200" dirty="0" smtClean="0"/>
              <a:t>The running time depends on </a:t>
            </a:r>
            <a:r>
              <a:rPr lang="en-US" sz="3200" dirty="0"/>
              <a:t>the size of the </a:t>
            </a:r>
            <a:r>
              <a:rPr lang="en-US" sz="3200" dirty="0" smtClean="0"/>
              <a:t>input</a:t>
            </a:r>
          </a:p>
          <a:p>
            <a:pPr marL="914400" lvl="1" indent="-457200">
              <a:buFont typeface="Wingdings" charset="2"/>
              <a:buChar char="ü"/>
            </a:pPr>
            <a:r>
              <a:rPr lang="en-US" sz="3200" dirty="0">
                <a:solidFill>
                  <a:schemeClr val="accent3"/>
                </a:solidFill>
              </a:rPr>
              <a:t>Parameterize running time by the size of the input </a:t>
            </a:r>
          </a:p>
          <a:p>
            <a:pPr marL="914400" lvl="1" indent="-457200">
              <a:lnSpc>
                <a:spcPct val="50000"/>
              </a:lnSpc>
              <a:buFont typeface="Wingdings" charset="2"/>
              <a:buChar char="ü"/>
            </a:pPr>
            <a:endParaRPr lang="en-US" sz="3200" dirty="0">
              <a:solidFill>
                <a:schemeClr val="accent3"/>
              </a:solidFill>
            </a:endParaRPr>
          </a:p>
          <a:p>
            <a:pPr lvl="1">
              <a:lnSpc>
                <a:spcPct val="50000"/>
              </a:lnSpc>
            </a:pPr>
            <a:endParaRPr lang="en-US" sz="3200" dirty="0" smtClean="0">
              <a:solidFill>
                <a:srgbClr val="9BBB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30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>
                <a:solidFill>
                  <a:srgbClr val="4F6228"/>
                </a:solidFill>
              </a:rPr>
              <a:t>Primality</a:t>
            </a:r>
            <a:r>
              <a:rPr lang="en-US" sz="4000" dirty="0" smtClean="0">
                <a:solidFill>
                  <a:srgbClr val="4F6228"/>
                </a:solidFill>
              </a:rPr>
              <a:t> Testing - Runtime Analysis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87781"/>
          <a:stretch/>
        </p:blipFill>
        <p:spPr>
          <a:xfrm>
            <a:off x="975" y="1540935"/>
            <a:ext cx="626751" cy="8184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r="87775"/>
          <a:stretch/>
        </p:blipFill>
        <p:spPr>
          <a:xfrm>
            <a:off x="-3266" y="2872028"/>
            <a:ext cx="630992" cy="80874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/>
          <a:srcRect r="89938"/>
          <a:stretch/>
        </p:blipFill>
        <p:spPr>
          <a:xfrm>
            <a:off x="974" y="4219508"/>
            <a:ext cx="532426" cy="69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13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>
                <a:solidFill>
                  <a:srgbClr val="4F6228"/>
                </a:solidFill>
              </a:rPr>
              <a:t>Primality</a:t>
            </a:r>
            <a:r>
              <a:rPr lang="en-US" sz="4000" dirty="0" smtClean="0">
                <a:solidFill>
                  <a:srgbClr val="4F6228"/>
                </a:solidFill>
              </a:rPr>
              <a:t> Testing - Runtime Analysis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87781"/>
          <a:stretch/>
        </p:blipFill>
        <p:spPr>
          <a:xfrm>
            <a:off x="975" y="1540935"/>
            <a:ext cx="626751" cy="8184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r="87775"/>
          <a:stretch/>
        </p:blipFill>
        <p:spPr>
          <a:xfrm>
            <a:off x="-3266" y="2872028"/>
            <a:ext cx="630992" cy="80874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/>
          <a:srcRect r="89938"/>
          <a:stretch/>
        </p:blipFill>
        <p:spPr>
          <a:xfrm>
            <a:off x="974" y="4219508"/>
            <a:ext cx="532426" cy="698501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0" y="845247"/>
            <a:ext cx="8686800" cy="8339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Let </a:t>
            </a:r>
            <a:r>
              <a:rPr lang="en-US" i="1" dirty="0" smtClean="0">
                <a:latin typeface="Times"/>
                <a:cs typeface="Times"/>
              </a:rPr>
              <a:t>n</a:t>
            </a:r>
            <a:r>
              <a:rPr lang="en-US" dirty="0" smtClean="0"/>
              <a:t> be the size of the input (</a:t>
            </a:r>
            <a:r>
              <a:rPr lang="en-US" i="1" dirty="0" smtClean="0">
                <a:latin typeface="Times"/>
                <a:cs typeface="Times"/>
              </a:rPr>
              <a:t>n</a:t>
            </a:r>
            <a:r>
              <a:rPr lang="en-US" dirty="0" smtClean="0"/>
              <a:t> = </a:t>
            </a:r>
            <a:r>
              <a:rPr lang="en-US" dirty="0" err="1" smtClean="0"/>
              <a:t>num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855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99" y="1193800"/>
            <a:ext cx="8817901" cy="546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u="sng" dirty="0" smtClean="0">
                <a:solidFill>
                  <a:srgbClr val="FF6600"/>
                </a:solidFill>
              </a:rPr>
              <a:t>Definition</a:t>
            </a:r>
            <a:r>
              <a:rPr lang="en-US" sz="2800" dirty="0" smtClean="0">
                <a:solidFill>
                  <a:srgbClr val="FF6600"/>
                </a:solidFill>
              </a:rPr>
              <a:t>:</a:t>
            </a:r>
            <a:r>
              <a:rPr lang="en-US" sz="2800" dirty="0" smtClean="0"/>
              <a:t> Let </a:t>
            </a:r>
            <a:r>
              <a:rPr lang="en-US" sz="2800" i="1" dirty="0" smtClean="0">
                <a:latin typeface="Times"/>
                <a:cs typeface="Times"/>
              </a:rPr>
              <a:t>num</a:t>
            </a:r>
            <a:r>
              <a:rPr lang="en-US" sz="2800" dirty="0" smtClean="0"/>
              <a:t>≥2 be an integer. We say that </a:t>
            </a:r>
            <a:r>
              <a:rPr lang="en-US" sz="2800" i="1" dirty="0" err="1" smtClean="0">
                <a:solidFill>
                  <a:srgbClr val="660066"/>
                </a:solidFill>
                <a:latin typeface="Times"/>
                <a:cs typeface="Times"/>
              </a:rPr>
              <a:t>num</a:t>
            </a:r>
            <a:r>
              <a:rPr lang="en-US" sz="2800" i="1" dirty="0" smtClean="0">
                <a:solidFill>
                  <a:srgbClr val="660066"/>
                </a:solidFill>
              </a:rPr>
              <a:t> is prime</a:t>
            </a:r>
            <a:r>
              <a:rPr lang="en-US" sz="2800" dirty="0" smtClean="0"/>
              <a:t>, if its only divisors are 1 and </a:t>
            </a:r>
            <a:r>
              <a:rPr lang="en-US" sz="2800" i="1" dirty="0" err="1">
                <a:latin typeface="Times"/>
                <a:cs typeface="Times"/>
              </a:rPr>
              <a:t>num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	</a:t>
            </a:r>
            <a:r>
              <a:rPr lang="en-US" sz="2800" u="sng" dirty="0" smtClean="0">
                <a:solidFill>
                  <a:srgbClr val="376092"/>
                </a:solidFill>
              </a:rPr>
              <a:t>Examples</a:t>
            </a:r>
            <a:r>
              <a:rPr lang="en-US" sz="2800" dirty="0" smtClean="0">
                <a:solidFill>
                  <a:srgbClr val="376092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376092"/>
                </a:solidFill>
              </a:rPr>
              <a:t>	</a:t>
            </a:r>
            <a:r>
              <a:rPr lang="en-US" sz="2800" dirty="0" smtClean="0">
                <a:solidFill>
                  <a:srgbClr val="376092"/>
                </a:solidFill>
              </a:rPr>
              <a:t>	13 is prime				12 is not prime</a:t>
            </a:r>
            <a:endParaRPr lang="en-US" sz="2800" dirty="0">
              <a:solidFill>
                <a:srgbClr val="376092"/>
              </a:solidFill>
            </a:endParaRP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u="sng" dirty="0">
                <a:solidFill>
                  <a:srgbClr val="FF6600"/>
                </a:solidFill>
              </a:rPr>
              <a:t>Definition</a:t>
            </a:r>
            <a:r>
              <a:rPr lang="en-US" sz="2800" dirty="0">
                <a:solidFill>
                  <a:srgbClr val="FF6600"/>
                </a:solidFill>
              </a:rPr>
              <a:t>:</a:t>
            </a:r>
            <a:r>
              <a:rPr lang="en-US" sz="2800" dirty="0"/>
              <a:t> Let </a:t>
            </a:r>
            <a:r>
              <a:rPr lang="en-US" sz="2800" i="1" dirty="0">
                <a:latin typeface="Times"/>
                <a:cs typeface="Times"/>
              </a:rPr>
              <a:t>num≥</a:t>
            </a:r>
            <a:r>
              <a:rPr lang="en-US" sz="2800" dirty="0"/>
              <a:t>2 be an </a:t>
            </a:r>
            <a:r>
              <a:rPr lang="en-US" sz="2800" dirty="0" smtClean="0"/>
              <a:t>integer</a:t>
            </a:r>
            <a:endParaRPr lang="en-US" sz="28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79667" y="324433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660465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>
                <a:solidFill>
                  <a:srgbClr val="4F6228"/>
                </a:solidFill>
              </a:rPr>
              <a:t>Primality</a:t>
            </a:r>
            <a:r>
              <a:rPr lang="en-US" sz="4000" dirty="0" smtClean="0">
                <a:solidFill>
                  <a:srgbClr val="4F6228"/>
                </a:solidFill>
              </a:rPr>
              <a:t> Testing - Runtime Analysis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64159"/>
          <a:stretch/>
        </p:blipFill>
        <p:spPr>
          <a:xfrm>
            <a:off x="975" y="1540935"/>
            <a:ext cx="1838409" cy="8184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l="1" r="62319"/>
          <a:stretch/>
        </p:blipFill>
        <p:spPr>
          <a:xfrm>
            <a:off x="-3266" y="2872028"/>
            <a:ext cx="1944838" cy="80874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/>
          <a:srcRect l="-1" r="68568"/>
          <a:stretch/>
        </p:blipFill>
        <p:spPr>
          <a:xfrm>
            <a:off x="974" y="4219508"/>
            <a:ext cx="1663230" cy="698501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0" y="845247"/>
            <a:ext cx="8686800" cy="8339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Let </a:t>
            </a:r>
            <a:r>
              <a:rPr lang="en-US" i="1" dirty="0" smtClean="0">
                <a:latin typeface="Times"/>
                <a:cs typeface="Times"/>
              </a:rPr>
              <a:t>n</a:t>
            </a:r>
            <a:r>
              <a:rPr lang="en-US" dirty="0" smtClean="0"/>
              <a:t> be the size of the input (</a:t>
            </a:r>
            <a:r>
              <a:rPr lang="en-US" i="1" dirty="0" smtClean="0">
                <a:latin typeface="Times"/>
                <a:cs typeface="Times"/>
              </a:rPr>
              <a:t>n</a:t>
            </a:r>
            <a:r>
              <a:rPr lang="en-US" dirty="0" smtClean="0"/>
              <a:t> = </a:t>
            </a:r>
            <a:r>
              <a:rPr lang="en-US" dirty="0" err="1" smtClean="0"/>
              <a:t>num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8648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4F6228"/>
                </a:solidFill>
              </a:rPr>
              <a:t>Runtime Analysis</a:t>
            </a:r>
          </a:p>
        </p:txBody>
      </p:sp>
      <p:sp>
        <p:nvSpPr>
          <p:cNvPr id="9" name="Rectangle 8"/>
          <p:cNvSpPr/>
          <p:nvPr/>
        </p:nvSpPr>
        <p:spPr>
          <a:xfrm>
            <a:off x="-28226" y="623461"/>
            <a:ext cx="929981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3200" dirty="0" smtClean="0"/>
              <a:t>The running time depends on </a:t>
            </a:r>
            <a:r>
              <a:rPr lang="en-US" sz="3200" dirty="0"/>
              <a:t>the size of the </a:t>
            </a:r>
            <a:r>
              <a:rPr lang="en-US" sz="3200" dirty="0" smtClean="0"/>
              <a:t>input</a:t>
            </a:r>
          </a:p>
          <a:p>
            <a:pPr marL="914400" lvl="1" indent="-457200">
              <a:buFont typeface="Wingdings" charset="2"/>
              <a:buChar char="ü"/>
            </a:pPr>
            <a:r>
              <a:rPr lang="en-US" sz="3200" dirty="0">
                <a:solidFill>
                  <a:schemeClr val="accent3"/>
                </a:solidFill>
              </a:rPr>
              <a:t>Parameterize running time by the size of the input </a:t>
            </a:r>
          </a:p>
        </p:txBody>
      </p:sp>
    </p:spTree>
    <p:extLst>
      <p:ext uri="{BB962C8B-B14F-4D97-AF65-F5344CB8AC3E}">
        <p14:creationId xmlns:p14="http://schemas.microsoft.com/office/powerpoint/2010/main" val="172685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4F6228"/>
                </a:solidFill>
              </a:rPr>
              <a:t>Runtime Analysis</a:t>
            </a:r>
          </a:p>
        </p:txBody>
      </p:sp>
      <p:sp>
        <p:nvSpPr>
          <p:cNvPr id="9" name="Rectangle 8"/>
          <p:cNvSpPr/>
          <p:nvPr/>
        </p:nvSpPr>
        <p:spPr>
          <a:xfrm>
            <a:off x="-28226" y="623461"/>
            <a:ext cx="9299813" cy="3334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3200" dirty="0" smtClean="0"/>
              <a:t>The running time depends on </a:t>
            </a:r>
            <a:r>
              <a:rPr lang="en-US" sz="3200" dirty="0"/>
              <a:t>the size of the </a:t>
            </a:r>
            <a:r>
              <a:rPr lang="en-US" sz="3200" dirty="0" smtClean="0"/>
              <a:t>input</a:t>
            </a:r>
          </a:p>
          <a:p>
            <a:pPr marL="914400" lvl="1" indent="-457200">
              <a:buFont typeface="Wingdings" charset="2"/>
              <a:buChar char="ü"/>
            </a:pPr>
            <a:r>
              <a:rPr lang="en-US" sz="3200" dirty="0">
                <a:solidFill>
                  <a:schemeClr val="accent3"/>
                </a:solidFill>
              </a:rPr>
              <a:t>Parameterize running time by the size of the input </a:t>
            </a:r>
          </a:p>
          <a:p>
            <a:pPr marL="914400" lvl="1" indent="-457200">
              <a:lnSpc>
                <a:spcPct val="50000"/>
              </a:lnSpc>
              <a:buFont typeface="Wingdings" charset="2"/>
              <a:buChar char="ü"/>
            </a:pPr>
            <a:endParaRPr lang="en-US" sz="3200" dirty="0">
              <a:solidFill>
                <a:schemeClr val="accent3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The running time depends on the operators we use, and on the types of the data they are applied on</a:t>
            </a:r>
          </a:p>
          <a:p>
            <a:pPr lvl="1">
              <a:lnSpc>
                <a:spcPct val="50000"/>
              </a:lnSpc>
            </a:pPr>
            <a:endParaRPr lang="en-US" sz="3200" dirty="0" smtClean="0">
              <a:solidFill>
                <a:srgbClr val="9BBB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92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4F6228"/>
                </a:solidFill>
              </a:rPr>
              <a:t>Runtime Analysis</a:t>
            </a:r>
          </a:p>
        </p:txBody>
      </p:sp>
      <p:sp>
        <p:nvSpPr>
          <p:cNvPr id="9" name="Rectangle 8"/>
          <p:cNvSpPr/>
          <p:nvPr/>
        </p:nvSpPr>
        <p:spPr>
          <a:xfrm>
            <a:off x="-28226" y="623461"/>
            <a:ext cx="9299813" cy="4319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3200" dirty="0" smtClean="0"/>
              <a:t>The running time depends on </a:t>
            </a:r>
            <a:r>
              <a:rPr lang="en-US" sz="3200" dirty="0"/>
              <a:t>the size of the </a:t>
            </a:r>
            <a:r>
              <a:rPr lang="en-US" sz="3200" dirty="0" smtClean="0"/>
              <a:t>input</a:t>
            </a:r>
          </a:p>
          <a:p>
            <a:pPr marL="914400" lvl="1" indent="-457200">
              <a:buFont typeface="Wingdings" charset="2"/>
              <a:buChar char="ü"/>
            </a:pPr>
            <a:r>
              <a:rPr lang="en-US" sz="3200" dirty="0">
                <a:solidFill>
                  <a:schemeClr val="accent3"/>
                </a:solidFill>
              </a:rPr>
              <a:t>Parameterize running time by the size of the input </a:t>
            </a:r>
          </a:p>
          <a:p>
            <a:pPr marL="914400" lvl="1" indent="-457200">
              <a:lnSpc>
                <a:spcPct val="50000"/>
              </a:lnSpc>
              <a:buFont typeface="Wingdings" charset="2"/>
              <a:buChar char="ü"/>
            </a:pPr>
            <a:endParaRPr lang="en-US" sz="3200" dirty="0">
              <a:solidFill>
                <a:schemeClr val="accent3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The running time depends on the operators we use, and on the types of the data they are applied on</a:t>
            </a:r>
          </a:p>
          <a:p>
            <a:pPr marL="914400" lvl="1" indent="-457200">
              <a:buFont typeface="Wingdings" charset="2"/>
              <a:buChar char="ü"/>
            </a:pPr>
            <a:r>
              <a:rPr lang="en-US" sz="3200" dirty="0">
                <a:solidFill>
                  <a:srgbClr val="9BBB59"/>
                </a:solidFill>
              </a:rPr>
              <a:t>Ignore machine-dependent </a:t>
            </a:r>
            <a:r>
              <a:rPr lang="en-US" sz="3200" dirty="0" smtClean="0">
                <a:solidFill>
                  <a:srgbClr val="9BBB59"/>
                </a:solidFill>
              </a:rPr>
              <a:t>constants. We count each primitive operation as 1</a:t>
            </a:r>
            <a:endParaRPr lang="en-US" sz="3200" dirty="0" smtClean="0">
              <a:solidFill>
                <a:srgbClr val="9BBB59"/>
              </a:solidFill>
              <a:sym typeface="Wingdings"/>
            </a:endParaRPr>
          </a:p>
          <a:p>
            <a:pPr lvl="1">
              <a:lnSpc>
                <a:spcPct val="50000"/>
              </a:lnSpc>
            </a:pPr>
            <a:endParaRPr lang="en-US" sz="3200" dirty="0" smtClean="0">
              <a:solidFill>
                <a:srgbClr val="9BBB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59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4F6228"/>
                </a:solidFill>
              </a:rPr>
              <a:t>Runtime Analysis</a:t>
            </a:r>
          </a:p>
          <a:p>
            <a:r>
              <a:rPr lang="en-US" sz="2900" dirty="0" smtClean="0">
                <a:solidFill>
                  <a:srgbClr val="4F6228"/>
                </a:solidFill>
              </a:rPr>
              <a:t>Informal Criteria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844" y="1711840"/>
            <a:ext cx="8996494" cy="1608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We compare the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number of primitive operations</a:t>
            </a:r>
            <a:r>
              <a:rPr lang="en-US" dirty="0" smtClean="0"/>
              <a:t> executed by a process, </a:t>
            </a:r>
            <a:r>
              <a:rPr lang="en-US" dirty="0" smtClean="0">
                <a:solidFill>
                  <a:schemeClr val="accent6"/>
                </a:solidFill>
              </a:rPr>
              <a:t>as a function of its input size</a:t>
            </a:r>
          </a:p>
        </p:txBody>
      </p:sp>
    </p:spTree>
    <p:extLst>
      <p:ext uri="{BB962C8B-B14F-4D97-AF65-F5344CB8AC3E}">
        <p14:creationId xmlns:p14="http://schemas.microsoft.com/office/powerpoint/2010/main" val="4206948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8904" y="740886"/>
            <a:ext cx="8951360" cy="61171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bool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isPrime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)</a:t>
            </a:r>
            <a:r>
              <a:rPr lang="en-US" sz="2200" b="1" dirty="0">
                <a:latin typeface="Courier New"/>
                <a:cs typeface="Courier New"/>
              </a:rPr>
              <a:t>{</a:t>
            </a:r>
            <a:endParaRPr lang="en-US" sz="2200" b="1" dirty="0">
              <a:cs typeface="Courier New"/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  <a:r>
              <a:rPr lang="en-US" sz="2200" b="1" dirty="0">
                <a:latin typeface="Courier New"/>
                <a:cs typeface="Courier New"/>
              </a:rPr>
              <a:t>			</a:t>
            </a:r>
            <a:endParaRPr lang="en-US" sz="22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 = 0;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=1;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&lt;= </a:t>
            </a:r>
            <a:r>
              <a:rPr lang="en-US" sz="2200" b="1" dirty="0" err="1" smtClean="0">
                <a:solidFill>
                  <a:schemeClr val="accent3"/>
                </a:solidFill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++){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if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 %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== 0)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	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++;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22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if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 == </a:t>
            </a:r>
            <a:r>
              <a:rPr lang="en-US" sz="2200" b="1" dirty="0" smtClean="0">
                <a:solidFill>
                  <a:schemeClr val="accent3"/>
                </a:solidFill>
                <a:latin typeface="Courier New"/>
                <a:cs typeface="Courier New"/>
              </a:rPr>
              <a:t>2</a:t>
            </a:r>
            <a:r>
              <a:rPr lang="en-US" sz="2200" b="1" dirty="0" smtClean="0">
                <a:latin typeface="Courier New"/>
                <a:cs typeface="Courier New"/>
              </a:rPr>
              <a:t>)</a:t>
            </a:r>
            <a:endParaRPr lang="en-US" sz="2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true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else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false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  <a:endParaRPr lang="en-US" sz="2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72707"/>
          <a:stretch/>
        </p:blipFill>
        <p:spPr>
          <a:xfrm>
            <a:off x="3474392" y="6201344"/>
            <a:ext cx="1547418" cy="65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60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8904" y="740886"/>
            <a:ext cx="8951360" cy="61171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bool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isPrime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)</a:t>
            </a:r>
            <a:r>
              <a:rPr lang="en-US" sz="2200" b="1" dirty="0">
                <a:latin typeface="Courier New"/>
                <a:cs typeface="Courier New"/>
              </a:rPr>
              <a:t>{</a:t>
            </a:r>
            <a:endParaRPr lang="en-US" sz="2200" b="1" dirty="0">
              <a:cs typeface="Courier New"/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  <a:r>
              <a:rPr lang="en-US" sz="2200" b="1" dirty="0">
                <a:latin typeface="Courier New"/>
                <a:cs typeface="Courier New"/>
              </a:rPr>
              <a:t>			</a:t>
            </a:r>
            <a:endParaRPr lang="en-US" sz="22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 = 0;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=1;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&lt;= </a:t>
            </a:r>
            <a:r>
              <a:rPr lang="en-US" sz="2200" b="1" dirty="0" err="1" smtClean="0">
                <a:solidFill>
                  <a:schemeClr val="accent3"/>
                </a:solidFill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++){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if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 %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== 0)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	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++;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22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if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 == </a:t>
            </a:r>
            <a:r>
              <a:rPr lang="en-US" sz="2200" b="1" dirty="0" smtClean="0">
                <a:solidFill>
                  <a:schemeClr val="accent3"/>
                </a:solidFill>
                <a:latin typeface="Courier New"/>
                <a:cs typeface="Courier New"/>
              </a:rPr>
              <a:t>2</a:t>
            </a:r>
            <a:r>
              <a:rPr lang="en-US" sz="2200" b="1" dirty="0" smtClean="0">
                <a:latin typeface="Courier New"/>
                <a:cs typeface="Courier New"/>
              </a:rPr>
              <a:t>)</a:t>
            </a:r>
            <a:endParaRPr lang="en-US" sz="2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true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else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false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  <a:endParaRPr lang="en-US" sz="2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67300"/>
          <a:stretch/>
        </p:blipFill>
        <p:spPr>
          <a:xfrm>
            <a:off x="3474392" y="6201344"/>
            <a:ext cx="1853982" cy="65665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83931" y="1957218"/>
            <a:ext cx="2306529" cy="437060"/>
          </a:xfrm>
          <a:prstGeom prst="rect">
            <a:avLst/>
          </a:prstGeom>
          <a:solidFill>
            <a:schemeClr val="accent4">
              <a:alpha val="34000"/>
            </a:schemeClr>
          </a:solidFill>
          <a:ln>
            <a:solidFill>
              <a:schemeClr val="accent4">
                <a:lumMod val="60000"/>
                <a:lumOff val="40000"/>
                <a:alpha val="47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6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8904" y="740886"/>
            <a:ext cx="8951360" cy="61171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bool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isPrime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)</a:t>
            </a:r>
            <a:r>
              <a:rPr lang="en-US" sz="2200" b="1" dirty="0">
                <a:latin typeface="Courier New"/>
                <a:cs typeface="Courier New"/>
              </a:rPr>
              <a:t>{</a:t>
            </a:r>
            <a:endParaRPr lang="en-US" sz="2200" b="1" dirty="0">
              <a:cs typeface="Courier New"/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  <a:r>
              <a:rPr lang="en-US" sz="2200" b="1" dirty="0">
                <a:latin typeface="Courier New"/>
                <a:cs typeface="Courier New"/>
              </a:rPr>
              <a:t>			</a:t>
            </a:r>
            <a:endParaRPr lang="en-US" sz="22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 = 0;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=1;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&lt;= </a:t>
            </a:r>
            <a:r>
              <a:rPr lang="en-US" sz="2200" b="1" dirty="0" err="1" smtClean="0">
                <a:solidFill>
                  <a:schemeClr val="accent3"/>
                </a:solidFill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++){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if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 %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== 0)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	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++;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22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if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 == </a:t>
            </a:r>
            <a:r>
              <a:rPr lang="en-US" sz="2200" b="1" dirty="0" smtClean="0">
                <a:solidFill>
                  <a:schemeClr val="accent3"/>
                </a:solidFill>
                <a:latin typeface="Courier New"/>
                <a:cs typeface="Courier New"/>
              </a:rPr>
              <a:t>2</a:t>
            </a:r>
            <a:r>
              <a:rPr lang="en-US" sz="2200" b="1" dirty="0" smtClean="0">
                <a:latin typeface="Courier New"/>
                <a:cs typeface="Courier New"/>
              </a:rPr>
              <a:t>)</a:t>
            </a:r>
            <a:endParaRPr lang="en-US" sz="2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true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else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false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  <a:endParaRPr lang="en-US" sz="2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55456"/>
          <a:stretch/>
        </p:blipFill>
        <p:spPr>
          <a:xfrm>
            <a:off x="3474391" y="6201344"/>
            <a:ext cx="2525503" cy="65665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97777" y="2394278"/>
            <a:ext cx="569334" cy="437060"/>
          </a:xfrm>
          <a:prstGeom prst="rect">
            <a:avLst/>
          </a:prstGeom>
          <a:solidFill>
            <a:schemeClr val="accent4">
              <a:alpha val="34000"/>
            </a:schemeClr>
          </a:solidFill>
          <a:ln>
            <a:solidFill>
              <a:schemeClr val="accent4">
                <a:lumMod val="60000"/>
                <a:lumOff val="40000"/>
                <a:alpha val="47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2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8904" y="740886"/>
            <a:ext cx="8951360" cy="61171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bool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isPrime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)</a:t>
            </a:r>
            <a:r>
              <a:rPr lang="en-US" sz="2200" b="1" dirty="0">
                <a:latin typeface="Courier New"/>
                <a:cs typeface="Courier New"/>
              </a:rPr>
              <a:t>{</a:t>
            </a:r>
            <a:endParaRPr lang="en-US" sz="2200" b="1" dirty="0">
              <a:cs typeface="Courier New"/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  <a:r>
              <a:rPr lang="en-US" sz="2200" b="1" dirty="0">
                <a:latin typeface="Courier New"/>
                <a:cs typeface="Courier New"/>
              </a:rPr>
              <a:t>			</a:t>
            </a:r>
            <a:endParaRPr lang="en-US" sz="22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 = 0;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=1;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&lt;= </a:t>
            </a:r>
            <a:r>
              <a:rPr lang="en-US" sz="2200" b="1" dirty="0" err="1" smtClean="0">
                <a:solidFill>
                  <a:schemeClr val="accent3"/>
                </a:solidFill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++){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if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 %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== 0)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	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++;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22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if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 == </a:t>
            </a:r>
            <a:r>
              <a:rPr lang="en-US" sz="2200" b="1" dirty="0" smtClean="0">
                <a:solidFill>
                  <a:schemeClr val="accent3"/>
                </a:solidFill>
                <a:latin typeface="Courier New"/>
                <a:cs typeface="Courier New"/>
              </a:rPr>
              <a:t>2</a:t>
            </a:r>
            <a:r>
              <a:rPr lang="en-US" sz="2200" b="1" dirty="0" smtClean="0">
                <a:latin typeface="Courier New"/>
                <a:cs typeface="Courier New"/>
              </a:rPr>
              <a:t>)</a:t>
            </a:r>
            <a:endParaRPr lang="en-US" sz="2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true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else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false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  <a:endParaRPr lang="en-US" sz="2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55456"/>
          <a:stretch/>
        </p:blipFill>
        <p:spPr>
          <a:xfrm>
            <a:off x="3474391" y="6201344"/>
            <a:ext cx="2525503" cy="65665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94835" y="2394278"/>
            <a:ext cx="437948" cy="437060"/>
          </a:xfrm>
          <a:prstGeom prst="rect">
            <a:avLst/>
          </a:prstGeom>
          <a:solidFill>
            <a:schemeClr val="accent4">
              <a:alpha val="34000"/>
            </a:schemeClr>
          </a:solidFill>
          <a:ln>
            <a:solidFill>
              <a:schemeClr val="accent4">
                <a:lumMod val="60000"/>
                <a:lumOff val="40000"/>
                <a:alpha val="47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13057" y="2394278"/>
            <a:ext cx="423350" cy="437060"/>
          </a:xfrm>
          <a:prstGeom prst="rect">
            <a:avLst/>
          </a:prstGeom>
          <a:solidFill>
            <a:schemeClr val="accent4">
              <a:alpha val="34000"/>
            </a:schemeClr>
          </a:solidFill>
          <a:ln>
            <a:solidFill>
              <a:schemeClr val="accent4">
                <a:lumMod val="60000"/>
                <a:lumOff val="40000"/>
                <a:alpha val="47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14986" y="2831338"/>
            <a:ext cx="395919" cy="437060"/>
          </a:xfrm>
          <a:prstGeom prst="rect">
            <a:avLst/>
          </a:prstGeom>
          <a:solidFill>
            <a:schemeClr val="accent4">
              <a:alpha val="34000"/>
            </a:schemeClr>
          </a:solidFill>
          <a:ln>
            <a:solidFill>
              <a:schemeClr val="accent4">
                <a:lumMod val="60000"/>
                <a:lumOff val="40000"/>
                <a:alpha val="47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11473" y="2831338"/>
            <a:ext cx="395919" cy="437060"/>
          </a:xfrm>
          <a:prstGeom prst="rect">
            <a:avLst/>
          </a:prstGeom>
          <a:solidFill>
            <a:schemeClr val="accent4">
              <a:alpha val="34000"/>
            </a:schemeClr>
          </a:solidFill>
          <a:ln>
            <a:solidFill>
              <a:schemeClr val="accent4">
                <a:lumMod val="60000"/>
                <a:lumOff val="40000"/>
                <a:alpha val="47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49275" y="3268398"/>
            <a:ext cx="395919" cy="323019"/>
          </a:xfrm>
          <a:prstGeom prst="rect">
            <a:avLst/>
          </a:prstGeom>
          <a:solidFill>
            <a:schemeClr val="accent4">
              <a:alpha val="34000"/>
            </a:schemeClr>
          </a:solidFill>
          <a:ln>
            <a:solidFill>
              <a:schemeClr val="accent4">
                <a:lumMod val="60000"/>
                <a:lumOff val="40000"/>
                <a:alpha val="47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6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8904" y="740886"/>
            <a:ext cx="8951360" cy="61171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bool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isPrime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)</a:t>
            </a:r>
            <a:r>
              <a:rPr lang="en-US" sz="2200" b="1" dirty="0">
                <a:latin typeface="Courier New"/>
                <a:cs typeface="Courier New"/>
              </a:rPr>
              <a:t>{</a:t>
            </a:r>
            <a:endParaRPr lang="en-US" sz="2200" b="1" dirty="0">
              <a:cs typeface="Courier New"/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  <a:r>
              <a:rPr lang="en-US" sz="2200" b="1" dirty="0">
                <a:latin typeface="Courier New"/>
                <a:cs typeface="Courier New"/>
              </a:rPr>
              <a:t>			</a:t>
            </a:r>
            <a:endParaRPr lang="en-US" sz="22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 = 0;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=1;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&lt;= </a:t>
            </a:r>
            <a:r>
              <a:rPr lang="en-US" sz="2200" b="1" dirty="0" err="1" smtClean="0">
                <a:solidFill>
                  <a:schemeClr val="accent3"/>
                </a:solidFill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;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++){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if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latin typeface="Courier New"/>
                <a:cs typeface="Courier New"/>
              </a:rPr>
              <a:t>num</a:t>
            </a:r>
            <a:r>
              <a:rPr lang="en-US" sz="2200" b="1" dirty="0" smtClean="0">
                <a:latin typeface="Courier New"/>
                <a:cs typeface="Courier New"/>
              </a:rPr>
              <a:t> %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r>
              <a:rPr lang="en-US" sz="2200" b="1" dirty="0" smtClean="0">
                <a:latin typeface="Courier New"/>
                <a:cs typeface="Courier New"/>
              </a:rPr>
              <a:t> == 0)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	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++;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22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if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b="1" dirty="0" err="1" smtClean="0">
                <a:latin typeface="Courier New"/>
                <a:cs typeface="Courier New"/>
              </a:rPr>
              <a:t>countDivs</a:t>
            </a:r>
            <a:r>
              <a:rPr lang="en-US" sz="2200" b="1" dirty="0" smtClean="0">
                <a:latin typeface="Courier New"/>
                <a:cs typeface="Courier New"/>
              </a:rPr>
              <a:t> == </a:t>
            </a:r>
            <a:r>
              <a:rPr lang="en-US" sz="2200" b="1" dirty="0" smtClean="0">
                <a:solidFill>
                  <a:schemeClr val="accent3"/>
                </a:solidFill>
                <a:latin typeface="Courier New"/>
                <a:cs typeface="Courier New"/>
              </a:rPr>
              <a:t>2</a:t>
            </a:r>
            <a:r>
              <a:rPr lang="en-US" sz="2200" b="1" dirty="0" smtClean="0">
                <a:latin typeface="Courier New"/>
                <a:cs typeface="Courier New"/>
              </a:rPr>
              <a:t>)</a:t>
            </a:r>
            <a:endParaRPr lang="en-US" sz="2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true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else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false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  <a:endParaRPr lang="en-US" sz="2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4F6228"/>
                </a:solidFill>
              </a:rPr>
              <a:t>Primality</a:t>
            </a:r>
            <a:r>
              <a:rPr lang="en-US" sz="4000" dirty="0">
                <a:solidFill>
                  <a:srgbClr val="4F6228"/>
                </a:solidFill>
              </a:rPr>
              <a:t> </a:t>
            </a:r>
            <a:r>
              <a:rPr lang="en-US" sz="4000" dirty="0" smtClean="0">
                <a:solidFill>
                  <a:srgbClr val="4F6228"/>
                </a:solidFill>
              </a:rPr>
              <a:t>Testing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40522"/>
          <a:stretch/>
        </p:blipFill>
        <p:spPr>
          <a:xfrm>
            <a:off x="3474391" y="6201344"/>
            <a:ext cx="3372204" cy="65665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94835" y="2394278"/>
            <a:ext cx="437948" cy="437060"/>
          </a:xfrm>
          <a:prstGeom prst="rect">
            <a:avLst/>
          </a:prstGeom>
          <a:solidFill>
            <a:schemeClr val="accent4">
              <a:alpha val="34000"/>
            </a:schemeClr>
          </a:solidFill>
          <a:ln>
            <a:solidFill>
              <a:schemeClr val="accent4">
                <a:lumMod val="60000"/>
                <a:lumOff val="40000"/>
                <a:alpha val="47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13057" y="2394278"/>
            <a:ext cx="423350" cy="437060"/>
          </a:xfrm>
          <a:prstGeom prst="rect">
            <a:avLst/>
          </a:prstGeom>
          <a:solidFill>
            <a:schemeClr val="accent4">
              <a:alpha val="34000"/>
            </a:schemeClr>
          </a:solidFill>
          <a:ln>
            <a:solidFill>
              <a:schemeClr val="accent4">
                <a:lumMod val="60000"/>
                <a:lumOff val="40000"/>
                <a:alpha val="47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14986" y="2831338"/>
            <a:ext cx="395919" cy="437060"/>
          </a:xfrm>
          <a:prstGeom prst="rect">
            <a:avLst/>
          </a:prstGeom>
          <a:solidFill>
            <a:schemeClr val="accent4">
              <a:alpha val="34000"/>
            </a:schemeClr>
          </a:solidFill>
          <a:ln>
            <a:solidFill>
              <a:schemeClr val="accent4">
                <a:lumMod val="60000"/>
                <a:lumOff val="40000"/>
                <a:alpha val="47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11473" y="2831338"/>
            <a:ext cx="395919" cy="437060"/>
          </a:xfrm>
          <a:prstGeom prst="rect">
            <a:avLst/>
          </a:prstGeom>
          <a:solidFill>
            <a:schemeClr val="accent4">
              <a:alpha val="34000"/>
            </a:schemeClr>
          </a:solidFill>
          <a:ln>
            <a:solidFill>
              <a:schemeClr val="accent4">
                <a:lumMod val="60000"/>
                <a:lumOff val="40000"/>
                <a:alpha val="47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49275" y="3268398"/>
            <a:ext cx="395919" cy="323019"/>
          </a:xfrm>
          <a:prstGeom prst="rect">
            <a:avLst/>
          </a:prstGeom>
          <a:solidFill>
            <a:schemeClr val="accent4">
              <a:alpha val="34000"/>
            </a:schemeClr>
          </a:solidFill>
          <a:ln>
            <a:solidFill>
              <a:schemeClr val="accent4">
                <a:lumMod val="60000"/>
                <a:lumOff val="40000"/>
                <a:alpha val="47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4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26151</TotalTime>
  <Words>4782</Words>
  <Application>Microsoft Macintosh PowerPoint</Application>
  <PresentationFormat>On-screen Show (4:3)</PresentationFormat>
  <Paragraphs>1861</Paragraphs>
  <Slides>201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201</vt:i4>
      </vt:variant>
    </vt:vector>
  </HeadingPairs>
  <TitlesOfParts>
    <vt:vector size="203" baseType="lpstr">
      <vt:lpstr>Office Theme</vt:lpstr>
      <vt:lpstr>Equation</vt:lpstr>
      <vt:lpstr>Algorithms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NYU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and Expressions </dc:title>
  <dc:creator>Itay Tal</dc:creator>
  <cp:lastModifiedBy>Itay Tal</cp:lastModifiedBy>
  <cp:revision>220</cp:revision>
  <dcterms:created xsi:type="dcterms:W3CDTF">2016-05-05T21:06:49Z</dcterms:created>
  <dcterms:modified xsi:type="dcterms:W3CDTF">2016-10-28T15:50:17Z</dcterms:modified>
</cp:coreProperties>
</file>