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handoutMasterIdLst>
    <p:handoutMasterId r:id="rId53"/>
  </p:handoutMasterIdLst>
  <p:sldIdLst>
    <p:sldId id="256" r:id="rId2"/>
    <p:sldId id="258" r:id="rId3"/>
    <p:sldId id="259" r:id="rId4"/>
    <p:sldId id="260" r:id="rId5"/>
    <p:sldId id="308" r:id="rId6"/>
    <p:sldId id="261" r:id="rId7"/>
    <p:sldId id="262" r:id="rId8"/>
    <p:sldId id="264" r:id="rId9"/>
    <p:sldId id="265" r:id="rId10"/>
    <p:sldId id="266" r:id="rId11"/>
    <p:sldId id="267" r:id="rId12"/>
    <p:sldId id="263" r:id="rId13"/>
    <p:sldId id="268" r:id="rId14"/>
    <p:sldId id="271" r:id="rId15"/>
    <p:sldId id="309" r:id="rId16"/>
    <p:sldId id="269" r:id="rId17"/>
    <p:sldId id="310" r:id="rId18"/>
    <p:sldId id="273" r:id="rId19"/>
    <p:sldId id="274" r:id="rId20"/>
    <p:sldId id="275" r:id="rId21"/>
    <p:sldId id="313" r:id="rId22"/>
    <p:sldId id="312" r:id="rId23"/>
    <p:sldId id="276" r:id="rId24"/>
    <p:sldId id="277" r:id="rId25"/>
    <p:sldId id="278" r:id="rId26"/>
    <p:sldId id="279" r:id="rId27"/>
    <p:sldId id="280" r:id="rId28"/>
    <p:sldId id="281" r:id="rId29"/>
    <p:sldId id="282" r:id="rId30"/>
    <p:sldId id="283" r:id="rId31"/>
    <p:sldId id="284" r:id="rId32"/>
    <p:sldId id="285" r:id="rId33"/>
    <p:sldId id="301" r:id="rId34"/>
    <p:sldId id="286" r:id="rId35"/>
    <p:sldId id="314" r:id="rId36"/>
    <p:sldId id="315" r:id="rId37"/>
    <p:sldId id="316" r:id="rId38"/>
    <p:sldId id="318" r:id="rId39"/>
    <p:sldId id="319" r:id="rId40"/>
    <p:sldId id="289" r:id="rId41"/>
    <p:sldId id="320" r:id="rId42"/>
    <p:sldId id="321" r:id="rId43"/>
    <p:sldId id="304" r:id="rId44"/>
    <p:sldId id="305" r:id="rId45"/>
    <p:sldId id="306" r:id="rId46"/>
    <p:sldId id="296" r:id="rId47"/>
    <p:sldId id="311" r:id="rId48"/>
    <p:sldId id="297" r:id="rId49"/>
    <p:sldId id="298" r:id="rId50"/>
    <p:sldId id="300" r:id="rId51"/>
  </p:sldIdLst>
  <p:sldSz cx="9144000" cy="6858000" type="screen4x3"/>
  <p:notesSz cx="7102475" cy="102330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D2C7FE8-716D-4364-A6DD-65F5476FF9A3}">
          <p14:sldIdLst>
            <p14:sldId id="256"/>
          </p14:sldIdLst>
        </p14:section>
        <p14:section name="Demo and logic" id="{D85ADEAF-E9E6-416A-B95C-3598CDCA2898}">
          <p14:sldIdLst>
            <p14:sldId id="258"/>
            <p14:sldId id="259"/>
            <p14:sldId id="260"/>
            <p14:sldId id="308"/>
            <p14:sldId id="261"/>
          </p14:sldIdLst>
        </p14:section>
        <p14:section name="Method" id="{FA2FB2AA-A86D-45DB-A8EC-A297104E155E}">
          <p14:sldIdLst>
            <p14:sldId id="262"/>
            <p14:sldId id="264"/>
            <p14:sldId id="265"/>
            <p14:sldId id="266"/>
            <p14:sldId id="267"/>
            <p14:sldId id="263"/>
            <p14:sldId id="268"/>
            <p14:sldId id="271"/>
            <p14:sldId id="309"/>
            <p14:sldId id="269"/>
            <p14:sldId id="310"/>
            <p14:sldId id="273"/>
            <p14:sldId id="274"/>
            <p14:sldId id="275"/>
            <p14:sldId id="313"/>
            <p14:sldId id="312"/>
            <p14:sldId id="276"/>
            <p14:sldId id="277"/>
            <p14:sldId id="278"/>
            <p14:sldId id="279"/>
            <p14:sldId id="280"/>
            <p14:sldId id="281"/>
          </p14:sldIdLst>
        </p14:section>
        <p14:section name="User Interface" id="{CC4946CA-1ACE-4B3F-A7EC-DCD97FC13129}">
          <p14:sldIdLst>
            <p14:sldId id="282"/>
            <p14:sldId id="283"/>
            <p14:sldId id="284"/>
            <p14:sldId id="285"/>
            <p14:sldId id="301"/>
            <p14:sldId id="286"/>
            <p14:sldId id="314"/>
            <p14:sldId id="315"/>
            <p14:sldId id="316"/>
            <p14:sldId id="318"/>
            <p14:sldId id="319"/>
            <p14:sldId id="289"/>
            <p14:sldId id="320"/>
            <p14:sldId id="321"/>
          </p14:sldIdLst>
        </p14:section>
        <p14:section name="Visualisation" id="{6DD2BD1A-8231-4ACD-9A6B-0EE5820AD35D}">
          <p14:sldIdLst>
            <p14:sldId id="304"/>
            <p14:sldId id="305"/>
            <p14:sldId id="306"/>
          </p14:sldIdLst>
        </p14:section>
        <p14:section name="Conclusion" id="{08F05ECD-9DC3-43A1-BA5E-A8D8BB91B34C}">
          <p14:sldIdLst>
            <p14:sldId id="296"/>
            <p14:sldId id="311"/>
            <p14:sldId id="297"/>
            <p14:sldId id="298"/>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0559" autoAdjust="0"/>
  </p:normalViewPr>
  <p:slideViewPr>
    <p:cSldViewPr>
      <p:cViewPr>
        <p:scale>
          <a:sx n="66" d="100"/>
          <a:sy n="66" d="100"/>
        </p:scale>
        <p:origin x="-1470" y="-138"/>
      </p:cViewPr>
      <p:guideLst>
        <p:guide orient="horz" pos="2160"/>
        <p:guide pos="2880"/>
      </p:guideLst>
    </p:cSldViewPr>
  </p:slideViewPr>
  <p:outlineViewPr>
    <p:cViewPr>
      <p:scale>
        <a:sx n="33" d="100"/>
        <a:sy n="33" d="100"/>
      </p:scale>
      <p:origin x="0" y="516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776" y="45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651"/>
          </a:xfrm>
          <a:prstGeom prst="rect">
            <a:avLst/>
          </a:prstGeom>
        </p:spPr>
        <p:txBody>
          <a:bodyPr vert="horz" lIns="99057" tIns="49528" rIns="99057" bIns="49528" rtlCol="0"/>
          <a:lstStyle>
            <a:lvl1pPr algn="l">
              <a:defRPr sz="1300"/>
            </a:lvl1pPr>
          </a:lstStyle>
          <a:p>
            <a:r>
              <a:rPr lang="en-GB" smtClean="0"/>
              <a:t>IIT Mandi</a:t>
            </a:r>
            <a:endParaRPr lang="en-GB"/>
          </a:p>
        </p:txBody>
      </p:sp>
      <p:sp>
        <p:nvSpPr>
          <p:cNvPr id="3" name="Date Placeholder 2"/>
          <p:cNvSpPr>
            <a:spLocks noGrp="1"/>
          </p:cNvSpPr>
          <p:nvPr>
            <p:ph type="dt" sz="quarter" idx="1"/>
          </p:nvPr>
        </p:nvSpPr>
        <p:spPr>
          <a:xfrm>
            <a:off x="4023092" y="0"/>
            <a:ext cx="3077739" cy="511651"/>
          </a:xfrm>
          <a:prstGeom prst="rect">
            <a:avLst/>
          </a:prstGeom>
        </p:spPr>
        <p:txBody>
          <a:bodyPr vert="horz" lIns="99057" tIns="49528" rIns="99057" bIns="49528" rtlCol="0"/>
          <a:lstStyle>
            <a:lvl1pPr algn="r">
              <a:defRPr sz="1300"/>
            </a:lvl1pPr>
          </a:lstStyle>
          <a:p>
            <a:fld id="{F4775F58-151D-4FC9-BD6F-FEDC1111D8A1}" type="datetimeFigureOut">
              <a:rPr lang="en-GB" smtClean="0"/>
              <a:pPr/>
              <a:t>30/01/2015</a:t>
            </a:fld>
            <a:endParaRPr lang="en-GB"/>
          </a:p>
        </p:txBody>
      </p:sp>
      <p:sp>
        <p:nvSpPr>
          <p:cNvPr id="4" name="Footer Placeholder 3"/>
          <p:cNvSpPr>
            <a:spLocks noGrp="1"/>
          </p:cNvSpPr>
          <p:nvPr>
            <p:ph type="ftr" sz="quarter" idx="2"/>
          </p:nvPr>
        </p:nvSpPr>
        <p:spPr>
          <a:xfrm>
            <a:off x="0" y="9719598"/>
            <a:ext cx="3077739" cy="511651"/>
          </a:xfrm>
          <a:prstGeom prst="rect">
            <a:avLst/>
          </a:prstGeom>
        </p:spPr>
        <p:txBody>
          <a:bodyPr vert="horz" lIns="99057" tIns="49528" rIns="99057" bIns="49528" rtlCol="0" anchor="b"/>
          <a:lstStyle>
            <a:lvl1pPr algn="l">
              <a:defRPr sz="1300"/>
            </a:lvl1pPr>
          </a:lstStyle>
          <a:p>
            <a:r>
              <a:rPr lang="en-GB" smtClean="0"/>
              <a:t>Hotels Reviews Reviwed</a:t>
            </a:r>
            <a:endParaRPr lang="en-GB"/>
          </a:p>
        </p:txBody>
      </p:sp>
      <p:sp>
        <p:nvSpPr>
          <p:cNvPr id="5" name="Slide Number Placeholder 4"/>
          <p:cNvSpPr>
            <a:spLocks noGrp="1"/>
          </p:cNvSpPr>
          <p:nvPr>
            <p:ph type="sldNum" sz="quarter" idx="3"/>
          </p:nvPr>
        </p:nvSpPr>
        <p:spPr>
          <a:xfrm>
            <a:off x="4023092" y="9719598"/>
            <a:ext cx="3077739" cy="511651"/>
          </a:xfrm>
          <a:prstGeom prst="rect">
            <a:avLst/>
          </a:prstGeom>
        </p:spPr>
        <p:txBody>
          <a:bodyPr vert="horz" lIns="99057" tIns="49528" rIns="99057" bIns="49528" rtlCol="0" anchor="b"/>
          <a:lstStyle>
            <a:lvl1pPr algn="r">
              <a:defRPr sz="1300"/>
            </a:lvl1pPr>
          </a:lstStyle>
          <a:p>
            <a:fld id="{1BA494D9-A0D3-4182-88AC-B85744BD7DB5}" type="slidenum">
              <a:rPr lang="en-GB" smtClean="0"/>
              <a:pPr/>
              <a:t>‹#›</a:t>
            </a:fld>
            <a:endParaRPr lang="en-GB"/>
          </a:p>
        </p:txBody>
      </p:sp>
    </p:spTree>
    <p:extLst>
      <p:ext uri="{BB962C8B-B14F-4D97-AF65-F5344CB8AC3E}">
        <p14:creationId xmlns:p14="http://schemas.microsoft.com/office/powerpoint/2010/main" val="373075068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651"/>
          </a:xfrm>
          <a:prstGeom prst="rect">
            <a:avLst/>
          </a:prstGeom>
        </p:spPr>
        <p:txBody>
          <a:bodyPr vert="horz" lIns="99057" tIns="49528" rIns="99057" bIns="49528" rtlCol="0"/>
          <a:lstStyle>
            <a:lvl1pPr algn="l">
              <a:defRPr sz="1300"/>
            </a:lvl1pPr>
          </a:lstStyle>
          <a:p>
            <a:r>
              <a:rPr lang="en-GB" smtClean="0"/>
              <a:t>IIT Mandi</a:t>
            </a:r>
            <a:endParaRPr lang="en-GB"/>
          </a:p>
        </p:txBody>
      </p:sp>
      <p:sp>
        <p:nvSpPr>
          <p:cNvPr id="3" name="Date Placeholder 2"/>
          <p:cNvSpPr>
            <a:spLocks noGrp="1"/>
          </p:cNvSpPr>
          <p:nvPr>
            <p:ph type="dt" idx="1"/>
          </p:nvPr>
        </p:nvSpPr>
        <p:spPr>
          <a:xfrm>
            <a:off x="4023092" y="0"/>
            <a:ext cx="3077739" cy="511651"/>
          </a:xfrm>
          <a:prstGeom prst="rect">
            <a:avLst/>
          </a:prstGeom>
        </p:spPr>
        <p:txBody>
          <a:bodyPr vert="horz" lIns="99057" tIns="49528" rIns="99057" bIns="49528" rtlCol="0"/>
          <a:lstStyle>
            <a:lvl1pPr algn="r">
              <a:defRPr sz="1300"/>
            </a:lvl1pPr>
          </a:lstStyle>
          <a:p>
            <a:fld id="{7D526B8F-3DE4-4E16-B511-03BCF5D39BA2}" type="datetimeFigureOut">
              <a:rPr lang="en-GB" smtClean="0"/>
              <a:pPr/>
              <a:t>30/01/2015</a:t>
            </a:fld>
            <a:endParaRPr lang="en-GB"/>
          </a:p>
        </p:txBody>
      </p:sp>
      <p:sp>
        <p:nvSpPr>
          <p:cNvPr id="4" name="Slide Image Placeholder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9057" tIns="49528" rIns="99057" bIns="49528" rtlCol="0" anchor="ctr"/>
          <a:lstStyle/>
          <a:p>
            <a:endParaRPr lang="en-GB"/>
          </a:p>
        </p:txBody>
      </p:sp>
      <p:sp>
        <p:nvSpPr>
          <p:cNvPr id="5" name="Notes Placeholder 4"/>
          <p:cNvSpPr>
            <a:spLocks noGrp="1"/>
          </p:cNvSpPr>
          <p:nvPr>
            <p:ph type="body" sz="quarter" idx="3"/>
          </p:nvPr>
        </p:nvSpPr>
        <p:spPr>
          <a:xfrm>
            <a:off x="710248" y="4860687"/>
            <a:ext cx="5681980" cy="4604861"/>
          </a:xfrm>
          <a:prstGeom prst="rect">
            <a:avLst/>
          </a:prstGeom>
        </p:spPr>
        <p:txBody>
          <a:bodyPr vert="horz" lIns="99057" tIns="49528" rIns="99057" bIns="49528"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719598"/>
            <a:ext cx="3077739" cy="511651"/>
          </a:xfrm>
          <a:prstGeom prst="rect">
            <a:avLst/>
          </a:prstGeom>
        </p:spPr>
        <p:txBody>
          <a:bodyPr vert="horz" lIns="99057" tIns="49528" rIns="99057" bIns="49528" rtlCol="0" anchor="b"/>
          <a:lstStyle>
            <a:lvl1pPr algn="l">
              <a:defRPr sz="1300"/>
            </a:lvl1pPr>
          </a:lstStyle>
          <a:p>
            <a:r>
              <a:rPr lang="en-GB" smtClean="0"/>
              <a:t>Hotels Reviews Reviwed</a:t>
            </a:r>
            <a:endParaRPr lang="en-GB"/>
          </a:p>
        </p:txBody>
      </p:sp>
      <p:sp>
        <p:nvSpPr>
          <p:cNvPr id="7" name="Slide Number Placeholder 6"/>
          <p:cNvSpPr>
            <a:spLocks noGrp="1"/>
          </p:cNvSpPr>
          <p:nvPr>
            <p:ph type="sldNum" sz="quarter" idx="5"/>
          </p:nvPr>
        </p:nvSpPr>
        <p:spPr>
          <a:xfrm>
            <a:off x="4023092" y="9719598"/>
            <a:ext cx="3077739" cy="511651"/>
          </a:xfrm>
          <a:prstGeom prst="rect">
            <a:avLst/>
          </a:prstGeom>
        </p:spPr>
        <p:txBody>
          <a:bodyPr vert="horz" lIns="99057" tIns="49528" rIns="99057" bIns="49528" rtlCol="0" anchor="b"/>
          <a:lstStyle>
            <a:lvl1pPr algn="r">
              <a:defRPr sz="1300"/>
            </a:lvl1pPr>
          </a:lstStyle>
          <a:p>
            <a:fld id="{26031517-896F-43FA-A066-1901F6959A98}" type="slidenum">
              <a:rPr lang="en-GB" smtClean="0"/>
              <a:pPr/>
              <a:t>‹#›</a:t>
            </a:fld>
            <a:endParaRPr lang="en-GB"/>
          </a:p>
        </p:txBody>
      </p:sp>
    </p:spTree>
    <p:extLst>
      <p:ext uri="{BB962C8B-B14F-4D97-AF65-F5344CB8AC3E}">
        <p14:creationId xmlns:p14="http://schemas.microsoft.com/office/powerpoint/2010/main" val="342386719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 we are group 9. </a:t>
            </a:r>
          </a:p>
          <a:p>
            <a:r>
              <a:rPr lang="en-GB" dirty="0" smtClean="0"/>
              <a:t>We have been working</a:t>
            </a:r>
            <a:r>
              <a:rPr lang="en-GB" baseline="0" dirty="0" smtClean="0"/>
              <a:t> on some very interesting problem for past 15 days. And here we are to discuss and answer about it.</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ADD5A9BD-D179-48B5-90A8-2F7787CA9063}"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1</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222989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getting handful of data, we did analysis on the textual reviews.</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10</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a:t>
            </a:r>
            <a:r>
              <a:rPr lang="en-GB" baseline="0" dirty="0" smtClean="0"/>
              <a:t> we used Stanford’s </a:t>
            </a:r>
            <a:r>
              <a:rPr lang="en-GB" baseline="0" dirty="0" err="1" smtClean="0"/>
              <a:t>coreNLP</a:t>
            </a:r>
            <a:r>
              <a:rPr lang="en-GB" baseline="0" dirty="0" smtClean="0"/>
              <a:t> package in JAVA. This </a:t>
            </a:r>
            <a:r>
              <a:rPr lang="en-GB" baseline="0" dirty="0" err="1" smtClean="0"/>
              <a:t>coreNLP</a:t>
            </a:r>
            <a:r>
              <a:rPr lang="en-GB" baseline="0" dirty="0" smtClean="0"/>
              <a:t> defines a set of dictionary and grammar. The sentences are parsed as trees according to POS(part of speech) tagger. The algorithm used is recursive neural tensor network and the output is extracted in probabilistic manner. More discussion about it in further slides.</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11</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now,</a:t>
            </a:r>
            <a:r>
              <a:rPr lang="en-GB" baseline="0" dirty="0" smtClean="0"/>
              <a:t> suppose you want to know about reviews of Kolkata. The crawling starts from getting hotel list, which we retrieved from expedia.co.in. Now the hotel page is achieved from other travel booking websites, we used tripadvisor.in and holidayiq.com for the start. Other info about the hotel like price, star rating, location was also </a:t>
            </a:r>
            <a:r>
              <a:rPr lang="en-GB" baseline="0" dirty="0" err="1" smtClean="0"/>
              <a:t>retrived</a:t>
            </a:r>
            <a:r>
              <a:rPr lang="en-GB" baseline="0" dirty="0" smtClean="0"/>
              <a:t>. Then using sentiment analysis tool of </a:t>
            </a:r>
            <a:r>
              <a:rPr lang="en-GB" baseline="0" dirty="0" err="1" smtClean="0"/>
              <a:t>stanford’s</a:t>
            </a:r>
            <a:r>
              <a:rPr lang="en-GB" baseline="0" dirty="0" smtClean="0"/>
              <a:t> we did converted </a:t>
            </a:r>
            <a:r>
              <a:rPr lang="en-GB" baseline="0" dirty="0" err="1" smtClean="0"/>
              <a:t>rviews</a:t>
            </a:r>
            <a:r>
              <a:rPr lang="en-GB" baseline="0" dirty="0" smtClean="0"/>
              <a:t> to ratings. Using feature based analysis we arrived at a .</a:t>
            </a:r>
            <a:r>
              <a:rPr lang="en-GB" baseline="0" dirty="0" err="1" smtClean="0"/>
              <a:t>csv</a:t>
            </a:r>
            <a:r>
              <a:rPr lang="en-GB" baseline="0" dirty="0" smtClean="0"/>
              <a:t> file.</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12</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a:t>
            </a:r>
            <a:r>
              <a:rPr lang="en-GB" baseline="0" dirty="0" smtClean="0"/>
              <a:t> after doing sentiment analysis, we did some overhead manipulations for scoring.</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13</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First big point was that we </a:t>
            </a:r>
            <a:r>
              <a:rPr lang="en-GB" baseline="0" dirty="0" smtClean="0"/>
              <a:t>used sentence as atomic unit instead of complete reviews. </a:t>
            </a:r>
            <a:r>
              <a:rPr lang="en-GB" dirty="0" smtClean="0"/>
              <a:t>The</a:t>
            </a:r>
            <a:r>
              <a:rPr lang="en-GB" baseline="0" dirty="0" smtClean="0"/>
              <a:t> selection of sentences instead of </a:t>
            </a:r>
            <a:r>
              <a:rPr lang="en-GB" dirty="0" smtClean="0"/>
              <a:t>sentences was done after a good amount of evaluation.</a:t>
            </a:r>
          </a:p>
          <a:p>
            <a:r>
              <a:rPr lang="en-GB" dirty="0" smtClean="0"/>
              <a:t>It was noted that evaluating a text at the document level has some disadvantages. For example, a negative review does not necessarily mean that complete object (hotel in this case) is negative! There can be some specific aspect about that particular object that is positive. Likewise, a positive evaluation does not mean that the author dislikes everything about the object. For instance, in hotel reviews an author usually writes both positive and negative aspects about that hotel, even though the overall sentiment of the review can be either positive or negative. To obtain such detailed aspects, we will have to go to the sentence level and extract the interesting features. </a:t>
            </a:r>
            <a:endParaRPr lang="en-GB" baseline="0" dirty="0" smtClean="0"/>
          </a:p>
        </p:txBody>
      </p:sp>
      <p:sp>
        <p:nvSpPr>
          <p:cNvPr id="4" name="Slide Number Placeholder 3"/>
          <p:cNvSpPr>
            <a:spLocks noGrp="1"/>
          </p:cNvSpPr>
          <p:nvPr>
            <p:ph type="sldNum" sz="quarter" idx="10"/>
          </p:nvPr>
        </p:nvSpPr>
        <p:spPr/>
        <p:txBody>
          <a:bodyPr/>
          <a:lstStyle/>
          <a:p>
            <a:fld id="{26031517-896F-43FA-A066-1901F6959A98}" type="slidenum">
              <a:rPr lang="en-GB" smtClean="0"/>
              <a:pPr/>
              <a:t>14</a:t>
            </a:fld>
            <a:endParaRPr lang="en-GB"/>
          </a:p>
        </p:txBody>
      </p:sp>
      <p:sp>
        <p:nvSpPr>
          <p:cNvPr id="5" name="Date Placeholder 4"/>
          <p:cNvSpPr>
            <a:spLocks noGrp="1"/>
          </p:cNvSpPr>
          <p:nvPr>
            <p:ph type="dt" idx="11"/>
          </p:nvPr>
        </p:nvSpPr>
        <p:spPr/>
        <p:txBody>
          <a:bodyPr/>
          <a:lstStyle/>
          <a:p>
            <a:fld id="{6F258751-1014-4028-BBA4-3E45C6F81C82}" type="datetime1">
              <a:rPr lang="en-GB" smtClean="0"/>
              <a:pPr/>
              <a:t>30/01/2015</a:t>
            </a:fld>
            <a:endParaRPr lang="en-GB"/>
          </a:p>
        </p:txBody>
      </p:sp>
      <p:sp>
        <p:nvSpPr>
          <p:cNvPr id="6" name="Header Placeholder 5"/>
          <p:cNvSpPr>
            <a:spLocks noGrp="1"/>
          </p:cNvSpPr>
          <p:nvPr>
            <p:ph type="hdr" sz="quarter" idx="12"/>
          </p:nvPr>
        </p:nvSpPr>
        <p:spPr/>
        <p:txBody>
          <a:bodyPr/>
          <a:lstStyle/>
          <a:p>
            <a:r>
              <a:rPr lang="en-GB" smtClean="0"/>
              <a:t>IIT Mandi</a:t>
            </a:r>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2738389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consider an</a:t>
            </a:r>
            <a:r>
              <a:rPr lang="en-GB" baseline="0" dirty="0" smtClean="0"/>
              <a:t> example sentence </a:t>
            </a:r>
            <a:r>
              <a:rPr lang="en-GB" dirty="0" smtClean="0"/>
              <a:t>“The room</a:t>
            </a:r>
            <a:r>
              <a:rPr lang="en-GB" baseline="0" dirty="0" smtClean="0"/>
              <a:t> was very good but food was bad.” It is fairly usual review. </a:t>
            </a:r>
            <a:r>
              <a:rPr lang="en-GB" dirty="0" smtClean="0"/>
              <a:t>This </a:t>
            </a:r>
            <a:r>
              <a:rPr lang="en-GB" dirty="0" smtClean="0"/>
              <a:t>was the output we </a:t>
            </a:r>
            <a:r>
              <a:rPr lang="en-GB" dirty="0" smtClean="0"/>
              <a:t>received </a:t>
            </a:r>
            <a:r>
              <a:rPr lang="en-GB" dirty="0" smtClean="0"/>
              <a:t>when we </a:t>
            </a:r>
            <a:r>
              <a:rPr lang="en-GB" dirty="0" smtClean="0"/>
              <a:t>evaluated</a:t>
            </a:r>
            <a:r>
              <a:rPr lang="en-GB" baseline="0" dirty="0" smtClean="0"/>
              <a:t> this.</a:t>
            </a:r>
            <a:endParaRPr lang="en-GB" baseline="0" dirty="0" smtClean="0"/>
          </a:p>
          <a:p>
            <a:r>
              <a:rPr lang="en-IN" dirty="0" smtClean="0"/>
              <a:t>The first line of the output is the parsed string in the form of binary tree. </a:t>
            </a:r>
            <a:r>
              <a:rPr lang="en-IN" dirty="0" smtClean="0"/>
              <a:t>If we visualise the tree it would be somewhat like this.</a:t>
            </a:r>
            <a:endParaRPr lang="en-GB" baseline="0" dirty="0" smtClean="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15</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The sentence is divided in a binary tree.</a:t>
            </a:r>
            <a:endParaRPr lang="en-GB" baseline="0" dirty="0" smtClean="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16</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a:t>
            </a:r>
            <a:r>
              <a:rPr lang="en-IN" dirty="0" smtClean="0"/>
              <a:t>lines that follow </a:t>
            </a:r>
            <a:r>
              <a:rPr lang="en-IN" dirty="0" smtClean="0"/>
              <a:t>the</a:t>
            </a:r>
            <a:r>
              <a:rPr lang="en-IN" baseline="0" dirty="0" smtClean="0"/>
              <a:t> first line</a:t>
            </a:r>
            <a:r>
              <a:rPr lang="en-IN" dirty="0" smtClean="0"/>
              <a:t> </a:t>
            </a:r>
            <a:r>
              <a:rPr lang="en-IN" dirty="0" smtClean="0"/>
              <a:t>give the probabilistic score for the corresponding number of node. </a:t>
            </a:r>
            <a:r>
              <a:rPr lang="en-IN" dirty="0" smtClean="0"/>
              <a:t>The</a:t>
            </a:r>
            <a:r>
              <a:rPr lang="en-IN" baseline="0" dirty="0" smtClean="0"/>
              <a:t> </a:t>
            </a:r>
            <a:r>
              <a:rPr lang="en-IN" baseline="0" dirty="0" err="1" smtClean="0"/>
              <a:t>coreNLP</a:t>
            </a:r>
            <a:r>
              <a:rPr lang="en-IN" baseline="0" dirty="0" smtClean="0"/>
              <a:t> package categories sentiment into 5 categories – very negative, negative, neutral, positive, very positive. The number over here are probability of the node to be in a particular category. This means the root node (0</a:t>
            </a:r>
            <a:r>
              <a:rPr lang="en-IN" baseline="30000" dirty="0" smtClean="0"/>
              <a:t>th</a:t>
            </a:r>
            <a:r>
              <a:rPr lang="en-IN" baseline="0" dirty="0" smtClean="0"/>
              <a:t> node, i.e. for whole sentence) has a probability of 19% that it is neutral. </a:t>
            </a:r>
            <a:r>
              <a:rPr lang="en-IN" dirty="0" smtClean="0"/>
              <a:t>The </a:t>
            </a:r>
            <a:r>
              <a:rPr lang="en-IN" dirty="0" smtClean="0"/>
              <a:t>parsed tree string was read by </a:t>
            </a:r>
            <a:r>
              <a:rPr lang="en-IN" dirty="0" err="1" smtClean="0"/>
              <a:t>pyparsing</a:t>
            </a:r>
            <a:r>
              <a:rPr lang="en-IN" dirty="0" smtClean="0"/>
              <a:t> module of python and converted to nested string array. </a:t>
            </a:r>
          </a:p>
          <a:p>
            <a:r>
              <a:rPr lang="en-IN" dirty="0" smtClean="0"/>
              <a:t>The score then is calculated for the root node </a:t>
            </a:r>
            <a:r>
              <a:rPr lang="en-IN" dirty="0" smtClean="0"/>
              <a:t>by </a:t>
            </a:r>
            <a:r>
              <a:rPr lang="en-IN" dirty="0" smtClean="0"/>
              <a:t>multiplying the probability of very negative, negative, neutral, positive, very positive sentiments with 1, 3.25, 5.5, 7.75 and 10 respectively and adding thus to get a total score for a line. The numbers (1, 3.25, 5.5, 7.75, and 10) are the equal distribution of the range 1…10 (the desired range of output). </a:t>
            </a:r>
            <a:endParaRPr lang="en-GB" baseline="0" dirty="0" smtClean="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17</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One of the cool thing we are proud about our platform is feature based sentiment analysis. Giving only one number, the total rating, was sad- since it involved a loss of huge amount of information.</a:t>
            </a:r>
          </a:p>
        </p:txBody>
      </p:sp>
      <p:sp>
        <p:nvSpPr>
          <p:cNvPr id="4" name="Slide Number Placeholder 3"/>
          <p:cNvSpPr>
            <a:spLocks noGrp="1"/>
          </p:cNvSpPr>
          <p:nvPr>
            <p:ph type="sldNum" sz="quarter" idx="10"/>
          </p:nvPr>
        </p:nvSpPr>
        <p:spPr/>
        <p:txBody>
          <a:bodyPr/>
          <a:lstStyle/>
          <a:p>
            <a:fld id="{26031517-896F-43FA-A066-1901F6959A98}" type="slidenum">
              <a:rPr lang="en-GB" smtClean="0"/>
              <a:pPr/>
              <a:t>18</a:t>
            </a:fld>
            <a:endParaRPr lang="en-GB"/>
          </a:p>
        </p:txBody>
      </p:sp>
      <p:sp>
        <p:nvSpPr>
          <p:cNvPr id="5" name="Date Placeholder 4"/>
          <p:cNvSpPr>
            <a:spLocks noGrp="1"/>
          </p:cNvSpPr>
          <p:nvPr>
            <p:ph type="dt" idx="11"/>
          </p:nvPr>
        </p:nvSpPr>
        <p:spPr/>
        <p:txBody>
          <a:bodyPr/>
          <a:lstStyle/>
          <a:p>
            <a:fld id="{6F258751-1014-4028-BBA4-3E45C6F81C82}" type="datetime1">
              <a:rPr lang="en-GB" smtClean="0"/>
              <a:pPr/>
              <a:t>30/01/2015</a:t>
            </a:fld>
            <a:endParaRPr lang="en-GB"/>
          </a:p>
        </p:txBody>
      </p:sp>
      <p:sp>
        <p:nvSpPr>
          <p:cNvPr id="6" name="Header Placeholder 5"/>
          <p:cNvSpPr>
            <a:spLocks noGrp="1"/>
          </p:cNvSpPr>
          <p:nvPr>
            <p:ph type="hdr" sz="quarter" idx="12"/>
          </p:nvPr>
        </p:nvSpPr>
        <p:spPr/>
        <p:txBody>
          <a:bodyPr/>
          <a:lstStyle/>
          <a:p>
            <a:r>
              <a:rPr lang="en-GB" smtClean="0"/>
              <a:t>IIT Mandi</a:t>
            </a:r>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2738389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are the list of categories we picked, general rating being</a:t>
            </a:r>
            <a:r>
              <a:rPr lang="en-GB" baseline="0" dirty="0" smtClean="0"/>
              <a:t> total rating.</a:t>
            </a:r>
            <a:endParaRPr lang="en-GB" baseline="0" dirty="0" smtClean="0"/>
          </a:p>
          <a:p>
            <a:endParaRPr lang="en-GB" baseline="0" dirty="0" smtClean="0"/>
          </a:p>
          <a:p>
            <a:r>
              <a:rPr lang="en-GB" dirty="0" smtClean="0"/>
              <a:t>This </a:t>
            </a:r>
            <a:r>
              <a:rPr lang="en-GB" dirty="0" smtClean="0"/>
              <a:t>is a helpful way for users to find hotels which have the facilities that each individual user finds important. If one does not need a breakfast, but require good location, it should be possible to filter out what previous users think about specific services and filter results accordingly. These features are defined ahead of time and are generally meant to be domain specific</a:t>
            </a:r>
            <a:r>
              <a:rPr lang="en-GB" dirty="0" smtClean="0"/>
              <a:t>. However these  </a:t>
            </a:r>
            <a:r>
              <a:rPr lang="en-GB" dirty="0" err="1" smtClean="0"/>
              <a:t>categoires</a:t>
            </a:r>
            <a:r>
              <a:rPr lang="en-GB" baseline="0" dirty="0" smtClean="0"/>
              <a:t> </a:t>
            </a:r>
            <a:r>
              <a:rPr lang="en-GB" dirty="0" smtClean="0"/>
              <a:t>were to our understanding. One can easily</a:t>
            </a:r>
            <a:r>
              <a:rPr lang="en-GB" baseline="0" dirty="0" smtClean="0"/>
              <a:t> modify the source code to add, alter or remove a category.</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19</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With increase in number of information about hotels available online, there is a huge lot of reviews for hotels, but I doubt if common mass reads them </a:t>
            </a:r>
            <a:r>
              <a:rPr lang="en-GB" baseline="0" dirty="0" smtClean="0"/>
              <a:t>all before </a:t>
            </a:r>
            <a:r>
              <a:rPr lang="en-GB" baseline="0" dirty="0" smtClean="0"/>
              <a:t>booking. Thus is the need for sentiment analysis and conversion of reviews to ratings.</a:t>
            </a:r>
          </a:p>
          <a:p>
            <a:endParaRPr lang="en-GB" baseline="0" dirty="0" smtClean="0"/>
          </a:p>
          <a:p>
            <a:r>
              <a:rPr lang="en-GB" baseline="0" dirty="0" smtClean="0"/>
              <a:t> We present a system that collects hotel reviews and hotel description and apply on it some feature-aspect based sentiment analysis and then ship our data in presentable format.</a:t>
            </a:r>
          </a:p>
        </p:txBody>
      </p:sp>
      <p:sp>
        <p:nvSpPr>
          <p:cNvPr id="4" name="Slide Number Placeholder 3"/>
          <p:cNvSpPr>
            <a:spLocks noGrp="1"/>
          </p:cNvSpPr>
          <p:nvPr>
            <p:ph type="sldNum" sz="quarter" idx="10"/>
          </p:nvPr>
        </p:nvSpPr>
        <p:spPr/>
        <p:txBody>
          <a:bodyPr/>
          <a:lstStyle/>
          <a:p>
            <a:fld id="{26031517-896F-43FA-A066-1901F6959A98}" type="slidenum">
              <a:rPr lang="en-GB" smtClean="0"/>
              <a:pPr/>
              <a:t>2</a:t>
            </a:fld>
            <a:endParaRPr lang="en-GB"/>
          </a:p>
        </p:txBody>
      </p:sp>
      <p:sp>
        <p:nvSpPr>
          <p:cNvPr id="5" name="Date Placeholder 4"/>
          <p:cNvSpPr>
            <a:spLocks noGrp="1"/>
          </p:cNvSpPr>
          <p:nvPr>
            <p:ph type="dt" idx="11"/>
          </p:nvPr>
        </p:nvSpPr>
        <p:spPr/>
        <p:txBody>
          <a:bodyPr/>
          <a:lstStyle/>
          <a:p>
            <a:fld id="{6F258751-1014-4028-BBA4-3E45C6F81C82}" type="datetime1">
              <a:rPr lang="en-GB" smtClean="0"/>
              <a:pPr/>
              <a:t>30/01/2015</a:t>
            </a:fld>
            <a:endParaRPr lang="en-GB"/>
          </a:p>
        </p:txBody>
      </p:sp>
      <p:sp>
        <p:nvSpPr>
          <p:cNvPr id="6" name="Header Placeholder 5"/>
          <p:cNvSpPr>
            <a:spLocks noGrp="1"/>
          </p:cNvSpPr>
          <p:nvPr>
            <p:ph type="hdr" sz="quarter" idx="12"/>
          </p:nvPr>
        </p:nvSpPr>
        <p:spPr/>
        <p:txBody>
          <a:bodyPr/>
          <a:lstStyle/>
          <a:p>
            <a:r>
              <a:rPr lang="en-GB" smtClean="0"/>
              <a:t>IIT Mandi</a:t>
            </a:r>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2738389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specific words marking </a:t>
            </a:r>
            <a:r>
              <a:rPr lang="en-GB" dirty="0" smtClean="0"/>
              <a:t>the particular feature were seeded </a:t>
            </a:r>
            <a:r>
              <a:rPr lang="en-GB" dirty="0" smtClean="0"/>
              <a:t>in arrays. The occurrence of these words was then figured from the string. If the main string contained more than one feature, then the sentence was broken into smaller phrases recursively.</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20</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Initially, we marked features</a:t>
            </a:r>
            <a:r>
              <a:rPr lang="en-GB" baseline="0" dirty="0" smtClean="0"/>
              <a:t> from the sentence, like this has feature – food. The score for this sentence affects food rating as well apart from </a:t>
            </a:r>
            <a:r>
              <a:rPr lang="en-GB" baseline="0" smtClean="0"/>
              <a:t>general total rating.</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21</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the idea quickly failed, consider this. Two separate </a:t>
            </a:r>
            <a:r>
              <a:rPr lang="en-GB" dirty="0" err="1" smtClean="0"/>
              <a:t>feautre</a:t>
            </a:r>
            <a:r>
              <a:rPr lang="en-GB" dirty="0" smtClean="0"/>
              <a:t>, two separate views.</a:t>
            </a:r>
          </a:p>
          <a:p>
            <a:pPr defTabSz="990570"/>
            <a:r>
              <a:rPr lang="en-GB" dirty="0" smtClean="0"/>
              <a:t>It is evident that the reviewer</a:t>
            </a:r>
            <a:r>
              <a:rPr lang="en-GB" baseline="0" dirty="0" smtClean="0"/>
              <a:t> is unsatisfied by food, but is happy with room. If we did normal sentiment analysis, we will get almost neutral review. But this sentence tells more than that.</a:t>
            </a:r>
            <a:endParaRPr lang="en-GB" dirty="0" smtClean="0"/>
          </a:p>
          <a:p>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22</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#Explain </a:t>
            </a:r>
            <a:r>
              <a:rPr lang="en-IN" dirty="0" err="1" smtClean="0"/>
              <a:t>algo</a:t>
            </a:r>
            <a:r>
              <a:rPr lang="en-IN" dirty="0" smtClean="0"/>
              <a:t> down on</a:t>
            </a:r>
            <a:r>
              <a:rPr lang="en-IN" baseline="0" dirty="0" smtClean="0"/>
              <a:t> the node one</a:t>
            </a:r>
            <a:endParaRPr lang="en-IN" dirty="0" smtClean="0"/>
          </a:p>
          <a:p>
            <a:r>
              <a:rPr lang="en-IN" dirty="0" smtClean="0"/>
              <a:t>So,</a:t>
            </a:r>
            <a:r>
              <a:rPr lang="en-IN" baseline="0" dirty="0" smtClean="0"/>
              <a:t> t</a:t>
            </a:r>
            <a:r>
              <a:rPr lang="en-IN" dirty="0" smtClean="0"/>
              <a:t>he </a:t>
            </a:r>
            <a:r>
              <a:rPr lang="en-IN" dirty="0" smtClean="0"/>
              <a:t>parser detects the two fragments – “the </a:t>
            </a:r>
            <a:r>
              <a:rPr lang="en-IN" dirty="0" smtClean="0"/>
              <a:t>room was </a:t>
            </a:r>
            <a:r>
              <a:rPr lang="en-IN" dirty="0" smtClean="0"/>
              <a:t>good” and “the </a:t>
            </a:r>
            <a:r>
              <a:rPr lang="en-IN" dirty="0" smtClean="0"/>
              <a:t>food was </a:t>
            </a:r>
            <a:r>
              <a:rPr lang="en-IN" dirty="0" smtClean="0"/>
              <a:t>very bad”. Then it gives the score to individual feature thus specifying this particular hotel to be good in </a:t>
            </a:r>
            <a:r>
              <a:rPr lang="en-IN" dirty="0" smtClean="0"/>
              <a:t>room while </a:t>
            </a:r>
            <a:r>
              <a:rPr lang="en-IN" dirty="0" smtClean="0"/>
              <a:t>bad in </a:t>
            </a:r>
            <a:r>
              <a:rPr lang="en-IN" dirty="0" smtClean="0"/>
              <a:t>food. </a:t>
            </a:r>
            <a:endParaRPr lang="en-GB" dirty="0" smtClean="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23</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70"/>
            <a:r>
              <a:rPr lang="en-GB" dirty="0" smtClean="0"/>
              <a:t>This</a:t>
            </a:r>
            <a:r>
              <a:rPr lang="en-GB" baseline="0" dirty="0" smtClean="0"/>
              <a:t> was the output </a:t>
            </a:r>
            <a:r>
              <a:rPr lang="en-GB" baseline="0" dirty="0" err="1" smtClean="0"/>
              <a:t>coreNLP</a:t>
            </a:r>
            <a:r>
              <a:rPr lang="en-GB" baseline="0" dirty="0" smtClean="0"/>
              <a:t> gives. </a:t>
            </a:r>
            <a:r>
              <a:rPr lang="en-IN" dirty="0" smtClean="0"/>
              <a:t>The noteworthy point is that the total score given remains the same, i.e. the score of the root node (node numbered 0) </a:t>
            </a:r>
            <a:endParaRPr lang="en-GB" dirty="0" smtClean="0"/>
          </a:p>
          <a:p>
            <a:r>
              <a:rPr lang="en-GB" dirty="0" smtClean="0"/>
              <a:t>. </a:t>
            </a:r>
          </a:p>
          <a:p>
            <a:r>
              <a:rPr lang="en-GB" dirty="0" smtClean="0"/>
              <a:t>However, if the sentence is too complex for this method,</a:t>
            </a:r>
            <a:r>
              <a:rPr lang="en-GB" baseline="0" dirty="0" smtClean="0"/>
              <a:t> like having more than one feature in one phrase we used our initial idea.</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24</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we did all this, we faced</a:t>
            </a:r>
            <a:r>
              <a:rPr lang="en-GB" baseline="0" dirty="0" smtClean="0"/>
              <a:t> one problem, problem of normalising the score.</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25</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score achieved from this had a mean of 5.73 and median of 5.75. However, the standard deviation was just 0.49.</a:t>
            </a:r>
          </a:p>
          <a:p>
            <a:r>
              <a:rPr lang="en-IN" dirty="0" smtClean="0"/>
              <a:t>So all the hotel ratings were between 3.86-6.74</a:t>
            </a:r>
          </a:p>
          <a:p>
            <a:r>
              <a:rPr lang="en-IN" dirty="0" smtClean="0"/>
              <a:t>The</a:t>
            </a:r>
            <a:r>
              <a:rPr lang="en-IN" baseline="0" dirty="0" smtClean="0"/>
              <a:t> problem figured was due to objective sentences. There were a fairly large amount of sentences saying “I went to Bangalore” or “Reached there in winters”. And when such sentences were given to </a:t>
            </a:r>
            <a:r>
              <a:rPr lang="en-IN" baseline="0" dirty="0" err="1" smtClean="0"/>
              <a:t>stanford</a:t>
            </a:r>
            <a:r>
              <a:rPr lang="en-IN" baseline="0" dirty="0" smtClean="0"/>
              <a:t>, they got neutral ratings, thus forcing the overall rating of hotel to be in a nearer range of 5.5.</a:t>
            </a:r>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26</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solution</a:t>
            </a:r>
            <a:r>
              <a:rPr lang="en-GB" baseline="0" dirty="0" smtClean="0"/>
              <a:t> figured was simple. Simply don’t consider neutral reviews.</a:t>
            </a:r>
          </a:p>
          <a:p>
            <a:r>
              <a:rPr lang="en-GB" baseline="0" dirty="0" smtClean="0"/>
              <a:t>#</a:t>
            </a:r>
            <a:r>
              <a:rPr lang="en-GB" baseline="0" dirty="0" err="1" smtClean="0"/>
              <a:t>todo</a:t>
            </a:r>
            <a:r>
              <a:rPr lang="en-GB" baseline="0" dirty="0" smtClean="0"/>
              <a:t> read slide.</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27</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that was something,</a:t>
            </a:r>
            <a:r>
              <a:rPr lang="en-GB" baseline="0" dirty="0" smtClean="0"/>
              <a:t> the standard deviation increased.</a:t>
            </a:r>
          </a:p>
          <a:p>
            <a:r>
              <a:rPr lang="en-GB" baseline="0" dirty="0" smtClean="0"/>
              <a:t>#</a:t>
            </a:r>
            <a:r>
              <a:rPr lang="en-GB" baseline="0" dirty="0" err="1" smtClean="0"/>
              <a:t>Todo</a:t>
            </a:r>
            <a:r>
              <a:rPr lang="en-GB" baseline="0" dirty="0" smtClean="0"/>
              <a:t> add chart and range.</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28</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Now we will discuss about our user </a:t>
            </a:r>
            <a:r>
              <a:rPr lang="en-GB" baseline="0" dirty="0" smtClean="0"/>
              <a:t>interface</a:t>
            </a:r>
          </a:p>
          <a:p>
            <a:r>
              <a:rPr lang="en-GB" baseline="0" dirty="0" smtClean="0"/>
              <a:t># focus on scalability and automation</a:t>
            </a:r>
          </a:p>
          <a:p>
            <a:r>
              <a:rPr lang="en-GB" baseline="0" dirty="0" smtClean="0"/>
              <a:t># show </a:t>
            </a:r>
            <a:r>
              <a:rPr lang="en-GB" baseline="0" dirty="0" err="1" smtClean="0"/>
              <a:t>csv</a:t>
            </a:r>
            <a:endParaRPr lang="en-GB" baseline="0" dirty="0" smtClean="0"/>
          </a:p>
        </p:txBody>
      </p:sp>
      <p:sp>
        <p:nvSpPr>
          <p:cNvPr id="4" name="Slide Number Placeholder 3"/>
          <p:cNvSpPr>
            <a:spLocks noGrp="1"/>
          </p:cNvSpPr>
          <p:nvPr>
            <p:ph type="sldNum" sz="quarter" idx="10"/>
          </p:nvPr>
        </p:nvSpPr>
        <p:spPr/>
        <p:txBody>
          <a:bodyPr/>
          <a:lstStyle/>
          <a:p>
            <a:fld id="{26031517-896F-43FA-A066-1901F6959A98}" type="slidenum">
              <a:rPr lang="en-GB" smtClean="0"/>
              <a:pPr/>
              <a:t>29</a:t>
            </a:fld>
            <a:endParaRPr lang="en-GB"/>
          </a:p>
        </p:txBody>
      </p:sp>
      <p:sp>
        <p:nvSpPr>
          <p:cNvPr id="5" name="Date Placeholder 4"/>
          <p:cNvSpPr>
            <a:spLocks noGrp="1"/>
          </p:cNvSpPr>
          <p:nvPr>
            <p:ph type="dt" idx="11"/>
          </p:nvPr>
        </p:nvSpPr>
        <p:spPr/>
        <p:txBody>
          <a:bodyPr/>
          <a:lstStyle/>
          <a:p>
            <a:fld id="{6F258751-1014-4028-BBA4-3E45C6F81C82}" type="datetime1">
              <a:rPr lang="en-GB" smtClean="0"/>
              <a:pPr/>
              <a:t>30/01/2015</a:t>
            </a:fld>
            <a:endParaRPr lang="en-GB"/>
          </a:p>
        </p:txBody>
      </p:sp>
      <p:sp>
        <p:nvSpPr>
          <p:cNvPr id="6" name="Header Placeholder 5"/>
          <p:cNvSpPr>
            <a:spLocks noGrp="1"/>
          </p:cNvSpPr>
          <p:nvPr>
            <p:ph type="hdr" sz="quarter" idx="12"/>
          </p:nvPr>
        </p:nvSpPr>
        <p:spPr/>
        <p:txBody>
          <a:bodyPr/>
          <a:lstStyle/>
          <a:p>
            <a:r>
              <a:rPr lang="en-GB" smtClean="0"/>
              <a:t>IIT Mandi</a:t>
            </a:r>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273838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Firstly, for facilitating booking for users. The users can know about stay ranking in a city, read about pros and cons about a hotel and thus choose a best-fit hotel</a:t>
            </a:r>
            <a:r>
              <a:rPr lang="en-GB" baseline="0" dirty="0" smtClean="0"/>
              <a:t>. One can filter hotel according to various parameters like region, price, star rating and amenities provided. At the same time one can see the rating score given to the hotel.</a:t>
            </a:r>
            <a:endParaRPr lang="en-GB" baseline="0" dirty="0" smtClean="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30</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baseline="0" dirty="0" smtClean="0"/>
              <a:t> ?</a:t>
            </a:r>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31</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this is the how the back end looks.</a:t>
            </a:r>
          </a:p>
          <a:p>
            <a:r>
              <a:rPr lang="en-GB" dirty="0" smtClean="0"/>
              <a:t>This command in python executes main.py file which in itself does</a:t>
            </a:r>
            <a:r>
              <a:rPr lang="en-GB" baseline="0" dirty="0" smtClean="0"/>
              <a:t> all the work – Mumbai is the argument, for which data fetching, analysis and scoring.</a:t>
            </a:r>
          </a:p>
          <a:p>
            <a:r>
              <a:rPr lang="en-GB" baseline="0" dirty="0" smtClean="0"/>
              <a:t>#Automation, scalability</a:t>
            </a:r>
            <a:endParaRPr lang="en-GB" dirty="0" smtClean="0"/>
          </a:p>
          <a:p>
            <a:r>
              <a:rPr lang="en-GB" dirty="0" smtClean="0"/>
              <a:t># </a:t>
            </a:r>
            <a:r>
              <a:rPr lang="en-GB" dirty="0" smtClean="0"/>
              <a:t>insert code of python main.py $</a:t>
            </a:r>
            <a:r>
              <a:rPr lang="en-GB" dirty="0" err="1" smtClean="0"/>
              <a:t>city_name</a:t>
            </a:r>
            <a:endParaRPr lang="en-GB" dirty="0" smtClean="0"/>
          </a:p>
          <a:p>
            <a:r>
              <a:rPr lang="en-GB" baseline="0" dirty="0" smtClean="0"/>
              <a:t># insert 2-3 slides of demo</a:t>
            </a:r>
          </a:p>
          <a:p>
            <a:r>
              <a:rPr lang="en-GB" baseline="0" dirty="0" smtClean="0"/>
              <a:t># we can give you demo after presentation (maybe)</a:t>
            </a:r>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32</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giving command for Mumbai, the code after evaluation</a:t>
            </a:r>
            <a:r>
              <a:rPr lang="en-GB" baseline="0" dirty="0" smtClean="0"/>
              <a:t> creates a directory after city name and this directory includes JSON file for hotel reviews and a CSV file</a:t>
            </a:r>
            <a:endParaRPr lang="en-GB" baseline="0" dirty="0" smtClean="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33</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for web-based minimal interface</a:t>
            </a:r>
            <a:r>
              <a:rPr lang="en-GB" baseline="0" dirty="0" smtClean="0"/>
              <a:t> made for non-technical individuals to retrieve all the information.</a:t>
            </a:r>
          </a:p>
          <a:p>
            <a:r>
              <a:rPr lang="en-GB" baseline="0" dirty="0" smtClean="0"/>
              <a:t>Let me show you a demo.</a:t>
            </a:r>
          </a:p>
          <a:p>
            <a:r>
              <a:rPr lang="en-GB" baseline="0" dirty="0" smtClean="0"/>
              <a:t># show website, then </a:t>
            </a:r>
            <a:r>
              <a:rPr lang="en-GB" baseline="0" dirty="0" err="1" smtClean="0"/>
              <a:t>csv</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34</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for web-based minimal interface</a:t>
            </a:r>
            <a:r>
              <a:rPr lang="en-GB" baseline="0" dirty="0" smtClean="0"/>
              <a:t> made for non-technical individuals to retrieve all the information.</a:t>
            </a:r>
          </a:p>
          <a:p>
            <a:r>
              <a:rPr lang="en-GB" baseline="0" dirty="0" smtClean="0"/>
              <a:t>Let me show you a demo.</a:t>
            </a:r>
          </a:p>
          <a:p>
            <a:r>
              <a:rPr lang="en-GB" baseline="0" dirty="0" smtClean="0"/>
              <a:t># show website, then </a:t>
            </a:r>
            <a:r>
              <a:rPr lang="en-GB" baseline="0" dirty="0" err="1" smtClean="0"/>
              <a:t>csv</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35</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for web-based minimal interface</a:t>
            </a:r>
            <a:r>
              <a:rPr lang="en-GB" baseline="0" dirty="0" smtClean="0"/>
              <a:t> made for non-technical individuals to retrieve all the information.</a:t>
            </a:r>
          </a:p>
          <a:p>
            <a:r>
              <a:rPr lang="en-GB" baseline="0" dirty="0" smtClean="0"/>
              <a:t>Let me show you a demo.</a:t>
            </a:r>
          </a:p>
          <a:p>
            <a:r>
              <a:rPr lang="en-GB" baseline="0" dirty="0" smtClean="0"/>
              <a:t># show website, then </a:t>
            </a:r>
            <a:r>
              <a:rPr lang="en-GB" baseline="0" dirty="0" err="1" smtClean="0"/>
              <a:t>csv</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36</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for web-based minimal interface</a:t>
            </a:r>
            <a:r>
              <a:rPr lang="en-GB" baseline="0" dirty="0" smtClean="0"/>
              <a:t> made for non-technical individuals to retrieve all the information.</a:t>
            </a:r>
          </a:p>
          <a:p>
            <a:r>
              <a:rPr lang="en-GB" baseline="0" dirty="0" smtClean="0"/>
              <a:t>Let me show you a demo.</a:t>
            </a:r>
          </a:p>
          <a:p>
            <a:r>
              <a:rPr lang="en-GB" baseline="0" dirty="0" smtClean="0"/>
              <a:t># show website, then </a:t>
            </a:r>
            <a:r>
              <a:rPr lang="en-GB" baseline="0" dirty="0" err="1" smtClean="0"/>
              <a:t>csv</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37</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for web-based minimal interface</a:t>
            </a:r>
            <a:r>
              <a:rPr lang="en-GB" baseline="0" dirty="0" smtClean="0"/>
              <a:t> made for non-technical individuals to retrieve all the information.</a:t>
            </a:r>
          </a:p>
          <a:p>
            <a:r>
              <a:rPr lang="en-GB" baseline="0" dirty="0" smtClean="0"/>
              <a:t>Let me show you a demo.</a:t>
            </a:r>
          </a:p>
          <a:p>
            <a:r>
              <a:rPr lang="en-GB" baseline="0" dirty="0" smtClean="0"/>
              <a:t># show website, then </a:t>
            </a:r>
            <a:r>
              <a:rPr lang="en-GB" baseline="0" dirty="0" err="1" smtClean="0"/>
              <a:t>csv</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38</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for web-based minimal interface</a:t>
            </a:r>
            <a:r>
              <a:rPr lang="en-GB" baseline="0" dirty="0" smtClean="0"/>
              <a:t> made for non-technical individuals to retrieve all the information.</a:t>
            </a:r>
          </a:p>
          <a:p>
            <a:r>
              <a:rPr lang="en-GB" baseline="0" dirty="0" smtClean="0"/>
              <a:t>Let me show you a demo.</a:t>
            </a:r>
          </a:p>
          <a:p>
            <a:r>
              <a:rPr lang="en-GB" baseline="0" dirty="0" smtClean="0"/>
              <a:t># show website, then </a:t>
            </a:r>
            <a:r>
              <a:rPr lang="en-GB" baseline="0" dirty="0" err="1" smtClean="0"/>
              <a:t>csv</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39</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a:t>
            </a:r>
            <a:r>
              <a:rPr lang="en-GB" baseline="0" dirty="0" smtClean="0"/>
              <a:t> is a well known fact that when hotel booking platforms show ratings with hotel information, conversion rate increases. We provide booking platforms with vital  and handier information about hotels which they can then display on their website.</a:t>
            </a:r>
          </a:p>
          <a:p>
            <a:r>
              <a:rPr lang="en-GB" dirty="0" smtClean="0"/>
              <a:t>It </a:t>
            </a:r>
            <a:r>
              <a:rPr lang="en-GB" dirty="0" smtClean="0"/>
              <a:t>is evident that showing </a:t>
            </a:r>
            <a:r>
              <a:rPr lang="en-GB" dirty="0" smtClean="0"/>
              <a:t>user’s </a:t>
            </a:r>
            <a:r>
              <a:rPr lang="en-GB" dirty="0" smtClean="0"/>
              <a:t>review increases the conversion rate by 14- 76%. Now showing them handier information would be quite useful and necessary for booking platforms.</a:t>
            </a:r>
            <a:endParaRPr lang="en-GB" baseline="0" dirty="0" smtClean="0"/>
          </a:p>
          <a:p>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advance interface offer filter,</a:t>
            </a:r>
            <a:r>
              <a:rPr lang="en-GB" baseline="0" dirty="0" smtClean="0"/>
              <a:t> sort, pagination and other features of table.</a:t>
            </a:r>
            <a:br>
              <a:rPr lang="en-GB" baseline="0" dirty="0" smtClean="0"/>
            </a:br>
            <a:r>
              <a:rPr lang="en-GB" baseline="0" dirty="0" smtClean="0"/>
              <a:t>#Show demo,</a:t>
            </a:r>
          </a:p>
          <a:p>
            <a:r>
              <a:rPr lang="en-GB" baseline="0" dirty="0" smtClean="0"/>
              <a:t>Although this is not production ready, but will do the job for now and can then be used eventually for booking</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40</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for web-based minimal interface</a:t>
            </a:r>
            <a:r>
              <a:rPr lang="en-GB" baseline="0" dirty="0" smtClean="0"/>
              <a:t> made for non-technical individuals to retrieve all the information.</a:t>
            </a:r>
          </a:p>
          <a:p>
            <a:r>
              <a:rPr lang="en-GB" baseline="0" dirty="0" smtClean="0"/>
              <a:t>Let me show you a demo.</a:t>
            </a:r>
          </a:p>
          <a:p>
            <a:r>
              <a:rPr lang="en-GB" baseline="0" dirty="0" smtClean="0"/>
              <a:t># show website, then </a:t>
            </a:r>
            <a:r>
              <a:rPr lang="en-GB" baseline="0" dirty="0" err="1" smtClean="0"/>
              <a:t>csv</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41</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for web-based minimal interface</a:t>
            </a:r>
            <a:r>
              <a:rPr lang="en-GB" baseline="0" dirty="0" smtClean="0"/>
              <a:t> made for non-technical individuals to retrieve all the information.</a:t>
            </a:r>
          </a:p>
          <a:p>
            <a:r>
              <a:rPr lang="en-GB" baseline="0" dirty="0" smtClean="0"/>
              <a:t>Let me show you a demo.</a:t>
            </a:r>
          </a:p>
          <a:p>
            <a:r>
              <a:rPr lang="en-GB" baseline="0" dirty="0" smtClean="0"/>
              <a:t># show website, then </a:t>
            </a:r>
            <a:r>
              <a:rPr lang="en-GB" baseline="0" dirty="0" err="1" smtClean="0"/>
              <a:t>csv</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42</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A8A1CDD8-CA3D-4E06-84B5-393271CD7F93}"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43</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4138471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B7901903-712B-4EAE-BB61-5C8D16CD8C4B}"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44</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438825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AA2CC3BE-EF3D-4938-BA58-5EAF9E78F81E}"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45</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037650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Before we conclude, we want to discuss about some of our shortcomings and out future plans.</a:t>
            </a:r>
            <a:endParaRPr lang="en-GB" baseline="0" dirty="0" smtClean="0"/>
          </a:p>
        </p:txBody>
      </p:sp>
      <p:sp>
        <p:nvSpPr>
          <p:cNvPr id="4" name="Slide Number Placeholder 3"/>
          <p:cNvSpPr>
            <a:spLocks noGrp="1"/>
          </p:cNvSpPr>
          <p:nvPr>
            <p:ph type="sldNum" sz="quarter" idx="10"/>
          </p:nvPr>
        </p:nvSpPr>
        <p:spPr/>
        <p:txBody>
          <a:bodyPr/>
          <a:lstStyle/>
          <a:p>
            <a:fld id="{26031517-896F-43FA-A066-1901F6959A98}" type="slidenum">
              <a:rPr lang="en-GB" smtClean="0"/>
              <a:pPr/>
              <a:t>46</a:t>
            </a:fld>
            <a:endParaRPr lang="en-GB"/>
          </a:p>
        </p:txBody>
      </p:sp>
      <p:sp>
        <p:nvSpPr>
          <p:cNvPr id="5" name="Date Placeholder 4"/>
          <p:cNvSpPr>
            <a:spLocks noGrp="1"/>
          </p:cNvSpPr>
          <p:nvPr>
            <p:ph type="dt" idx="11"/>
          </p:nvPr>
        </p:nvSpPr>
        <p:spPr/>
        <p:txBody>
          <a:bodyPr/>
          <a:lstStyle/>
          <a:p>
            <a:fld id="{6F258751-1014-4028-BBA4-3E45C6F81C82}" type="datetime1">
              <a:rPr lang="en-GB" smtClean="0"/>
              <a:pPr/>
              <a:t>30/01/2015</a:t>
            </a:fld>
            <a:endParaRPr lang="en-GB"/>
          </a:p>
        </p:txBody>
      </p:sp>
      <p:sp>
        <p:nvSpPr>
          <p:cNvPr id="6" name="Header Placeholder 5"/>
          <p:cNvSpPr>
            <a:spLocks noGrp="1"/>
          </p:cNvSpPr>
          <p:nvPr>
            <p:ph type="hdr" sz="quarter" idx="12"/>
          </p:nvPr>
        </p:nvSpPr>
        <p:spPr/>
        <p:txBody>
          <a:bodyPr/>
          <a:lstStyle/>
          <a:p>
            <a:r>
              <a:rPr lang="en-GB" smtClean="0"/>
              <a:t>IIT Mandi</a:t>
            </a:r>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27383895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for</a:t>
            </a:r>
            <a:r>
              <a:rPr lang="en-GB" baseline="0" dirty="0" smtClean="0"/>
              <a:t> first point -&gt; Although we made script to get tweets from twitter using </a:t>
            </a:r>
            <a:r>
              <a:rPr lang="en-GB" baseline="0" dirty="0" err="1" smtClean="0"/>
              <a:t>twiter</a:t>
            </a:r>
            <a:r>
              <a:rPr lang="en-GB" baseline="0" dirty="0" smtClean="0"/>
              <a:t> API. But we didn’t used them for analysis as of now. That was due firstly, the short tweets were mostly objective and rarely express the opinion of reviewer. Also, the tweets were two short to convey meaningful info. </a:t>
            </a:r>
          </a:p>
          <a:p>
            <a:r>
              <a:rPr lang="en-GB" baseline="0" dirty="0" smtClean="0"/>
              <a:t> # for second point -&gt; Now this is a hard one, people usually talk in sarcastic way. Our algorithm is unable to detect it and do </a:t>
            </a:r>
            <a:r>
              <a:rPr lang="en-GB" baseline="0" dirty="0" err="1" smtClean="0"/>
              <a:t>appropiate</a:t>
            </a:r>
            <a:r>
              <a:rPr lang="en-GB" baseline="0" dirty="0" smtClean="0"/>
              <a:t> steps.</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31/01/2015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47</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#read slide</a:t>
            </a:r>
          </a:p>
          <a:p>
            <a:r>
              <a:rPr lang="en-GB" dirty="0" smtClean="0"/>
              <a:t>#For first point -&gt; “We used only few web-sources</a:t>
            </a:r>
            <a:r>
              <a:rPr lang="en-GB" baseline="0" dirty="0" smtClean="0"/>
              <a:t> for information gathering, because we know it would now be a easy job to scale after we build the software”</a:t>
            </a:r>
          </a:p>
          <a:p>
            <a:r>
              <a:rPr lang="en-GB" dirty="0" smtClean="0"/>
              <a:t>#for</a:t>
            </a:r>
            <a:r>
              <a:rPr lang="en-GB" baseline="0" dirty="0" smtClean="0"/>
              <a:t> second point -&gt; “we think it would be very cool and useful for hotel manager to get graphs and charts telling growth stories, using user review data”</a:t>
            </a:r>
            <a:endParaRPr lang="en-GB" dirty="0" smtClean="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48</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for</a:t>
            </a:r>
            <a:r>
              <a:rPr lang="en-GB" baseline="0" dirty="0" smtClean="0"/>
              <a:t> first point -&gt; The Stanford’s core NLP is trained in general data. There is specific </a:t>
            </a:r>
            <a:r>
              <a:rPr lang="en-GB" baseline="0" dirty="0" err="1" smtClean="0"/>
              <a:t>terminiolgies</a:t>
            </a:r>
            <a:r>
              <a:rPr lang="en-GB" baseline="0" dirty="0" smtClean="0"/>
              <a:t> used in hotels. Once we trained them using sentiment tree bank, we might very well increase our accuracy”</a:t>
            </a:r>
          </a:p>
          <a:p>
            <a:r>
              <a:rPr lang="en-GB" baseline="0" dirty="0" smtClean="0"/>
              <a:t># for second point -&gt; Nowadays, people are using </a:t>
            </a:r>
            <a:r>
              <a:rPr lang="en-GB" baseline="0" dirty="0" err="1" smtClean="0"/>
              <a:t>smilies</a:t>
            </a:r>
            <a:r>
              <a:rPr lang="en-GB" baseline="0" dirty="0" smtClean="0"/>
              <a:t>, emoticons, </a:t>
            </a:r>
            <a:r>
              <a:rPr lang="en-GB" baseline="0" dirty="0" err="1" smtClean="0"/>
              <a:t>leet</a:t>
            </a:r>
            <a:r>
              <a:rPr lang="en-GB" baseline="0" dirty="0" smtClean="0"/>
              <a:t> and slang language in internet communications. So, we would focus on handling them as well.</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49</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is a sample data display that a booking platforms</a:t>
            </a:r>
            <a:r>
              <a:rPr lang="en-IN" baseline="0" dirty="0" smtClean="0"/>
              <a:t> can deliver. One can see the rating, number of reviews, ranking, and also categorised ratings. Of-course there are more categories than food.</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5</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Maybe a demo</a:t>
            </a:r>
          </a:p>
          <a:p>
            <a:r>
              <a:rPr lang="en-GB" baseline="0" dirty="0" smtClean="0"/>
              <a:t># Maybe add contact</a:t>
            </a:r>
            <a:r>
              <a:rPr lang="en-GB" baseline="0" dirty="0" smtClean="0"/>
              <a:t>, </a:t>
            </a:r>
            <a:r>
              <a:rPr lang="en-GB" baseline="0" dirty="0" smtClean="0"/>
              <a:t>website address, </a:t>
            </a:r>
            <a:r>
              <a:rPr lang="en-GB" baseline="0" dirty="0" smtClean="0"/>
              <a:t>references</a:t>
            </a:r>
          </a:p>
          <a:p>
            <a:endParaRPr lang="en-GB" baseline="0" dirty="0" smtClean="0"/>
          </a:p>
          <a:p>
            <a:r>
              <a:rPr lang="en-GB" baseline="0" dirty="0" smtClean="0"/>
              <a:t>FAQ’s</a:t>
            </a:r>
          </a:p>
          <a:p>
            <a:r>
              <a:rPr lang="en-GB" sz="1200" b="0" i="0" kern="1200" dirty="0" smtClean="0">
                <a:solidFill>
                  <a:schemeClr val="tx1"/>
                </a:solidFill>
                <a:effectLst/>
                <a:latin typeface="+mn-lt"/>
                <a:ea typeface="+mn-ea"/>
                <a:cs typeface="+mn-cs"/>
              </a:rPr>
              <a:t>1) Your crawler </a:t>
            </a:r>
            <a:r>
              <a:rPr lang="en-GB" sz="1200" b="0" i="0" kern="1200" dirty="0" err="1" smtClean="0">
                <a:solidFill>
                  <a:schemeClr val="tx1"/>
                </a:solidFill>
                <a:effectLst/>
                <a:latin typeface="+mn-lt"/>
                <a:ea typeface="+mn-ea"/>
                <a:cs typeface="+mn-cs"/>
              </a:rPr>
              <a:t>dont</a:t>
            </a:r>
            <a:r>
              <a:rPr lang="en-GB" sz="1200" b="0" i="0" kern="1200" dirty="0" smtClean="0">
                <a:solidFill>
                  <a:schemeClr val="tx1"/>
                </a:solidFill>
                <a:effectLst/>
                <a:latin typeface="+mn-lt"/>
                <a:ea typeface="+mn-ea"/>
                <a:cs typeface="+mn-cs"/>
              </a:rPr>
              <a:t> crawl </a:t>
            </a:r>
            <a:r>
              <a:rPr lang="en-GB" sz="1200" b="0" i="0" kern="1200" dirty="0" err="1" smtClean="0">
                <a:solidFill>
                  <a:schemeClr val="tx1"/>
                </a:solidFill>
                <a:effectLst/>
                <a:latin typeface="+mn-lt"/>
                <a:ea typeface="+mn-ea"/>
                <a:cs typeface="+mn-cs"/>
              </a:rPr>
              <a:t>javascript</a:t>
            </a:r>
            <a:r>
              <a:rPr lang="en-GB" sz="1200" b="0" i="0" kern="1200" dirty="0" smtClean="0">
                <a:solidFill>
                  <a:schemeClr val="tx1"/>
                </a:solidFill>
                <a:effectLst/>
                <a:latin typeface="+mn-lt"/>
                <a:ea typeface="+mn-ea"/>
                <a:cs typeface="+mn-cs"/>
              </a:rPr>
              <a:t>- We already hit the number for demo purposes, we planned to hit. Moreover, adding the </a:t>
            </a:r>
            <a:r>
              <a:rPr lang="en-GB" sz="1200" b="0" i="0" kern="1200" dirty="0" err="1" smtClean="0">
                <a:solidFill>
                  <a:schemeClr val="tx1"/>
                </a:solidFill>
                <a:effectLst/>
                <a:latin typeface="+mn-lt"/>
                <a:ea typeface="+mn-ea"/>
                <a:cs typeface="+mn-cs"/>
              </a:rPr>
              <a:t>fesature</a:t>
            </a:r>
            <a:r>
              <a:rPr lang="en-GB" sz="1200" b="0" i="0" kern="1200" dirty="0" smtClean="0">
                <a:solidFill>
                  <a:schemeClr val="tx1"/>
                </a:solidFill>
                <a:effectLst/>
                <a:latin typeface="+mn-lt"/>
                <a:ea typeface="+mn-ea"/>
                <a:cs typeface="+mn-cs"/>
              </a:rPr>
              <a:t> of </a:t>
            </a:r>
            <a:r>
              <a:rPr lang="en-GB" sz="1200" b="0" i="0" kern="1200" dirty="0" err="1" smtClean="0">
                <a:solidFill>
                  <a:schemeClr val="tx1"/>
                </a:solidFill>
                <a:effectLst/>
                <a:latin typeface="+mn-lt"/>
                <a:ea typeface="+mn-ea"/>
                <a:cs typeface="+mn-cs"/>
              </a:rPr>
              <a:t>javascript</a:t>
            </a:r>
            <a:r>
              <a:rPr lang="en-GB" sz="1200" b="0" i="0" kern="1200" dirty="0" smtClean="0">
                <a:solidFill>
                  <a:schemeClr val="tx1"/>
                </a:solidFill>
                <a:effectLst/>
                <a:latin typeface="+mn-lt"/>
                <a:ea typeface="+mn-ea"/>
                <a:cs typeface="+mn-cs"/>
              </a:rPr>
              <a:t> is not at all a big deal - you just have to use Selenium RC in python shell and it will render you a </a:t>
            </a:r>
            <a:r>
              <a:rPr lang="en-GB" sz="1200" b="0" i="0" kern="1200" dirty="0" err="1" smtClean="0">
                <a:solidFill>
                  <a:schemeClr val="tx1"/>
                </a:solidFill>
                <a:effectLst/>
                <a:latin typeface="+mn-lt"/>
                <a:ea typeface="+mn-ea"/>
                <a:cs typeface="+mn-cs"/>
              </a:rPr>
              <a:t>DOMed</a:t>
            </a:r>
            <a:r>
              <a:rPr lang="en-GB" sz="1200" b="0" i="0" kern="1200" dirty="0" smtClean="0">
                <a:solidFill>
                  <a:schemeClr val="tx1"/>
                </a:solidFill>
                <a:effectLst/>
                <a:latin typeface="+mn-lt"/>
                <a:ea typeface="+mn-ea"/>
                <a:cs typeface="+mn-cs"/>
              </a:rPr>
              <a:t> page.</a:t>
            </a:r>
          </a:p>
          <a:p>
            <a:r>
              <a:rPr lang="en-GB" baseline="0" dirty="0" smtClean="0"/>
              <a:t>2) </a:t>
            </a:r>
            <a:r>
              <a:rPr lang="en-GB" sz="1200" b="0" i="0" kern="1200" dirty="0" smtClean="0">
                <a:solidFill>
                  <a:schemeClr val="tx1"/>
                </a:solidFill>
                <a:effectLst/>
                <a:latin typeface="+mn-lt"/>
                <a:ea typeface="+mn-ea"/>
                <a:cs typeface="+mn-cs"/>
              </a:rPr>
              <a:t>You didn't scrape </a:t>
            </a:r>
            <a:r>
              <a:rPr lang="en-GB" sz="1200" b="0" i="0" kern="1200" dirty="0" err="1" smtClean="0">
                <a:solidFill>
                  <a:schemeClr val="tx1"/>
                </a:solidFill>
                <a:effectLst/>
                <a:latin typeface="+mn-lt"/>
                <a:ea typeface="+mn-ea"/>
                <a:cs typeface="+mn-cs"/>
              </a:rPr>
              <a:t>stayzilla's</a:t>
            </a:r>
            <a:r>
              <a:rPr lang="en-GB" sz="1200" b="0" i="0" kern="1200" dirty="0" smtClean="0">
                <a:solidFill>
                  <a:schemeClr val="tx1"/>
                </a:solidFill>
                <a:effectLst/>
                <a:latin typeface="+mn-lt"/>
                <a:ea typeface="+mn-ea"/>
                <a:cs typeface="+mn-cs"/>
              </a:rPr>
              <a:t> page- That’s not at all different from current method. Although we aimed at hitting more</a:t>
            </a:r>
            <a:r>
              <a:rPr lang="en-GB" sz="1200" b="0" i="0" kern="1200" baseline="0" dirty="0" smtClean="0">
                <a:solidFill>
                  <a:schemeClr val="tx1"/>
                </a:solidFill>
                <a:effectLst/>
                <a:latin typeface="+mn-lt"/>
                <a:ea typeface="+mn-ea"/>
                <a:cs typeface="+mn-cs"/>
              </a:rPr>
              <a:t> external websites like </a:t>
            </a:r>
            <a:r>
              <a:rPr lang="en-GB" sz="1200" b="0" i="0" kern="1200" baseline="0" dirty="0" err="1" smtClean="0">
                <a:solidFill>
                  <a:schemeClr val="tx1"/>
                </a:solidFill>
                <a:effectLst/>
                <a:latin typeface="+mn-lt"/>
                <a:ea typeface="+mn-ea"/>
                <a:cs typeface="+mn-cs"/>
              </a:rPr>
              <a:t>expedia</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tripadvisor</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holidayiq</a:t>
            </a:r>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3) You didn’t crawl twitter - </a:t>
            </a:r>
            <a:r>
              <a:rPr lang="en-GB" baseline="0" dirty="0" smtClean="0"/>
              <a:t>Although we made script to get tweets from twitter using </a:t>
            </a:r>
            <a:r>
              <a:rPr lang="en-GB" baseline="0" dirty="0" err="1" smtClean="0"/>
              <a:t>twiter</a:t>
            </a:r>
            <a:r>
              <a:rPr lang="en-GB" baseline="0" dirty="0" smtClean="0"/>
              <a:t> API. But we didn’t used them for analysis as of now. That was due firstly, the short tweets were mostly objective and rarely express the opinion of reviewer. Also, the tweets were two short to convey meaningful info. </a:t>
            </a:r>
          </a:p>
          <a:p>
            <a:r>
              <a:rPr lang="en-GB" baseline="0" dirty="0" smtClean="0"/>
              <a:t>4) Could you show us demo – show them CLI command (hit it, but don’t show it), show them both websites.</a:t>
            </a:r>
          </a:p>
          <a:p>
            <a:r>
              <a:rPr lang="en-GB" dirty="0" smtClean="0"/>
              <a:t>5) Why did you removed the export </a:t>
            </a:r>
            <a:r>
              <a:rPr lang="en-GB" dirty="0" err="1" smtClean="0"/>
              <a:t>csv</a:t>
            </a:r>
            <a:r>
              <a:rPr lang="en-GB" dirty="0" smtClean="0"/>
              <a:t> option? (from </a:t>
            </a:r>
            <a:r>
              <a:rPr lang="en-GB" dirty="0" err="1" smtClean="0"/>
              <a:t>webTable</a:t>
            </a:r>
            <a:r>
              <a:rPr lang="en-GB" dirty="0" smtClean="0"/>
              <a:t>) – we had that in earlier version, but we then realised that the target audience for this </a:t>
            </a:r>
            <a:r>
              <a:rPr lang="en-GB" dirty="0" err="1" smtClean="0"/>
              <a:t>inteface</a:t>
            </a:r>
            <a:r>
              <a:rPr lang="en-GB" dirty="0" smtClean="0"/>
              <a:t> is common mass, and export </a:t>
            </a:r>
            <a:r>
              <a:rPr lang="en-GB" dirty="0" err="1" smtClean="0"/>
              <a:t>csv</a:t>
            </a:r>
            <a:r>
              <a:rPr lang="en-GB" dirty="0" smtClean="0"/>
              <a:t> option an having complete table would be giving out more than required.</a:t>
            </a:r>
            <a:endParaRPr lang="en-GB" baseline="0" dirty="0" smtClean="0"/>
          </a:p>
        </p:txBody>
      </p:sp>
      <p:sp>
        <p:nvSpPr>
          <p:cNvPr id="4" name="Slide Number Placeholder 3"/>
          <p:cNvSpPr>
            <a:spLocks noGrp="1"/>
          </p:cNvSpPr>
          <p:nvPr>
            <p:ph type="sldNum" sz="quarter" idx="10"/>
          </p:nvPr>
        </p:nvSpPr>
        <p:spPr/>
        <p:txBody>
          <a:bodyPr/>
          <a:lstStyle/>
          <a:p>
            <a:fld id="{26031517-896F-43FA-A066-1901F6959A98}" type="slidenum">
              <a:rPr lang="en-GB" smtClean="0"/>
              <a:pPr/>
              <a:t>50</a:t>
            </a:fld>
            <a:endParaRPr lang="en-GB"/>
          </a:p>
        </p:txBody>
      </p:sp>
      <p:sp>
        <p:nvSpPr>
          <p:cNvPr id="5" name="Date Placeholder 4"/>
          <p:cNvSpPr>
            <a:spLocks noGrp="1"/>
          </p:cNvSpPr>
          <p:nvPr>
            <p:ph type="dt" idx="11"/>
          </p:nvPr>
        </p:nvSpPr>
        <p:spPr/>
        <p:txBody>
          <a:bodyPr/>
          <a:lstStyle/>
          <a:p>
            <a:fld id="{6F258751-1014-4028-BBA4-3E45C6F81C82}" type="datetime1">
              <a:rPr lang="en-GB" smtClean="0"/>
              <a:pPr/>
              <a:t>31/01/2015</a:t>
            </a:fld>
            <a:endParaRPr lang="en-GB"/>
          </a:p>
        </p:txBody>
      </p:sp>
      <p:sp>
        <p:nvSpPr>
          <p:cNvPr id="6" name="Header Placeholder 5"/>
          <p:cNvSpPr>
            <a:spLocks noGrp="1"/>
          </p:cNvSpPr>
          <p:nvPr>
            <p:ph type="hdr" sz="quarter" idx="12"/>
          </p:nvPr>
        </p:nvSpPr>
        <p:spPr/>
        <p:txBody>
          <a:bodyPr/>
          <a:lstStyle/>
          <a:p>
            <a:r>
              <a:rPr lang="en-GB" smtClean="0"/>
              <a:t>IIT Mandi</a:t>
            </a:r>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2738389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Hotel managers are keen to know about their hotel’s performance and the views customers</a:t>
            </a:r>
            <a:r>
              <a:rPr lang="en-GB" baseline="0" dirty="0" smtClean="0"/>
              <a:t> carry about their services. They like to know, what about their hotel is liked and what is hated by the customers.</a:t>
            </a:r>
          </a:p>
          <a:p>
            <a:r>
              <a:rPr lang="en-GB" baseline="0" dirty="0" smtClean="0"/>
              <a:t>Currently </a:t>
            </a:r>
            <a:r>
              <a:rPr lang="en-GB" dirty="0" smtClean="0"/>
              <a:t>hotel booking services often only publish scalar ratings, e.g. scores between 1 and 5. Such scores are not very helpful for hotel managers as the numeric value does not provide information of what guests actually considered positive or objectionable. For hotel managers the textual user comments would be much more significant than the numeric scores since they would be interested to know what the users exactly commented on and how they thought of it. Another problem for hotel managers is that of following updates and new reviews. Hotel booking services and travel agencies collect and publish user reviews systematically, e.g. by asking their customers for comments or ratings. So, new reviews appear quite frequently on their pages but it would be difficult to follow these by just using general search. </a:t>
            </a:r>
          </a:p>
          <a:p>
            <a:r>
              <a:rPr lang="en-GB" dirty="0" smtClean="0"/>
              <a:t>So, we aim at providing such a service for hotel managers that collects user reviews for hotels from various sites on the web, analyse the textual content of the review and give classified ratings along with classified reviews. </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6</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Now we will discuss about our </a:t>
            </a:r>
            <a:r>
              <a:rPr lang="en-GB" baseline="0" dirty="0" smtClean="0"/>
              <a:t>methodology.</a:t>
            </a:r>
            <a:endParaRPr lang="en-GB" baseline="0" dirty="0" smtClean="0"/>
          </a:p>
        </p:txBody>
      </p:sp>
      <p:sp>
        <p:nvSpPr>
          <p:cNvPr id="4" name="Slide Number Placeholder 3"/>
          <p:cNvSpPr>
            <a:spLocks noGrp="1"/>
          </p:cNvSpPr>
          <p:nvPr>
            <p:ph type="sldNum" sz="quarter" idx="10"/>
          </p:nvPr>
        </p:nvSpPr>
        <p:spPr/>
        <p:txBody>
          <a:bodyPr/>
          <a:lstStyle/>
          <a:p>
            <a:fld id="{26031517-896F-43FA-A066-1901F6959A98}" type="slidenum">
              <a:rPr lang="en-GB" smtClean="0"/>
              <a:pPr/>
              <a:t>7</a:t>
            </a:fld>
            <a:endParaRPr lang="en-GB"/>
          </a:p>
        </p:txBody>
      </p:sp>
      <p:sp>
        <p:nvSpPr>
          <p:cNvPr id="5" name="Date Placeholder 4"/>
          <p:cNvSpPr>
            <a:spLocks noGrp="1"/>
          </p:cNvSpPr>
          <p:nvPr>
            <p:ph type="dt" idx="11"/>
          </p:nvPr>
        </p:nvSpPr>
        <p:spPr/>
        <p:txBody>
          <a:bodyPr/>
          <a:lstStyle/>
          <a:p>
            <a:fld id="{6F258751-1014-4028-BBA4-3E45C6F81C82}" type="datetime1">
              <a:rPr lang="en-GB" smtClean="0"/>
              <a:pPr/>
              <a:t>30/01/2015</a:t>
            </a:fld>
            <a:endParaRPr lang="en-GB"/>
          </a:p>
        </p:txBody>
      </p:sp>
      <p:sp>
        <p:nvSpPr>
          <p:cNvPr id="6" name="Header Placeholder 5"/>
          <p:cNvSpPr>
            <a:spLocks noGrp="1"/>
          </p:cNvSpPr>
          <p:nvPr>
            <p:ph type="hdr" sz="quarter" idx="12"/>
          </p:nvPr>
        </p:nvSpPr>
        <p:spPr/>
        <p:txBody>
          <a:bodyPr/>
          <a:lstStyle/>
          <a:p>
            <a:r>
              <a:rPr lang="en-GB" smtClean="0"/>
              <a:t>IIT Mandi</a:t>
            </a:r>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273838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step was</a:t>
            </a:r>
            <a:r>
              <a:rPr lang="en-GB" baseline="0" dirty="0" smtClean="0"/>
              <a:t> to scrape information from various websites.</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8</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Scrapy</a:t>
            </a:r>
            <a:r>
              <a:rPr lang="en-IN" dirty="0" smtClean="0"/>
              <a:t> is a Python package that aims at easy, fast, and automated web crawling. </a:t>
            </a:r>
            <a:r>
              <a:rPr lang="en-IN" dirty="0" err="1" smtClean="0"/>
              <a:t>Scrapy</a:t>
            </a:r>
            <a:r>
              <a:rPr lang="en-IN" dirty="0" smtClean="0"/>
              <a:t> uses a class called Item as a container for the crawled data. The class that actually does the crawling is called Spider (for obvious reasons). We feed the spider with a list of starting URLs. The spider goes to each of the URL, extracts data that is desired, and stores them as a list of instances of the class that we previously defined.</a:t>
            </a:r>
            <a:endParaRPr lang="en-GB" dirty="0"/>
          </a:p>
        </p:txBody>
      </p:sp>
      <p:sp>
        <p:nvSpPr>
          <p:cNvPr id="4" name="Header Placeholder 3"/>
          <p:cNvSpPr>
            <a:spLocks noGrp="1"/>
          </p:cNvSpPr>
          <p:nvPr>
            <p:ph type="hdr" sz="quarter" idx="10"/>
          </p:nvPr>
        </p:nvSpPr>
        <p:spPr/>
        <p:txBody>
          <a:bodyPr/>
          <a:lstStyle/>
          <a:p>
            <a:r>
              <a:rPr lang="en-GB" smtClean="0"/>
              <a:t>IIT Mandi</a:t>
            </a:r>
            <a:endParaRPr lang="en-GB"/>
          </a:p>
        </p:txBody>
      </p:sp>
      <p:sp>
        <p:nvSpPr>
          <p:cNvPr id="5" name="Date Placeholder 4"/>
          <p:cNvSpPr>
            <a:spLocks noGrp="1"/>
          </p:cNvSpPr>
          <p:nvPr>
            <p:ph type="dt" idx="11"/>
          </p:nvPr>
        </p:nvSpPr>
        <p:spPr/>
        <p:txBody>
          <a:bodyPr/>
          <a:lstStyle/>
          <a:p>
            <a:fld id="{FDC3D8A0-C445-4014-98CF-9FBACD5997DF}" type="datetime1">
              <a:rPr lang="en-GB" smtClean="0"/>
              <a:pPr/>
              <a:t>30/01/2015</a:t>
            </a:fld>
            <a:endParaRPr lang="en-GB"/>
          </a:p>
        </p:txBody>
      </p:sp>
      <p:sp>
        <p:nvSpPr>
          <p:cNvPr id="6" name="Slide Number Placeholder 5"/>
          <p:cNvSpPr>
            <a:spLocks noGrp="1"/>
          </p:cNvSpPr>
          <p:nvPr>
            <p:ph type="sldNum" sz="quarter" idx="12"/>
          </p:nvPr>
        </p:nvSpPr>
        <p:spPr/>
        <p:txBody>
          <a:bodyPr/>
          <a:lstStyle/>
          <a:p>
            <a:fld id="{26031517-896F-43FA-A066-1901F6959A98}" type="slidenum">
              <a:rPr lang="en-GB" smtClean="0"/>
              <a:pPr/>
              <a:t>9</a:t>
            </a:fld>
            <a:endParaRPr lang="en-GB"/>
          </a:p>
        </p:txBody>
      </p:sp>
      <p:sp>
        <p:nvSpPr>
          <p:cNvPr id="7" name="Footer Placeholder 6"/>
          <p:cNvSpPr>
            <a:spLocks noGrp="1"/>
          </p:cNvSpPr>
          <p:nvPr>
            <p:ph type="ftr" sz="quarter" idx="13"/>
          </p:nvPr>
        </p:nvSpPr>
        <p:spPr/>
        <p:txBody>
          <a:bodyPr/>
          <a:lstStyle/>
          <a:p>
            <a:r>
              <a:rPr lang="en-GB" smtClean="0"/>
              <a:t>Hotels Reviews Reviwed</a:t>
            </a:r>
            <a:endParaRPr lang="en-GB"/>
          </a:p>
        </p:txBody>
      </p:sp>
    </p:spTree>
    <p:extLst>
      <p:ext uri="{BB962C8B-B14F-4D97-AF65-F5344CB8AC3E}">
        <p14:creationId xmlns:p14="http://schemas.microsoft.com/office/powerpoint/2010/main" val="310593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6C02DC2-77EC-4100-9D27-14744DB52DB6}" type="datetime1">
              <a:rPr lang="en-GB" smtClean="0"/>
              <a:t>31/01/2015</a:t>
            </a:fld>
            <a:endParaRPr lang="en-GB"/>
          </a:p>
        </p:txBody>
      </p:sp>
      <p:sp>
        <p:nvSpPr>
          <p:cNvPr id="5" name="Footer Placeholder 4"/>
          <p:cNvSpPr>
            <a:spLocks noGrp="1"/>
          </p:cNvSpPr>
          <p:nvPr>
            <p:ph type="ftr" sz="quarter" idx="11"/>
          </p:nvPr>
        </p:nvSpPr>
        <p:spPr/>
        <p:txBody>
          <a:bodyPr/>
          <a:lstStyle/>
          <a:p>
            <a:r>
              <a:rPr lang="en-GB" smtClean="0"/>
              <a:t>Hotels Review Reviewed | Group 9</a:t>
            </a:r>
            <a:endParaRPr lang="en-GB"/>
          </a:p>
        </p:txBody>
      </p:sp>
      <p:sp>
        <p:nvSpPr>
          <p:cNvPr id="6" name="Slide Number Placeholder 5"/>
          <p:cNvSpPr>
            <a:spLocks noGrp="1"/>
          </p:cNvSpPr>
          <p:nvPr>
            <p:ph type="sldNum" sz="quarter" idx="12"/>
          </p:nvPr>
        </p:nvSpPr>
        <p:spPr/>
        <p:txBody>
          <a:bodyPr/>
          <a:lstStyle/>
          <a:p>
            <a:fld id="{DB289EA8-C630-4BC6-AB86-18849AF82AE7}" type="slidenum">
              <a:rPr lang="en-GB" smtClean="0"/>
              <a:pPr/>
              <a:t>‹#›</a:t>
            </a:fld>
            <a:endParaRPr lang="en-GB"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A86E6A-A2B0-4D2D-9C33-76D52B1D9FDD}" type="datetime1">
              <a:rPr lang="en-GB" smtClean="0"/>
              <a:t>31/01/2015</a:t>
            </a:fld>
            <a:endParaRPr lang="en-GB"/>
          </a:p>
        </p:txBody>
      </p:sp>
      <p:sp>
        <p:nvSpPr>
          <p:cNvPr id="5" name="Footer Placeholder 4"/>
          <p:cNvSpPr>
            <a:spLocks noGrp="1"/>
          </p:cNvSpPr>
          <p:nvPr>
            <p:ph type="ftr" sz="quarter" idx="11"/>
          </p:nvPr>
        </p:nvSpPr>
        <p:spPr/>
        <p:txBody>
          <a:bodyPr/>
          <a:lstStyle/>
          <a:p>
            <a:r>
              <a:rPr lang="en-GB" smtClean="0"/>
              <a:t>Hotels Review Reviewed | Group 9</a:t>
            </a:r>
            <a:endParaRPr lang="en-GB"/>
          </a:p>
        </p:txBody>
      </p:sp>
      <p:sp>
        <p:nvSpPr>
          <p:cNvPr id="6" name="Slide Number Placeholder 5"/>
          <p:cNvSpPr>
            <a:spLocks noGrp="1"/>
          </p:cNvSpPr>
          <p:nvPr>
            <p:ph type="sldNum" sz="quarter" idx="12"/>
          </p:nvPr>
        </p:nvSpPr>
        <p:spPr/>
        <p:txBody>
          <a:bodyPr/>
          <a:lstStyle/>
          <a:p>
            <a:fld id="{DB289EA8-C630-4BC6-AB86-18849AF82AE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D6776-0445-4188-A164-4B554C679E8D}" type="datetime1">
              <a:rPr lang="en-GB" smtClean="0"/>
              <a:t>31/01/2015</a:t>
            </a:fld>
            <a:endParaRPr lang="en-GB"/>
          </a:p>
        </p:txBody>
      </p:sp>
      <p:sp>
        <p:nvSpPr>
          <p:cNvPr id="5" name="Footer Placeholder 4"/>
          <p:cNvSpPr>
            <a:spLocks noGrp="1"/>
          </p:cNvSpPr>
          <p:nvPr>
            <p:ph type="ftr" sz="quarter" idx="11"/>
          </p:nvPr>
        </p:nvSpPr>
        <p:spPr/>
        <p:txBody>
          <a:bodyPr/>
          <a:lstStyle/>
          <a:p>
            <a:r>
              <a:rPr lang="en-GB" smtClean="0"/>
              <a:t>Hotels Review Reviewed | Group 9</a:t>
            </a:r>
            <a:endParaRPr lang="en-GB"/>
          </a:p>
        </p:txBody>
      </p:sp>
      <p:sp>
        <p:nvSpPr>
          <p:cNvPr id="6" name="Slide Number Placeholder 5"/>
          <p:cNvSpPr>
            <a:spLocks noGrp="1"/>
          </p:cNvSpPr>
          <p:nvPr>
            <p:ph type="sldNum" sz="quarter" idx="12"/>
          </p:nvPr>
        </p:nvSpPr>
        <p:spPr/>
        <p:txBody>
          <a:bodyPr/>
          <a:lstStyle/>
          <a:p>
            <a:fld id="{DB289EA8-C630-4BC6-AB86-18849AF82AE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55E89B0-BC10-4EBA-995B-3372F8B3FBCB}" type="datetime1">
              <a:rPr lang="en-GB" smtClean="0"/>
              <a:t>31/01/2015</a:t>
            </a:fld>
            <a:endParaRPr lang="en-GB"/>
          </a:p>
        </p:txBody>
      </p:sp>
      <p:sp>
        <p:nvSpPr>
          <p:cNvPr id="5" name="Footer Placeholder 4"/>
          <p:cNvSpPr>
            <a:spLocks noGrp="1"/>
          </p:cNvSpPr>
          <p:nvPr>
            <p:ph type="ftr" sz="quarter" idx="11"/>
          </p:nvPr>
        </p:nvSpPr>
        <p:spPr/>
        <p:txBody>
          <a:bodyPr/>
          <a:lstStyle/>
          <a:p>
            <a:r>
              <a:rPr lang="en-GB" smtClean="0"/>
              <a:t>Hotels Review Reviewed | Group 9</a:t>
            </a:r>
            <a:endParaRPr lang="en-GB"/>
          </a:p>
        </p:txBody>
      </p:sp>
      <p:sp>
        <p:nvSpPr>
          <p:cNvPr id="6" name="Slide Number Placeholder 5"/>
          <p:cNvSpPr>
            <a:spLocks noGrp="1"/>
          </p:cNvSpPr>
          <p:nvPr>
            <p:ph type="sldNum" sz="quarter" idx="12"/>
          </p:nvPr>
        </p:nvSpPr>
        <p:spPr/>
        <p:txBody>
          <a:bodyPr/>
          <a:lstStyle/>
          <a:p>
            <a:fld id="{DB289EA8-C630-4BC6-AB86-18849AF82AE7}" type="slidenum">
              <a:rPr lang="en-GB" smtClean="0"/>
              <a:pPr/>
              <a:t>‹#›</a:t>
            </a:fld>
            <a:endParaRPr lang="en-GB"/>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627A7-9274-454B-9D70-551C8F657950}" type="datetime1">
              <a:rPr lang="en-GB" smtClean="0"/>
              <a:t>31/01/2015</a:t>
            </a:fld>
            <a:endParaRPr lang="en-GB"/>
          </a:p>
        </p:txBody>
      </p:sp>
      <p:sp>
        <p:nvSpPr>
          <p:cNvPr id="5" name="Footer Placeholder 4"/>
          <p:cNvSpPr>
            <a:spLocks noGrp="1"/>
          </p:cNvSpPr>
          <p:nvPr>
            <p:ph type="ftr" sz="quarter" idx="11"/>
          </p:nvPr>
        </p:nvSpPr>
        <p:spPr/>
        <p:txBody>
          <a:bodyPr/>
          <a:lstStyle/>
          <a:p>
            <a:r>
              <a:rPr lang="en-GB" smtClean="0"/>
              <a:t>Hotels Review Reviewed | Group 9</a:t>
            </a:r>
            <a:endParaRPr lang="en-GB"/>
          </a:p>
        </p:txBody>
      </p:sp>
      <p:sp>
        <p:nvSpPr>
          <p:cNvPr id="6" name="Slide Number Placeholder 5"/>
          <p:cNvSpPr>
            <a:spLocks noGrp="1"/>
          </p:cNvSpPr>
          <p:nvPr>
            <p:ph type="sldNum" sz="quarter" idx="12"/>
          </p:nvPr>
        </p:nvSpPr>
        <p:spPr/>
        <p:txBody>
          <a:bodyPr/>
          <a:lstStyle/>
          <a:p>
            <a:fld id="{DB289EA8-C630-4BC6-AB86-18849AF82AE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D5F8FC4-90F5-45F9-9F9F-456A58492271}" type="datetime1">
              <a:rPr lang="en-GB" smtClean="0"/>
              <a:t>31/01/2015</a:t>
            </a:fld>
            <a:endParaRPr lang="en-GB"/>
          </a:p>
        </p:txBody>
      </p:sp>
      <p:sp>
        <p:nvSpPr>
          <p:cNvPr id="6" name="Footer Placeholder 5"/>
          <p:cNvSpPr>
            <a:spLocks noGrp="1"/>
          </p:cNvSpPr>
          <p:nvPr>
            <p:ph type="ftr" sz="quarter" idx="11"/>
          </p:nvPr>
        </p:nvSpPr>
        <p:spPr/>
        <p:txBody>
          <a:bodyPr/>
          <a:lstStyle/>
          <a:p>
            <a:r>
              <a:rPr lang="en-GB" smtClean="0"/>
              <a:t>Hotels Review Reviewed | Group 9</a:t>
            </a:r>
            <a:endParaRPr lang="en-GB"/>
          </a:p>
        </p:txBody>
      </p:sp>
      <p:sp>
        <p:nvSpPr>
          <p:cNvPr id="7" name="Slide Number Placeholder 6"/>
          <p:cNvSpPr>
            <a:spLocks noGrp="1"/>
          </p:cNvSpPr>
          <p:nvPr>
            <p:ph type="sldNum" sz="quarter" idx="12"/>
          </p:nvPr>
        </p:nvSpPr>
        <p:spPr/>
        <p:txBody>
          <a:bodyPr/>
          <a:lstStyle/>
          <a:p>
            <a:fld id="{DB289EA8-C630-4BC6-AB86-18849AF82AE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D0606CD-8A61-4543-9B5F-A57C12742470}" type="datetime1">
              <a:rPr lang="en-GB" smtClean="0"/>
              <a:t>31/01/2015</a:t>
            </a:fld>
            <a:endParaRPr lang="en-GB"/>
          </a:p>
        </p:txBody>
      </p:sp>
      <p:sp>
        <p:nvSpPr>
          <p:cNvPr id="8" name="Footer Placeholder 7"/>
          <p:cNvSpPr>
            <a:spLocks noGrp="1"/>
          </p:cNvSpPr>
          <p:nvPr>
            <p:ph type="ftr" sz="quarter" idx="11"/>
          </p:nvPr>
        </p:nvSpPr>
        <p:spPr/>
        <p:txBody>
          <a:bodyPr/>
          <a:lstStyle/>
          <a:p>
            <a:r>
              <a:rPr lang="en-GB" smtClean="0"/>
              <a:t>Hotels Review Reviewed | Group 9</a:t>
            </a:r>
            <a:endParaRPr lang="en-GB"/>
          </a:p>
        </p:txBody>
      </p:sp>
      <p:sp>
        <p:nvSpPr>
          <p:cNvPr id="9" name="Slide Number Placeholder 8"/>
          <p:cNvSpPr>
            <a:spLocks noGrp="1"/>
          </p:cNvSpPr>
          <p:nvPr>
            <p:ph type="sldNum" sz="quarter" idx="12"/>
          </p:nvPr>
        </p:nvSpPr>
        <p:spPr/>
        <p:txBody>
          <a:bodyPr/>
          <a:lstStyle/>
          <a:p>
            <a:fld id="{DB289EA8-C630-4BC6-AB86-18849AF82AE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029CE1-71A8-4EC8-A549-29E6B1A9BCAB}"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920E4-48C0-48E0-8448-DB02845EE754}" type="datetime1">
              <a:rPr lang="en-GB" smtClean="0"/>
              <a:t>31/01/2015</a:t>
            </a:fld>
            <a:endParaRPr lang="en-GB"/>
          </a:p>
        </p:txBody>
      </p:sp>
      <p:sp>
        <p:nvSpPr>
          <p:cNvPr id="3" name="Footer Placeholder 2"/>
          <p:cNvSpPr>
            <a:spLocks noGrp="1"/>
          </p:cNvSpPr>
          <p:nvPr>
            <p:ph type="ftr" sz="quarter" idx="11"/>
          </p:nvPr>
        </p:nvSpPr>
        <p:spPr/>
        <p:txBody>
          <a:bodyPr/>
          <a:lstStyle/>
          <a:p>
            <a:r>
              <a:rPr lang="en-GB" smtClean="0"/>
              <a:t>Hotels Review Reviewed | Group 9</a:t>
            </a:r>
            <a:endParaRPr lang="en-GB"/>
          </a:p>
        </p:txBody>
      </p:sp>
      <p:sp>
        <p:nvSpPr>
          <p:cNvPr id="4" name="Slide Number Placeholder 3"/>
          <p:cNvSpPr>
            <a:spLocks noGrp="1"/>
          </p:cNvSpPr>
          <p:nvPr>
            <p:ph type="sldNum" sz="quarter" idx="12"/>
          </p:nvPr>
        </p:nvSpPr>
        <p:spPr/>
        <p:txBody>
          <a:bodyPr/>
          <a:lstStyle/>
          <a:p>
            <a:fld id="{DB289EA8-C630-4BC6-AB86-18849AF82AE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08A06D-DC7B-4937-AD0C-2AC825BCC152}" type="datetime1">
              <a:rPr lang="en-GB" smtClean="0"/>
              <a:t>31/01/2015</a:t>
            </a:fld>
            <a:endParaRPr lang="en-GB"/>
          </a:p>
        </p:txBody>
      </p:sp>
      <p:sp>
        <p:nvSpPr>
          <p:cNvPr id="6" name="Footer Placeholder 5"/>
          <p:cNvSpPr>
            <a:spLocks noGrp="1"/>
          </p:cNvSpPr>
          <p:nvPr>
            <p:ph type="ftr" sz="quarter" idx="11"/>
          </p:nvPr>
        </p:nvSpPr>
        <p:spPr/>
        <p:txBody>
          <a:bodyPr/>
          <a:lstStyle/>
          <a:p>
            <a:r>
              <a:rPr lang="en-GB" smtClean="0"/>
              <a:t>Hotels Review Reviewed | Group 9</a:t>
            </a:r>
            <a:endParaRPr lang="en-GB"/>
          </a:p>
        </p:txBody>
      </p:sp>
      <p:sp>
        <p:nvSpPr>
          <p:cNvPr id="7" name="Slide Number Placeholder 6"/>
          <p:cNvSpPr>
            <a:spLocks noGrp="1"/>
          </p:cNvSpPr>
          <p:nvPr>
            <p:ph type="sldNum" sz="quarter" idx="12"/>
          </p:nvPr>
        </p:nvSpPr>
        <p:spPr/>
        <p:txBody>
          <a:bodyPr/>
          <a:lstStyle/>
          <a:p>
            <a:fld id="{DB289EA8-C630-4BC6-AB86-18849AF82AE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31CC0-CE5C-42EE-97ED-38F29247B2AC}" type="datetime1">
              <a:rPr lang="en-GB" smtClean="0"/>
              <a:t>31/01/2015</a:t>
            </a:fld>
            <a:endParaRPr lang="en-GB"/>
          </a:p>
        </p:txBody>
      </p:sp>
      <p:sp>
        <p:nvSpPr>
          <p:cNvPr id="6" name="Footer Placeholder 5"/>
          <p:cNvSpPr>
            <a:spLocks noGrp="1"/>
          </p:cNvSpPr>
          <p:nvPr>
            <p:ph type="ftr" sz="quarter" idx="11"/>
          </p:nvPr>
        </p:nvSpPr>
        <p:spPr/>
        <p:txBody>
          <a:bodyPr/>
          <a:lstStyle/>
          <a:p>
            <a:r>
              <a:rPr lang="en-GB" smtClean="0"/>
              <a:t>Hotels Review Reviewed | Group 9</a:t>
            </a:r>
            <a:endParaRPr lang="en-GB"/>
          </a:p>
        </p:txBody>
      </p:sp>
      <p:sp>
        <p:nvSpPr>
          <p:cNvPr id="7" name="Slide Number Placeholder 6"/>
          <p:cNvSpPr>
            <a:spLocks noGrp="1"/>
          </p:cNvSpPr>
          <p:nvPr>
            <p:ph type="sldNum" sz="quarter" idx="12"/>
          </p:nvPr>
        </p:nvSpPr>
        <p:spPr/>
        <p:txBody>
          <a:bodyPr/>
          <a:lstStyle/>
          <a:p>
            <a:fld id="{DB289EA8-C630-4BC6-AB86-18849AF82AE7}" type="slidenum">
              <a:rPr lang="en-GB" smtClean="0"/>
              <a:pPr/>
              <a:t>‹#›</a:t>
            </a:fld>
            <a:endParaRPr lang="en-GB"/>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6AA17362-AFF2-42C1-AB87-3D0FF6254386}" type="datetime1">
              <a:rPr lang="en-GB" smtClean="0"/>
              <a:t>31/01/2015</a:t>
            </a:fld>
            <a:endParaRPr lang="en-GB"/>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r>
              <a:rPr lang="en-GB" smtClean="0"/>
              <a:t>Hotels Review Reviewed | Group 9</a:t>
            </a:r>
            <a:endParaRPr lang="en-GB"/>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B289EA8-C630-4BC6-AB86-18849AF82AE7}"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sz="1800" dirty="0" smtClean="0">
                <a:latin typeface="Calibri Light" pitchFamily="34" charset="0"/>
              </a:rPr>
              <a:t>Sentiment Analysis for Hotel Reviews</a:t>
            </a:r>
          </a:p>
          <a:p>
            <a:r>
              <a:rPr lang="en-GB" sz="1800" dirty="0" smtClean="0">
                <a:latin typeface="Calibri Light" pitchFamily="34" charset="0"/>
              </a:rPr>
              <a:t>Group 9</a:t>
            </a:r>
            <a:endParaRPr lang="en-GB" sz="1800" dirty="0">
              <a:latin typeface="Calibri Light" pitchFamily="34" charset="0"/>
            </a:endParaRPr>
          </a:p>
        </p:txBody>
      </p:sp>
      <p:sp>
        <p:nvSpPr>
          <p:cNvPr id="2" name="Title 1"/>
          <p:cNvSpPr>
            <a:spLocks noGrp="1"/>
          </p:cNvSpPr>
          <p:nvPr>
            <p:ph type="ctrTitle"/>
          </p:nvPr>
        </p:nvSpPr>
        <p:spPr/>
        <p:txBody>
          <a:bodyPr/>
          <a:lstStyle/>
          <a:p>
            <a:r>
              <a:rPr lang="en-GB" sz="4400" dirty="0" smtClean="0">
                <a:latin typeface="Segoe UI Light" pitchFamily="34" charset="0"/>
                <a:cs typeface="Segoe UI Light" pitchFamily="34" charset="0"/>
              </a:rPr>
              <a:t>Hotels Review Reviewed</a:t>
            </a:r>
            <a:endParaRPr lang="en-GB" sz="4400" dirty="0">
              <a:latin typeface="Segoe UI Light" pitchFamily="34" charset="0"/>
              <a:cs typeface="Segoe UI Light" pitchFamily="34" charset="0"/>
            </a:endParaRPr>
          </a:p>
        </p:txBody>
      </p:sp>
      <p:sp>
        <p:nvSpPr>
          <p:cNvPr id="4" name="Date Placeholder 3"/>
          <p:cNvSpPr>
            <a:spLocks noGrp="1"/>
          </p:cNvSpPr>
          <p:nvPr>
            <p:ph type="dt" sz="half" idx="10"/>
          </p:nvPr>
        </p:nvSpPr>
        <p:spPr/>
        <p:txBody>
          <a:bodyPr/>
          <a:lstStyle/>
          <a:p>
            <a:fld id="{8AD7FDE9-FB01-4E29-A7F8-7E55FF91420B}" type="datetime1">
              <a:rPr lang="en-GB" smtClean="0"/>
              <a:t>31/01/2015</a:t>
            </a:fld>
            <a:endParaRPr lang="en-GB"/>
          </a:p>
        </p:txBody>
      </p:sp>
      <p:sp>
        <p:nvSpPr>
          <p:cNvPr id="5" name="Footer Placeholder 4"/>
          <p:cNvSpPr>
            <a:spLocks noGrp="1"/>
          </p:cNvSpPr>
          <p:nvPr>
            <p:ph type="ftr" sz="quarter" idx="11"/>
          </p:nvPr>
        </p:nvSpPr>
        <p:spPr/>
        <p:txBody>
          <a:bodyPr/>
          <a:lstStyle/>
          <a:p>
            <a:r>
              <a:rPr lang="en-GB" smtClean="0"/>
              <a:t>Hotels Review Reviewed | Group 9</a:t>
            </a:r>
            <a:endParaRPr lang="en-GB"/>
          </a:p>
        </p:txBody>
      </p:sp>
      <p:sp>
        <p:nvSpPr>
          <p:cNvPr id="6" name="Slide Number Placeholder 5"/>
          <p:cNvSpPr>
            <a:spLocks noGrp="1"/>
          </p:cNvSpPr>
          <p:nvPr>
            <p:ph type="sldNum" sz="quarter" idx="12"/>
          </p:nvPr>
        </p:nvSpPr>
        <p:spPr/>
        <p:txBody>
          <a:bodyPr/>
          <a:lstStyle/>
          <a:p>
            <a:fld id="{DB289EA8-C630-4BC6-AB86-18849AF82AE7}" type="slidenum">
              <a:rPr lang="en-GB" smtClean="0"/>
              <a:pPr/>
              <a:t>1</a:t>
            </a:fld>
            <a:endParaRPr lang="en-GB" dirty="0"/>
          </a:p>
        </p:txBody>
      </p:sp>
    </p:spTree>
    <p:extLst>
      <p:ext uri="{BB962C8B-B14F-4D97-AF65-F5344CB8AC3E}">
        <p14:creationId xmlns:p14="http://schemas.microsoft.com/office/powerpoint/2010/main" val="3877656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Steps</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4CB51A66-5E18-4534-986A-51009F160B2B}"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10</a:t>
            </a:fld>
            <a:endParaRPr lang="en-GB"/>
          </a:p>
        </p:txBody>
      </p:sp>
      <p:sp>
        <p:nvSpPr>
          <p:cNvPr id="6" name="Content Placeholder 5"/>
          <p:cNvSpPr>
            <a:spLocks noGrp="1"/>
          </p:cNvSpPr>
          <p:nvPr>
            <p:ph sz="quarter" idx="13"/>
          </p:nvPr>
        </p:nvSpPr>
        <p:spPr/>
        <p:txBody>
          <a:bodyPr vert="horz" lIns="91440" tIns="45720" rIns="91440" bIns="45720" rtlCol="0">
            <a:normAutofit lnSpcReduction="10000"/>
          </a:bodyPr>
          <a:lstStyle/>
          <a:p>
            <a:endParaRPr lang="en-GB" sz="3600" dirty="0" smtClean="0">
              <a:solidFill>
                <a:schemeClr val="tx2"/>
              </a:solidFill>
              <a:latin typeface="Calibri Light" pitchFamily="34" charset="0"/>
            </a:endParaRPr>
          </a:p>
          <a:p>
            <a:r>
              <a:rPr lang="en-GB" sz="3200" dirty="0">
                <a:solidFill>
                  <a:schemeClr val="bg1">
                    <a:lumMod val="65000"/>
                    <a:lumOff val="35000"/>
                  </a:schemeClr>
                </a:solidFill>
                <a:latin typeface="Calibri Light" pitchFamily="34" charset="0"/>
              </a:rPr>
              <a:t>Data Acquisition System</a:t>
            </a:r>
          </a:p>
          <a:p>
            <a:r>
              <a:rPr lang="en-GB" sz="3600" dirty="0">
                <a:solidFill>
                  <a:schemeClr val="tx2"/>
                </a:solidFill>
                <a:latin typeface="Calibri Light" pitchFamily="34" charset="0"/>
              </a:rPr>
              <a:t>Sentiment Analysis</a:t>
            </a:r>
          </a:p>
          <a:p>
            <a:r>
              <a:rPr lang="en-GB" sz="3200" dirty="0" smtClean="0">
                <a:solidFill>
                  <a:schemeClr val="bg1">
                    <a:lumMod val="65000"/>
                    <a:lumOff val="35000"/>
                  </a:schemeClr>
                </a:solidFill>
                <a:latin typeface="Calibri Light" pitchFamily="34" charset="0"/>
              </a:rPr>
              <a:t>Score Methodology</a:t>
            </a:r>
          </a:p>
          <a:p>
            <a:pPr>
              <a:lnSpc>
                <a:spcPct val="110000"/>
              </a:lnSpc>
            </a:pPr>
            <a:r>
              <a:rPr lang="en-GB" sz="3200" dirty="0">
                <a:solidFill>
                  <a:schemeClr val="bg1">
                    <a:lumMod val="65000"/>
                    <a:lumOff val="35000"/>
                  </a:schemeClr>
                </a:solidFill>
                <a:latin typeface="Calibri Light" pitchFamily="34" charset="0"/>
              </a:rPr>
              <a:t>Feature-Aspect Based Analysis</a:t>
            </a:r>
          </a:p>
          <a:p>
            <a:pPr>
              <a:lnSpc>
                <a:spcPct val="110000"/>
              </a:lnSpc>
            </a:pPr>
            <a:r>
              <a:rPr lang="en-GB" sz="3200" dirty="0">
                <a:solidFill>
                  <a:schemeClr val="bg1">
                    <a:lumMod val="65000"/>
                    <a:lumOff val="35000"/>
                  </a:schemeClr>
                </a:solidFill>
                <a:latin typeface="Calibri Light" pitchFamily="34" charset="0"/>
              </a:rPr>
              <a:t>Score Normalisation</a:t>
            </a:r>
          </a:p>
          <a:p>
            <a:endParaRPr lang="en-GB" sz="3200" dirty="0">
              <a:solidFill>
                <a:schemeClr val="bg1">
                  <a:lumMod val="65000"/>
                  <a:lumOff val="35000"/>
                </a:schemeClr>
              </a:solidFill>
              <a:latin typeface="Calibri Light" pitchFamily="34" charset="0"/>
            </a:endParaRPr>
          </a:p>
        </p:txBody>
      </p:sp>
    </p:spTree>
    <p:extLst>
      <p:ext uri="{BB962C8B-B14F-4D97-AF65-F5344CB8AC3E}">
        <p14:creationId xmlns:p14="http://schemas.microsoft.com/office/powerpoint/2010/main" val="371171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Sentiment Analysis</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57B2A505-F5EA-4378-942B-A1DC391B4824}"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11</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smtClean="0">
              <a:solidFill>
                <a:schemeClr val="tx2"/>
              </a:solidFill>
              <a:latin typeface="Calibri Light" pitchFamily="34" charset="0"/>
            </a:endParaRPr>
          </a:p>
          <a:p>
            <a:r>
              <a:rPr lang="en-GB" sz="3200" dirty="0" smtClean="0">
                <a:solidFill>
                  <a:schemeClr val="tx2"/>
                </a:solidFill>
                <a:latin typeface="Calibri Light" pitchFamily="34" charset="0"/>
              </a:rPr>
              <a:t>Software used: Stanford’s </a:t>
            </a:r>
            <a:r>
              <a:rPr lang="en-GB" sz="3200" dirty="0" err="1" smtClean="0">
                <a:solidFill>
                  <a:schemeClr val="tx2"/>
                </a:solidFill>
                <a:latin typeface="Calibri Light" pitchFamily="34" charset="0"/>
              </a:rPr>
              <a:t>coreNLP</a:t>
            </a:r>
            <a:endParaRPr lang="en-GB" sz="3200" dirty="0" smtClean="0">
              <a:solidFill>
                <a:schemeClr val="tx2"/>
              </a:solidFill>
              <a:latin typeface="Calibri Light" pitchFamily="34" charset="0"/>
            </a:endParaRPr>
          </a:p>
          <a:p>
            <a:r>
              <a:rPr lang="en-GB" sz="3200" dirty="0" smtClean="0">
                <a:solidFill>
                  <a:schemeClr val="tx2"/>
                </a:solidFill>
                <a:latin typeface="Calibri Light" pitchFamily="34" charset="0"/>
              </a:rPr>
              <a:t>Algorithm used: Recursive Neural Tensor Network </a:t>
            </a:r>
          </a:p>
        </p:txBody>
      </p:sp>
    </p:spTree>
    <p:extLst>
      <p:ext uri="{BB962C8B-B14F-4D97-AF65-F5344CB8AC3E}">
        <p14:creationId xmlns:p14="http://schemas.microsoft.com/office/powerpoint/2010/main" val="1736832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7478EAF-996F-462B-856D-CBDC9AC5E9AF}"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12</a:t>
            </a:fld>
            <a:endParaRPr lang="en-GB"/>
          </a:p>
        </p:txBody>
      </p:sp>
      <p:pic>
        <p:nvPicPr>
          <p:cNvPr id="8" name="Content Placeholder 7" descr="Screen Clipping"/>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1078538" y="404664"/>
            <a:ext cx="6949846" cy="5321831"/>
          </a:xfrm>
        </p:spPr>
      </p:pic>
    </p:spTree>
    <p:extLst>
      <p:ext uri="{BB962C8B-B14F-4D97-AF65-F5344CB8AC3E}">
        <p14:creationId xmlns:p14="http://schemas.microsoft.com/office/powerpoint/2010/main" val="3452725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Steps</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C289A9D4-4FB8-415D-8BB7-95BFA0F0B1C2}"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13</a:t>
            </a:fld>
            <a:endParaRPr lang="en-GB"/>
          </a:p>
        </p:txBody>
      </p:sp>
      <p:sp>
        <p:nvSpPr>
          <p:cNvPr id="6" name="Content Placeholder 5"/>
          <p:cNvSpPr>
            <a:spLocks noGrp="1"/>
          </p:cNvSpPr>
          <p:nvPr>
            <p:ph sz="quarter" idx="13"/>
          </p:nvPr>
        </p:nvSpPr>
        <p:spPr/>
        <p:txBody>
          <a:bodyPr vert="horz" lIns="91440" tIns="45720" rIns="91440" bIns="45720" rtlCol="0">
            <a:normAutofit lnSpcReduction="10000"/>
          </a:bodyPr>
          <a:lstStyle/>
          <a:p>
            <a:endParaRPr lang="en-GB" sz="3600" dirty="0" smtClean="0">
              <a:solidFill>
                <a:schemeClr val="tx2"/>
              </a:solidFill>
              <a:latin typeface="Calibri Light" pitchFamily="34" charset="0"/>
            </a:endParaRPr>
          </a:p>
          <a:p>
            <a:r>
              <a:rPr lang="en-GB" sz="3200" dirty="0">
                <a:solidFill>
                  <a:schemeClr val="bg1">
                    <a:lumMod val="65000"/>
                    <a:lumOff val="35000"/>
                  </a:schemeClr>
                </a:solidFill>
                <a:latin typeface="Calibri Light" pitchFamily="34" charset="0"/>
              </a:rPr>
              <a:t>Data Acquisition System</a:t>
            </a:r>
          </a:p>
          <a:p>
            <a:r>
              <a:rPr lang="en-GB" sz="3200" dirty="0">
                <a:solidFill>
                  <a:schemeClr val="bg1">
                    <a:lumMod val="65000"/>
                    <a:lumOff val="35000"/>
                  </a:schemeClr>
                </a:solidFill>
                <a:latin typeface="Calibri Light" pitchFamily="34" charset="0"/>
              </a:rPr>
              <a:t>Sentiment Analysis</a:t>
            </a:r>
          </a:p>
          <a:p>
            <a:r>
              <a:rPr lang="en-GB" sz="3600" dirty="0">
                <a:solidFill>
                  <a:schemeClr val="tx2"/>
                </a:solidFill>
                <a:latin typeface="Calibri Light" pitchFamily="34" charset="0"/>
              </a:rPr>
              <a:t>Score </a:t>
            </a:r>
            <a:r>
              <a:rPr lang="en-GB" sz="3600" dirty="0" smtClean="0">
                <a:solidFill>
                  <a:schemeClr val="tx2"/>
                </a:solidFill>
                <a:latin typeface="Calibri Light" pitchFamily="34" charset="0"/>
              </a:rPr>
              <a:t>Methodology</a:t>
            </a:r>
          </a:p>
          <a:p>
            <a:pPr>
              <a:lnSpc>
                <a:spcPct val="110000"/>
              </a:lnSpc>
            </a:pPr>
            <a:r>
              <a:rPr lang="en-GB" sz="3200" dirty="0">
                <a:solidFill>
                  <a:schemeClr val="bg1">
                    <a:lumMod val="65000"/>
                    <a:lumOff val="35000"/>
                  </a:schemeClr>
                </a:solidFill>
                <a:latin typeface="Calibri Light" pitchFamily="34" charset="0"/>
              </a:rPr>
              <a:t>Feature-Aspect Based Analysis</a:t>
            </a:r>
          </a:p>
          <a:p>
            <a:pPr>
              <a:lnSpc>
                <a:spcPct val="110000"/>
              </a:lnSpc>
            </a:pPr>
            <a:r>
              <a:rPr lang="en-GB" sz="3200" dirty="0">
                <a:solidFill>
                  <a:schemeClr val="bg1">
                    <a:lumMod val="65000"/>
                    <a:lumOff val="35000"/>
                  </a:schemeClr>
                </a:solidFill>
                <a:latin typeface="Calibri Light" pitchFamily="34" charset="0"/>
              </a:rPr>
              <a:t>Score Normalisation</a:t>
            </a:r>
          </a:p>
        </p:txBody>
      </p:sp>
    </p:spTree>
    <p:extLst>
      <p:ext uri="{BB962C8B-B14F-4D97-AF65-F5344CB8AC3E}">
        <p14:creationId xmlns:p14="http://schemas.microsoft.com/office/powerpoint/2010/main" val="2246190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GB" dirty="0" smtClean="0"/>
              <a:t> </a:t>
            </a:r>
            <a:endParaRPr lang="en-GB" dirty="0"/>
          </a:p>
        </p:txBody>
      </p:sp>
      <p:sp>
        <p:nvSpPr>
          <p:cNvPr id="5" name="Title 4"/>
          <p:cNvSpPr>
            <a:spLocks noGrp="1"/>
          </p:cNvSpPr>
          <p:nvPr>
            <p:ph type="ctrTitle"/>
          </p:nvPr>
        </p:nvSpPr>
        <p:spPr/>
        <p:txBody>
          <a:bodyPr/>
          <a:lstStyle/>
          <a:p>
            <a:r>
              <a:rPr lang="en-GB" sz="4400" dirty="0" smtClean="0">
                <a:latin typeface="Segoe UI Light" pitchFamily="34" charset="0"/>
                <a:cs typeface="Segoe UI Light" pitchFamily="34" charset="0"/>
              </a:rPr>
              <a:t>Sentences, not Reviews</a:t>
            </a:r>
            <a:endParaRPr lang="en-GB" sz="4400" dirty="0">
              <a:latin typeface="Segoe UI Light" pitchFamily="34" charset="0"/>
              <a:cs typeface="Segoe UI Light" pitchFamily="34" charset="0"/>
            </a:endParaRPr>
          </a:p>
        </p:txBody>
      </p:sp>
      <p:sp>
        <p:nvSpPr>
          <p:cNvPr id="13" name="Date Placeholder 12"/>
          <p:cNvSpPr>
            <a:spLocks noGrp="1"/>
          </p:cNvSpPr>
          <p:nvPr>
            <p:ph type="dt" sz="half" idx="10"/>
          </p:nvPr>
        </p:nvSpPr>
        <p:spPr/>
        <p:txBody>
          <a:bodyPr/>
          <a:lstStyle/>
          <a:p>
            <a:fld id="{A1D07DC3-A1C3-4899-A5B6-14CFD2F9186C}" type="datetime1">
              <a:rPr lang="en-GB" smtClean="0"/>
              <a:t>31/01/2015</a:t>
            </a:fld>
            <a:endParaRPr lang="en-GB"/>
          </a:p>
        </p:txBody>
      </p:sp>
      <p:sp>
        <p:nvSpPr>
          <p:cNvPr id="14" name="Footer Placeholder 13"/>
          <p:cNvSpPr>
            <a:spLocks noGrp="1"/>
          </p:cNvSpPr>
          <p:nvPr>
            <p:ph type="ftr" sz="quarter" idx="11"/>
          </p:nvPr>
        </p:nvSpPr>
        <p:spPr/>
        <p:txBody>
          <a:bodyPr/>
          <a:lstStyle/>
          <a:p>
            <a:r>
              <a:rPr lang="en-GB" smtClean="0"/>
              <a:t>Hotels Review Reviewed | Group 9</a:t>
            </a:r>
            <a:endParaRPr lang="en-GB"/>
          </a:p>
        </p:txBody>
      </p:sp>
      <p:sp>
        <p:nvSpPr>
          <p:cNvPr id="15" name="Slide Number Placeholder 14"/>
          <p:cNvSpPr>
            <a:spLocks noGrp="1"/>
          </p:cNvSpPr>
          <p:nvPr>
            <p:ph type="sldNum" sz="quarter" idx="12"/>
          </p:nvPr>
        </p:nvSpPr>
        <p:spPr/>
        <p:txBody>
          <a:bodyPr/>
          <a:lstStyle/>
          <a:p>
            <a:fld id="{DB289EA8-C630-4BC6-AB86-18849AF82AE7}" type="slidenum">
              <a:rPr lang="en-GB" smtClean="0"/>
              <a:pPr/>
              <a:t>14</a:t>
            </a:fld>
            <a:endParaRPr lang="en-GB"/>
          </a:p>
        </p:txBody>
      </p:sp>
    </p:spTree>
    <p:extLst>
      <p:ext uri="{BB962C8B-B14F-4D97-AF65-F5344CB8AC3E}">
        <p14:creationId xmlns:p14="http://schemas.microsoft.com/office/powerpoint/2010/main" val="1492942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Score Methodology</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D5DA0F5B-F5CE-4D80-9FF5-E2661BF5B0A8}"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dirty="0"/>
          </a:p>
        </p:txBody>
      </p:sp>
      <p:sp>
        <p:nvSpPr>
          <p:cNvPr id="5" name="Slide Number Placeholder 4"/>
          <p:cNvSpPr>
            <a:spLocks noGrp="1"/>
          </p:cNvSpPr>
          <p:nvPr>
            <p:ph type="sldNum" sz="quarter" idx="12"/>
          </p:nvPr>
        </p:nvSpPr>
        <p:spPr/>
        <p:txBody>
          <a:bodyPr/>
          <a:lstStyle/>
          <a:p>
            <a:fld id="{DB289EA8-C630-4BC6-AB86-18849AF82AE7}" type="slidenum">
              <a:rPr lang="en-GB" smtClean="0"/>
              <a:pPr/>
              <a:t>15</a:t>
            </a:fld>
            <a:endParaRPr lang="en-GB"/>
          </a:p>
        </p:txBody>
      </p:sp>
      <p:pic>
        <p:nvPicPr>
          <p:cNvPr id="1026" name="Picture 2" descr="C:\Users\ankush\AppData\Local\Skitch\Screenshot_012815_105519_PM.jpg"/>
          <p:cNvPicPr>
            <a:picLocks noGrp="1" noChangeAspect="1" noChangeArrowheads="1"/>
          </p:cNvPicPr>
          <p:nvPr>
            <p:ph sz="quarter" idx="13"/>
          </p:nvPr>
        </p:nvPicPr>
        <p:blipFill>
          <a:blip r:embed="rId3" cstate="print">
            <a:extLst>
              <a:ext uri="{28A0092B-C50C-407E-A947-70E740481C1C}">
                <a14:useLocalDpi xmlns:a14="http://schemas.microsoft.com/office/drawing/2010/main" val="0"/>
              </a:ext>
            </a:extLst>
          </a:blip>
          <a:srcRect/>
          <a:stretch>
            <a:fillRect/>
          </a:stretch>
        </p:blipFill>
        <p:spPr bwMode="auto">
          <a:xfrm>
            <a:off x="-29118" y="1844824"/>
            <a:ext cx="9169569" cy="343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302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Score Methodology</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0F35CB22-43B9-4E4D-B51E-FE0A4CF76074}"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dirty="0"/>
          </a:p>
        </p:txBody>
      </p:sp>
      <p:sp>
        <p:nvSpPr>
          <p:cNvPr id="5" name="Slide Number Placeholder 4"/>
          <p:cNvSpPr>
            <a:spLocks noGrp="1"/>
          </p:cNvSpPr>
          <p:nvPr>
            <p:ph type="sldNum" sz="quarter" idx="12"/>
          </p:nvPr>
        </p:nvSpPr>
        <p:spPr/>
        <p:txBody>
          <a:bodyPr/>
          <a:lstStyle/>
          <a:p>
            <a:fld id="{DB289EA8-C630-4BC6-AB86-18849AF82AE7}" type="slidenum">
              <a:rPr lang="en-GB" smtClean="0"/>
              <a:pPr/>
              <a:t>16</a:t>
            </a:fld>
            <a:endParaRPr lang="en-GB"/>
          </a:p>
        </p:txBody>
      </p:sp>
      <p:sp>
        <p:nvSpPr>
          <p:cNvPr id="6" name="Content Placeholder 5"/>
          <p:cNvSpPr>
            <a:spLocks noGrp="1"/>
          </p:cNvSpPr>
          <p:nvPr>
            <p:ph sz="quarter" idx="13"/>
          </p:nvPr>
        </p:nvSpPr>
        <p:spPr/>
        <p:txBody>
          <a:bodyPr/>
          <a:lstStyle/>
          <a:p>
            <a:endParaRPr lang="en-GB"/>
          </a:p>
        </p:txBody>
      </p:sp>
      <p:pic>
        <p:nvPicPr>
          <p:cNvPr id="7" name="Picture 2" descr="C:\Users\ankush\AppData\Local\Skitch\Screenshot_013015_114736_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2293"/>
            <a:ext cx="9144000" cy="343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218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Score Methodology</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62C16437-A229-4232-B110-053C7431CD92}"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dirty="0"/>
          </a:p>
        </p:txBody>
      </p:sp>
      <p:sp>
        <p:nvSpPr>
          <p:cNvPr id="5" name="Slide Number Placeholder 4"/>
          <p:cNvSpPr>
            <a:spLocks noGrp="1"/>
          </p:cNvSpPr>
          <p:nvPr>
            <p:ph type="sldNum" sz="quarter" idx="12"/>
          </p:nvPr>
        </p:nvSpPr>
        <p:spPr/>
        <p:txBody>
          <a:bodyPr/>
          <a:lstStyle/>
          <a:p>
            <a:fld id="{DB289EA8-C630-4BC6-AB86-18849AF82AE7}" type="slidenum">
              <a:rPr lang="en-GB" smtClean="0"/>
              <a:pPr/>
              <a:t>17</a:t>
            </a:fld>
            <a:endParaRPr lang="en-GB"/>
          </a:p>
        </p:txBody>
      </p:sp>
      <p:pic>
        <p:nvPicPr>
          <p:cNvPr id="1026" name="Picture 2" descr="C:\Users\ankush\AppData\Local\Skitch\Screenshot_012815_105519_PM.jpg"/>
          <p:cNvPicPr>
            <a:picLocks noGrp="1" noChangeAspect="1" noChangeArrowheads="1"/>
          </p:cNvPicPr>
          <p:nvPr>
            <p:ph sz="quarter" idx="13"/>
          </p:nvPr>
        </p:nvPicPr>
        <p:blipFill>
          <a:blip r:embed="rId3" cstate="print">
            <a:extLst>
              <a:ext uri="{28A0092B-C50C-407E-A947-70E740481C1C}">
                <a14:useLocalDpi xmlns:a14="http://schemas.microsoft.com/office/drawing/2010/main" val="0"/>
              </a:ext>
            </a:extLst>
          </a:blip>
          <a:srcRect/>
          <a:stretch>
            <a:fillRect/>
          </a:stretch>
        </p:blipFill>
        <p:spPr bwMode="auto">
          <a:xfrm>
            <a:off x="-29118" y="1844824"/>
            <a:ext cx="9169569" cy="343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79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GB" dirty="0" smtClean="0"/>
              <a:t> </a:t>
            </a:r>
            <a:endParaRPr lang="en-GB" dirty="0"/>
          </a:p>
        </p:txBody>
      </p:sp>
      <p:sp>
        <p:nvSpPr>
          <p:cNvPr id="5" name="Title 4"/>
          <p:cNvSpPr>
            <a:spLocks noGrp="1"/>
          </p:cNvSpPr>
          <p:nvPr>
            <p:ph type="ctrTitle"/>
          </p:nvPr>
        </p:nvSpPr>
        <p:spPr/>
        <p:txBody>
          <a:bodyPr/>
          <a:lstStyle/>
          <a:p>
            <a:r>
              <a:rPr lang="en-GB" sz="4400" dirty="0" smtClean="0">
                <a:latin typeface="Segoe UI Light" pitchFamily="34" charset="0"/>
                <a:cs typeface="Segoe UI Light" pitchFamily="34" charset="0"/>
              </a:rPr>
              <a:t>Feature-Aspect Based Analysis</a:t>
            </a:r>
            <a:endParaRPr lang="en-GB" sz="4400" dirty="0">
              <a:latin typeface="Segoe UI Light" pitchFamily="34" charset="0"/>
              <a:cs typeface="Segoe UI Light" pitchFamily="34" charset="0"/>
            </a:endParaRPr>
          </a:p>
        </p:txBody>
      </p:sp>
      <p:sp>
        <p:nvSpPr>
          <p:cNvPr id="13" name="Date Placeholder 12"/>
          <p:cNvSpPr>
            <a:spLocks noGrp="1"/>
          </p:cNvSpPr>
          <p:nvPr>
            <p:ph type="dt" sz="half" idx="10"/>
          </p:nvPr>
        </p:nvSpPr>
        <p:spPr/>
        <p:txBody>
          <a:bodyPr/>
          <a:lstStyle/>
          <a:p>
            <a:fld id="{1EB230B4-B0B1-47B2-9115-093F6DA56A5B}" type="datetime1">
              <a:rPr lang="en-GB" smtClean="0"/>
              <a:t>31/01/2015</a:t>
            </a:fld>
            <a:endParaRPr lang="en-GB"/>
          </a:p>
        </p:txBody>
      </p:sp>
      <p:sp>
        <p:nvSpPr>
          <p:cNvPr id="14" name="Footer Placeholder 13"/>
          <p:cNvSpPr>
            <a:spLocks noGrp="1"/>
          </p:cNvSpPr>
          <p:nvPr>
            <p:ph type="ftr" sz="quarter" idx="11"/>
          </p:nvPr>
        </p:nvSpPr>
        <p:spPr/>
        <p:txBody>
          <a:bodyPr/>
          <a:lstStyle/>
          <a:p>
            <a:r>
              <a:rPr lang="en-GB" smtClean="0"/>
              <a:t>Hotels Review Reviewed | Group 9</a:t>
            </a:r>
            <a:endParaRPr lang="en-GB"/>
          </a:p>
        </p:txBody>
      </p:sp>
      <p:sp>
        <p:nvSpPr>
          <p:cNvPr id="15" name="Slide Number Placeholder 14"/>
          <p:cNvSpPr>
            <a:spLocks noGrp="1"/>
          </p:cNvSpPr>
          <p:nvPr>
            <p:ph type="sldNum" sz="quarter" idx="12"/>
          </p:nvPr>
        </p:nvSpPr>
        <p:spPr/>
        <p:txBody>
          <a:bodyPr/>
          <a:lstStyle/>
          <a:p>
            <a:fld id="{DB289EA8-C630-4BC6-AB86-18849AF82AE7}" type="slidenum">
              <a:rPr lang="en-GB" smtClean="0"/>
              <a:pPr/>
              <a:t>18</a:t>
            </a:fld>
            <a:endParaRPr lang="en-GB"/>
          </a:p>
        </p:txBody>
      </p:sp>
    </p:spTree>
    <p:extLst>
      <p:ext uri="{BB962C8B-B14F-4D97-AF65-F5344CB8AC3E}">
        <p14:creationId xmlns:p14="http://schemas.microsoft.com/office/powerpoint/2010/main" val="2700562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Feature-Aspect Based Analysis</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E005F4E5-75C4-4283-A162-E54C8FA3B9C4}"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19</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r>
              <a:rPr lang="en-GB" sz="3200" dirty="0" smtClean="0">
                <a:solidFill>
                  <a:schemeClr val="tx2"/>
                </a:solidFill>
                <a:latin typeface="Calibri Light" pitchFamily="34" charset="0"/>
              </a:rPr>
              <a:t>General rating</a:t>
            </a:r>
          </a:p>
          <a:p>
            <a:r>
              <a:rPr lang="en-GB" sz="3200" dirty="0" smtClean="0">
                <a:solidFill>
                  <a:schemeClr val="tx2"/>
                </a:solidFill>
                <a:latin typeface="Calibri Light" pitchFamily="34" charset="0"/>
              </a:rPr>
              <a:t>Food rating</a:t>
            </a:r>
          </a:p>
          <a:p>
            <a:r>
              <a:rPr lang="en-GB" sz="3200" dirty="0" smtClean="0">
                <a:solidFill>
                  <a:schemeClr val="tx2"/>
                </a:solidFill>
                <a:latin typeface="Calibri Light" pitchFamily="34" charset="0"/>
              </a:rPr>
              <a:t>Room rating</a:t>
            </a:r>
          </a:p>
          <a:p>
            <a:r>
              <a:rPr lang="en-GB" sz="3200" dirty="0" smtClean="0">
                <a:solidFill>
                  <a:schemeClr val="tx2"/>
                </a:solidFill>
                <a:latin typeface="Calibri Light" pitchFamily="34" charset="0"/>
              </a:rPr>
              <a:t>Service rating</a:t>
            </a:r>
          </a:p>
          <a:p>
            <a:r>
              <a:rPr lang="en-GB" sz="3200" dirty="0" smtClean="0">
                <a:solidFill>
                  <a:schemeClr val="tx2"/>
                </a:solidFill>
                <a:latin typeface="Calibri Light" pitchFamily="34" charset="0"/>
              </a:rPr>
              <a:t>Location rating</a:t>
            </a:r>
          </a:p>
          <a:p>
            <a:r>
              <a:rPr lang="en-GB" sz="3200" dirty="0" smtClean="0">
                <a:solidFill>
                  <a:schemeClr val="tx2"/>
                </a:solidFill>
                <a:latin typeface="Calibri Light" pitchFamily="34" charset="0"/>
              </a:rPr>
              <a:t>Cleanliness rating</a:t>
            </a:r>
          </a:p>
        </p:txBody>
      </p:sp>
    </p:spTree>
    <p:extLst>
      <p:ext uri="{BB962C8B-B14F-4D97-AF65-F5344CB8AC3E}">
        <p14:creationId xmlns:p14="http://schemas.microsoft.com/office/powerpoint/2010/main" val="481647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GB" dirty="0" smtClean="0"/>
              <a:t> </a:t>
            </a:r>
            <a:endParaRPr lang="en-GB" dirty="0"/>
          </a:p>
        </p:txBody>
      </p:sp>
      <p:sp>
        <p:nvSpPr>
          <p:cNvPr id="5" name="Title 4"/>
          <p:cNvSpPr>
            <a:spLocks noGrp="1"/>
          </p:cNvSpPr>
          <p:nvPr>
            <p:ph type="ctrTitle"/>
          </p:nvPr>
        </p:nvSpPr>
        <p:spPr/>
        <p:txBody>
          <a:bodyPr/>
          <a:lstStyle/>
          <a:p>
            <a:r>
              <a:rPr lang="en-GB" sz="4400" dirty="0" smtClean="0">
                <a:latin typeface="Segoe UI Light" pitchFamily="34" charset="0"/>
                <a:cs typeface="Segoe UI Light" pitchFamily="34" charset="0"/>
              </a:rPr>
              <a:t>What we Offer ?</a:t>
            </a:r>
            <a:endParaRPr lang="en-GB" sz="4400" dirty="0">
              <a:latin typeface="Segoe UI Light" pitchFamily="34" charset="0"/>
              <a:cs typeface="Segoe UI Light" pitchFamily="34" charset="0"/>
            </a:endParaRPr>
          </a:p>
        </p:txBody>
      </p:sp>
      <p:sp>
        <p:nvSpPr>
          <p:cNvPr id="13" name="Date Placeholder 12"/>
          <p:cNvSpPr>
            <a:spLocks noGrp="1"/>
          </p:cNvSpPr>
          <p:nvPr>
            <p:ph type="dt" sz="half" idx="10"/>
          </p:nvPr>
        </p:nvSpPr>
        <p:spPr/>
        <p:txBody>
          <a:bodyPr/>
          <a:lstStyle/>
          <a:p>
            <a:fld id="{B60B8037-1BCD-4B8A-91BF-642566605CA4}" type="datetime1">
              <a:rPr lang="en-GB" smtClean="0"/>
              <a:t>31/01/2015</a:t>
            </a:fld>
            <a:endParaRPr lang="en-GB"/>
          </a:p>
        </p:txBody>
      </p:sp>
      <p:sp>
        <p:nvSpPr>
          <p:cNvPr id="14" name="Footer Placeholder 13"/>
          <p:cNvSpPr>
            <a:spLocks noGrp="1"/>
          </p:cNvSpPr>
          <p:nvPr>
            <p:ph type="ftr" sz="quarter" idx="11"/>
          </p:nvPr>
        </p:nvSpPr>
        <p:spPr/>
        <p:txBody>
          <a:bodyPr/>
          <a:lstStyle/>
          <a:p>
            <a:r>
              <a:rPr lang="en-GB" smtClean="0"/>
              <a:t>Hotels Review Reviewed | Group 9</a:t>
            </a:r>
            <a:endParaRPr lang="en-GB"/>
          </a:p>
        </p:txBody>
      </p:sp>
      <p:sp>
        <p:nvSpPr>
          <p:cNvPr id="15" name="Slide Number Placeholder 14"/>
          <p:cNvSpPr>
            <a:spLocks noGrp="1"/>
          </p:cNvSpPr>
          <p:nvPr>
            <p:ph type="sldNum" sz="quarter" idx="12"/>
          </p:nvPr>
        </p:nvSpPr>
        <p:spPr/>
        <p:txBody>
          <a:bodyPr/>
          <a:lstStyle/>
          <a:p>
            <a:fld id="{DB289EA8-C630-4BC6-AB86-18849AF82AE7}" type="slidenum">
              <a:rPr lang="en-GB" smtClean="0"/>
              <a:pPr/>
              <a:t>2</a:t>
            </a:fld>
            <a:endParaRPr lang="en-GB"/>
          </a:p>
        </p:txBody>
      </p:sp>
    </p:spTree>
    <p:extLst>
      <p:ext uri="{BB962C8B-B14F-4D97-AF65-F5344CB8AC3E}">
        <p14:creationId xmlns:p14="http://schemas.microsoft.com/office/powerpoint/2010/main" val="1947271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a:latin typeface="Segoe UI Light" pitchFamily="34" charset="0"/>
                <a:cs typeface="Segoe UI Light" pitchFamily="34" charset="0"/>
              </a:rPr>
              <a:t>Feature-Aspect Based Analysis</a:t>
            </a:r>
          </a:p>
        </p:txBody>
      </p:sp>
      <p:sp>
        <p:nvSpPr>
          <p:cNvPr id="3" name="Date Placeholder 2"/>
          <p:cNvSpPr>
            <a:spLocks noGrp="1"/>
          </p:cNvSpPr>
          <p:nvPr>
            <p:ph type="dt" sz="half" idx="10"/>
          </p:nvPr>
        </p:nvSpPr>
        <p:spPr/>
        <p:txBody>
          <a:bodyPr/>
          <a:lstStyle/>
          <a:p>
            <a:fld id="{917EE644-BA32-4991-8F99-6FE451E57EB5}"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20</a:t>
            </a:fld>
            <a:endParaRPr lang="en-GB"/>
          </a:p>
        </p:txBody>
      </p:sp>
      <p:sp>
        <p:nvSpPr>
          <p:cNvPr id="6" name="Content Placeholder 5"/>
          <p:cNvSpPr>
            <a:spLocks noGrp="1"/>
          </p:cNvSpPr>
          <p:nvPr>
            <p:ph sz="quarter" idx="13"/>
          </p:nvPr>
        </p:nvSpPr>
        <p:spPr>
          <a:xfrm>
            <a:off x="144016" y="1412776"/>
            <a:ext cx="8964488" cy="4302224"/>
          </a:xfrm>
        </p:spPr>
        <p:txBody>
          <a:bodyPr vert="horz" lIns="91440" tIns="45720" rIns="91440" bIns="45720" rtlCol="0">
            <a:normAutofit/>
          </a:bodyPr>
          <a:lstStyle/>
          <a:p>
            <a:pPr marL="0" indent="0">
              <a:buNone/>
            </a:pPr>
            <a:endParaRPr lang="en-GB" sz="3200" dirty="0" smtClean="0">
              <a:solidFill>
                <a:schemeClr val="tx2"/>
              </a:solidFill>
              <a:latin typeface="Calibri Light" pitchFamily="34" charset="0"/>
            </a:endParaRPr>
          </a:p>
          <a:p>
            <a:pPr marL="0" indent="0">
              <a:buNone/>
            </a:pPr>
            <a:r>
              <a:rPr lang="en-GB" sz="3200" dirty="0">
                <a:solidFill>
                  <a:schemeClr val="tx2"/>
                </a:solidFill>
                <a:latin typeface="Calibri Light" pitchFamily="34" charset="0"/>
              </a:rPr>
              <a:t> </a:t>
            </a:r>
            <a:r>
              <a:rPr lang="en-GB" sz="3200" dirty="0" smtClean="0">
                <a:solidFill>
                  <a:schemeClr val="tx2"/>
                </a:solidFill>
                <a:latin typeface="Calibri Light" pitchFamily="34" charset="0"/>
              </a:rPr>
              <a:t> Seed array </a:t>
            </a:r>
            <a:r>
              <a:rPr lang="en-GB" sz="3200" dirty="0">
                <a:solidFill>
                  <a:schemeClr val="tx2"/>
                </a:solidFill>
                <a:latin typeface="Calibri Light" pitchFamily="34" charset="0"/>
              </a:rPr>
              <a:t>for location: </a:t>
            </a:r>
            <a:r>
              <a:rPr lang="en-GB" sz="3200" dirty="0" smtClean="0">
                <a:solidFill>
                  <a:schemeClr val="tx2"/>
                </a:solidFill>
                <a:latin typeface="Calibri Light" pitchFamily="34" charset="0"/>
              </a:rPr>
              <a:t>                            </a:t>
            </a:r>
            <a:r>
              <a:rPr lang="en-GB" sz="3200" dirty="0" smtClean="0">
                <a:solidFill>
                  <a:schemeClr val="tx1">
                    <a:lumMod val="85000"/>
                  </a:schemeClr>
                </a:solidFill>
                <a:latin typeface="Calibri Light" pitchFamily="34" charset="0"/>
              </a:rPr>
              <a:t>["</a:t>
            </a:r>
            <a:r>
              <a:rPr lang="en-GB" sz="3200" dirty="0">
                <a:solidFill>
                  <a:schemeClr val="tx1">
                    <a:lumMod val="85000"/>
                  </a:schemeClr>
                </a:solidFill>
                <a:latin typeface="Calibri Light" pitchFamily="34" charset="0"/>
              </a:rPr>
              <a:t>location","position","place","property","situation","site","locality","</a:t>
            </a:r>
            <a:r>
              <a:rPr lang="en-GB" sz="3200" dirty="0" smtClean="0">
                <a:solidFill>
                  <a:schemeClr val="tx1">
                    <a:lumMod val="85000"/>
                  </a:schemeClr>
                </a:solidFill>
                <a:latin typeface="Calibri Light" pitchFamily="34" charset="0"/>
              </a:rPr>
              <a:t>local","</a:t>
            </a:r>
            <a:r>
              <a:rPr lang="en-GB" sz="3200" dirty="0">
                <a:solidFill>
                  <a:schemeClr val="tx1">
                    <a:lumMod val="85000"/>
                  </a:schemeClr>
                </a:solidFill>
                <a:latin typeface="Calibri Light" pitchFamily="34" charset="0"/>
              </a:rPr>
              <a:t>spot","whereabouts","whereabout","scene","setting","area","environment","venue","address","view","sight","beach</a:t>
            </a:r>
            <a:r>
              <a:rPr lang="en-GB" sz="3200" dirty="0" smtClean="0">
                <a:solidFill>
                  <a:schemeClr val="tx1">
                    <a:lumMod val="85000"/>
                  </a:schemeClr>
                </a:solidFill>
                <a:latin typeface="Calibri Light" pitchFamily="34" charset="0"/>
              </a:rPr>
              <a:t>"]</a:t>
            </a:r>
          </a:p>
          <a:p>
            <a:endParaRPr lang="en-GB" sz="3200" dirty="0" smtClean="0">
              <a:solidFill>
                <a:schemeClr val="tx2"/>
              </a:solidFill>
              <a:latin typeface="Calibri Light" pitchFamily="34" charset="0"/>
            </a:endParaRPr>
          </a:p>
        </p:txBody>
      </p:sp>
    </p:spTree>
    <p:extLst>
      <p:ext uri="{BB962C8B-B14F-4D97-AF65-F5344CB8AC3E}">
        <p14:creationId xmlns:p14="http://schemas.microsoft.com/office/powerpoint/2010/main" val="1543785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a:latin typeface="Segoe UI Light" pitchFamily="34" charset="0"/>
                <a:cs typeface="Segoe UI Light" pitchFamily="34" charset="0"/>
              </a:rPr>
              <a:t>Feature-Aspect Based Analysis</a:t>
            </a:r>
          </a:p>
        </p:txBody>
      </p:sp>
      <p:sp>
        <p:nvSpPr>
          <p:cNvPr id="3" name="Date Placeholder 2"/>
          <p:cNvSpPr>
            <a:spLocks noGrp="1"/>
          </p:cNvSpPr>
          <p:nvPr>
            <p:ph type="dt" sz="half" idx="10"/>
          </p:nvPr>
        </p:nvSpPr>
        <p:spPr/>
        <p:txBody>
          <a:bodyPr/>
          <a:lstStyle/>
          <a:p>
            <a:fld id="{2430F5A8-96BA-4285-A3E3-68FF027911F8}"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21</a:t>
            </a:fld>
            <a:endParaRPr lang="en-GB"/>
          </a:p>
        </p:txBody>
      </p:sp>
      <p:sp>
        <p:nvSpPr>
          <p:cNvPr id="6" name="Content Placeholder 5"/>
          <p:cNvSpPr>
            <a:spLocks noGrp="1"/>
          </p:cNvSpPr>
          <p:nvPr>
            <p:ph sz="quarter" idx="13"/>
          </p:nvPr>
        </p:nvSpPr>
        <p:spPr>
          <a:xfrm>
            <a:off x="539552" y="1412776"/>
            <a:ext cx="7920880" cy="4302224"/>
          </a:xfrm>
        </p:spPr>
        <p:txBody>
          <a:bodyPr vert="horz" lIns="91440" tIns="45720" rIns="91440" bIns="45720" rtlCol="0">
            <a:normAutofit/>
          </a:bodyPr>
          <a:lstStyle/>
          <a:p>
            <a:pPr marL="0" indent="0" algn="ctr">
              <a:buNone/>
            </a:pPr>
            <a:endParaRPr lang="en-GB" sz="3200" dirty="0" smtClean="0">
              <a:solidFill>
                <a:schemeClr val="tx2"/>
              </a:solidFill>
              <a:latin typeface="Calibri Light" pitchFamily="34" charset="0"/>
            </a:endParaRPr>
          </a:p>
          <a:p>
            <a:pPr marL="0" indent="0" algn="ctr">
              <a:buNone/>
            </a:pPr>
            <a:endParaRPr lang="en-GB" sz="3200" dirty="0">
              <a:solidFill>
                <a:schemeClr val="tx2"/>
              </a:solidFill>
              <a:latin typeface="Calibri Light" pitchFamily="34" charset="0"/>
            </a:endParaRPr>
          </a:p>
          <a:p>
            <a:pPr marL="0" indent="0" algn="ctr">
              <a:buNone/>
            </a:pPr>
            <a:r>
              <a:rPr lang="en-GB" sz="3200" dirty="0" smtClean="0">
                <a:solidFill>
                  <a:schemeClr val="tx2"/>
                </a:solidFill>
                <a:latin typeface="Calibri Light" pitchFamily="34" charset="0"/>
              </a:rPr>
              <a:t>“I had a wonderful meal at Hotel </a:t>
            </a:r>
            <a:r>
              <a:rPr lang="en-GB" sz="3200" dirty="0" err="1" smtClean="0">
                <a:solidFill>
                  <a:schemeClr val="tx2"/>
                </a:solidFill>
                <a:latin typeface="Calibri Light" pitchFamily="34" charset="0"/>
              </a:rPr>
              <a:t>Oberoi</a:t>
            </a:r>
            <a:r>
              <a:rPr lang="en-GB" sz="3200" dirty="0" smtClean="0">
                <a:solidFill>
                  <a:schemeClr val="tx2"/>
                </a:solidFill>
                <a:latin typeface="Calibri Light" pitchFamily="34" charset="0"/>
              </a:rPr>
              <a:t>, I loved the puddings.”</a:t>
            </a:r>
            <a:endParaRPr lang="en-GB" sz="3200" dirty="0" smtClean="0">
              <a:solidFill>
                <a:schemeClr val="tx1">
                  <a:lumMod val="85000"/>
                </a:schemeClr>
              </a:solidFill>
              <a:latin typeface="Calibri Light" pitchFamily="34" charset="0"/>
            </a:endParaRPr>
          </a:p>
          <a:p>
            <a:pPr algn="ctr"/>
            <a:endParaRPr lang="en-GB" sz="3200" dirty="0" smtClean="0">
              <a:solidFill>
                <a:schemeClr val="tx2"/>
              </a:solidFill>
              <a:latin typeface="Calibri Light" pitchFamily="34" charset="0"/>
            </a:endParaRPr>
          </a:p>
        </p:txBody>
      </p:sp>
    </p:spTree>
    <p:extLst>
      <p:ext uri="{BB962C8B-B14F-4D97-AF65-F5344CB8AC3E}">
        <p14:creationId xmlns:p14="http://schemas.microsoft.com/office/powerpoint/2010/main" val="3622959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a:latin typeface="Segoe UI Light" pitchFamily="34" charset="0"/>
                <a:cs typeface="Segoe UI Light" pitchFamily="34" charset="0"/>
              </a:rPr>
              <a:t>Feature-Aspect Based Analysis</a:t>
            </a:r>
          </a:p>
        </p:txBody>
      </p:sp>
      <p:sp>
        <p:nvSpPr>
          <p:cNvPr id="3" name="Date Placeholder 2"/>
          <p:cNvSpPr>
            <a:spLocks noGrp="1"/>
          </p:cNvSpPr>
          <p:nvPr>
            <p:ph type="dt" sz="half" idx="10"/>
          </p:nvPr>
        </p:nvSpPr>
        <p:spPr/>
        <p:txBody>
          <a:bodyPr/>
          <a:lstStyle/>
          <a:p>
            <a:fld id="{297A29B5-E4C0-459E-A109-16B2B0C61D64}"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22</a:t>
            </a:fld>
            <a:endParaRPr lang="en-GB"/>
          </a:p>
        </p:txBody>
      </p:sp>
      <p:sp>
        <p:nvSpPr>
          <p:cNvPr id="6" name="Content Placeholder 5"/>
          <p:cNvSpPr>
            <a:spLocks noGrp="1"/>
          </p:cNvSpPr>
          <p:nvPr>
            <p:ph sz="quarter" idx="13"/>
          </p:nvPr>
        </p:nvSpPr>
        <p:spPr>
          <a:xfrm>
            <a:off x="539552" y="1412776"/>
            <a:ext cx="7920880" cy="4302224"/>
          </a:xfrm>
        </p:spPr>
        <p:txBody>
          <a:bodyPr vert="horz" lIns="91440" tIns="45720" rIns="91440" bIns="45720" rtlCol="0">
            <a:normAutofit/>
          </a:bodyPr>
          <a:lstStyle/>
          <a:p>
            <a:pPr marL="0" indent="0" algn="ctr">
              <a:buNone/>
            </a:pPr>
            <a:endParaRPr lang="en-GB" sz="3200" dirty="0" smtClean="0">
              <a:solidFill>
                <a:schemeClr val="tx2"/>
              </a:solidFill>
              <a:latin typeface="Calibri Light" pitchFamily="34" charset="0"/>
            </a:endParaRPr>
          </a:p>
          <a:p>
            <a:pPr marL="0" indent="0" algn="ctr">
              <a:buNone/>
            </a:pPr>
            <a:endParaRPr lang="en-GB" sz="3200" dirty="0">
              <a:solidFill>
                <a:schemeClr val="tx2"/>
              </a:solidFill>
              <a:latin typeface="Calibri Light" pitchFamily="34" charset="0"/>
            </a:endParaRPr>
          </a:p>
          <a:p>
            <a:pPr marL="0" indent="0" algn="ctr">
              <a:buNone/>
            </a:pPr>
            <a:r>
              <a:rPr lang="en-GB" sz="3200" dirty="0">
                <a:solidFill>
                  <a:schemeClr val="tx2"/>
                </a:solidFill>
                <a:latin typeface="Calibri Light" pitchFamily="34" charset="0"/>
              </a:rPr>
              <a:t>“The room was good but the food was very bad.”</a:t>
            </a:r>
            <a:endParaRPr lang="en-GB" sz="3200" dirty="0" smtClean="0">
              <a:solidFill>
                <a:schemeClr val="tx1">
                  <a:lumMod val="85000"/>
                </a:schemeClr>
              </a:solidFill>
              <a:latin typeface="Calibri Light" pitchFamily="34" charset="0"/>
            </a:endParaRPr>
          </a:p>
          <a:p>
            <a:pPr algn="ctr"/>
            <a:endParaRPr lang="en-GB" sz="3200" dirty="0" smtClean="0">
              <a:solidFill>
                <a:schemeClr val="tx2"/>
              </a:solidFill>
              <a:latin typeface="Calibri Light" pitchFamily="34" charset="0"/>
            </a:endParaRPr>
          </a:p>
        </p:txBody>
      </p:sp>
    </p:spTree>
    <p:extLst>
      <p:ext uri="{BB962C8B-B14F-4D97-AF65-F5344CB8AC3E}">
        <p14:creationId xmlns:p14="http://schemas.microsoft.com/office/powerpoint/2010/main" val="2715278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a:latin typeface="Segoe UI Light" pitchFamily="34" charset="0"/>
                <a:cs typeface="Segoe UI Light" pitchFamily="34" charset="0"/>
              </a:rPr>
              <a:t>Feature-Aspect Based Analysis</a:t>
            </a:r>
          </a:p>
        </p:txBody>
      </p:sp>
      <p:sp>
        <p:nvSpPr>
          <p:cNvPr id="3" name="Date Placeholder 2"/>
          <p:cNvSpPr>
            <a:spLocks noGrp="1"/>
          </p:cNvSpPr>
          <p:nvPr>
            <p:ph type="dt" sz="half" idx="10"/>
          </p:nvPr>
        </p:nvSpPr>
        <p:spPr/>
        <p:txBody>
          <a:bodyPr/>
          <a:lstStyle/>
          <a:p>
            <a:fld id="{85B1E817-EA96-4243-9E20-499C5F9CA18F}"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23</a:t>
            </a:fld>
            <a:endParaRPr lang="en-GB"/>
          </a:p>
        </p:txBody>
      </p:sp>
      <p:sp>
        <p:nvSpPr>
          <p:cNvPr id="8" name="Content Placeholder 7"/>
          <p:cNvSpPr>
            <a:spLocks noGrp="1"/>
          </p:cNvSpPr>
          <p:nvPr>
            <p:ph sz="quarter" idx="13"/>
          </p:nvPr>
        </p:nvSpPr>
        <p:spPr/>
        <p:txBody>
          <a:bodyPr/>
          <a:lstStyle/>
          <a:p>
            <a:endParaRPr lang="en-GB"/>
          </a:p>
        </p:txBody>
      </p:sp>
      <p:pic>
        <p:nvPicPr>
          <p:cNvPr id="2050" name="Picture 2" descr="C:\Users\ankush\AppData\Local\Skitch\Screenshot_013015_114736_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2293"/>
            <a:ext cx="9144000" cy="343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615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a:latin typeface="Segoe UI Light" pitchFamily="34" charset="0"/>
                <a:cs typeface="Segoe UI Light" pitchFamily="34" charset="0"/>
              </a:rPr>
              <a:t>Feature-Aspect Based Analysis</a:t>
            </a:r>
          </a:p>
        </p:txBody>
      </p:sp>
      <p:sp>
        <p:nvSpPr>
          <p:cNvPr id="3" name="Date Placeholder 2"/>
          <p:cNvSpPr>
            <a:spLocks noGrp="1"/>
          </p:cNvSpPr>
          <p:nvPr>
            <p:ph type="dt" sz="half" idx="10"/>
          </p:nvPr>
        </p:nvSpPr>
        <p:spPr/>
        <p:txBody>
          <a:bodyPr/>
          <a:lstStyle/>
          <a:p>
            <a:fld id="{AD8450A7-3F71-4FC2-97A0-69AFFB44F807}"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dirty="0"/>
          </a:p>
        </p:txBody>
      </p:sp>
      <p:sp>
        <p:nvSpPr>
          <p:cNvPr id="5" name="Slide Number Placeholder 4"/>
          <p:cNvSpPr>
            <a:spLocks noGrp="1"/>
          </p:cNvSpPr>
          <p:nvPr>
            <p:ph type="sldNum" sz="quarter" idx="12"/>
          </p:nvPr>
        </p:nvSpPr>
        <p:spPr/>
        <p:txBody>
          <a:bodyPr/>
          <a:lstStyle/>
          <a:p>
            <a:fld id="{DB289EA8-C630-4BC6-AB86-18849AF82AE7}" type="slidenum">
              <a:rPr lang="en-GB" smtClean="0"/>
              <a:pPr/>
              <a:t>24</a:t>
            </a:fld>
            <a:endParaRPr lang="en-GB"/>
          </a:p>
        </p:txBody>
      </p:sp>
      <p:pic>
        <p:nvPicPr>
          <p:cNvPr id="1026" name="Picture 2" descr="C:\Users\ankush\AppData\Local\Skitch\Screenshot_012815_105519_PM.jpg"/>
          <p:cNvPicPr>
            <a:picLocks noGrp="1" noChangeAspect="1" noChangeArrowheads="1"/>
          </p:cNvPicPr>
          <p:nvPr>
            <p:ph sz="quarter" idx="13"/>
          </p:nvPr>
        </p:nvPicPr>
        <p:blipFill>
          <a:blip r:embed="rId3" cstate="print">
            <a:extLst>
              <a:ext uri="{28A0092B-C50C-407E-A947-70E740481C1C}">
                <a14:useLocalDpi xmlns:a14="http://schemas.microsoft.com/office/drawing/2010/main" val="0"/>
              </a:ext>
            </a:extLst>
          </a:blip>
          <a:srcRect/>
          <a:stretch>
            <a:fillRect/>
          </a:stretch>
        </p:blipFill>
        <p:spPr bwMode="auto">
          <a:xfrm>
            <a:off x="-29118" y="1844824"/>
            <a:ext cx="9169569" cy="343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81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Steps</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63454BE5-A4A8-4E35-8D8E-7B5F4633AE21}"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25</a:t>
            </a:fld>
            <a:endParaRPr lang="en-GB"/>
          </a:p>
        </p:txBody>
      </p:sp>
      <p:sp>
        <p:nvSpPr>
          <p:cNvPr id="6" name="Content Placeholder 5"/>
          <p:cNvSpPr>
            <a:spLocks noGrp="1"/>
          </p:cNvSpPr>
          <p:nvPr>
            <p:ph sz="quarter" idx="13"/>
          </p:nvPr>
        </p:nvSpPr>
        <p:spPr/>
        <p:txBody>
          <a:bodyPr vert="horz" lIns="91440" tIns="45720" rIns="91440" bIns="45720" rtlCol="0">
            <a:normAutofit lnSpcReduction="10000"/>
          </a:bodyPr>
          <a:lstStyle/>
          <a:p>
            <a:endParaRPr lang="en-GB" sz="3600" dirty="0" smtClean="0">
              <a:solidFill>
                <a:schemeClr val="tx2"/>
              </a:solidFill>
              <a:latin typeface="Calibri Light" pitchFamily="34" charset="0"/>
            </a:endParaRPr>
          </a:p>
          <a:p>
            <a:r>
              <a:rPr lang="en-GB" sz="3200" dirty="0">
                <a:solidFill>
                  <a:schemeClr val="bg1">
                    <a:lumMod val="65000"/>
                    <a:lumOff val="35000"/>
                  </a:schemeClr>
                </a:solidFill>
                <a:latin typeface="Calibri Light" pitchFamily="34" charset="0"/>
              </a:rPr>
              <a:t>Data Acquisition System</a:t>
            </a:r>
          </a:p>
          <a:p>
            <a:r>
              <a:rPr lang="en-GB" sz="3200" dirty="0">
                <a:solidFill>
                  <a:schemeClr val="bg1">
                    <a:lumMod val="65000"/>
                    <a:lumOff val="35000"/>
                  </a:schemeClr>
                </a:solidFill>
                <a:latin typeface="Calibri Light" pitchFamily="34" charset="0"/>
              </a:rPr>
              <a:t>Sentiment Analysis</a:t>
            </a:r>
          </a:p>
          <a:p>
            <a:r>
              <a:rPr lang="en-GB" sz="3200" dirty="0">
                <a:solidFill>
                  <a:schemeClr val="bg1">
                    <a:lumMod val="65000"/>
                    <a:lumOff val="35000"/>
                  </a:schemeClr>
                </a:solidFill>
                <a:latin typeface="Calibri Light" pitchFamily="34" charset="0"/>
              </a:rPr>
              <a:t>Score Methodology</a:t>
            </a:r>
          </a:p>
          <a:p>
            <a:pPr>
              <a:lnSpc>
                <a:spcPct val="110000"/>
              </a:lnSpc>
            </a:pPr>
            <a:r>
              <a:rPr lang="en-GB" sz="3200" dirty="0">
                <a:solidFill>
                  <a:schemeClr val="bg1">
                    <a:lumMod val="65000"/>
                    <a:lumOff val="35000"/>
                  </a:schemeClr>
                </a:solidFill>
                <a:latin typeface="Calibri Light" pitchFamily="34" charset="0"/>
              </a:rPr>
              <a:t>Feature-Aspect Based Analysis</a:t>
            </a:r>
          </a:p>
          <a:p>
            <a:pPr>
              <a:lnSpc>
                <a:spcPct val="110000"/>
              </a:lnSpc>
            </a:pPr>
            <a:r>
              <a:rPr lang="en-GB" sz="3600" dirty="0">
                <a:solidFill>
                  <a:schemeClr val="tx2"/>
                </a:solidFill>
                <a:latin typeface="Calibri Light" pitchFamily="34" charset="0"/>
              </a:rPr>
              <a:t>Score Normalisation</a:t>
            </a:r>
          </a:p>
        </p:txBody>
      </p:sp>
    </p:spTree>
    <p:extLst>
      <p:ext uri="{BB962C8B-B14F-4D97-AF65-F5344CB8AC3E}">
        <p14:creationId xmlns:p14="http://schemas.microsoft.com/office/powerpoint/2010/main" val="1814876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3792"/>
            <a:ext cx="7924800" cy="1143000"/>
          </a:xfrm>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Score Normalisation:</a:t>
            </a:r>
            <a:br>
              <a:rPr lang="en-GB" sz="4000" dirty="0" smtClean="0">
                <a:latin typeface="Segoe UI Light" pitchFamily="34" charset="0"/>
                <a:cs typeface="Segoe UI Light" pitchFamily="34" charset="0"/>
              </a:rPr>
            </a:br>
            <a:r>
              <a:rPr lang="en-GB" sz="4000" dirty="0" smtClean="0">
                <a:latin typeface="Segoe UI Light" pitchFamily="34" charset="0"/>
                <a:cs typeface="Segoe UI Light" pitchFamily="34" charset="0"/>
              </a:rPr>
              <a:t>The Need</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7CD9907F-A909-4B38-B269-32156901D7D2}"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26</a:t>
            </a:fld>
            <a:endParaRPr lang="en-GB"/>
          </a:p>
        </p:txBody>
      </p:sp>
      <p:pic>
        <p:nvPicPr>
          <p:cNvPr id="8" name="Content Placeholder 7" descr="Screen Clipping"/>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395536" y="2852936"/>
            <a:ext cx="8353781" cy="1252401"/>
          </a:xfrm>
        </p:spPr>
      </p:pic>
    </p:spTree>
    <p:extLst>
      <p:ext uri="{BB962C8B-B14F-4D97-AF65-F5344CB8AC3E}">
        <p14:creationId xmlns:p14="http://schemas.microsoft.com/office/powerpoint/2010/main" val="1115153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3792"/>
            <a:ext cx="7924800" cy="1143000"/>
          </a:xfrm>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Score Normalisation:</a:t>
            </a:r>
            <a:br>
              <a:rPr lang="en-GB" sz="4000" dirty="0" smtClean="0">
                <a:latin typeface="Segoe UI Light" pitchFamily="34" charset="0"/>
                <a:cs typeface="Segoe UI Light" pitchFamily="34" charset="0"/>
              </a:rPr>
            </a:br>
            <a:r>
              <a:rPr lang="en-GB" sz="4000" dirty="0" smtClean="0">
                <a:latin typeface="Segoe UI Light" pitchFamily="34" charset="0"/>
                <a:cs typeface="Segoe UI Light" pitchFamily="34" charset="0"/>
              </a:rPr>
              <a:t>The solution</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02E1E2ED-3D56-4C8C-8CA3-D6EAB6AD4825}"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27</a:t>
            </a:fld>
            <a:endParaRPr lang="en-GB"/>
          </a:p>
        </p:txBody>
      </p:sp>
      <p:sp>
        <p:nvSpPr>
          <p:cNvPr id="6" name="Content Placeholder 5"/>
          <p:cNvSpPr>
            <a:spLocks noGrp="1"/>
          </p:cNvSpPr>
          <p:nvPr>
            <p:ph sz="quarter" idx="13"/>
          </p:nvPr>
        </p:nvSpPr>
        <p:spPr>
          <a:xfrm>
            <a:off x="611560" y="1412776"/>
            <a:ext cx="7924800" cy="4114800"/>
          </a:xfrm>
        </p:spPr>
        <p:txBody>
          <a:bodyPr>
            <a:normAutofit/>
          </a:bodyPr>
          <a:lstStyle/>
          <a:p>
            <a:endParaRPr lang="en-GB" sz="3200" dirty="0" smtClean="0">
              <a:solidFill>
                <a:schemeClr val="tx2"/>
              </a:solidFill>
              <a:latin typeface="Calibri Light" pitchFamily="34" charset="0"/>
            </a:endParaRPr>
          </a:p>
          <a:p>
            <a:r>
              <a:rPr lang="en-GB" sz="3200" dirty="0" smtClean="0">
                <a:solidFill>
                  <a:schemeClr val="tx2"/>
                </a:solidFill>
                <a:latin typeface="Calibri Light" pitchFamily="34" charset="0"/>
              </a:rPr>
              <a:t>Simply </a:t>
            </a:r>
            <a:r>
              <a:rPr lang="en-GB" sz="3200" dirty="0">
                <a:solidFill>
                  <a:schemeClr val="tx2"/>
                </a:solidFill>
                <a:latin typeface="Calibri Light" pitchFamily="34" charset="0"/>
              </a:rPr>
              <a:t>don’t </a:t>
            </a:r>
            <a:r>
              <a:rPr lang="en-GB" sz="3200" dirty="0" smtClean="0">
                <a:solidFill>
                  <a:schemeClr val="tx2"/>
                </a:solidFill>
                <a:latin typeface="Calibri Light" pitchFamily="34" charset="0"/>
              </a:rPr>
              <a:t>consider objective reviews.</a:t>
            </a:r>
          </a:p>
          <a:p>
            <a:r>
              <a:rPr lang="en-GB" sz="3200" dirty="0" smtClean="0">
                <a:solidFill>
                  <a:schemeClr val="tx2"/>
                </a:solidFill>
                <a:latin typeface="Calibri Light" pitchFamily="34" charset="0"/>
              </a:rPr>
              <a:t>We defined the range of 5.0 to 6.0</a:t>
            </a:r>
          </a:p>
          <a:p>
            <a:r>
              <a:rPr lang="en-GB" sz="3200" dirty="0" smtClean="0">
                <a:solidFill>
                  <a:schemeClr val="tx2"/>
                </a:solidFill>
                <a:latin typeface="Calibri Light" pitchFamily="34" charset="0"/>
              </a:rPr>
              <a:t>If a review lies in this range, don’t consider the review for overall rating.</a:t>
            </a:r>
          </a:p>
          <a:p>
            <a:r>
              <a:rPr lang="en-GB" sz="3200" dirty="0" smtClean="0">
                <a:solidFill>
                  <a:schemeClr val="tx2"/>
                </a:solidFill>
                <a:latin typeface="Calibri Light" pitchFamily="34" charset="0"/>
              </a:rPr>
              <a:t>Applied only for general rating</a:t>
            </a:r>
          </a:p>
        </p:txBody>
      </p:sp>
    </p:spTree>
    <p:extLst>
      <p:ext uri="{BB962C8B-B14F-4D97-AF65-F5344CB8AC3E}">
        <p14:creationId xmlns:p14="http://schemas.microsoft.com/office/powerpoint/2010/main" val="1879301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3792"/>
            <a:ext cx="7924800" cy="1143000"/>
          </a:xfrm>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Score Normalisation:</a:t>
            </a:r>
            <a:br>
              <a:rPr lang="en-GB" sz="4000" dirty="0" smtClean="0">
                <a:latin typeface="Segoe UI Light" pitchFamily="34" charset="0"/>
                <a:cs typeface="Segoe UI Light" pitchFamily="34" charset="0"/>
              </a:rPr>
            </a:br>
            <a:r>
              <a:rPr lang="en-GB" sz="4000" dirty="0" smtClean="0">
                <a:latin typeface="Segoe UI Light" pitchFamily="34" charset="0"/>
                <a:cs typeface="Segoe UI Light" pitchFamily="34" charset="0"/>
              </a:rPr>
              <a:t>The output</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796BA294-BC5F-4354-8A23-F089C6B8C4E8}"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28</a:t>
            </a:fld>
            <a:endParaRPr lang="en-GB"/>
          </a:p>
        </p:txBody>
      </p:sp>
      <p:pic>
        <p:nvPicPr>
          <p:cNvPr id="7" name="Content Placeholder 6" descr="Screen Clipping"/>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251520" y="3212976"/>
            <a:ext cx="8680237" cy="1224136"/>
          </a:xfrm>
        </p:spPr>
      </p:pic>
    </p:spTree>
    <p:extLst>
      <p:ext uri="{BB962C8B-B14F-4D97-AF65-F5344CB8AC3E}">
        <p14:creationId xmlns:p14="http://schemas.microsoft.com/office/powerpoint/2010/main" val="1147289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GB" dirty="0" smtClean="0"/>
              <a:t> </a:t>
            </a:r>
            <a:endParaRPr lang="en-GB" dirty="0"/>
          </a:p>
        </p:txBody>
      </p:sp>
      <p:sp>
        <p:nvSpPr>
          <p:cNvPr id="5" name="Title 4"/>
          <p:cNvSpPr>
            <a:spLocks noGrp="1"/>
          </p:cNvSpPr>
          <p:nvPr>
            <p:ph type="ctrTitle"/>
          </p:nvPr>
        </p:nvSpPr>
        <p:spPr/>
        <p:txBody>
          <a:bodyPr/>
          <a:lstStyle/>
          <a:p>
            <a:r>
              <a:rPr lang="en-GB" sz="4400" dirty="0" smtClean="0">
                <a:latin typeface="Segoe UI Light" pitchFamily="34" charset="0"/>
                <a:cs typeface="Segoe UI Light" pitchFamily="34" charset="0"/>
              </a:rPr>
              <a:t>Okay, how to use it ?</a:t>
            </a:r>
            <a:endParaRPr lang="en-GB" sz="4400" dirty="0">
              <a:latin typeface="Segoe UI Light" pitchFamily="34" charset="0"/>
              <a:cs typeface="Segoe UI Light" pitchFamily="34" charset="0"/>
            </a:endParaRPr>
          </a:p>
        </p:txBody>
      </p:sp>
      <p:sp>
        <p:nvSpPr>
          <p:cNvPr id="13" name="Date Placeholder 12"/>
          <p:cNvSpPr>
            <a:spLocks noGrp="1"/>
          </p:cNvSpPr>
          <p:nvPr>
            <p:ph type="dt" sz="half" idx="10"/>
          </p:nvPr>
        </p:nvSpPr>
        <p:spPr/>
        <p:txBody>
          <a:bodyPr/>
          <a:lstStyle/>
          <a:p>
            <a:fld id="{8A1810A0-2C8A-439C-974F-49A1986F327F}" type="datetime1">
              <a:rPr lang="en-GB" smtClean="0"/>
              <a:t>31/01/2015</a:t>
            </a:fld>
            <a:endParaRPr lang="en-GB"/>
          </a:p>
        </p:txBody>
      </p:sp>
      <p:sp>
        <p:nvSpPr>
          <p:cNvPr id="14" name="Footer Placeholder 13"/>
          <p:cNvSpPr>
            <a:spLocks noGrp="1"/>
          </p:cNvSpPr>
          <p:nvPr>
            <p:ph type="ftr" sz="quarter" idx="11"/>
          </p:nvPr>
        </p:nvSpPr>
        <p:spPr/>
        <p:txBody>
          <a:bodyPr/>
          <a:lstStyle/>
          <a:p>
            <a:r>
              <a:rPr lang="en-GB" smtClean="0"/>
              <a:t>Hotels Review Reviewed | Group 9</a:t>
            </a:r>
            <a:endParaRPr lang="en-GB"/>
          </a:p>
        </p:txBody>
      </p:sp>
      <p:sp>
        <p:nvSpPr>
          <p:cNvPr id="15" name="Slide Number Placeholder 14"/>
          <p:cNvSpPr>
            <a:spLocks noGrp="1"/>
          </p:cNvSpPr>
          <p:nvPr>
            <p:ph type="sldNum" sz="quarter" idx="12"/>
          </p:nvPr>
        </p:nvSpPr>
        <p:spPr/>
        <p:txBody>
          <a:bodyPr/>
          <a:lstStyle/>
          <a:p>
            <a:fld id="{DB289EA8-C630-4BC6-AB86-18849AF82AE7}" type="slidenum">
              <a:rPr lang="en-GB" smtClean="0"/>
              <a:pPr/>
              <a:t>29</a:t>
            </a:fld>
            <a:endParaRPr lang="en-GB"/>
          </a:p>
        </p:txBody>
      </p:sp>
    </p:spTree>
    <p:extLst>
      <p:ext uri="{BB962C8B-B14F-4D97-AF65-F5344CB8AC3E}">
        <p14:creationId xmlns:p14="http://schemas.microsoft.com/office/powerpoint/2010/main" val="412957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Who We offer to?</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E9D360FA-70FB-4BEA-B929-916DD34D2F4F}"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r>
              <a:rPr lang="en-GB" sz="3200" dirty="0">
                <a:solidFill>
                  <a:schemeClr val="tx2"/>
                </a:solidFill>
                <a:latin typeface="Calibri Light" pitchFamily="34" charset="0"/>
              </a:rPr>
              <a:t>Common Mass, trying to book tickets </a:t>
            </a:r>
            <a:r>
              <a:rPr lang="en-GB" sz="3200" dirty="0" smtClean="0">
                <a:solidFill>
                  <a:schemeClr val="tx2"/>
                </a:solidFill>
                <a:latin typeface="Calibri Light" pitchFamily="34" charset="0"/>
              </a:rPr>
              <a:t>for best-fit hotels according to filters and preferences.</a:t>
            </a:r>
          </a:p>
          <a:p>
            <a:r>
              <a:rPr lang="en-GB" sz="2800" dirty="0" smtClean="0">
                <a:solidFill>
                  <a:schemeClr val="bg1">
                    <a:lumMod val="65000"/>
                    <a:lumOff val="35000"/>
                  </a:schemeClr>
                </a:solidFill>
                <a:latin typeface="Calibri Light" pitchFamily="34" charset="0"/>
              </a:rPr>
              <a:t>Currently Existing Booking Platforms, trying to increase their conversion rate by showing reviews and ratings to users.</a:t>
            </a:r>
          </a:p>
          <a:p>
            <a:r>
              <a:rPr lang="en-GB" sz="2800" dirty="0" smtClean="0">
                <a:solidFill>
                  <a:schemeClr val="bg1">
                    <a:lumMod val="65000"/>
                    <a:lumOff val="35000"/>
                  </a:schemeClr>
                </a:solidFill>
                <a:latin typeface="Calibri Light" pitchFamily="34" charset="0"/>
              </a:rPr>
              <a:t>Hotel Managers, trying to get to know users’ views about their hotel.</a:t>
            </a:r>
            <a:endParaRPr lang="en-GB" sz="2800" dirty="0">
              <a:solidFill>
                <a:schemeClr val="bg1">
                  <a:lumMod val="65000"/>
                  <a:lumOff val="35000"/>
                </a:schemeClr>
              </a:solidFill>
              <a:latin typeface="Calibri Light" pitchFamily="34" charset="0"/>
            </a:endParaRPr>
          </a:p>
        </p:txBody>
      </p:sp>
    </p:spTree>
    <p:extLst>
      <p:ext uri="{BB962C8B-B14F-4D97-AF65-F5344CB8AC3E}">
        <p14:creationId xmlns:p14="http://schemas.microsoft.com/office/powerpoint/2010/main" val="10184950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Okay, How do we use it ?</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3BFCDE5A-7C0E-49D0-B888-1F06DCD6F57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30</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600" dirty="0" smtClean="0">
              <a:solidFill>
                <a:schemeClr val="tx2"/>
              </a:solidFill>
              <a:latin typeface="Calibri Light" pitchFamily="34" charset="0"/>
            </a:endParaRPr>
          </a:p>
          <a:p>
            <a:r>
              <a:rPr lang="en-GB" sz="3600" dirty="0" smtClean="0">
                <a:solidFill>
                  <a:schemeClr val="tx2"/>
                </a:solidFill>
                <a:latin typeface="Calibri Light" pitchFamily="34" charset="0"/>
              </a:rPr>
              <a:t>Command Line Interface</a:t>
            </a:r>
            <a:endParaRPr lang="en-GB" sz="3200" dirty="0" smtClean="0">
              <a:solidFill>
                <a:schemeClr val="bg1">
                  <a:lumMod val="65000"/>
                  <a:lumOff val="35000"/>
                </a:schemeClr>
              </a:solidFill>
              <a:latin typeface="Calibri Light" pitchFamily="34" charset="0"/>
            </a:endParaRPr>
          </a:p>
          <a:p>
            <a:r>
              <a:rPr lang="en-GB" sz="3200" dirty="0" smtClean="0">
                <a:solidFill>
                  <a:schemeClr val="bg1">
                    <a:lumMod val="65000"/>
                    <a:lumOff val="35000"/>
                  </a:schemeClr>
                </a:solidFill>
                <a:latin typeface="Calibri Light" pitchFamily="34" charset="0"/>
              </a:rPr>
              <a:t>Web-based simple interface</a:t>
            </a:r>
            <a:endParaRPr lang="en-GB" sz="3200" dirty="0">
              <a:solidFill>
                <a:schemeClr val="bg1">
                  <a:lumMod val="65000"/>
                  <a:lumOff val="35000"/>
                </a:schemeClr>
              </a:solidFill>
              <a:latin typeface="Calibri Light" pitchFamily="34" charset="0"/>
            </a:endParaRPr>
          </a:p>
          <a:p>
            <a:pPr>
              <a:lnSpc>
                <a:spcPct val="110000"/>
              </a:lnSpc>
            </a:pPr>
            <a:r>
              <a:rPr lang="en-GB" sz="3200" dirty="0" smtClean="0">
                <a:solidFill>
                  <a:schemeClr val="bg1">
                    <a:lumMod val="65000"/>
                    <a:lumOff val="35000"/>
                  </a:schemeClr>
                </a:solidFill>
                <a:latin typeface="Calibri Light" pitchFamily="34" charset="0"/>
              </a:rPr>
              <a:t>Web-based advanced interface</a:t>
            </a:r>
            <a:endParaRPr lang="en-GB" sz="3200" dirty="0">
              <a:solidFill>
                <a:schemeClr val="bg1">
                  <a:lumMod val="65000"/>
                  <a:lumOff val="35000"/>
                </a:schemeClr>
              </a:solidFill>
              <a:latin typeface="Calibri Light" pitchFamily="34" charset="0"/>
            </a:endParaRPr>
          </a:p>
        </p:txBody>
      </p:sp>
    </p:spTree>
    <p:extLst>
      <p:ext uri="{BB962C8B-B14F-4D97-AF65-F5344CB8AC3E}">
        <p14:creationId xmlns:p14="http://schemas.microsoft.com/office/powerpoint/2010/main" val="22016422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Command line interface</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4DD6DCDD-209A-4790-ABEF-79A992ED7D2E}"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31</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smtClean="0">
              <a:solidFill>
                <a:schemeClr val="tx2"/>
              </a:solidFill>
              <a:latin typeface="Calibri Light" pitchFamily="34" charset="0"/>
            </a:endParaRPr>
          </a:p>
          <a:p>
            <a:r>
              <a:rPr lang="en-GB" sz="3200" dirty="0" smtClean="0">
                <a:solidFill>
                  <a:schemeClr val="tx2"/>
                </a:solidFill>
                <a:latin typeface="Calibri Light" pitchFamily="34" charset="0"/>
              </a:rPr>
              <a:t>Code written in PYTHON</a:t>
            </a:r>
          </a:p>
          <a:p>
            <a:r>
              <a:rPr lang="en-GB" sz="3200" dirty="0" smtClean="0">
                <a:solidFill>
                  <a:schemeClr val="tx2"/>
                </a:solidFill>
                <a:latin typeface="Calibri Light" pitchFamily="34" charset="0"/>
              </a:rPr>
              <a:t>Works in windows</a:t>
            </a:r>
          </a:p>
          <a:p>
            <a:r>
              <a:rPr lang="en-GB" sz="3200" dirty="0" smtClean="0">
                <a:solidFill>
                  <a:schemeClr val="tx2"/>
                </a:solidFill>
                <a:latin typeface="Calibri Light" pitchFamily="34" charset="0"/>
              </a:rPr>
              <a:t>Single command to roll</a:t>
            </a:r>
          </a:p>
        </p:txBody>
      </p:sp>
    </p:spTree>
    <p:extLst>
      <p:ext uri="{BB962C8B-B14F-4D97-AF65-F5344CB8AC3E}">
        <p14:creationId xmlns:p14="http://schemas.microsoft.com/office/powerpoint/2010/main" val="19567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Command line interface</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7A376EAC-CA43-4803-A593-9522BE297511}"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32</a:t>
            </a:fld>
            <a:endParaRPr lang="en-GB"/>
          </a:p>
        </p:txBody>
      </p:sp>
      <p:pic>
        <p:nvPicPr>
          <p:cNvPr id="3076" name="Picture 4" descr="C:\Users\ankush\AppData\Local\Skitch\Screenshot_013115_101807_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87615"/>
            <a:ext cx="9144000" cy="1323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569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Command line interface</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0D9E897D-D59F-433E-917A-5DE6EB84577F}"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33</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smtClean="0">
              <a:solidFill>
                <a:schemeClr val="tx2"/>
              </a:solidFill>
              <a:latin typeface="Calibri Light" pitchFamily="34" charset="0"/>
            </a:endParaRPr>
          </a:p>
          <a:p>
            <a:r>
              <a:rPr lang="en-GB" sz="3200" dirty="0" smtClean="0">
                <a:solidFill>
                  <a:schemeClr val="tx2"/>
                </a:solidFill>
                <a:latin typeface="Calibri Light" pitchFamily="34" charset="0"/>
              </a:rPr>
              <a:t>Files generated in $</a:t>
            </a:r>
            <a:r>
              <a:rPr lang="en-GB" sz="3200" dirty="0" err="1" smtClean="0">
                <a:solidFill>
                  <a:schemeClr val="tx2"/>
                </a:solidFill>
                <a:latin typeface="Calibri Light" pitchFamily="34" charset="0"/>
              </a:rPr>
              <a:t>city_name</a:t>
            </a:r>
            <a:r>
              <a:rPr lang="en-GB" sz="3200" dirty="0" smtClean="0">
                <a:solidFill>
                  <a:schemeClr val="tx2"/>
                </a:solidFill>
                <a:latin typeface="Calibri Light" pitchFamily="34" charset="0"/>
              </a:rPr>
              <a:t> directory</a:t>
            </a:r>
          </a:p>
          <a:p>
            <a:pPr lvl="1"/>
            <a:r>
              <a:rPr lang="en-GB" sz="3200" dirty="0" err="1" smtClean="0">
                <a:solidFill>
                  <a:schemeClr val="tx2"/>
                </a:solidFill>
                <a:latin typeface="Calibri Light" pitchFamily="34" charset="0"/>
              </a:rPr>
              <a:t>review.json</a:t>
            </a:r>
            <a:endParaRPr lang="en-GB" sz="3200" dirty="0" smtClean="0">
              <a:solidFill>
                <a:schemeClr val="tx2"/>
              </a:solidFill>
              <a:latin typeface="Calibri Light" pitchFamily="34" charset="0"/>
            </a:endParaRPr>
          </a:p>
          <a:p>
            <a:pPr lvl="1"/>
            <a:r>
              <a:rPr lang="en-GB" sz="3200" dirty="0" smtClean="0">
                <a:solidFill>
                  <a:schemeClr val="tx2"/>
                </a:solidFill>
                <a:latin typeface="Calibri Light" pitchFamily="34" charset="0"/>
              </a:rPr>
              <a:t>rate.csv</a:t>
            </a:r>
          </a:p>
          <a:p>
            <a:pPr lvl="1"/>
            <a:r>
              <a:rPr lang="en-GB" sz="3200" dirty="0" smtClean="0">
                <a:solidFill>
                  <a:schemeClr val="tx2"/>
                </a:solidFill>
                <a:latin typeface="Calibri Light" pitchFamily="34" charset="0"/>
              </a:rPr>
              <a:t>text.txt</a:t>
            </a:r>
            <a:endParaRPr lang="en-GB" sz="3200" dirty="0" smtClean="0">
              <a:solidFill>
                <a:schemeClr val="tx2"/>
              </a:solidFill>
              <a:latin typeface="Calibri Light" pitchFamily="34" charset="0"/>
            </a:endParaRPr>
          </a:p>
        </p:txBody>
      </p:sp>
    </p:spTree>
    <p:extLst>
      <p:ext uri="{BB962C8B-B14F-4D97-AF65-F5344CB8AC3E}">
        <p14:creationId xmlns:p14="http://schemas.microsoft.com/office/powerpoint/2010/main" val="3460394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Okay, How do we use it ?</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E08CEAB8-90FA-4611-B04F-112672F02CC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34</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600" dirty="0" smtClean="0">
              <a:solidFill>
                <a:schemeClr val="tx2"/>
              </a:solidFill>
              <a:latin typeface="Calibri Light" pitchFamily="34" charset="0"/>
            </a:endParaRPr>
          </a:p>
          <a:p>
            <a:r>
              <a:rPr lang="en-GB" sz="3200" dirty="0">
                <a:solidFill>
                  <a:schemeClr val="bg1">
                    <a:lumMod val="65000"/>
                    <a:lumOff val="35000"/>
                  </a:schemeClr>
                </a:solidFill>
                <a:latin typeface="Calibri Light" pitchFamily="34" charset="0"/>
              </a:rPr>
              <a:t>Command Line Interface</a:t>
            </a:r>
          </a:p>
          <a:p>
            <a:r>
              <a:rPr lang="en-GB" sz="3600" dirty="0">
                <a:solidFill>
                  <a:schemeClr val="tx2"/>
                </a:solidFill>
                <a:latin typeface="Calibri Light" pitchFamily="34" charset="0"/>
              </a:rPr>
              <a:t>Web-based </a:t>
            </a:r>
            <a:r>
              <a:rPr lang="en-GB" sz="3600" dirty="0" smtClean="0">
                <a:solidFill>
                  <a:schemeClr val="tx2"/>
                </a:solidFill>
                <a:latin typeface="Calibri Light" pitchFamily="34" charset="0"/>
              </a:rPr>
              <a:t>minimal interface</a:t>
            </a:r>
            <a:endParaRPr lang="en-GB" sz="3600" dirty="0">
              <a:solidFill>
                <a:schemeClr val="tx2"/>
              </a:solidFill>
              <a:latin typeface="Calibri Light" pitchFamily="34" charset="0"/>
            </a:endParaRPr>
          </a:p>
          <a:p>
            <a:pPr>
              <a:lnSpc>
                <a:spcPct val="110000"/>
              </a:lnSpc>
            </a:pPr>
            <a:r>
              <a:rPr lang="en-GB" sz="3200" dirty="0" smtClean="0">
                <a:solidFill>
                  <a:schemeClr val="bg1">
                    <a:lumMod val="65000"/>
                    <a:lumOff val="35000"/>
                  </a:schemeClr>
                </a:solidFill>
                <a:latin typeface="Calibri Light" pitchFamily="34" charset="0"/>
              </a:rPr>
              <a:t>Web-based advanced interface</a:t>
            </a:r>
            <a:endParaRPr lang="en-GB" sz="3200" dirty="0">
              <a:solidFill>
                <a:schemeClr val="bg1">
                  <a:lumMod val="65000"/>
                  <a:lumOff val="35000"/>
                </a:schemeClr>
              </a:solidFill>
              <a:latin typeface="Calibri Light" pitchFamily="34" charset="0"/>
            </a:endParaRPr>
          </a:p>
        </p:txBody>
      </p:sp>
    </p:spTree>
    <p:extLst>
      <p:ext uri="{BB962C8B-B14F-4D97-AF65-F5344CB8AC3E}">
        <p14:creationId xmlns:p14="http://schemas.microsoft.com/office/powerpoint/2010/main" val="3848426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08CEAB8-90FA-4611-B04F-112672F02CC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35</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a:solidFill>
                <a:schemeClr val="bg1">
                  <a:lumMod val="65000"/>
                  <a:lumOff val="35000"/>
                </a:schemeClr>
              </a:solidFill>
              <a:latin typeface="Calibri Light" pitchFamily="34" charset="0"/>
            </a:endParaRPr>
          </a:p>
        </p:txBody>
      </p:sp>
      <p:pic>
        <p:nvPicPr>
          <p:cNvPr id="5122" name="Picture 2" descr="C:\Users\ankush\AppData\Local\Skitch\Screenshot_013115_013205_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3919"/>
            <a:ext cx="9144000" cy="567119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p:txBody>
          <a:bodyPr/>
          <a:lstStyle/>
          <a:p>
            <a:endParaRPr lang="en-GB"/>
          </a:p>
        </p:txBody>
      </p:sp>
    </p:spTree>
    <p:extLst>
      <p:ext uri="{BB962C8B-B14F-4D97-AF65-F5344CB8AC3E}">
        <p14:creationId xmlns:p14="http://schemas.microsoft.com/office/powerpoint/2010/main" val="2348648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Web-based minimal interface</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E08CEAB8-90FA-4611-B04F-112672F02CC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36</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a:solidFill>
                <a:schemeClr val="bg1">
                  <a:lumMod val="65000"/>
                  <a:lumOff val="35000"/>
                </a:schemeClr>
              </a:solidFill>
              <a:latin typeface="Calibri Light" pitchFamily="34" charset="0"/>
            </a:endParaRPr>
          </a:p>
        </p:txBody>
      </p:sp>
      <p:pic>
        <p:nvPicPr>
          <p:cNvPr id="6146" name="Picture 2" descr="C:\Users\ankush\Desktop\final\attachments\screenshots\simple2.jpg"/>
          <p:cNvPicPr>
            <a:picLocks noChangeAspect="1" noChangeArrowheads="1"/>
          </p:cNvPicPr>
          <p:nvPr/>
        </p:nvPicPr>
        <p:blipFill rotWithShape="1">
          <a:blip r:embed="rId3">
            <a:extLst>
              <a:ext uri="{28A0092B-C50C-407E-A947-70E740481C1C}">
                <a14:useLocalDpi xmlns:a14="http://schemas.microsoft.com/office/drawing/2010/main" val="0"/>
              </a:ext>
            </a:extLst>
          </a:blip>
          <a:srcRect l="19823" r="17398"/>
          <a:stretch/>
        </p:blipFill>
        <p:spPr bwMode="auto">
          <a:xfrm>
            <a:off x="0" y="715479"/>
            <a:ext cx="9144000" cy="61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3944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Web-based minimal interface</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E08CEAB8-90FA-4611-B04F-112672F02CC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37</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a:solidFill>
                <a:schemeClr val="bg1">
                  <a:lumMod val="65000"/>
                  <a:lumOff val="35000"/>
                </a:schemeClr>
              </a:solidFill>
              <a:latin typeface="Calibri Light" pitchFamily="34" charset="0"/>
            </a:endParaRPr>
          </a:p>
        </p:txBody>
      </p:sp>
      <p:pic>
        <p:nvPicPr>
          <p:cNvPr id="7170" name="Picture 2" descr="C:\Users\ankush\Desktop\final\attachments\screenshots\simple3.jpg"/>
          <p:cNvPicPr>
            <a:picLocks noChangeAspect="1" noChangeArrowheads="1"/>
          </p:cNvPicPr>
          <p:nvPr/>
        </p:nvPicPr>
        <p:blipFill rotWithShape="1">
          <a:blip r:embed="rId3">
            <a:extLst>
              <a:ext uri="{28A0092B-C50C-407E-A947-70E740481C1C}">
                <a14:useLocalDpi xmlns:a14="http://schemas.microsoft.com/office/drawing/2010/main" val="0"/>
              </a:ext>
            </a:extLst>
          </a:blip>
          <a:srcRect l="19046" r="25211"/>
          <a:stretch/>
        </p:blipFill>
        <p:spPr bwMode="auto">
          <a:xfrm>
            <a:off x="0" y="260648"/>
            <a:ext cx="9144000" cy="659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978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Web-based minimal interface</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E08CEAB8-90FA-4611-B04F-112672F02CC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38</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a:solidFill>
                <a:schemeClr val="bg1">
                  <a:lumMod val="65000"/>
                  <a:lumOff val="35000"/>
                </a:schemeClr>
              </a:solidFill>
              <a:latin typeface="Calibri Light" pitchFamily="34" charset="0"/>
            </a:endParaRPr>
          </a:p>
        </p:txBody>
      </p:sp>
      <p:pic>
        <p:nvPicPr>
          <p:cNvPr id="8194" name="Picture 2" descr="C:\Users\ankush\AppData\Local\Skitch\Screenshot_013115_013530_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6076"/>
            <a:ext cx="9144000" cy="407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654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Web-based minimal interface</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E08CEAB8-90FA-4611-B04F-112672F02CC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39</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a:solidFill>
                <a:schemeClr val="bg1">
                  <a:lumMod val="65000"/>
                  <a:lumOff val="35000"/>
                </a:schemeClr>
              </a:solidFill>
              <a:latin typeface="Calibri Light" pitchFamily="34" charset="0"/>
            </a:endParaRPr>
          </a:p>
        </p:txBody>
      </p:sp>
      <p:pic>
        <p:nvPicPr>
          <p:cNvPr id="9218" name="Picture 2" descr="C:\Users\ankush\AppData\Local\Skitch\Screenshot_013115_013621_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81958"/>
            <a:ext cx="9144000" cy="395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59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Who We offer to?</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42CEDCA8-6FD3-474C-8C04-25F0F771D41F}"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4</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r>
              <a:rPr lang="en-GB" sz="2800" dirty="0">
                <a:solidFill>
                  <a:schemeClr val="bg1">
                    <a:lumMod val="65000"/>
                    <a:lumOff val="35000"/>
                  </a:schemeClr>
                </a:solidFill>
                <a:latin typeface="Calibri Light" pitchFamily="34" charset="0"/>
              </a:rPr>
              <a:t>Common Mass, trying to book tickets </a:t>
            </a:r>
            <a:r>
              <a:rPr lang="en-GB" sz="2800" dirty="0" smtClean="0">
                <a:solidFill>
                  <a:schemeClr val="bg1">
                    <a:lumMod val="65000"/>
                    <a:lumOff val="35000"/>
                  </a:schemeClr>
                </a:solidFill>
                <a:latin typeface="Calibri Light" pitchFamily="34" charset="0"/>
              </a:rPr>
              <a:t>for best-fit hotels according to filters and preferences.</a:t>
            </a:r>
          </a:p>
          <a:p>
            <a:r>
              <a:rPr lang="en-GB" sz="3200" dirty="0" smtClean="0">
                <a:solidFill>
                  <a:schemeClr val="tx2"/>
                </a:solidFill>
                <a:latin typeface="Calibri Light" pitchFamily="34" charset="0"/>
              </a:rPr>
              <a:t>Currently Existing Booking Platforms, trying to increase their conversion rate by showing reviews and ratings to users.</a:t>
            </a:r>
          </a:p>
          <a:p>
            <a:r>
              <a:rPr lang="en-GB" sz="2800" dirty="0" smtClean="0">
                <a:solidFill>
                  <a:schemeClr val="bg1">
                    <a:lumMod val="65000"/>
                    <a:lumOff val="35000"/>
                  </a:schemeClr>
                </a:solidFill>
                <a:latin typeface="Calibri Light" pitchFamily="34" charset="0"/>
              </a:rPr>
              <a:t>Hotel Managers, trying to get to know users’ views about their hotel.</a:t>
            </a:r>
            <a:endParaRPr lang="en-GB" sz="2800" dirty="0">
              <a:solidFill>
                <a:schemeClr val="bg1">
                  <a:lumMod val="65000"/>
                  <a:lumOff val="35000"/>
                </a:schemeClr>
              </a:solidFill>
              <a:latin typeface="Calibri Light" pitchFamily="34" charset="0"/>
            </a:endParaRPr>
          </a:p>
        </p:txBody>
      </p:sp>
    </p:spTree>
    <p:extLst>
      <p:ext uri="{BB962C8B-B14F-4D97-AF65-F5344CB8AC3E}">
        <p14:creationId xmlns:p14="http://schemas.microsoft.com/office/powerpoint/2010/main" val="6114927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Okay, How do we use it ?</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6483A05D-47CB-4E2C-9E5D-8E452133DD8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40</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600" dirty="0" smtClean="0">
              <a:solidFill>
                <a:schemeClr val="tx2"/>
              </a:solidFill>
              <a:latin typeface="Calibri Light" pitchFamily="34" charset="0"/>
            </a:endParaRPr>
          </a:p>
          <a:p>
            <a:r>
              <a:rPr lang="en-GB" sz="3200" dirty="0">
                <a:solidFill>
                  <a:schemeClr val="bg1">
                    <a:lumMod val="65000"/>
                    <a:lumOff val="35000"/>
                  </a:schemeClr>
                </a:solidFill>
                <a:latin typeface="Calibri Light" pitchFamily="34" charset="0"/>
              </a:rPr>
              <a:t>Command Line Interface</a:t>
            </a:r>
          </a:p>
          <a:p>
            <a:r>
              <a:rPr lang="en-GB" sz="3200" dirty="0">
                <a:solidFill>
                  <a:schemeClr val="bg1">
                    <a:lumMod val="65000"/>
                    <a:lumOff val="35000"/>
                  </a:schemeClr>
                </a:solidFill>
                <a:latin typeface="Calibri Light" pitchFamily="34" charset="0"/>
              </a:rPr>
              <a:t>Web-based minimal interface</a:t>
            </a:r>
          </a:p>
          <a:p>
            <a:pPr>
              <a:lnSpc>
                <a:spcPct val="110000"/>
              </a:lnSpc>
            </a:pPr>
            <a:r>
              <a:rPr lang="en-GB" sz="3600" dirty="0">
                <a:solidFill>
                  <a:schemeClr val="tx2"/>
                </a:solidFill>
                <a:latin typeface="Calibri Light" pitchFamily="34" charset="0"/>
              </a:rPr>
              <a:t>Web-based advanced interface</a:t>
            </a:r>
          </a:p>
        </p:txBody>
      </p:sp>
    </p:spTree>
    <p:extLst>
      <p:ext uri="{BB962C8B-B14F-4D97-AF65-F5344CB8AC3E}">
        <p14:creationId xmlns:p14="http://schemas.microsoft.com/office/powerpoint/2010/main" val="1012075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82880" cy="1143000"/>
          </a:xfrm>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Web-based Advanced interface</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E08CEAB8-90FA-4611-B04F-112672F02CC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41</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a:solidFill>
                <a:schemeClr val="bg1">
                  <a:lumMod val="65000"/>
                  <a:lumOff val="35000"/>
                </a:schemeClr>
              </a:solidFill>
              <a:latin typeface="Calibri Light" pitchFamily="34" charset="0"/>
            </a:endParaRPr>
          </a:p>
        </p:txBody>
      </p:sp>
      <p:pic>
        <p:nvPicPr>
          <p:cNvPr id="10242" name="Picture 2" descr="C:\Users\ankush\AppData\Local\Skitch\Screenshot_013115_013708_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4692"/>
            <a:ext cx="9144000" cy="434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6716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82880" cy="1143000"/>
          </a:xfrm>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Web-based Advanced interface</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E08CEAB8-90FA-4611-B04F-112672F02CC9}"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42</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a:solidFill>
                <a:schemeClr val="bg1">
                  <a:lumMod val="65000"/>
                  <a:lumOff val="35000"/>
                </a:schemeClr>
              </a:solidFill>
              <a:latin typeface="Calibri Light" pitchFamily="34" charset="0"/>
            </a:endParaRPr>
          </a:p>
        </p:txBody>
      </p:sp>
      <p:pic>
        <p:nvPicPr>
          <p:cNvPr id="11266" name="Picture 2" descr="C:\Users\ankush\AppData\Local\Skitch\Screenshot_013115_013758_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2696"/>
            <a:ext cx="9144000" cy="359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3510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9CD81-FDE3-4D27-AD68-F2C0DEC43D1B}" type="datetime1">
              <a:rPr lang="en-GB" smtClean="0"/>
              <a:t>31/01/2015</a:t>
            </a:fld>
            <a:endParaRPr lang="en-GB"/>
          </a:p>
        </p:txBody>
      </p:sp>
      <p:sp>
        <p:nvSpPr>
          <p:cNvPr id="3" name="Footer Placeholder 2"/>
          <p:cNvSpPr>
            <a:spLocks noGrp="1"/>
          </p:cNvSpPr>
          <p:nvPr>
            <p:ph type="ftr" sz="quarter" idx="11"/>
          </p:nvPr>
        </p:nvSpPr>
        <p:spPr/>
        <p:txBody>
          <a:bodyPr/>
          <a:lstStyle/>
          <a:p>
            <a:r>
              <a:rPr lang="en-GB" smtClean="0"/>
              <a:t>Hotels Review Reviewed | Group 9</a:t>
            </a:r>
            <a:endParaRPr lang="en-GB"/>
          </a:p>
        </p:txBody>
      </p:sp>
      <p:sp>
        <p:nvSpPr>
          <p:cNvPr id="4" name="Slide Number Placeholder 3"/>
          <p:cNvSpPr>
            <a:spLocks noGrp="1"/>
          </p:cNvSpPr>
          <p:nvPr>
            <p:ph type="sldNum" sz="quarter" idx="12"/>
          </p:nvPr>
        </p:nvSpPr>
        <p:spPr/>
        <p:txBody>
          <a:bodyPr/>
          <a:lstStyle/>
          <a:p>
            <a:fld id="{DB289EA8-C630-4BC6-AB86-18849AF82AE7}" type="slidenum">
              <a:rPr lang="en-GB" smtClean="0"/>
              <a:pPr/>
              <a:t>43</a:t>
            </a:fld>
            <a:endParaRPr lang="en-GB" dirty="0"/>
          </a:p>
        </p:txBody>
      </p:sp>
      <p:sp>
        <p:nvSpPr>
          <p:cNvPr id="5" name="Subtitle 4"/>
          <p:cNvSpPr>
            <a:spLocks noGrp="1"/>
          </p:cNvSpPr>
          <p:nvPr>
            <p:ph type="subTitle" idx="1"/>
          </p:nvPr>
        </p:nvSpPr>
        <p:spPr/>
        <p:txBody>
          <a:bodyPr/>
          <a:lstStyle/>
          <a:p>
            <a:r>
              <a:rPr lang="en-GB" dirty="0" smtClean="0"/>
              <a:t>  </a:t>
            </a:r>
            <a:endParaRPr lang="en-GB" dirty="0"/>
          </a:p>
        </p:txBody>
      </p:sp>
      <p:sp>
        <p:nvSpPr>
          <p:cNvPr id="6" name="Title 5"/>
          <p:cNvSpPr>
            <a:spLocks noGrp="1"/>
          </p:cNvSpPr>
          <p:nvPr>
            <p:ph type="ctrTitle"/>
          </p:nvPr>
        </p:nvSpPr>
        <p:spPr/>
        <p:txBody>
          <a:bodyPr/>
          <a:lstStyle/>
          <a:p>
            <a:r>
              <a:rPr lang="en-GB" sz="4400" dirty="0">
                <a:latin typeface="Segoe UI Light" pitchFamily="34" charset="0"/>
                <a:cs typeface="Segoe UI Light" pitchFamily="34" charset="0"/>
              </a:rPr>
              <a:t>visualisation</a:t>
            </a:r>
            <a:endParaRPr lang="en-GB" sz="4400" dirty="0">
              <a:latin typeface="Segoe UI Light" pitchFamily="34" charset="0"/>
              <a:cs typeface="Segoe UI Light" pitchFamily="34" charset="0"/>
            </a:endParaRPr>
          </a:p>
        </p:txBody>
      </p:sp>
    </p:spTree>
    <p:extLst>
      <p:ext uri="{BB962C8B-B14F-4D97-AF65-F5344CB8AC3E}">
        <p14:creationId xmlns:p14="http://schemas.microsoft.com/office/powerpoint/2010/main" val="1793319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965AB-CBAC-4EBB-AB4F-DE3E2D4A23DC}" type="datetime1">
              <a:rPr lang="en-GB" smtClean="0"/>
              <a:t>31/01/2015</a:t>
            </a:fld>
            <a:endParaRPr lang="en-GB"/>
          </a:p>
        </p:txBody>
      </p:sp>
      <p:sp>
        <p:nvSpPr>
          <p:cNvPr id="3" name="Footer Placeholder 2"/>
          <p:cNvSpPr>
            <a:spLocks noGrp="1"/>
          </p:cNvSpPr>
          <p:nvPr>
            <p:ph type="ftr" sz="quarter" idx="11"/>
          </p:nvPr>
        </p:nvSpPr>
        <p:spPr/>
        <p:txBody>
          <a:bodyPr/>
          <a:lstStyle/>
          <a:p>
            <a:r>
              <a:rPr lang="en-GB" smtClean="0"/>
              <a:t>Hotels Review Reviewed | Group 9</a:t>
            </a:r>
            <a:endParaRPr lang="en-GB"/>
          </a:p>
        </p:txBody>
      </p:sp>
      <p:sp>
        <p:nvSpPr>
          <p:cNvPr id="4" name="Slide Number Placeholder 3"/>
          <p:cNvSpPr>
            <a:spLocks noGrp="1"/>
          </p:cNvSpPr>
          <p:nvPr>
            <p:ph type="sldNum" sz="quarter" idx="12"/>
          </p:nvPr>
        </p:nvSpPr>
        <p:spPr/>
        <p:txBody>
          <a:bodyPr/>
          <a:lstStyle/>
          <a:p>
            <a:fld id="{DB289EA8-C630-4BC6-AB86-18849AF82AE7}" type="slidenum">
              <a:rPr lang="en-GB" smtClean="0"/>
              <a:pPr/>
              <a:t>44</a:t>
            </a:fld>
            <a:endParaRPr lang="en-GB" dirty="0"/>
          </a:p>
        </p:txBody>
      </p:sp>
      <p:sp>
        <p:nvSpPr>
          <p:cNvPr id="5" name="Subtitle 4"/>
          <p:cNvSpPr>
            <a:spLocks noGrp="1"/>
          </p:cNvSpPr>
          <p:nvPr>
            <p:ph type="subTitle" idx="1"/>
          </p:nvPr>
        </p:nvSpPr>
        <p:spPr>
          <a:xfrm>
            <a:off x="971600" y="4941168"/>
            <a:ext cx="7308304" cy="1152128"/>
          </a:xfrm>
        </p:spPr>
        <p:txBody>
          <a:bodyPr>
            <a:noAutofit/>
          </a:bodyPr>
          <a:lstStyle/>
          <a:p>
            <a:pPr>
              <a:lnSpc>
                <a:spcPct val="110000"/>
              </a:lnSpc>
            </a:pPr>
            <a:r>
              <a:rPr lang="en-IN" sz="3200" dirty="0" smtClean="0">
                <a:latin typeface="Calibri Light" pitchFamily="34" charset="0"/>
              </a:rPr>
              <a:t>        </a:t>
            </a:r>
            <a:r>
              <a:rPr lang="en-IN" sz="3200" dirty="0" smtClean="0">
                <a:latin typeface="Calibri Light" pitchFamily="34" charset="0"/>
              </a:rPr>
              <a:t>Percentage </a:t>
            </a:r>
            <a:r>
              <a:rPr lang="en-IN" sz="3200" dirty="0">
                <a:latin typeface="Calibri Light" pitchFamily="34" charset="0"/>
              </a:rPr>
              <a:t>of hotels for each amount of reviews interval.</a:t>
            </a:r>
            <a:endParaRPr lang="en-GB" sz="3200" dirty="0">
              <a:latin typeface="Calibri Light" pitchFamily="34" charset="0"/>
            </a:endParaRPr>
          </a:p>
        </p:txBody>
      </p:sp>
      <p:sp>
        <p:nvSpPr>
          <p:cNvPr id="6" name="Title 5"/>
          <p:cNvSpPr>
            <a:spLocks noGrp="1"/>
          </p:cNvSpPr>
          <p:nvPr>
            <p:ph type="ctrTitle"/>
          </p:nvPr>
        </p:nvSpPr>
        <p:spPr/>
        <p:txBody>
          <a:bodyPr/>
          <a:lstStyle/>
          <a:p>
            <a:r>
              <a:rPr lang="en-GB" dirty="0" smtClean="0"/>
              <a:t> </a:t>
            </a:r>
            <a:endParaRPr lang="en-GB" dirty="0"/>
          </a:p>
        </p:txBody>
      </p:sp>
      <p:pic>
        <p:nvPicPr>
          <p:cNvPr id="7" name="Picture 6" descr="ChartImg.png"/>
          <p:cNvPicPr>
            <a:picLocks noChangeAspect="1"/>
          </p:cNvPicPr>
          <p:nvPr/>
        </p:nvPicPr>
        <p:blipFill>
          <a:blip r:embed="rId3" cstate="print"/>
          <a:stretch>
            <a:fillRect/>
          </a:stretch>
        </p:blipFill>
        <p:spPr>
          <a:xfrm>
            <a:off x="1547664" y="575703"/>
            <a:ext cx="5832648" cy="4190446"/>
          </a:xfrm>
          <a:prstGeom prst="rect">
            <a:avLst/>
          </a:prstGeom>
        </p:spPr>
      </p:pic>
    </p:spTree>
    <p:extLst>
      <p:ext uri="{BB962C8B-B14F-4D97-AF65-F5344CB8AC3E}">
        <p14:creationId xmlns:p14="http://schemas.microsoft.com/office/powerpoint/2010/main" val="6768699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40672-9E0D-4904-A36E-8D1983B99D9D}" type="datetime1">
              <a:rPr lang="en-GB" smtClean="0"/>
              <a:t>31/01/2015</a:t>
            </a:fld>
            <a:endParaRPr lang="en-GB" dirty="0"/>
          </a:p>
        </p:txBody>
      </p:sp>
      <p:sp>
        <p:nvSpPr>
          <p:cNvPr id="3" name="Footer Placeholder 2"/>
          <p:cNvSpPr>
            <a:spLocks noGrp="1"/>
          </p:cNvSpPr>
          <p:nvPr>
            <p:ph type="ftr" sz="quarter" idx="11"/>
          </p:nvPr>
        </p:nvSpPr>
        <p:spPr/>
        <p:txBody>
          <a:bodyPr/>
          <a:lstStyle/>
          <a:p>
            <a:r>
              <a:rPr lang="en-GB" smtClean="0"/>
              <a:t>Hotels Review Reviewed | Group 9</a:t>
            </a:r>
            <a:endParaRPr lang="en-GB"/>
          </a:p>
        </p:txBody>
      </p:sp>
      <p:sp>
        <p:nvSpPr>
          <p:cNvPr id="4" name="Slide Number Placeholder 3"/>
          <p:cNvSpPr>
            <a:spLocks noGrp="1"/>
          </p:cNvSpPr>
          <p:nvPr>
            <p:ph type="sldNum" sz="quarter" idx="12"/>
          </p:nvPr>
        </p:nvSpPr>
        <p:spPr/>
        <p:txBody>
          <a:bodyPr/>
          <a:lstStyle/>
          <a:p>
            <a:fld id="{DB289EA8-C630-4BC6-AB86-18849AF82AE7}" type="slidenum">
              <a:rPr lang="en-GB" smtClean="0"/>
              <a:pPr/>
              <a:t>45</a:t>
            </a:fld>
            <a:endParaRPr lang="en-GB" dirty="0"/>
          </a:p>
        </p:txBody>
      </p:sp>
      <p:sp>
        <p:nvSpPr>
          <p:cNvPr id="5" name="Subtitle 4"/>
          <p:cNvSpPr>
            <a:spLocks noGrp="1"/>
          </p:cNvSpPr>
          <p:nvPr>
            <p:ph type="subTitle" idx="1"/>
          </p:nvPr>
        </p:nvSpPr>
        <p:spPr>
          <a:xfrm>
            <a:off x="1187624" y="4437112"/>
            <a:ext cx="6400800" cy="1752600"/>
          </a:xfrm>
        </p:spPr>
        <p:txBody>
          <a:bodyPr>
            <a:normAutofit/>
          </a:bodyPr>
          <a:lstStyle/>
          <a:p>
            <a:r>
              <a:rPr lang="en-IN" sz="2030" dirty="0" smtClean="0"/>
              <a:t> </a:t>
            </a:r>
            <a:r>
              <a:rPr lang="en-IN" sz="3200" dirty="0">
                <a:latin typeface="Calibri Light" pitchFamily="34" charset="0"/>
              </a:rPr>
              <a:t>The segments were classified with respect to their polarity, including the neutral polarity.</a:t>
            </a:r>
            <a:endParaRPr lang="en-GB" sz="3200" dirty="0">
              <a:latin typeface="Calibri Light" pitchFamily="34" charset="0"/>
            </a:endParaRPr>
          </a:p>
        </p:txBody>
      </p:sp>
      <p:sp>
        <p:nvSpPr>
          <p:cNvPr id="6" name="Title 5"/>
          <p:cNvSpPr>
            <a:spLocks noGrp="1"/>
          </p:cNvSpPr>
          <p:nvPr>
            <p:ph type="ctrTitle"/>
          </p:nvPr>
        </p:nvSpPr>
        <p:spPr/>
        <p:txBody>
          <a:bodyPr/>
          <a:lstStyle/>
          <a:p>
            <a:r>
              <a:rPr lang="en-GB" dirty="0" smtClean="0"/>
              <a:t> </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666432174"/>
              </p:ext>
            </p:extLst>
          </p:nvPr>
        </p:nvGraphicFramePr>
        <p:xfrm>
          <a:off x="539552" y="1124744"/>
          <a:ext cx="8244410" cy="3096344"/>
        </p:xfrm>
        <a:graphic>
          <a:graphicData uri="http://schemas.openxmlformats.org/drawingml/2006/table">
            <a:tbl>
              <a:tblPr firstRow="1" bandRow="1">
                <a:tableStyleId>{5C22544A-7EE6-4342-B048-85BDC9FD1C3A}</a:tableStyleId>
              </a:tblPr>
              <a:tblGrid>
                <a:gridCol w="1648882"/>
                <a:gridCol w="1648882"/>
                <a:gridCol w="1648882"/>
                <a:gridCol w="1648882"/>
                <a:gridCol w="1648882"/>
              </a:tblGrid>
              <a:tr h="1036849">
                <a:tc>
                  <a:txBody>
                    <a:bodyPr/>
                    <a:lstStyle/>
                    <a:p>
                      <a:r>
                        <a:rPr lang="en-IN" dirty="0" smtClean="0"/>
                        <a:t>Website</a:t>
                      </a:r>
                      <a:endParaRPr lang="en-IN" dirty="0"/>
                    </a:p>
                  </a:txBody>
                  <a:tcPr/>
                </a:tc>
                <a:tc>
                  <a:txBody>
                    <a:bodyPr/>
                    <a:lstStyle/>
                    <a:p>
                      <a:r>
                        <a:rPr lang="en-IN" dirty="0" smtClean="0"/>
                        <a:t>Total reviews</a:t>
                      </a:r>
                      <a:endParaRPr lang="en-IN" dirty="0"/>
                    </a:p>
                  </a:txBody>
                  <a:tcPr/>
                </a:tc>
                <a:tc>
                  <a:txBody>
                    <a:bodyPr/>
                    <a:lstStyle/>
                    <a:p>
                      <a:r>
                        <a:rPr lang="en-IN" dirty="0" smtClean="0"/>
                        <a:t>Positive reviews </a:t>
                      </a:r>
                      <a:endParaRPr lang="en-IN" dirty="0"/>
                    </a:p>
                  </a:txBody>
                  <a:tcPr/>
                </a:tc>
                <a:tc>
                  <a:txBody>
                    <a:bodyPr/>
                    <a:lstStyle/>
                    <a:p>
                      <a:r>
                        <a:rPr lang="en-IN" dirty="0" smtClean="0"/>
                        <a:t>Negative reviews</a:t>
                      </a:r>
                      <a:endParaRPr lang="en-IN" dirty="0"/>
                    </a:p>
                  </a:txBody>
                  <a:tcPr/>
                </a:tc>
                <a:tc>
                  <a:txBody>
                    <a:bodyPr/>
                    <a:lstStyle/>
                    <a:p>
                      <a:r>
                        <a:rPr lang="en-IN" dirty="0" smtClean="0"/>
                        <a:t>Neutral reviews</a:t>
                      </a:r>
                      <a:endParaRPr lang="en-IN" dirty="0"/>
                    </a:p>
                  </a:txBody>
                  <a:tcPr/>
                </a:tc>
              </a:tr>
              <a:tr h="1022646">
                <a:tc>
                  <a:txBody>
                    <a:bodyPr/>
                    <a:lstStyle/>
                    <a:p>
                      <a:r>
                        <a:rPr lang="en-IN" dirty="0" err="1" smtClean="0"/>
                        <a:t>holidayiq</a:t>
                      </a:r>
                      <a:endParaRPr lang="en-IN" dirty="0"/>
                    </a:p>
                  </a:txBody>
                  <a:tcPr/>
                </a:tc>
                <a:tc>
                  <a:txBody>
                    <a:bodyPr/>
                    <a:lstStyle/>
                    <a:p>
                      <a:r>
                        <a:rPr lang="en-IN" dirty="0" smtClean="0"/>
                        <a:t>3334</a:t>
                      </a:r>
                      <a:endParaRPr lang="en-IN" dirty="0"/>
                    </a:p>
                  </a:txBody>
                  <a:tcPr/>
                </a:tc>
                <a:tc>
                  <a:txBody>
                    <a:bodyPr/>
                    <a:lstStyle/>
                    <a:p>
                      <a:r>
                        <a:rPr lang="en-IN" dirty="0" smtClean="0"/>
                        <a:t>1583</a:t>
                      </a:r>
                      <a:endParaRPr lang="en-IN" dirty="0"/>
                    </a:p>
                  </a:txBody>
                  <a:tcPr/>
                </a:tc>
                <a:tc>
                  <a:txBody>
                    <a:bodyPr/>
                    <a:lstStyle/>
                    <a:p>
                      <a:r>
                        <a:rPr lang="en-IN" dirty="0" smtClean="0"/>
                        <a:t>698</a:t>
                      </a:r>
                      <a:endParaRPr lang="en-IN" dirty="0"/>
                    </a:p>
                  </a:txBody>
                  <a:tcPr/>
                </a:tc>
                <a:tc>
                  <a:txBody>
                    <a:bodyPr/>
                    <a:lstStyle/>
                    <a:p>
                      <a:r>
                        <a:rPr lang="en-IN" dirty="0" smtClean="0"/>
                        <a:t>1053</a:t>
                      </a:r>
                      <a:endParaRPr lang="en-IN" dirty="0"/>
                    </a:p>
                  </a:txBody>
                  <a:tcPr/>
                </a:tc>
              </a:tr>
              <a:tr h="1036849">
                <a:tc>
                  <a:txBody>
                    <a:bodyPr/>
                    <a:lstStyle/>
                    <a:p>
                      <a:r>
                        <a:rPr lang="en-IN" dirty="0" err="1" smtClean="0"/>
                        <a:t>Tripadvisor</a:t>
                      </a:r>
                      <a:endParaRPr lang="en-IN" dirty="0"/>
                    </a:p>
                  </a:txBody>
                  <a:tcPr/>
                </a:tc>
                <a:tc>
                  <a:txBody>
                    <a:bodyPr/>
                    <a:lstStyle/>
                    <a:p>
                      <a:r>
                        <a:rPr lang="en-IN" dirty="0" smtClean="0"/>
                        <a:t>3788</a:t>
                      </a:r>
                      <a:endParaRPr lang="en-IN" dirty="0"/>
                    </a:p>
                  </a:txBody>
                  <a:tcPr/>
                </a:tc>
                <a:tc>
                  <a:txBody>
                    <a:bodyPr/>
                    <a:lstStyle/>
                    <a:p>
                      <a:r>
                        <a:rPr lang="en-IN" dirty="0" smtClean="0"/>
                        <a:t>1171</a:t>
                      </a:r>
                      <a:endParaRPr lang="en-IN" dirty="0"/>
                    </a:p>
                  </a:txBody>
                  <a:tcPr/>
                </a:tc>
                <a:tc>
                  <a:txBody>
                    <a:bodyPr/>
                    <a:lstStyle/>
                    <a:p>
                      <a:r>
                        <a:rPr lang="en-IN" dirty="0" smtClean="0"/>
                        <a:t>1195</a:t>
                      </a:r>
                      <a:endParaRPr lang="en-IN" dirty="0"/>
                    </a:p>
                  </a:txBody>
                  <a:tcPr/>
                </a:tc>
                <a:tc>
                  <a:txBody>
                    <a:bodyPr/>
                    <a:lstStyle/>
                    <a:p>
                      <a:r>
                        <a:rPr lang="en-IN" dirty="0" smtClean="0"/>
                        <a:t>1422</a:t>
                      </a:r>
                      <a:endParaRPr lang="en-IN" dirty="0"/>
                    </a:p>
                  </a:txBody>
                  <a:tcPr/>
                </a:tc>
              </a:tr>
            </a:tbl>
          </a:graphicData>
        </a:graphic>
      </p:graphicFrame>
    </p:spTree>
    <p:extLst>
      <p:ext uri="{BB962C8B-B14F-4D97-AF65-F5344CB8AC3E}">
        <p14:creationId xmlns:p14="http://schemas.microsoft.com/office/powerpoint/2010/main" val="5391326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GB" dirty="0" smtClean="0"/>
              <a:t> </a:t>
            </a:r>
            <a:endParaRPr lang="en-GB" dirty="0"/>
          </a:p>
        </p:txBody>
      </p:sp>
      <p:sp>
        <p:nvSpPr>
          <p:cNvPr id="5" name="Title 4"/>
          <p:cNvSpPr>
            <a:spLocks noGrp="1"/>
          </p:cNvSpPr>
          <p:nvPr>
            <p:ph type="ctrTitle"/>
          </p:nvPr>
        </p:nvSpPr>
        <p:spPr/>
        <p:txBody>
          <a:bodyPr/>
          <a:lstStyle/>
          <a:p>
            <a:r>
              <a:rPr lang="en-GB" sz="4400" dirty="0" smtClean="0">
                <a:latin typeface="Segoe UI Light" pitchFamily="34" charset="0"/>
                <a:cs typeface="Segoe UI Light" pitchFamily="34" charset="0"/>
              </a:rPr>
              <a:t>What’s in the future ?</a:t>
            </a:r>
            <a:endParaRPr lang="en-GB" sz="4400" dirty="0">
              <a:latin typeface="Segoe UI Light" pitchFamily="34" charset="0"/>
              <a:cs typeface="Segoe UI Light" pitchFamily="34" charset="0"/>
            </a:endParaRPr>
          </a:p>
        </p:txBody>
      </p:sp>
      <p:sp>
        <p:nvSpPr>
          <p:cNvPr id="13" name="Date Placeholder 12"/>
          <p:cNvSpPr>
            <a:spLocks noGrp="1"/>
          </p:cNvSpPr>
          <p:nvPr>
            <p:ph type="dt" sz="half" idx="10"/>
          </p:nvPr>
        </p:nvSpPr>
        <p:spPr/>
        <p:txBody>
          <a:bodyPr/>
          <a:lstStyle/>
          <a:p>
            <a:fld id="{F1A66AFA-D797-497E-AFD8-CC8E288A55CB}" type="datetime1">
              <a:rPr lang="en-GB" smtClean="0"/>
              <a:t>31/01/2015</a:t>
            </a:fld>
            <a:endParaRPr lang="en-GB"/>
          </a:p>
        </p:txBody>
      </p:sp>
      <p:sp>
        <p:nvSpPr>
          <p:cNvPr id="14" name="Footer Placeholder 13"/>
          <p:cNvSpPr>
            <a:spLocks noGrp="1"/>
          </p:cNvSpPr>
          <p:nvPr>
            <p:ph type="ftr" sz="quarter" idx="11"/>
          </p:nvPr>
        </p:nvSpPr>
        <p:spPr/>
        <p:txBody>
          <a:bodyPr/>
          <a:lstStyle/>
          <a:p>
            <a:r>
              <a:rPr lang="en-GB" smtClean="0"/>
              <a:t>Hotels Review Reviewed | Group 9</a:t>
            </a:r>
            <a:endParaRPr lang="en-GB"/>
          </a:p>
        </p:txBody>
      </p:sp>
      <p:sp>
        <p:nvSpPr>
          <p:cNvPr id="15" name="Slide Number Placeholder 14"/>
          <p:cNvSpPr>
            <a:spLocks noGrp="1"/>
          </p:cNvSpPr>
          <p:nvPr>
            <p:ph type="sldNum" sz="quarter" idx="12"/>
          </p:nvPr>
        </p:nvSpPr>
        <p:spPr/>
        <p:txBody>
          <a:bodyPr/>
          <a:lstStyle/>
          <a:p>
            <a:fld id="{DB289EA8-C630-4BC6-AB86-18849AF82AE7}" type="slidenum">
              <a:rPr lang="en-GB" smtClean="0"/>
              <a:pPr/>
              <a:t>46</a:t>
            </a:fld>
            <a:endParaRPr lang="en-GB"/>
          </a:p>
        </p:txBody>
      </p:sp>
    </p:spTree>
    <p:extLst>
      <p:ext uri="{BB962C8B-B14F-4D97-AF65-F5344CB8AC3E}">
        <p14:creationId xmlns:p14="http://schemas.microsoft.com/office/powerpoint/2010/main" val="3816600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a:latin typeface="Segoe UI Light" pitchFamily="34" charset="0"/>
                <a:cs typeface="Segoe UI Light" pitchFamily="34" charset="0"/>
              </a:rPr>
              <a:t>What’s in the </a:t>
            </a:r>
            <a:r>
              <a:rPr lang="en-GB" sz="4000" dirty="0" smtClean="0">
                <a:latin typeface="Segoe UI Light" pitchFamily="34" charset="0"/>
                <a:cs typeface="Segoe UI Light" pitchFamily="34" charset="0"/>
              </a:rPr>
              <a:t>future ?</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B3BDDC51-9829-43C9-AA88-56BABBDB8C30}"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47</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600" dirty="0" smtClean="0">
              <a:solidFill>
                <a:schemeClr val="tx2"/>
              </a:solidFill>
              <a:latin typeface="Calibri Light" pitchFamily="34" charset="0"/>
            </a:endParaRPr>
          </a:p>
          <a:p>
            <a:r>
              <a:rPr lang="en-IN" sz="3600" dirty="0">
                <a:solidFill>
                  <a:schemeClr val="tx2"/>
                </a:solidFill>
                <a:latin typeface="Calibri Light" pitchFamily="34" charset="0"/>
              </a:rPr>
              <a:t>Social information gathering- from twitter/</a:t>
            </a:r>
            <a:r>
              <a:rPr lang="en-IN" sz="3600" dirty="0" err="1">
                <a:solidFill>
                  <a:schemeClr val="tx2"/>
                </a:solidFill>
                <a:latin typeface="Calibri Light" pitchFamily="34" charset="0"/>
              </a:rPr>
              <a:t>facebook</a:t>
            </a:r>
            <a:endParaRPr lang="en-GB" sz="3600" dirty="0">
              <a:solidFill>
                <a:schemeClr val="tx2"/>
              </a:solidFill>
              <a:latin typeface="Calibri Light" pitchFamily="34" charset="0"/>
            </a:endParaRPr>
          </a:p>
          <a:p>
            <a:pPr>
              <a:lnSpc>
                <a:spcPct val="110000"/>
              </a:lnSpc>
            </a:pPr>
            <a:r>
              <a:rPr lang="en-IN" sz="3200" dirty="0" smtClean="0">
                <a:solidFill>
                  <a:schemeClr val="tx2"/>
                </a:solidFill>
                <a:latin typeface="Calibri Light" pitchFamily="34" charset="0"/>
              </a:rPr>
              <a:t>Sarcasm</a:t>
            </a:r>
            <a:endParaRPr lang="en-IN" sz="3200" dirty="0">
              <a:solidFill>
                <a:schemeClr val="tx2"/>
              </a:solidFill>
              <a:latin typeface="Calibri Light" pitchFamily="34" charset="0"/>
            </a:endParaRPr>
          </a:p>
        </p:txBody>
      </p:sp>
    </p:spTree>
    <p:extLst>
      <p:ext uri="{BB962C8B-B14F-4D97-AF65-F5344CB8AC3E}">
        <p14:creationId xmlns:p14="http://schemas.microsoft.com/office/powerpoint/2010/main" val="3175614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a:latin typeface="Segoe UI Light" pitchFamily="34" charset="0"/>
                <a:cs typeface="Segoe UI Light" pitchFamily="34" charset="0"/>
              </a:rPr>
              <a:t>What’s in the </a:t>
            </a:r>
            <a:r>
              <a:rPr lang="en-GB" sz="4000" dirty="0" smtClean="0">
                <a:latin typeface="Segoe UI Light" pitchFamily="34" charset="0"/>
                <a:cs typeface="Segoe UI Light" pitchFamily="34" charset="0"/>
              </a:rPr>
              <a:t>future ?</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707BB0DD-2052-425D-B072-E1A243139642}"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48</a:t>
            </a:fld>
            <a:endParaRPr lang="en-GB"/>
          </a:p>
        </p:txBody>
      </p:sp>
      <p:sp>
        <p:nvSpPr>
          <p:cNvPr id="6" name="Content Placeholder 5"/>
          <p:cNvSpPr>
            <a:spLocks noGrp="1"/>
          </p:cNvSpPr>
          <p:nvPr>
            <p:ph sz="quarter" idx="13"/>
          </p:nvPr>
        </p:nvSpPr>
        <p:spPr/>
        <p:txBody>
          <a:bodyPr vert="horz" lIns="91440" tIns="45720" rIns="91440" bIns="45720" rtlCol="0">
            <a:normAutofit lnSpcReduction="10000"/>
          </a:bodyPr>
          <a:lstStyle/>
          <a:p>
            <a:pPr>
              <a:buNone/>
            </a:pPr>
            <a:endParaRPr lang="en-GB" sz="3200" dirty="0" smtClean="0">
              <a:solidFill>
                <a:schemeClr val="bg1">
                  <a:lumMod val="65000"/>
                  <a:lumOff val="35000"/>
                </a:schemeClr>
              </a:solidFill>
              <a:latin typeface="Calibri Light" pitchFamily="34" charset="0"/>
            </a:endParaRPr>
          </a:p>
          <a:p>
            <a:pPr>
              <a:lnSpc>
                <a:spcPct val="110000"/>
              </a:lnSpc>
            </a:pPr>
            <a:r>
              <a:rPr lang="en-IN" sz="3200" dirty="0">
                <a:solidFill>
                  <a:schemeClr val="tx2"/>
                </a:solidFill>
                <a:latin typeface="Calibri Light" pitchFamily="34" charset="0"/>
              </a:rPr>
              <a:t>Our immediate plan would be to scale for more data.</a:t>
            </a:r>
            <a:endParaRPr lang="en-GB" sz="3200" dirty="0">
              <a:solidFill>
                <a:schemeClr val="tx2"/>
              </a:solidFill>
              <a:latin typeface="Calibri Light" pitchFamily="34" charset="0"/>
            </a:endParaRPr>
          </a:p>
          <a:p>
            <a:pPr>
              <a:lnSpc>
                <a:spcPct val="110000"/>
              </a:lnSpc>
            </a:pPr>
            <a:r>
              <a:rPr lang="en-IN" sz="3200" dirty="0">
                <a:solidFill>
                  <a:schemeClr val="tx2"/>
                </a:solidFill>
                <a:latin typeface="Calibri Light" pitchFamily="34" charset="0"/>
              </a:rPr>
              <a:t>For hotel managers, we would be adding visualised results with charts and trend-lines displaying how the hotel is doing with time.</a:t>
            </a:r>
            <a:endParaRPr lang="en-GB" sz="3200" dirty="0">
              <a:solidFill>
                <a:schemeClr val="tx2"/>
              </a:solidFill>
              <a:latin typeface="Calibri Light" pitchFamily="34" charset="0"/>
            </a:endParaRPr>
          </a:p>
        </p:txBody>
      </p:sp>
    </p:spTree>
    <p:extLst>
      <p:ext uri="{BB962C8B-B14F-4D97-AF65-F5344CB8AC3E}">
        <p14:creationId xmlns:p14="http://schemas.microsoft.com/office/powerpoint/2010/main" val="13495018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a:latin typeface="Segoe UI Light" pitchFamily="34" charset="0"/>
                <a:cs typeface="Segoe UI Light" pitchFamily="34" charset="0"/>
              </a:rPr>
              <a:t>What’s in the </a:t>
            </a:r>
            <a:r>
              <a:rPr lang="en-GB" sz="4000" dirty="0" smtClean="0">
                <a:latin typeface="Segoe UI Light" pitchFamily="34" charset="0"/>
                <a:cs typeface="Segoe UI Light" pitchFamily="34" charset="0"/>
              </a:rPr>
              <a:t>future ?</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0043B882-A793-4339-99CD-85EF590F1D8B}"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49</a:t>
            </a:fld>
            <a:endParaRPr lang="en-GB"/>
          </a:p>
        </p:txBody>
      </p:sp>
      <p:sp>
        <p:nvSpPr>
          <p:cNvPr id="6" name="Content Placeholder 5"/>
          <p:cNvSpPr>
            <a:spLocks noGrp="1"/>
          </p:cNvSpPr>
          <p:nvPr>
            <p:ph sz="quarter" idx="13"/>
          </p:nvPr>
        </p:nvSpPr>
        <p:spPr/>
        <p:txBody>
          <a:bodyPr vert="horz" lIns="91440" tIns="45720" rIns="91440" bIns="45720" rtlCol="0">
            <a:normAutofit lnSpcReduction="10000"/>
          </a:bodyPr>
          <a:lstStyle/>
          <a:p>
            <a:endParaRPr lang="en-GB" sz="3600" dirty="0" smtClean="0">
              <a:solidFill>
                <a:schemeClr val="tx2"/>
              </a:solidFill>
              <a:latin typeface="Calibri Light" pitchFamily="34" charset="0"/>
            </a:endParaRPr>
          </a:p>
          <a:p>
            <a:pPr>
              <a:lnSpc>
                <a:spcPct val="110000"/>
              </a:lnSpc>
            </a:pPr>
            <a:r>
              <a:rPr lang="en-IN" sz="3200" dirty="0">
                <a:solidFill>
                  <a:schemeClr val="tx2"/>
                </a:solidFill>
                <a:latin typeface="Calibri Light" pitchFamily="34" charset="0"/>
              </a:rPr>
              <a:t>To get more accurate results, we will train the sentiment tree bank with specific hotel reviews. </a:t>
            </a:r>
          </a:p>
          <a:p>
            <a:pPr>
              <a:lnSpc>
                <a:spcPct val="110000"/>
              </a:lnSpc>
            </a:pPr>
            <a:r>
              <a:rPr lang="en-IN" sz="3200" dirty="0">
                <a:solidFill>
                  <a:schemeClr val="tx2"/>
                </a:solidFill>
                <a:latin typeface="Calibri Light" pitchFamily="34" charset="0"/>
              </a:rPr>
              <a:t>We would add our solution to read smiles/emoticons, images and different form of texts present in reviews.</a:t>
            </a:r>
            <a:endParaRPr lang="en-GB" sz="3200" dirty="0">
              <a:solidFill>
                <a:schemeClr val="tx2"/>
              </a:solidFill>
              <a:latin typeface="Calibri Light" pitchFamily="34" charset="0"/>
            </a:endParaRPr>
          </a:p>
        </p:txBody>
      </p:sp>
    </p:spTree>
    <p:extLst>
      <p:ext uri="{BB962C8B-B14F-4D97-AF65-F5344CB8AC3E}">
        <p14:creationId xmlns:p14="http://schemas.microsoft.com/office/powerpoint/2010/main" val="3938710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924800" cy="1143000"/>
          </a:xfrm>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Who we offer to:</a:t>
            </a:r>
            <a:br>
              <a:rPr lang="en-GB" sz="4000" dirty="0" smtClean="0">
                <a:latin typeface="Segoe UI Light" pitchFamily="34" charset="0"/>
                <a:cs typeface="Segoe UI Light" pitchFamily="34" charset="0"/>
              </a:rPr>
            </a:br>
            <a:r>
              <a:rPr lang="en-GB" sz="4000" dirty="0" smtClean="0">
                <a:latin typeface="Segoe UI Light" pitchFamily="34" charset="0"/>
                <a:cs typeface="Segoe UI Light" pitchFamily="34" charset="0"/>
              </a:rPr>
              <a:t>Booking platforms</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0EE5E2C7-FF1A-42D0-AFEE-F73F6ADC4064}"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5</a:t>
            </a:fld>
            <a:endParaRPr lang="en-GB"/>
          </a:p>
        </p:txBody>
      </p:sp>
      <p:sp>
        <p:nvSpPr>
          <p:cNvPr id="6" name="Content Placeholder 5"/>
          <p:cNvSpPr>
            <a:spLocks noGrp="1"/>
          </p:cNvSpPr>
          <p:nvPr>
            <p:ph sz="quarter" idx="13"/>
          </p:nvPr>
        </p:nvSpPr>
        <p:spPr>
          <a:xfrm>
            <a:off x="611560" y="1546448"/>
            <a:ext cx="7924800" cy="4114800"/>
          </a:xfrm>
        </p:spPr>
        <p:txBody>
          <a:bodyPr vert="horz" lIns="91440" tIns="45720" rIns="91440" bIns="45720" rtlCol="0">
            <a:normAutofit fontScale="92500" lnSpcReduction="10000"/>
          </a:bodyPr>
          <a:lstStyle/>
          <a:p>
            <a:endParaRPr lang="en-GB" sz="3200" dirty="0" smtClean="0">
              <a:solidFill>
                <a:schemeClr val="tx2"/>
              </a:solidFill>
              <a:latin typeface="Calibri Light" pitchFamily="34" charset="0"/>
            </a:endParaRPr>
          </a:p>
          <a:p>
            <a:r>
              <a:rPr lang="en-GB" sz="3200" dirty="0" smtClean="0">
                <a:solidFill>
                  <a:schemeClr val="tx2"/>
                </a:solidFill>
                <a:latin typeface="Calibri Light" pitchFamily="34" charset="0"/>
              </a:rPr>
              <a:t>Total rating – 7.6</a:t>
            </a:r>
          </a:p>
          <a:p>
            <a:r>
              <a:rPr lang="en-GB" sz="3200" dirty="0" smtClean="0">
                <a:solidFill>
                  <a:schemeClr val="tx2"/>
                </a:solidFill>
                <a:latin typeface="Calibri Light" pitchFamily="34" charset="0"/>
              </a:rPr>
              <a:t>Rank in “</a:t>
            </a:r>
            <a:r>
              <a:rPr lang="en-GB" sz="3200" dirty="0" err="1" smtClean="0">
                <a:solidFill>
                  <a:schemeClr val="tx2"/>
                </a:solidFill>
                <a:latin typeface="Calibri Light" pitchFamily="34" charset="0"/>
              </a:rPr>
              <a:t>Andheri</a:t>
            </a:r>
            <a:r>
              <a:rPr lang="en-GB" sz="3200" dirty="0" smtClean="0">
                <a:solidFill>
                  <a:schemeClr val="tx2"/>
                </a:solidFill>
                <a:latin typeface="Calibri Light" pitchFamily="34" charset="0"/>
              </a:rPr>
              <a:t> East</a:t>
            </a:r>
            <a:r>
              <a:rPr lang="en-GB" sz="3200" dirty="0">
                <a:solidFill>
                  <a:schemeClr val="tx2"/>
                </a:solidFill>
                <a:latin typeface="Calibri Light" pitchFamily="34" charset="0"/>
              </a:rPr>
              <a:t>” </a:t>
            </a:r>
            <a:r>
              <a:rPr lang="en-GB" sz="3200" dirty="0" smtClean="0">
                <a:solidFill>
                  <a:schemeClr val="tx2"/>
                </a:solidFill>
                <a:latin typeface="Calibri Light" pitchFamily="34" charset="0"/>
              </a:rPr>
              <a:t>– 16</a:t>
            </a:r>
          </a:p>
          <a:p>
            <a:r>
              <a:rPr lang="en-GB" sz="3200" dirty="0" smtClean="0">
                <a:solidFill>
                  <a:schemeClr val="tx2"/>
                </a:solidFill>
                <a:latin typeface="Calibri Light" pitchFamily="34" charset="0"/>
              </a:rPr>
              <a:t>102 reviews</a:t>
            </a:r>
          </a:p>
          <a:p>
            <a:r>
              <a:rPr lang="en-GB" sz="3200" dirty="0" smtClean="0">
                <a:solidFill>
                  <a:schemeClr val="tx2"/>
                </a:solidFill>
                <a:latin typeface="Calibri Light" pitchFamily="34" charset="0"/>
              </a:rPr>
              <a:t>30 mentions about food, food rating – 9.1</a:t>
            </a:r>
          </a:p>
          <a:p>
            <a:r>
              <a:rPr lang="en-GB" sz="3200" dirty="0" smtClean="0">
                <a:solidFill>
                  <a:schemeClr val="tx2"/>
                </a:solidFill>
                <a:latin typeface="Calibri Light" pitchFamily="34" charset="0"/>
              </a:rPr>
              <a:t>Very positive </a:t>
            </a:r>
            <a:r>
              <a:rPr lang="en-GB" sz="3200" dirty="0">
                <a:solidFill>
                  <a:schemeClr val="tx2"/>
                </a:solidFill>
                <a:latin typeface="Calibri Light" pitchFamily="34" charset="0"/>
              </a:rPr>
              <a:t>food reviews </a:t>
            </a:r>
            <a:r>
              <a:rPr lang="en-GB" sz="3200" dirty="0" smtClean="0">
                <a:solidFill>
                  <a:schemeClr val="tx2"/>
                </a:solidFill>
                <a:latin typeface="Calibri Light" pitchFamily="34" charset="0"/>
              </a:rPr>
              <a:t>– [ “Loved the buffet”, The food and service was awesome”…</a:t>
            </a:r>
            <a:endParaRPr lang="en-GB" sz="3200" dirty="0" smtClean="0">
              <a:solidFill>
                <a:schemeClr val="tx2"/>
              </a:solidFill>
              <a:latin typeface="Calibri Light" pitchFamily="34" charset="0"/>
            </a:endParaRPr>
          </a:p>
        </p:txBody>
      </p:sp>
    </p:spTree>
    <p:extLst>
      <p:ext uri="{BB962C8B-B14F-4D97-AF65-F5344CB8AC3E}">
        <p14:creationId xmlns:p14="http://schemas.microsoft.com/office/powerpoint/2010/main" val="1290216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GB" dirty="0" smtClean="0"/>
              <a:t>Thank You</a:t>
            </a:r>
            <a:endParaRPr lang="en-GB" dirty="0"/>
          </a:p>
        </p:txBody>
      </p:sp>
      <p:sp>
        <p:nvSpPr>
          <p:cNvPr id="5" name="Title 4"/>
          <p:cNvSpPr>
            <a:spLocks noGrp="1"/>
          </p:cNvSpPr>
          <p:nvPr>
            <p:ph type="ctrTitle"/>
          </p:nvPr>
        </p:nvSpPr>
        <p:spPr/>
        <p:txBody>
          <a:bodyPr/>
          <a:lstStyle/>
          <a:p>
            <a:r>
              <a:rPr lang="en-GB" sz="4400" dirty="0" smtClean="0">
                <a:latin typeface="Segoe UI Light" pitchFamily="34" charset="0"/>
                <a:cs typeface="Segoe UI Light" pitchFamily="34" charset="0"/>
              </a:rPr>
              <a:t>This is it.</a:t>
            </a:r>
            <a:endParaRPr lang="en-GB" sz="4400" dirty="0">
              <a:latin typeface="Segoe UI Light" pitchFamily="34" charset="0"/>
              <a:cs typeface="Segoe UI Light" pitchFamily="34" charset="0"/>
            </a:endParaRPr>
          </a:p>
        </p:txBody>
      </p:sp>
      <p:sp>
        <p:nvSpPr>
          <p:cNvPr id="13" name="Date Placeholder 12"/>
          <p:cNvSpPr>
            <a:spLocks noGrp="1"/>
          </p:cNvSpPr>
          <p:nvPr>
            <p:ph type="dt" sz="half" idx="10"/>
          </p:nvPr>
        </p:nvSpPr>
        <p:spPr/>
        <p:txBody>
          <a:bodyPr/>
          <a:lstStyle/>
          <a:p>
            <a:fld id="{1C2A1BBA-E626-43D5-9F65-48E2439A0272}" type="datetime1">
              <a:rPr lang="en-GB" smtClean="0"/>
              <a:t>31/01/2015</a:t>
            </a:fld>
            <a:endParaRPr lang="en-GB"/>
          </a:p>
        </p:txBody>
      </p:sp>
      <p:sp>
        <p:nvSpPr>
          <p:cNvPr id="14" name="Footer Placeholder 13"/>
          <p:cNvSpPr>
            <a:spLocks noGrp="1"/>
          </p:cNvSpPr>
          <p:nvPr>
            <p:ph type="ftr" sz="quarter" idx="11"/>
          </p:nvPr>
        </p:nvSpPr>
        <p:spPr/>
        <p:txBody>
          <a:bodyPr/>
          <a:lstStyle/>
          <a:p>
            <a:r>
              <a:rPr lang="en-GB" smtClean="0"/>
              <a:t>Hotels Review Reviewed | Group 9</a:t>
            </a:r>
            <a:endParaRPr lang="en-GB"/>
          </a:p>
        </p:txBody>
      </p:sp>
      <p:sp>
        <p:nvSpPr>
          <p:cNvPr id="15" name="Slide Number Placeholder 14"/>
          <p:cNvSpPr>
            <a:spLocks noGrp="1"/>
          </p:cNvSpPr>
          <p:nvPr>
            <p:ph type="sldNum" sz="quarter" idx="12"/>
          </p:nvPr>
        </p:nvSpPr>
        <p:spPr/>
        <p:txBody>
          <a:bodyPr/>
          <a:lstStyle/>
          <a:p>
            <a:fld id="{DB289EA8-C630-4BC6-AB86-18849AF82AE7}" type="slidenum">
              <a:rPr lang="en-GB" smtClean="0"/>
              <a:pPr/>
              <a:t>50</a:t>
            </a:fld>
            <a:endParaRPr lang="en-GB"/>
          </a:p>
        </p:txBody>
      </p:sp>
    </p:spTree>
    <p:extLst>
      <p:ext uri="{BB962C8B-B14F-4D97-AF65-F5344CB8AC3E}">
        <p14:creationId xmlns:p14="http://schemas.microsoft.com/office/powerpoint/2010/main" val="3130482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Who We offer to?</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6C22A435-E48F-4BFC-99BC-118D5CAA6528}"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6</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r>
              <a:rPr lang="en-GB" sz="2800" dirty="0">
                <a:solidFill>
                  <a:schemeClr val="bg1">
                    <a:lumMod val="65000"/>
                    <a:lumOff val="35000"/>
                  </a:schemeClr>
                </a:solidFill>
                <a:latin typeface="Calibri Light" pitchFamily="34" charset="0"/>
              </a:rPr>
              <a:t>Common Mass, trying to book tickets </a:t>
            </a:r>
            <a:r>
              <a:rPr lang="en-GB" sz="2800" dirty="0" smtClean="0">
                <a:solidFill>
                  <a:schemeClr val="bg1">
                    <a:lumMod val="65000"/>
                    <a:lumOff val="35000"/>
                  </a:schemeClr>
                </a:solidFill>
                <a:latin typeface="Calibri Light" pitchFamily="34" charset="0"/>
              </a:rPr>
              <a:t>for best-fit hotels according to filters and preferences.</a:t>
            </a:r>
          </a:p>
          <a:p>
            <a:r>
              <a:rPr lang="en-GB" sz="2800" dirty="0" smtClean="0">
                <a:solidFill>
                  <a:schemeClr val="bg1">
                    <a:lumMod val="65000"/>
                    <a:lumOff val="35000"/>
                  </a:schemeClr>
                </a:solidFill>
                <a:latin typeface="Calibri Light" pitchFamily="34" charset="0"/>
              </a:rPr>
              <a:t>Currently Existing Booking Platforms, trying to increase their conversion rate by showing reviews and ratings to users.</a:t>
            </a:r>
          </a:p>
          <a:p>
            <a:r>
              <a:rPr lang="en-GB" sz="3200" dirty="0" smtClean="0">
                <a:solidFill>
                  <a:schemeClr val="tx2"/>
                </a:solidFill>
                <a:latin typeface="Calibri Light" pitchFamily="34" charset="0"/>
              </a:rPr>
              <a:t>Hotel Managers, trying to get to know users’ views about their hotel.</a:t>
            </a:r>
            <a:endParaRPr lang="en-GB" sz="3200" dirty="0">
              <a:solidFill>
                <a:schemeClr val="tx2"/>
              </a:solidFill>
              <a:latin typeface="Calibri Light" pitchFamily="34" charset="0"/>
            </a:endParaRPr>
          </a:p>
        </p:txBody>
      </p:sp>
    </p:spTree>
    <p:extLst>
      <p:ext uri="{BB962C8B-B14F-4D97-AF65-F5344CB8AC3E}">
        <p14:creationId xmlns:p14="http://schemas.microsoft.com/office/powerpoint/2010/main" val="3634788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GB" dirty="0" smtClean="0"/>
              <a:t> </a:t>
            </a:r>
            <a:endParaRPr lang="en-GB" dirty="0"/>
          </a:p>
        </p:txBody>
      </p:sp>
      <p:sp>
        <p:nvSpPr>
          <p:cNvPr id="5" name="Title 4"/>
          <p:cNvSpPr>
            <a:spLocks noGrp="1"/>
          </p:cNvSpPr>
          <p:nvPr>
            <p:ph type="ctrTitle"/>
          </p:nvPr>
        </p:nvSpPr>
        <p:spPr/>
        <p:txBody>
          <a:bodyPr/>
          <a:lstStyle/>
          <a:p>
            <a:r>
              <a:rPr lang="en-GB" sz="4400" dirty="0" smtClean="0">
                <a:latin typeface="Segoe UI Light" pitchFamily="34" charset="0"/>
                <a:cs typeface="Segoe UI Light" pitchFamily="34" charset="0"/>
              </a:rPr>
              <a:t>How did we?</a:t>
            </a:r>
            <a:endParaRPr lang="en-GB" sz="4400" dirty="0">
              <a:latin typeface="Segoe UI Light" pitchFamily="34" charset="0"/>
              <a:cs typeface="Segoe UI Light" pitchFamily="34" charset="0"/>
            </a:endParaRPr>
          </a:p>
        </p:txBody>
      </p:sp>
      <p:sp>
        <p:nvSpPr>
          <p:cNvPr id="13" name="Date Placeholder 12"/>
          <p:cNvSpPr>
            <a:spLocks noGrp="1"/>
          </p:cNvSpPr>
          <p:nvPr>
            <p:ph type="dt" sz="half" idx="10"/>
          </p:nvPr>
        </p:nvSpPr>
        <p:spPr/>
        <p:txBody>
          <a:bodyPr/>
          <a:lstStyle/>
          <a:p>
            <a:fld id="{C81D1A3A-79FC-4D6A-83F5-183E982F8C0E}" type="datetime1">
              <a:rPr lang="en-GB" smtClean="0"/>
              <a:t>31/01/2015</a:t>
            </a:fld>
            <a:endParaRPr lang="en-GB"/>
          </a:p>
        </p:txBody>
      </p:sp>
      <p:sp>
        <p:nvSpPr>
          <p:cNvPr id="14" name="Footer Placeholder 13"/>
          <p:cNvSpPr>
            <a:spLocks noGrp="1"/>
          </p:cNvSpPr>
          <p:nvPr>
            <p:ph type="ftr" sz="quarter" idx="11"/>
          </p:nvPr>
        </p:nvSpPr>
        <p:spPr/>
        <p:txBody>
          <a:bodyPr/>
          <a:lstStyle/>
          <a:p>
            <a:r>
              <a:rPr lang="en-GB" smtClean="0"/>
              <a:t>Hotels Review Reviewed | Group 9</a:t>
            </a:r>
            <a:endParaRPr lang="en-GB"/>
          </a:p>
        </p:txBody>
      </p:sp>
      <p:sp>
        <p:nvSpPr>
          <p:cNvPr id="15" name="Slide Number Placeholder 14"/>
          <p:cNvSpPr>
            <a:spLocks noGrp="1"/>
          </p:cNvSpPr>
          <p:nvPr>
            <p:ph type="sldNum" sz="quarter" idx="12"/>
          </p:nvPr>
        </p:nvSpPr>
        <p:spPr/>
        <p:txBody>
          <a:bodyPr/>
          <a:lstStyle/>
          <a:p>
            <a:fld id="{DB289EA8-C630-4BC6-AB86-18849AF82AE7}" type="slidenum">
              <a:rPr lang="en-GB" smtClean="0"/>
              <a:pPr/>
              <a:t>7</a:t>
            </a:fld>
            <a:endParaRPr lang="en-GB"/>
          </a:p>
        </p:txBody>
      </p:sp>
    </p:spTree>
    <p:extLst>
      <p:ext uri="{BB962C8B-B14F-4D97-AF65-F5344CB8AC3E}">
        <p14:creationId xmlns:p14="http://schemas.microsoft.com/office/powerpoint/2010/main" val="1325280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Steps</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02C1FBB0-79C6-4E43-9FBD-EAF03E26C450}"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8</a:t>
            </a:fld>
            <a:endParaRPr lang="en-GB"/>
          </a:p>
        </p:txBody>
      </p:sp>
      <p:sp>
        <p:nvSpPr>
          <p:cNvPr id="6" name="Content Placeholder 5"/>
          <p:cNvSpPr>
            <a:spLocks noGrp="1"/>
          </p:cNvSpPr>
          <p:nvPr>
            <p:ph sz="quarter" idx="13"/>
          </p:nvPr>
        </p:nvSpPr>
        <p:spPr/>
        <p:txBody>
          <a:bodyPr vert="horz" lIns="91440" tIns="45720" rIns="91440" bIns="45720" rtlCol="0">
            <a:normAutofit lnSpcReduction="10000"/>
          </a:bodyPr>
          <a:lstStyle/>
          <a:p>
            <a:endParaRPr lang="en-GB" sz="3600" dirty="0" smtClean="0">
              <a:solidFill>
                <a:schemeClr val="tx2"/>
              </a:solidFill>
              <a:latin typeface="Calibri Light" pitchFamily="34" charset="0"/>
            </a:endParaRPr>
          </a:p>
          <a:p>
            <a:r>
              <a:rPr lang="en-GB" sz="3600" dirty="0" smtClean="0">
                <a:solidFill>
                  <a:schemeClr val="tx2"/>
                </a:solidFill>
                <a:latin typeface="Calibri Light" pitchFamily="34" charset="0"/>
              </a:rPr>
              <a:t>Data </a:t>
            </a:r>
            <a:r>
              <a:rPr lang="en-GB" sz="3600" dirty="0">
                <a:solidFill>
                  <a:schemeClr val="tx2"/>
                </a:solidFill>
                <a:latin typeface="Calibri Light" pitchFamily="34" charset="0"/>
              </a:rPr>
              <a:t>Acquisition System</a:t>
            </a:r>
          </a:p>
          <a:p>
            <a:r>
              <a:rPr lang="en-GB" sz="3200" dirty="0">
                <a:solidFill>
                  <a:schemeClr val="bg1">
                    <a:lumMod val="65000"/>
                    <a:lumOff val="35000"/>
                  </a:schemeClr>
                </a:solidFill>
                <a:latin typeface="Calibri Light" pitchFamily="34" charset="0"/>
              </a:rPr>
              <a:t>Sentiment </a:t>
            </a:r>
            <a:r>
              <a:rPr lang="en-GB" sz="3200" dirty="0" smtClean="0">
                <a:solidFill>
                  <a:schemeClr val="bg1">
                    <a:lumMod val="65000"/>
                    <a:lumOff val="35000"/>
                  </a:schemeClr>
                </a:solidFill>
                <a:latin typeface="Calibri Light" pitchFamily="34" charset="0"/>
              </a:rPr>
              <a:t>Analysis</a:t>
            </a:r>
          </a:p>
          <a:p>
            <a:r>
              <a:rPr lang="en-GB" sz="3200" dirty="0" smtClean="0">
                <a:solidFill>
                  <a:schemeClr val="bg1">
                    <a:lumMod val="65000"/>
                    <a:lumOff val="35000"/>
                  </a:schemeClr>
                </a:solidFill>
                <a:latin typeface="Calibri Light" pitchFamily="34" charset="0"/>
              </a:rPr>
              <a:t>Score Methodology</a:t>
            </a:r>
          </a:p>
          <a:p>
            <a:pPr>
              <a:lnSpc>
                <a:spcPct val="110000"/>
              </a:lnSpc>
            </a:pPr>
            <a:r>
              <a:rPr lang="en-GB" sz="3200" dirty="0">
                <a:solidFill>
                  <a:schemeClr val="bg1">
                    <a:lumMod val="65000"/>
                    <a:lumOff val="35000"/>
                  </a:schemeClr>
                </a:solidFill>
                <a:latin typeface="Calibri Light" pitchFamily="34" charset="0"/>
              </a:rPr>
              <a:t>Feature-Aspect Based Analysis</a:t>
            </a:r>
          </a:p>
          <a:p>
            <a:pPr>
              <a:lnSpc>
                <a:spcPct val="110000"/>
              </a:lnSpc>
            </a:pPr>
            <a:r>
              <a:rPr lang="en-GB" sz="3200" dirty="0">
                <a:solidFill>
                  <a:schemeClr val="bg1">
                    <a:lumMod val="65000"/>
                    <a:lumOff val="35000"/>
                  </a:schemeClr>
                </a:solidFill>
                <a:latin typeface="Calibri Light" pitchFamily="34" charset="0"/>
              </a:rPr>
              <a:t>Score </a:t>
            </a:r>
            <a:r>
              <a:rPr lang="en-GB" sz="3200" dirty="0" smtClean="0">
                <a:solidFill>
                  <a:schemeClr val="bg1">
                    <a:lumMod val="65000"/>
                    <a:lumOff val="35000"/>
                  </a:schemeClr>
                </a:solidFill>
                <a:latin typeface="Calibri Light" pitchFamily="34" charset="0"/>
              </a:rPr>
              <a:t>Normalisation</a:t>
            </a:r>
            <a:endParaRPr lang="en-GB" sz="3200" dirty="0">
              <a:solidFill>
                <a:schemeClr val="bg1">
                  <a:lumMod val="65000"/>
                  <a:lumOff val="35000"/>
                </a:schemeClr>
              </a:solidFill>
              <a:latin typeface="Calibri Light" pitchFamily="34" charset="0"/>
            </a:endParaRPr>
          </a:p>
        </p:txBody>
      </p:sp>
    </p:spTree>
    <p:extLst>
      <p:ext uri="{BB962C8B-B14F-4D97-AF65-F5344CB8AC3E}">
        <p14:creationId xmlns:p14="http://schemas.microsoft.com/office/powerpoint/2010/main" val="4038136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GB" sz="4000" dirty="0" smtClean="0">
                <a:latin typeface="Segoe UI Light" pitchFamily="34" charset="0"/>
                <a:cs typeface="Segoe UI Light" pitchFamily="34" charset="0"/>
              </a:rPr>
              <a:t>Data Acquisition System</a:t>
            </a:r>
            <a:endParaRPr lang="en-GB" sz="4000" dirty="0">
              <a:latin typeface="Segoe UI Light" pitchFamily="34" charset="0"/>
              <a:cs typeface="Segoe UI Light" pitchFamily="34" charset="0"/>
            </a:endParaRPr>
          </a:p>
        </p:txBody>
      </p:sp>
      <p:sp>
        <p:nvSpPr>
          <p:cNvPr id="3" name="Date Placeholder 2"/>
          <p:cNvSpPr>
            <a:spLocks noGrp="1"/>
          </p:cNvSpPr>
          <p:nvPr>
            <p:ph type="dt" sz="half" idx="10"/>
          </p:nvPr>
        </p:nvSpPr>
        <p:spPr/>
        <p:txBody>
          <a:bodyPr/>
          <a:lstStyle/>
          <a:p>
            <a:fld id="{57ECB4D1-C32D-4B24-A3FE-4A26B8D4BD56}" type="datetime1">
              <a:rPr lang="en-GB" smtClean="0"/>
              <a:t>31/01/2015</a:t>
            </a:fld>
            <a:endParaRPr lang="en-GB"/>
          </a:p>
        </p:txBody>
      </p:sp>
      <p:sp>
        <p:nvSpPr>
          <p:cNvPr id="4" name="Footer Placeholder 3"/>
          <p:cNvSpPr>
            <a:spLocks noGrp="1"/>
          </p:cNvSpPr>
          <p:nvPr>
            <p:ph type="ftr" sz="quarter" idx="11"/>
          </p:nvPr>
        </p:nvSpPr>
        <p:spPr/>
        <p:txBody>
          <a:bodyPr/>
          <a:lstStyle/>
          <a:p>
            <a:r>
              <a:rPr lang="en-GB" smtClean="0"/>
              <a:t>Hotels Review Reviewed | Group 9</a:t>
            </a:r>
            <a:endParaRPr lang="en-GB"/>
          </a:p>
        </p:txBody>
      </p:sp>
      <p:sp>
        <p:nvSpPr>
          <p:cNvPr id="5" name="Slide Number Placeholder 4"/>
          <p:cNvSpPr>
            <a:spLocks noGrp="1"/>
          </p:cNvSpPr>
          <p:nvPr>
            <p:ph type="sldNum" sz="quarter" idx="12"/>
          </p:nvPr>
        </p:nvSpPr>
        <p:spPr/>
        <p:txBody>
          <a:bodyPr/>
          <a:lstStyle/>
          <a:p>
            <a:fld id="{DB289EA8-C630-4BC6-AB86-18849AF82AE7}" type="slidenum">
              <a:rPr lang="en-GB" smtClean="0"/>
              <a:pPr/>
              <a:t>9</a:t>
            </a:fld>
            <a:endParaRPr lang="en-GB"/>
          </a:p>
        </p:txBody>
      </p:sp>
      <p:sp>
        <p:nvSpPr>
          <p:cNvPr id="6" name="Content Placeholder 5"/>
          <p:cNvSpPr>
            <a:spLocks noGrp="1"/>
          </p:cNvSpPr>
          <p:nvPr>
            <p:ph sz="quarter" idx="13"/>
          </p:nvPr>
        </p:nvSpPr>
        <p:spPr/>
        <p:txBody>
          <a:bodyPr vert="horz" lIns="91440" tIns="45720" rIns="91440" bIns="45720" rtlCol="0">
            <a:normAutofit/>
          </a:bodyPr>
          <a:lstStyle/>
          <a:p>
            <a:endParaRPr lang="en-GB" sz="3200" dirty="0" smtClean="0">
              <a:solidFill>
                <a:schemeClr val="tx2"/>
              </a:solidFill>
              <a:latin typeface="Calibri Light" pitchFamily="34" charset="0"/>
            </a:endParaRPr>
          </a:p>
          <a:p>
            <a:r>
              <a:rPr lang="en-GB" sz="3200" dirty="0" smtClean="0">
                <a:solidFill>
                  <a:schemeClr val="tx2"/>
                </a:solidFill>
                <a:latin typeface="Calibri Light" pitchFamily="34" charset="0"/>
              </a:rPr>
              <a:t>Software used: SCRAPY</a:t>
            </a:r>
          </a:p>
          <a:p>
            <a:r>
              <a:rPr lang="en-GB" sz="3200" dirty="0" smtClean="0">
                <a:solidFill>
                  <a:schemeClr val="tx2"/>
                </a:solidFill>
                <a:latin typeface="Calibri Light" pitchFamily="34" charset="0"/>
              </a:rPr>
              <a:t>Websites crawled: expedia.co.in, tripadvisor.in, holidayiq.com</a:t>
            </a:r>
          </a:p>
        </p:txBody>
      </p:sp>
    </p:spTree>
    <p:extLst>
      <p:ext uri="{BB962C8B-B14F-4D97-AF65-F5344CB8AC3E}">
        <p14:creationId xmlns:p14="http://schemas.microsoft.com/office/powerpoint/2010/main" val="430026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1452</TotalTime>
  <Words>4070</Words>
  <Application>Microsoft Office PowerPoint</Application>
  <PresentationFormat>On-screen Show (4:3)</PresentationFormat>
  <Paragraphs>620</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Horizon</vt:lpstr>
      <vt:lpstr>Hotels Review Reviewed</vt:lpstr>
      <vt:lpstr>What we Offer ?</vt:lpstr>
      <vt:lpstr>Who We offer to?</vt:lpstr>
      <vt:lpstr>Who We offer to?</vt:lpstr>
      <vt:lpstr>Who we offer to: Booking platforms</vt:lpstr>
      <vt:lpstr>Who We offer to?</vt:lpstr>
      <vt:lpstr>How did we?</vt:lpstr>
      <vt:lpstr>Steps</vt:lpstr>
      <vt:lpstr>Data Acquisition System</vt:lpstr>
      <vt:lpstr>Steps</vt:lpstr>
      <vt:lpstr>Sentiment Analysis</vt:lpstr>
      <vt:lpstr>PowerPoint Presentation</vt:lpstr>
      <vt:lpstr>Steps</vt:lpstr>
      <vt:lpstr>Sentences, not Reviews</vt:lpstr>
      <vt:lpstr>Score Methodology</vt:lpstr>
      <vt:lpstr>Score Methodology</vt:lpstr>
      <vt:lpstr>Score Methodology</vt:lpstr>
      <vt:lpstr>Feature-Aspect Based Analysis</vt:lpstr>
      <vt:lpstr>Feature-Aspect Based Analysis</vt:lpstr>
      <vt:lpstr>Feature-Aspect Based Analysis</vt:lpstr>
      <vt:lpstr>Feature-Aspect Based Analysis</vt:lpstr>
      <vt:lpstr>Feature-Aspect Based Analysis</vt:lpstr>
      <vt:lpstr>Feature-Aspect Based Analysis</vt:lpstr>
      <vt:lpstr>Feature-Aspect Based Analysis</vt:lpstr>
      <vt:lpstr>Steps</vt:lpstr>
      <vt:lpstr>Score Normalisation: The Need</vt:lpstr>
      <vt:lpstr>Score Normalisation: The solution</vt:lpstr>
      <vt:lpstr>Score Normalisation: The output</vt:lpstr>
      <vt:lpstr>Okay, how to use it ?</vt:lpstr>
      <vt:lpstr>Okay, How do we use it ?</vt:lpstr>
      <vt:lpstr>Command line interface</vt:lpstr>
      <vt:lpstr>Command line interface</vt:lpstr>
      <vt:lpstr>Command line interface</vt:lpstr>
      <vt:lpstr>Okay, How do we use it ?</vt:lpstr>
      <vt:lpstr>PowerPoint Presentation</vt:lpstr>
      <vt:lpstr>Web-based minimal interface</vt:lpstr>
      <vt:lpstr>Web-based minimal interface</vt:lpstr>
      <vt:lpstr>Web-based minimal interface</vt:lpstr>
      <vt:lpstr>Web-based minimal interface</vt:lpstr>
      <vt:lpstr>Okay, How do we use it ?</vt:lpstr>
      <vt:lpstr>Web-based Advanced interface</vt:lpstr>
      <vt:lpstr>Web-based Advanced interface</vt:lpstr>
      <vt:lpstr>visualisation</vt:lpstr>
      <vt:lpstr> </vt:lpstr>
      <vt:lpstr> </vt:lpstr>
      <vt:lpstr>What’s in the future ?</vt:lpstr>
      <vt:lpstr>What’s in the future ?</vt:lpstr>
      <vt:lpstr>What’s in the future ?</vt:lpstr>
      <vt:lpstr>What’s in the future ?</vt:lpstr>
      <vt:lpstr>This is it.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dc:creator>
  <cp:lastModifiedBy>ankush</cp:lastModifiedBy>
  <cp:revision>42</cp:revision>
  <cp:lastPrinted>2015-01-30T19:03:47Z</cp:lastPrinted>
  <dcterms:created xsi:type="dcterms:W3CDTF">2015-01-28T10:58:10Z</dcterms:created>
  <dcterms:modified xsi:type="dcterms:W3CDTF">2015-01-31T08:09:10Z</dcterms:modified>
</cp:coreProperties>
</file>