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5" r:id="rId2"/>
    <p:sldId id="257" r:id="rId3"/>
    <p:sldId id="271" r:id="rId4"/>
    <p:sldId id="262" r:id="rId5"/>
    <p:sldId id="26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howGuides="1">
      <p:cViewPr varScale="1">
        <p:scale>
          <a:sx n="85" d="100"/>
          <a:sy n="85" d="100"/>
        </p:scale>
        <p:origin x="542" y="62"/>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48B2DE-CCA9-4FB5-905D-E8BF70FD3BBD}"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206308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8B2DE-CCA9-4FB5-905D-E8BF70FD3BBD}"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1444861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8B2DE-CCA9-4FB5-905D-E8BF70FD3BBD}"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165581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8B2DE-CCA9-4FB5-905D-E8BF70FD3BBD}"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44095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8B2DE-CCA9-4FB5-905D-E8BF70FD3BBD}"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255546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48B2DE-CCA9-4FB5-905D-E8BF70FD3BBD}"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158072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48B2DE-CCA9-4FB5-905D-E8BF70FD3BBD}" type="datetimeFigureOut">
              <a:rPr lang="en-US" smtClean="0"/>
              <a:pPr/>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392190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48B2DE-CCA9-4FB5-905D-E8BF70FD3BBD}" type="datetimeFigureOut">
              <a:rPr lang="en-US" smtClean="0"/>
              <a:pPr/>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104393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8B2DE-CCA9-4FB5-905D-E8BF70FD3BBD}" type="datetimeFigureOut">
              <a:rPr lang="en-US" smtClean="0"/>
              <a:pPr/>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11933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8B2DE-CCA9-4FB5-905D-E8BF70FD3BBD}"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272363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8B2DE-CCA9-4FB5-905D-E8BF70FD3BBD}"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1E6D8-F5F0-44D0-A1DA-A7156170FEA8}" type="slidenum">
              <a:rPr lang="en-US" smtClean="0"/>
              <a:pPr/>
              <a:t>‹#›</a:t>
            </a:fld>
            <a:endParaRPr lang="en-US"/>
          </a:p>
        </p:txBody>
      </p:sp>
    </p:spTree>
    <p:extLst>
      <p:ext uri="{BB962C8B-B14F-4D97-AF65-F5344CB8AC3E}">
        <p14:creationId xmlns:p14="http://schemas.microsoft.com/office/powerpoint/2010/main" val="64314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8B2DE-CCA9-4FB5-905D-E8BF70FD3BBD}" type="datetimeFigureOut">
              <a:rPr lang="en-US" smtClean="0"/>
              <a:pPr/>
              <a:t>4/5/2023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1E6D8-F5F0-44D0-A1DA-A7156170FEA8}" type="slidenum">
              <a:rPr lang="en-US" smtClean="0"/>
              <a:pPr/>
              <a:t>‹#›</a:t>
            </a:fld>
            <a:endParaRPr lang="en-US"/>
          </a:p>
        </p:txBody>
      </p:sp>
    </p:spTree>
    <p:extLst>
      <p:ext uri="{BB962C8B-B14F-4D97-AF65-F5344CB8AC3E}">
        <p14:creationId xmlns:p14="http://schemas.microsoft.com/office/powerpoint/2010/main" val="133110767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0E3456-CA0A-4076-83F5-96FCA0F58FFB}"/>
              </a:ext>
            </a:extLst>
          </p:cNvPr>
          <p:cNvSpPr>
            <a:spLocks noGrp="1"/>
          </p:cNvSpPr>
          <p:nvPr>
            <p:ph type="title"/>
          </p:nvPr>
        </p:nvSpPr>
        <p:spPr>
          <a:xfrm>
            <a:off x="252010" y="2760380"/>
            <a:ext cx="5843990" cy="668620"/>
          </a:xfrm>
        </p:spPr>
        <p:txBody>
          <a:bodyPr>
            <a:noAutofit/>
          </a:bodyPr>
          <a:lstStyle/>
          <a:p>
            <a:pPr algn="ctr"/>
            <a:r>
              <a:rPr lang="en-IN" sz="2000" b="1" dirty="0">
                <a:solidFill>
                  <a:schemeClr val="tx1">
                    <a:lumMod val="85000"/>
                    <a:lumOff val="15000"/>
                  </a:schemeClr>
                </a:solidFill>
                <a:latin typeface="Times New Roman" panose="02020603050405020304" pitchFamily="18" charset="0"/>
                <a:cs typeface="Times New Roman" panose="02020603050405020304" pitchFamily="18" charset="0"/>
              </a:rPr>
              <a:t>Sagar Institute of Science Technology and Research</a:t>
            </a:r>
          </a:p>
        </p:txBody>
      </p:sp>
      <p:sp>
        <p:nvSpPr>
          <p:cNvPr id="10" name="Content Placeholder 2">
            <a:extLst>
              <a:ext uri="{FF2B5EF4-FFF2-40B4-BE49-F238E27FC236}">
                <a16:creationId xmlns:a16="http://schemas.microsoft.com/office/drawing/2014/main" id="{525412D4-AED1-49B5-A3FE-B6B64067C23D}"/>
              </a:ext>
            </a:extLst>
          </p:cNvPr>
          <p:cNvSpPr txBox="1">
            <a:spLocks/>
          </p:cNvSpPr>
          <p:nvPr/>
        </p:nvSpPr>
        <p:spPr>
          <a:xfrm>
            <a:off x="1008529" y="3965825"/>
            <a:ext cx="4334180" cy="24088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a:latin typeface="Times New Roman" panose="02020603050405020304" pitchFamily="18" charset="0"/>
                <a:cs typeface="Times New Roman" panose="02020603050405020304" pitchFamily="18" charset="0"/>
              </a:rPr>
              <a:t>Team Members:</a:t>
            </a:r>
          </a:p>
          <a:p>
            <a:r>
              <a:rPr lang="en-IN" b="1" dirty="0">
                <a:latin typeface="Times New Roman" panose="02020603050405020304" pitchFamily="18" charset="0"/>
                <a:cs typeface="Times New Roman" panose="02020603050405020304" pitchFamily="18" charset="0"/>
              </a:rPr>
              <a:t>Ankush Mishra</a:t>
            </a:r>
          </a:p>
          <a:p>
            <a:r>
              <a:rPr lang="en-IN" b="1" dirty="0">
                <a:latin typeface="Times New Roman" panose="02020603050405020304" pitchFamily="18" charset="0"/>
                <a:cs typeface="Times New Roman" panose="02020603050405020304" pitchFamily="18" charset="0"/>
              </a:rPr>
              <a:t>Abhishek Bisen</a:t>
            </a:r>
          </a:p>
          <a:p>
            <a:r>
              <a:rPr lang="en-IN" b="1" dirty="0">
                <a:latin typeface="Times New Roman" panose="02020603050405020304" pitchFamily="18" charset="0"/>
                <a:cs typeface="Times New Roman" panose="02020603050405020304" pitchFamily="18" charset="0"/>
              </a:rPr>
              <a:t>Gaurav Kumar Gupta</a:t>
            </a:r>
          </a:p>
          <a:p>
            <a:r>
              <a:rPr lang="en-IN" b="1" dirty="0">
                <a:latin typeface="Times New Roman" panose="02020603050405020304" pitchFamily="18" charset="0"/>
                <a:cs typeface="Times New Roman" panose="02020603050405020304" pitchFamily="18" charset="0"/>
              </a:rPr>
              <a:t>Anjali Tiwari</a:t>
            </a:r>
          </a:p>
          <a:p>
            <a:r>
              <a:rPr lang="en-IN" b="1" dirty="0">
                <a:latin typeface="Times New Roman" panose="02020603050405020304" pitchFamily="18" charset="0"/>
                <a:cs typeface="Times New Roman" panose="02020603050405020304" pitchFamily="18" charset="0"/>
              </a:rPr>
              <a:t>Harsh Sahu</a:t>
            </a:r>
          </a:p>
        </p:txBody>
      </p:sp>
      <p:sp>
        <p:nvSpPr>
          <p:cNvPr id="8" name="TextBox 7">
            <a:extLst>
              <a:ext uri="{FF2B5EF4-FFF2-40B4-BE49-F238E27FC236}">
                <a16:creationId xmlns:a16="http://schemas.microsoft.com/office/drawing/2014/main" id="{D370A2EC-C7DE-4243-87ED-68445188E785}"/>
              </a:ext>
            </a:extLst>
          </p:cNvPr>
          <p:cNvSpPr txBox="1"/>
          <p:nvPr/>
        </p:nvSpPr>
        <p:spPr>
          <a:xfrm>
            <a:off x="6479062" y="4948835"/>
            <a:ext cx="5355888"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by-:</a:t>
            </a:r>
          </a:p>
          <a:p>
            <a:r>
              <a:rPr lang="en-GB" b="1" dirty="0">
                <a:latin typeface="Times New Roman" panose="02020603050405020304" pitchFamily="18" charset="0"/>
                <a:cs typeface="Times New Roman" panose="02020603050405020304" pitchFamily="18" charset="0"/>
              </a:rPr>
              <a:t>Guide Name</a:t>
            </a:r>
            <a:endParaRPr lang="en-US" b="1" dirty="0">
              <a:latin typeface="Times New Roman" panose="02020603050405020304" pitchFamily="18" charset="0"/>
              <a:cs typeface="Times New Roman" panose="02020603050405020304" pitchFamily="18" charset="0"/>
            </a:endParaRPr>
          </a:p>
          <a:p>
            <a:r>
              <a:rPr lang="en-GB" dirty="0"/>
              <a:t>College Name</a:t>
            </a:r>
          </a:p>
          <a:p>
            <a:r>
              <a:rPr lang="en-GB" dirty="0"/>
              <a:t>Post</a:t>
            </a:r>
            <a:endParaRPr lang="en-US" dirty="0"/>
          </a:p>
        </p:txBody>
      </p:sp>
      <p:sp>
        <p:nvSpPr>
          <p:cNvPr id="11" name="TextBox 10">
            <a:extLst>
              <a:ext uri="{FF2B5EF4-FFF2-40B4-BE49-F238E27FC236}">
                <a16:creationId xmlns:a16="http://schemas.microsoft.com/office/drawing/2014/main" id="{3F05B0DE-6B6D-4FAE-91E7-F24065DA0DB4}"/>
              </a:ext>
            </a:extLst>
          </p:cNvPr>
          <p:cNvSpPr txBox="1"/>
          <p:nvPr/>
        </p:nvSpPr>
        <p:spPr>
          <a:xfrm>
            <a:off x="150159" y="737950"/>
            <a:ext cx="11967882" cy="954107"/>
          </a:xfrm>
          <a:prstGeom prst="rect">
            <a:avLst/>
          </a:prstGeom>
          <a:noFill/>
        </p:spPr>
        <p:txBody>
          <a:bodyPr wrap="square">
            <a:spAutoFit/>
          </a:bodyPr>
          <a:lstStyle/>
          <a:p>
            <a:pPr algn="ctr"/>
            <a:r>
              <a:rPr lang="en-IN" sz="2800" b="1" dirty="0">
                <a:solidFill>
                  <a:srgbClr val="212529"/>
                </a:solidFill>
                <a:latin typeface="Times New Roman" panose="02020603050405020304" pitchFamily="18" charset="0"/>
                <a:cs typeface="Times New Roman" panose="02020603050405020304" pitchFamily="18" charset="0"/>
              </a:rPr>
              <a:t>PS Title: Automatic recognition of Human Disease using radiological Data</a:t>
            </a:r>
          </a:p>
          <a:p>
            <a:pPr algn="ctr"/>
            <a:r>
              <a:rPr lang="en-IN" sz="2800" b="1" dirty="0">
                <a:solidFill>
                  <a:srgbClr val="212529"/>
                </a:solidFill>
                <a:latin typeface="Times New Roman" panose="02020603050405020304" pitchFamily="18" charset="0"/>
                <a:cs typeface="Times New Roman" panose="02020603050405020304" pitchFamily="18" charset="0"/>
              </a:rPr>
              <a:t> </a:t>
            </a:r>
            <a:r>
              <a:rPr lang="en-US" sz="2800" b="1" i="0" dirty="0">
                <a:solidFill>
                  <a:srgbClr val="212529"/>
                </a:solidFill>
                <a:effectLst/>
                <a:latin typeface="Times New Roman" panose="02020603050405020304" pitchFamily="18" charset="0"/>
                <a:cs typeface="Times New Roman" panose="02020603050405020304" pitchFamily="18" charset="0"/>
              </a:rPr>
              <a:t>PS </a:t>
            </a:r>
            <a:r>
              <a:rPr lang="en-IN" sz="2800" b="1" dirty="0">
                <a:solidFill>
                  <a:srgbClr val="212529"/>
                </a:solidFill>
                <a:latin typeface="Times New Roman" panose="02020603050405020304" pitchFamily="18" charset="0"/>
                <a:cs typeface="Times New Roman" panose="02020603050405020304" pitchFamily="18" charset="0"/>
              </a:rPr>
              <a:t>number:HT301, Category:- Software</a:t>
            </a:r>
          </a:p>
        </p:txBody>
      </p:sp>
      <p:pic>
        <p:nvPicPr>
          <p:cNvPr id="2050" name="Picture 2"/>
          <p:cNvPicPr>
            <a:picLocks noChangeAspect="1" noChangeArrowheads="1"/>
          </p:cNvPicPr>
          <p:nvPr/>
        </p:nvPicPr>
        <p:blipFill>
          <a:blip r:embed="rId2"/>
          <a:srcRect/>
          <a:stretch>
            <a:fillRect/>
          </a:stretch>
        </p:blipFill>
        <p:spPr bwMode="auto">
          <a:xfrm>
            <a:off x="6953539" y="2195721"/>
            <a:ext cx="2847702" cy="2017366"/>
          </a:xfrm>
          <a:prstGeom prst="rect">
            <a:avLst/>
          </a:prstGeom>
          <a:noFill/>
          <a:ln w="9525">
            <a:noFill/>
            <a:miter lim="800000"/>
            <a:headEnd/>
            <a:tailEnd/>
          </a:ln>
          <a:effectLst/>
        </p:spPr>
      </p:pic>
      <p:pic>
        <p:nvPicPr>
          <p:cNvPr id="2" name="Picture 1">
            <a:extLst>
              <a:ext uri="{FF2B5EF4-FFF2-40B4-BE49-F238E27FC236}">
                <a16:creationId xmlns:a16="http://schemas.microsoft.com/office/drawing/2014/main" id="{E7EBBAC6-7AE7-C746-BBED-C4B0121571C8}"/>
              </a:ext>
            </a:extLst>
          </p:cNvPr>
          <p:cNvPicPr>
            <a:picLocks noChangeAspect="1"/>
          </p:cNvPicPr>
          <p:nvPr/>
        </p:nvPicPr>
        <p:blipFill rotWithShape="1">
          <a:blip r:embed="rId3"/>
          <a:srcRect l="19625" t="12565" r="23710" b="14515"/>
          <a:stretch/>
        </p:blipFill>
        <p:spPr>
          <a:xfrm>
            <a:off x="510987" y="1612137"/>
            <a:ext cx="995083" cy="1228164"/>
          </a:xfrm>
          <a:prstGeom prst="rect">
            <a:avLst/>
          </a:prstGeom>
        </p:spPr>
      </p:pic>
    </p:spTree>
    <p:extLst>
      <p:ext uri="{BB962C8B-B14F-4D97-AF65-F5344CB8AC3E}">
        <p14:creationId xmlns:p14="http://schemas.microsoft.com/office/powerpoint/2010/main" val="462750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64" y="1072311"/>
            <a:ext cx="8596668" cy="821803"/>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r>
              <a:rPr lang="en-US" dirty="0">
                <a:solidFill>
                  <a:schemeClr val="tx1">
                    <a:lumMod val="95000"/>
                    <a:lumOff val="5000"/>
                  </a:schemeClr>
                </a:solidFill>
              </a:rPr>
              <a:t> </a:t>
            </a:r>
          </a:p>
        </p:txBody>
      </p:sp>
      <p:sp>
        <p:nvSpPr>
          <p:cNvPr id="5" name="Content Placeholder 4"/>
          <p:cNvSpPr>
            <a:spLocks noGrp="1"/>
          </p:cNvSpPr>
          <p:nvPr>
            <p:ph idx="1"/>
          </p:nvPr>
        </p:nvSpPr>
        <p:spPr>
          <a:xfrm>
            <a:off x="574765" y="2157852"/>
            <a:ext cx="10871765" cy="4360514"/>
          </a:xfrm>
        </p:spPr>
        <p:txBody>
          <a:bodyPr>
            <a:normAutofit/>
          </a:bodyPr>
          <a:lstStyle/>
          <a:p>
            <a:pPr algn="just">
              <a:buFont typeface="Wingdings" panose="05000000000000000000" pitchFamily="2" charset="2"/>
              <a:buChar char="Ø"/>
            </a:pPr>
            <a:r>
              <a:rPr lang="en-US" sz="1800" b="0" i="0" dirty="0">
                <a:effectLst/>
                <a:latin typeface="Söhne"/>
              </a:rPr>
              <a:t>Automatic recognition of human disease using radiological data and machine learning is a field of medical imaging that aims to use machine learning algorithms to assist in diagnosis and treatment.</a:t>
            </a:r>
            <a:endParaRPr lang="en-US" sz="1800" b="0" dirty="0">
              <a:latin typeface="Söhne"/>
            </a:endParaRPr>
          </a:p>
          <a:p>
            <a:pPr algn="just">
              <a:buFont typeface="Wingdings" panose="05000000000000000000" pitchFamily="2" charset="2"/>
              <a:buChar char="Ø"/>
            </a:pPr>
            <a:endParaRPr lang="en-US" sz="1800" i="0" dirty="0">
              <a:effectLst/>
              <a:latin typeface="Söhne"/>
            </a:endParaRPr>
          </a:p>
          <a:p>
            <a:pPr algn="just">
              <a:buFont typeface="Wingdings" panose="05000000000000000000" pitchFamily="2" charset="2"/>
              <a:buChar char="Ø"/>
            </a:pPr>
            <a:r>
              <a:rPr lang="en-US" sz="1800" b="0" i="0" dirty="0">
                <a:effectLst/>
                <a:latin typeface="Söhne"/>
              </a:rPr>
              <a:t>Radiological data such as X-rays, CT scans, and MRIs can provide detailed visualizations of the body's internal structures.</a:t>
            </a:r>
            <a:r>
              <a:rPr lang="en-US" sz="1800" i="0" dirty="0">
                <a:effectLst/>
                <a:latin typeface="Söhne"/>
              </a:rPr>
              <a:t> </a:t>
            </a:r>
          </a:p>
          <a:p>
            <a:pPr algn="just">
              <a:buFont typeface="Wingdings" panose="05000000000000000000" pitchFamily="2" charset="2"/>
              <a:buChar char="Ø"/>
            </a:pPr>
            <a:endParaRPr lang="en-US" sz="1600" dirty="0">
              <a:latin typeface="Söhne"/>
            </a:endParaRPr>
          </a:p>
          <a:p>
            <a:pPr algn="just">
              <a:buFont typeface="Wingdings" panose="05000000000000000000" pitchFamily="2" charset="2"/>
              <a:buChar char="Ø"/>
            </a:pPr>
            <a:r>
              <a:rPr lang="en-US" sz="1800" b="0" i="0" dirty="0">
                <a:effectLst/>
                <a:latin typeface="Söhne"/>
              </a:rPr>
              <a:t>Machine learning algorithms can analyze images, identify patterns and anomalies, and make predictions about the presence, severity, and progression of diseases .</a:t>
            </a:r>
          </a:p>
          <a:p>
            <a:pPr marL="0" indent="0" algn="just">
              <a:buNone/>
            </a:pPr>
            <a:endParaRPr lang="en-US" sz="1100" b="0" i="0" dirty="0">
              <a:effectLst/>
              <a:latin typeface="Söhne"/>
            </a:endParaRPr>
          </a:p>
          <a:p>
            <a:pPr algn="just">
              <a:buFont typeface="Wingdings" panose="05000000000000000000" pitchFamily="2" charset="2"/>
              <a:buChar char="Ø"/>
            </a:pPr>
            <a:r>
              <a:rPr lang="en-US" sz="1800" b="0" i="0" dirty="0">
                <a:effectLst/>
                <a:latin typeface="Söhne"/>
              </a:rPr>
              <a:t>Recent research has shown that deep learning models can outperform radiologists in the detection of lung cancer on CT scans, which could lead to better patient outcomes.</a:t>
            </a:r>
          </a:p>
        </p:txBody>
      </p:sp>
    </p:spTree>
    <p:extLst>
      <p:ext uri="{BB962C8B-B14F-4D97-AF65-F5344CB8AC3E}">
        <p14:creationId xmlns:p14="http://schemas.microsoft.com/office/powerpoint/2010/main" val="4168152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91" y="186077"/>
            <a:ext cx="10218131" cy="662521"/>
          </a:xfrm>
        </p:spPr>
        <p:txBody>
          <a:bodyPr>
            <a:normAutofit fontScale="90000"/>
          </a:bodyPr>
          <a:lstStyle/>
          <a:p>
            <a:r>
              <a:rPr lang="en-US" dirty="0">
                <a:latin typeface="Times New Roman" panose="02020603050405020304" pitchFamily="18" charset="0"/>
                <a:cs typeface="Times New Roman" panose="02020603050405020304" pitchFamily="18" charset="0"/>
              </a:rPr>
              <a:t>Proposed Solution</a:t>
            </a:r>
          </a:p>
        </p:txBody>
      </p:sp>
      <p:sp>
        <p:nvSpPr>
          <p:cNvPr id="6" name="Rectangle 5"/>
          <p:cNvSpPr/>
          <p:nvPr/>
        </p:nvSpPr>
        <p:spPr>
          <a:xfrm>
            <a:off x="6339840" y="322729"/>
            <a:ext cx="5486949" cy="6215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endParaRPr lang="en-US" dirty="0">
              <a:solidFill>
                <a:schemeClr val="tx1"/>
              </a:solidFill>
              <a:latin typeface="Söhne"/>
            </a:endParaRPr>
          </a:p>
          <a:p>
            <a:pPr algn="l"/>
            <a:endParaRPr lang="en-US" dirty="0">
              <a:solidFill>
                <a:schemeClr val="tx1"/>
              </a:solidFill>
              <a:latin typeface="Söhne"/>
            </a:endParaRPr>
          </a:p>
          <a:p>
            <a:pPr algn="l"/>
            <a:r>
              <a:rPr lang="en-US" b="1" dirty="0">
                <a:solidFill>
                  <a:schemeClr val="tx1"/>
                </a:solidFill>
                <a:latin typeface="Söhne"/>
              </a:rPr>
              <a:t>Description of Proposed Solution:-</a:t>
            </a:r>
          </a:p>
          <a:p>
            <a:pPr algn="l">
              <a:buFont typeface="Arial" panose="020B0604020202020204" pitchFamily="34" charset="0"/>
              <a:buChar char="•"/>
            </a:pPr>
            <a:endParaRPr lang="en-US" dirty="0">
              <a:solidFill>
                <a:schemeClr val="tx1"/>
              </a:solidFill>
              <a:latin typeface="Söhne"/>
            </a:endParaRPr>
          </a:p>
          <a:p>
            <a:pPr marL="285750" indent="-285750" algn="l">
              <a:buFont typeface="Wingdings" panose="05000000000000000000" pitchFamily="2" charset="2"/>
              <a:buChar char="Ø"/>
            </a:pPr>
            <a:r>
              <a:rPr lang="en-US" dirty="0">
                <a:solidFill>
                  <a:schemeClr val="tx1"/>
                </a:solidFill>
                <a:latin typeface="Söhne"/>
              </a:rPr>
              <a:t>Firstly we a</a:t>
            </a:r>
            <a:r>
              <a:rPr lang="en-US" b="0" i="0" dirty="0">
                <a:solidFill>
                  <a:schemeClr val="tx1"/>
                </a:solidFill>
                <a:effectLst/>
                <a:latin typeface="Söhne"/>
              </a:rPr>
              <a:t>cquire radiological images (e.g. X-rays, CT scans, MRIs).</a:t>
            </a:r>
          </a:p>
          <a:p>
            <a:pPr marL="285750" indent="-285750" algn="l">
              <a:buFont typeface="Wingdings" panose="05000000000000000000" pitchFamily="2" charset="2"/>
              <a:buChar char="Ø"/>
            </a:pPr>
            <a:r>
              <a:rPr lang="en-US" b="0" i="0" dirty="0">
                <a:solidFill>
                  <a:schemeClr val="tx1"/>
                </a:solidFill>
                <a:effectLst/>
                <a:latin typeface="Söhne"/>
              </a:rPr>
              <a:t>Preprocess images to enhance contrast, remove noise, and normalize image size.</a:t>
            </a:r>
          </a:p>
          <a:p>
            <a:pPr algn="l">
              <a:buFont typeface="Arial" panose="020B0604020202020204" pitchFamily="34" charset="0"/>
              <a:buChar char="•"/>
            </a:pPr>
            <a:endParaRPr lang="en-US" b="0" i="0" dirty="0">
              <a:solidFill>
                <a:schemeClr val="tx1"/>
              </a:solidFill>
              <a:effectLst/>
              <a:latin typeface="Söhne"/>
            </a:endParaRPr>
          </a:p>
          <a:p>
            <a:pPr marL="285750" indent="-285750" algn="l">
              <a:buFont typeface="Wingdings" panose="05000000000000000000" pitchFamily="2" charset="2"/>
              <a:buChar char="Ø"/>
            </a:pPr>
            <a:r>
              <a:rPr lang="en-US" b="0" i="0" dirty="0">
                <a:solidFill>
                  <a:schemeClr val="tx1"/>
                </a:solidFill>
                <a:effectLst/>
                <a:latin typeface="Söhne"/>
              </a:rPr>
              <a:t>Extract relevant features from the images, such as texture, shape, and intensity.</a:t>
            </a:r>
          </a:p>
          <a:p>
            <a:pPr algn="l">
              <a:buFont typeface="Arial" panose="020B0604020202020204" pitchFamily="34" charset="0"/>
              <a:buChar char="•"/>
            </a:pPr>
            <a:endParaRPr lang="en-US" b="0" i="0" dirty="0">
              <a:solidFill>
                <a:schemeClr val="tx1"/>
              </a:solidFill>
              <a:effectLst/>
              <a:latin typeface="Söhne"/>
            </a:endParaRPr>
          </a:p>
          <a:p>
            <a:pPr marL="285750" indent="-285750" algn="l">
              <a:buFont typeface="Wingdings" panose="05000000000000000000" pitchFamily="2" charset="2"/>
              <a:buChar char="Ø"/>
            </a:pPr>
            <a:r>
              <a:rPr lang="en-US" b="0" i="0" dirty="0">
                <a:solidFill>
                  <a:schemeClr val="tx1"/>
                </a:solidFill>
                <a:effectLst/>
                <a:latin typeface="Söhne"/>
              </a:rPr>
              <a:t>Train a machine learning algorithm (e.g. deep neural network) on a dataset of labeled images.</a:t>
            </a:r>
          </a:p>
          <a:p>
            <a:pPr algn="l"/>
            <a:endParaRPr lang="en-US" b="0" i="0" dirty="0">
              <a:solidFill>
                <a:schemeClr val="tx1"/>
              </a:solidFill>
              <a:effectLst/>
              <a:latin typeface="Söhne"/>
            </a:endParaRPr>
          </a:p>
          <a:p>
            <a:pPr marL="285750" indent="-285750">
              <a:buFont typeface="Wingdings" panose="05000000000000000000" pitchFamily="2" charset="2"/>
              <a:buChar char="Ø"/>
            </a:pPr>
            <a:r>
              <a:rPr lang="en-US" b="0" i="0" dirty="0">
                <a:solidFill>
                  <a:schemeClr val="tx1"/>
                </a:solidFill>
                <a:effectLst/>
                <a:latin typeface="Söhne"/>
              </a:rPr>
              <a:t>Use the trained model to predict the presence or absence of disease in new, unlabeled images.</a:t>
            </a:r>
          </a:p>
          <a:p>
            <a:pPr marL="285750" indent="-285750" algn="l">
              <a:buFont typeface="Wingdings" panose="05000000000000000000" pitchFamily="2" charset="2"/>
              <a:buChar char="Ø"/>
            </a:pPr>
            <a:endParaRPr lang="en-US" b="0" i="0" dirty="0">
              <a:solidFill>
                <a:schemeClr val="tx1"/>
              </a:solidFill>
              <a:effectLst/>
              <a:latin typeface="Söhne"/>
            </a:endParaRPr>
          </a:p>
          <a:p>
            <a:pPr algn="l"/>
            <a:endParaRPr lang="en-US" b="0" i="0" dirty="0">
              <a:solidFill>
                <a:schemeClr val="tx1"/>
              </a:solidFill>
              <a:effectLst/>
              <a:latin typeface="Söhne"/>
            </a:endParaRPr>
          </a:p>
          <a:p>
            <a:pPr marL="285750" indent="-285750" algn="l">
              <a:buFont typeface="Wingdings" panose="05000000000000000000" pitchFamily="2" charset="2"/>
              <a:buChar char="Ø"/>
            </a:pPr>
            <a:r>
              <a:rPr lang="en-US" b="0" i="0" dirty="0">
                <a:solidFill>
                  <a:schemeClr val="tx1"/>
                </a:solidFill>
                <a:effectLst/>
                <a:latin typeface="Söhne"/>
              </a:rPr>
              <a:t>Deploy the model in a clinical setting to assist radiologists in diagnosing disease and improving patient outcomes.</a:t>
            </a:r>
          </a:p>
          <a:p>
            <a:pPr algn="l"/>
            <a:endParaRPr lang="en-US" b="0" i="0" dirty="0">
              <a:solidFill>
                <a:schemeClr val="tx1"/>
              </a:solidFill>
              <a:effectLst/>
              <a:latin typeface="Söhne"/>
            </a:endParaRPr>
          </a:p>
          <a:p>
            <a:pPr algn="l">
              <a:buFont typeface="Arial" panose="020B0604020202020204" pitchFamily="34" charset="0"/>
              <a:buChar char="•"/>
            </a:pPr>
            <a:endParaRPr lang="en-US" b="0" i="0" dirty="0">
              <a:solidFill>
                <a:schemeClr val="tx1"/>
              </a:solidFill>
              <a:effectLst/>
              <a:latin typeface="Söhne"/>
            </a:endParaRPr>
          </a:p>
          <a:p>
            <a:pPr algn="ctr"/>
            <a:endParaRPr lang="en-US" dirty="0">
              <a:solidFill>
                <a:schemeClr val="tx1"/>
              </a:solidFill>
            </a:endParaRPr>
          </a:p>
        </p:txBody>
      </p:sp>
      <p:pic>
        <p:nvPicPr>
          <p:cNvPr id="10" name="Content Placeholder 9">
            <a:extLst>
              <a:ext uri="{FF2B5EF4-FFF2-40B4-BE49-F238E27FC236}">
                <a16:creationId xmlns:a16="http://schemas.microsoft.com/office/drawing/2014/main" id="{6EC445EC-22C1-B027-7550-DCC64B957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13" y="1008618"/>
            <a:ext cx="5517328" cy="5849382"/>
          </a:xfrm>
        </p:spPr>
      </p:pic>
    </p:spTree>
    <p:extLst>
      <p:ext uri="{BB962C8B-B14F-4D97-AF65-F5344CB8AC3E}">
        <p14:creationId xmlns:p14="http://schemas.microsoft.com/office/powerpoint/2010/main" val="376094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54" y="271614"/>
            <a:ext cx="10058400" cy="927600"/>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Working Steps</a:t>
            </a:r>
          </a:p>
        </p:txBody>
      </p:sp>
      <p:sp>
        <p:nvSpPr>
          <p:cNvPr id="8" name="TextBox 7">
            <a:extLst>
              <a:ext uri="{FF2B5EF4-FFF2-40B4-BE49-F238E27FC236}">
                <a16:creationId xmlns:a16="http://schemas.microsoft.com/office/drawing/2014/main" id="{8D627A5D-404F-E8DC-749B-1F28083FB06E}"/>
              </a:ext>
            </a:extLst>
          </p:cNvPr>
          <p:cNvSpPr txBox="1"/>
          <p:nvPr/>
        </p:nvSpPr>
        <p:spPr>
          <a:xfrm>
            <a:off x="609601" y="1434352"/>
            <a:ext cx="11340352" cy="535531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Söhne"/>
              </a:rPr>
              <a:t>Identify the problem: Determine the specific disease or condition that needs to be detected or diagnosed using radiological data.</a:t>
            </a:r>
          </a:p>
          <a:p>
            <a:pPr algn="l"/>
            <a:endParaRPr lang="en-US" dirty="0">
              <a:latin typeface="Söhne"/>
            </a:endParaRPr>
          </a:p>
          <a:p>
            <a:pPr marL="285750" indent="-285750" algn="l">
              <a:buFont typeface="Wingdings" panose="05000000000000000000" pitchFamily="2" charset="2"/>
              <a:buChar char="Ø"/>
            </a:pPr>
            <a:r>
              <a:rPr lang="en-US" b="0" i="0" dirty="0">
                <a:effectLst/>
                <a:latin typeface="Söhne"/>
              </a:rPr>
              <a:t>Collect data: Gather a large and diverse dataset of radiological images and associated metadata. </a:t>
            </a:r>
            <a:endParaRPr lang="en-US" dirty="0">
              <a:latin typeface="Söhne"/>
            </a:endParaRPr>
          </a:p>
          <a:p>
            <a:pPr algn="l"/>
            <a:endParaRPr lang="en-US" b="0" i="0" dirty="0">
              <a:effectLst/>
              <a:latin typeface="Söhne"/>
            </a:endParaRPr>
          </a:p>
          <a:p>
            <a:pPr marL="285750" indent="-285750" algn="l">
              <a:buFont typeface="Wingdings" panose="05000000000000000000" pitchFamily="2" charset="2"/>
              <a:buChar char="Ø"/>
            </a:pPr>
            <a:r>
              <a:rPr lang="en-US" b="0" i="0" dirty="0">
                <a:effectLst/>
                <a:latin typeface="Söhne"/>
              </a:rPr>
              <a:t>Preprocess the data: Clean and normalize the data to ensure that it is consistent and compatible with the machine learning algorithms being used.</a:t>
            </a:r>
          </a:p>
          <a:p>
            <a:pPr algn="l"/>
            <a:endParaRPr lang="en-US" b="0" i="0" dirty="0">
              <a:effectLst/>
              <a:latin typeface="Söhne"/>
            </a:endParaRPr>
          </a:p>
          <a:p>
            <a:pPr marL="285750" indent="-285750" algn="l">
              <a:buFont typeface="Wingdings" panose="05000000000000000000" pitchFamily="2" charset="2"/>
              <a:buChar char="Ø"/>
            </a:pPr>
            <a:r>
              <a:rPr lang="en-US" b="0" i="0" dirty="0">
                <a:effectLst/>
                <a:latin typeface="Söhne"/>
              </a:rPr>
              <a:t>Select a machine learning algorithm: Choose a machine learning algorithm used in medical imaging include deep learning models such as convolutional neural networks (CNNs).</a:t>
            </a:r>
          </a:p>
          <a:p>
            <a:pPr algn="l"/>
            <a:endParaRPr lang="en-US" b="0" i="0" dirty="0">
              <a:effectLst/>
              <a:latin typeface="Söhne"/>
            </a:endParaRPr>
          </a:p>
          <a:p>
            <a:pPr marL="285750" indent="-285750" algn="l">
              <a:buFont typeface="Wingdings" panose="05000000000000000000" pitchFamily="2" charset="2"/>
              <a:buChar char="Ø"/>
            </a:pPr>
            <a:r>
              <a:rPr lang="en-US" b="0" i="0" dirty="0">
                <a:effectLst/>
                <a:latin typeface="Söhne"/>
              </a:rPr>
              <a:t>Train the algorithm: Train the algorithm using the preprocessed dataset.</a:t>
            </a:r>
          </a:p>
          <a:p>
            <a:pPr algn="l"/>
            <a:endParaRPr lang="en-US" b="0" i="0" dirty="0">
              <a:effectLst/>
              <a:latin typeface="Söhne"/>
            </a:endParaRPr>
          </a:p>
          <a:p>
            <a:pPr marL="285750" indent="-285750" algn="l">
              <a:buFont typeface="Wingdings" panose="05000000000000000000" pitchFamily="2" charset="2"/>
              <a:buChar char="Ø"/>
            </a:pPr>
            <a:r>
              <a:rPr lang="en-US" b="0" i="0" dirty="0">
                <a:effectLst/>
                <a:latin typeface="Söhne"/>
              </a:rPr>
              <a:t>Evaluate the algorithm: Evaluate the performance of the algorithm on a validation dataset to ensure that it is accurate and reliable.</a:t>
            </a:r>
          </a:p>
          <a:p>
            <a:pPr marL="285750" indent="-285750" algn="l">
              <a:buFont typeface="Wingdings" panose="05000000000000000000" pitchFamily="2" charset="2"/>
              <a:buChar char="Ø"/>
            </a:pPr>
            <a:r>
              <a:rPr lang="en-US" b="0" i="0" dirty="0">
                <a:effectLst/>
                <a:latin typeface="Söhne"/>
              </a:rPr>
              <a:t>Test the algorithm: Test the algorithm on a separate test dataset to verify its performance and generalizability.</a:t>
            </a:r>
          </a:p>
          <a:p>
            <a:pPr algn="l"/>
            <a:endParaRPr lang="en-US" b="0" i="0" dirty="0">
              <a:effectLst/>
              <a:latin typeface="Söhne"/>
            </a:endParaRPr>
          </a:p>
          <a:p>
            <a:pPr marL="285750" indent="-285750" algn="l">
              <a:buFont typeface="Wingdings" panose="05000000000000000000" pitchFamily="2" charset="2"/>
              <a:buChar char="Ø"/>
            </a:pPr>
            <a:r>
              <a:rPr lang="en-US" b="0" i="0" dirty="0">
                <a:effectLst/>
                <a:latin typeface="Söhne"/>
              </a:rPr>
              <a:t>Integrate the algorithm: Integrate</a:t>
            </a:r>
          </a:p>
          <a:p>
            <a:endParaRPr lang="en-US" dirty="0"/>
          </a:p>
        </p:txBody>
      </p:sp>
    </p:spTree>
    <p:extLst>
      <p:ext uri="{BB962C8B-B14F-4D97-AF65-F5344CB8AC3E}">
        <p14:creationId xmlns:p14="http://schemas.microsoft.com/office/powerpoint/2010/main" val="2318971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63" y="399849"/>
            <a:ext cx="10515600" cy="1325563"/>
          </a:xfrm>
        </p:spPr>
        <p:txBody>
          <a:bodyPr/>
          <a:lstStyle/>
          <a:p>
            <a:r>
              <a:rPr lang="en-US" dirty="0">
                <a:latin typeface="Times New Roman" panose="02020603050405020304" pitchFamily="18" charset="0"/>
                <a:cs typeface="Times New Roman" panose="02020603050405020304" pitchFamily="18" charset="0"/>
              </a:rPr>
              <a:t>Conclusion and Future Scope</a:t>
            </a:r>
          </a:p>
        </p:txBody>
      </p:sp>
      <p:sp>
        <p:nvSpPr>
          <p:cNvPr id="4" name="Content Placeholder 3"/>
          <p:cNvSpPr>
            <a:spLocks noGrp="1"/>
          </p:cNvSpPr>
          <p:nvPr>
            <p:ph idx="1"/>
          </p:nvPr>
        </p:nvSpPr>
        <p:spPr>
          <a:xfrm>
            <a:off x="703729" y="1667822"/>
            <a:ext cx="10591800" cy="4790329"/>
          </a:xfrm>
        </p:spPr>
        <p:txBody>
          <a:bodyPr>
            <a:noAutofit/>
          </a:bodyPr>
          <a:lstStyle/>
          <a:p>
            <a:pPr>
              <a:buFont typeface="Wingdings" panose="05000000000000000000" pitchFamily="2" charset="2"/>
              <a:buChar char="Ø"/>
            </a:pPr>
            <a:r>
              <a:rPr lang="en-US" sz="1800" b="0" i="0" dirty="0">
                <a:effectLst/>
                <a:latin typeface="Söhne"/>
              </a:rPr>
              <a:t>Automatic recognition of human disease using radiological data has the potential to improve diagnostic accuracy, increase efficiency, and enhance patient outcomes in healthcare.</a:t>
            </a:r>
          </a:p>
          <a:p>
            <a:pPr marL="0" indent="0">
              <a:buNone/>
            </a:pPr>
            <a:endParaRPr lang="en-US" sz="1800" b="0" i="0" dirty="0">
              <a:effectLst/>
              <a:latin typeface="Söhne"/>
            </a:endParaRPr>
          </a:p>
          <a:p>
            <a:pPr>
              <a:buFont typeface="Wingdings" panose="05000000000000000000" pitchFamily="2" charset="2"/>
              <a:buChar char="Ø"/>
            </a:pPr>
            <a:r>
              <a:rPr lang="en-US" sz="1800" b="0" i="0" dirty="0">
                <a:effectLst/>
                <a:latin typeface="Söhne"/>
              </a:rPr>
              <a:t>Machine learning algorithms have shown promising results in detecting and diagnosing a wide range of diseases, including lung cancer, breast cancer, and Alzheimer's disease.</a:t>
            </a:r>
          </a:p>
          <a:p>
            <a:pPr marL="0" indent="0">
              <a:buNone/>
            </a:pPr>
            <a:endParaRPr lang="en-US" sz="1800" b="0" i="0" dirty="0">
              <a:effectLst/>
              <a:latin typeface="Söhne"/>
            </a:endParaRPr>
          </a:p>
          <a:p>
            <a:pPr>
              <a:buFont typeface="Wingdings" panose="05000000000000000000" pitchFamily="2" charset="2"/>
              <a:buChar char="Ø"/>
            </a:pPr>
            <a:r>
              <a:rPr lang="en-US" sz="1800" b="0" i="0" dirty="0">
                <a:effectLst/>
                <a:latin typeface="Söhne"/>
              </a:rPr>
              <a:t>As the technology becomes more reliable, we can expect that it can be deployed in clinical practice to assist healthcare professionals in diagnosing and treating diseases.</a:t>
            </a:r>
          </a:p>
          <a:p>
            <a:pPr marL="0" indent="0">
              <a:buNone/>
            </a:pPr>
            <a:endParaRPr lang="en-US" sz="1800" b="0" i="0" dirty="0">
              <a:effectLst/>
              <a:latin typeface="Söhne"/>
            </a:endParaRPr>
          </a:p>
          <a:p>
            <a:pPr>
              <a:buFont typeface="Wingdings" panose="05000000000000000000" pitchFamily="2" charset="2"/>
              <a:buChar char="Ø"/>
            </a:pPr>
            <a:r>
              <a:rPr lang="en-US" sz="1800" i="0" dirty="0">
                <a:effectLst/>
                <a:latin typeface="Söhne"/>
              </a:rPr>
              <a:t>The global market for medical imaging AI software is projected to reach $4.3 billion by 2024, according to a report by </a:t>
            </a:r>
            <a:r>
              <a:rPr lang="en-US" sz="1800" i="0" dirty="0" err="1">
                <a:effectLst/>
                <a:latin typeface="Söhne"/>
              </a:rPr>
              <a:t>MarketsandMarkets</a:t>
            </a:r>
            <a:r>
              <a:rPr lang="en-US" sz="1800" b="0" i="0" dirty="0">
                <a:effectLst/>
                <a:latin typeface="Söhne"/>
              </a:rPr>
              <a:t>.</a:t>
            </a:r>
          </a:p>
          <a:p>
            <a:pPr marL="0" indent="0">
              <a:buNone/>
            </a:pPr>
            <a:endParaRPr lang="en-US" sz="1800" b="0" i="0" dirty="0">
              <a:effectLst/>
              <a:latin typeface="Söhne"/>
            </a:endParaRPr>
          </a:p>
          <a:p>
            <a:pPr>
              <a:buFont typeface="Wingdings" panose="05000000000000000000" pitchFamily="2" charset="2"/>
              <a:buChar char="Ø"/>
            </a:pPr>
            <a:r>
              <a:rPr lang="en-US" sz="1800" b="0" i="0" dirty="0">
                <a:effectLst/>
                <a:latin typeface="Söhne"/>
              </a:rPr>
              <a:t>There will be ongoing efforts to address challenges related to the interpretability of machine learning models, data privacy, and bias to ensure that these technologies are used in an ethical and responsible manner.</a:t>
            </a:r>
          </a:p>
        </p:txBody>
      </p:sp>
    </p:spTree>
    <p:extLst>
      <p:ext uri="{BB962C8B-B14F-4D97-AF65-F5344CB8AC3E}">
        <p14:creationId xmlns:p14="http://schemas.microsoft.com/office/powerpoint/2010/main" val="50918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TotalTime>
  <Words>565</Words>
  <Application>Microsoft Office PowerPoint</Application>
  <PresentationFormat>Widescreen</PresentationFormat>
  <Paragraphs>63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Söhne</vt:lpstr>
      <vt:lpstr>Times New Roman</vt:lpstr>
      <vt:lpstr>Wingdings</vt:lpstr>
      <vt:lpstr>Wingdings 3</vt:lpstr>
      <vt:lpstr>Office Theme</vt:lpstr>
      <vt:lpstr>Sagar Institute of Science Technology and Research</vt:lpstr>
      <vt:lpstr>Introduction </vt:lpstr>
      <vt:lpstr>Proposed Solution</vt:lpstr>
      <vt:lpstr>Working Steps</vt:lpstr>
      <vt:lpstr>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Drone</dc:title>
  <dc:creator>saony</dc:creator>
  <cp:lastModifiedBy>Ankush</cp:lastModifiedBy>
  <cp:revision>43</cp:revision>
  <dcterms:created xsi:type="dcterms:W3CDTF">2022-03-08T05:21:40Z</dcterms:created>
  <dcterms:modified xsi:type="dcterms:W3CDTF">2023-04-05T06:40:41Z</dcterms:modified>
</cp:coreProperties>
</file>