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8" r:id="rId3"/>
    <p:sldId id="266" r:id="rId4"/>
    <p:sldId id="259" r:id="rId5"/>
    <p:sldId id="270" r:id="rId6"/>
    <p:sldId id="260" r:id="rId7"/>
    <p:sldId id="268" r:id="rId8"/>
    <p:sldId id="261" r:id="rId9"/>
    <p:sldId id="262" r:id="rId10"/>
    <p:sldId id="263" r:id="rId11"/>
    <p:sldId id="271" r:id="rId12"/>
    <p:sldId id="272" r:id="rId13"/>
    <p:sldId id="267" r:id="rId14"/>
    <p:sldId id="264" r:id="rId15"/>
    <p:sldId id="265"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FFC48A-40A8-4815-BA95-23178E6D29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a:extLst>
              <a:ext uri="{FF2B5EF4-FFF2-40B4-BE49-F238E27FC236}">
                <a16:creationId xmlns:a16="http://schemas.microsoft.com/office/drawing/2014/main" id="{030C60B8-AC82-45A9-82DA-49E3C3D8F3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92AD30-3EB1-44F3-99FC-CA174BE79D9D}" type="datetimeFigureOut">
              <a:rPr lang="en-IN" smtClean="0"/>
              <a:pPr/>
              <a:t>15-02-2021</a:t>
            </a:fld>
            <a:endParaRPr lang="en-IN"/>
          </a:p>
        </p:txBody>
      </p:sp>
      <p:sp>
        <p:nvSpPr>
          <p:cNvPr id="4" name="Footer Placeholder 3">
            <a:extLst>
              <a:ext uri="{FF2B5EF4-FFF2-40B4-BE49-F238E27FC236}">
                <a16:creationId xmlns:a16="http://schemas.microsoft.com/office/drawing/2014/main" id="{4B0A9232-31CD-406D-82AE-EA68BC606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3C2C502-FE3D-48CE-962A-D0C5905217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54DA78-81CE-4CDA-BCDF-F9A71A5A3A2B}" type="slidenum">
              <a:rPr lang="en-IN" smtClean="0"/>
              <a:pPr/>
              <a:t>‹#›</a:t>
            </a:fld>
            <a:endParaRPr lang="en-IN"/>
          </a:p>
        </p:txBody>
      </p:sp>
    </p:spTree>
    <p:extLst>
      <p:ext uri="{BB962C8B-B14F-4D97-AF65-F5344CB8AC3E}">
        <p14:creationId xmlns:p14="http://schemas.microsoft.com/office/powerpoint/2010/main" val="1579651629"/>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18E6E-0D61-4A63-AE58-B654B59B306F}" type="datetimeFigureOut">
              <a:rPr lang="en-IN" smtClean="0"/>
              <a:pPr/>
              <a:t>15-02-2021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1FFA8-44D0-41D2-B252-050984594A0C}" type="slidenum">
              <a:rPr lang="en-IN" smtClean="0"/>
              <a:pPr/>
              <a:t>‹#›</a:t>
            </a:fld>
            <a:endParaRPr lang="en-IN"/>
          </a:p>
        </p:txBody>
      </p:sp>
    </p:spTree>
    <p:extLst>
      <p:ext uri="{BB962C8B-B14F-4D97-AF65-F5344CB8AC3E}">
        <p14:creationId xmlns:p14="http://schemas.microsoft.com/office/powerpoint/2010/main" val="382749563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19C-4D3B-4283-B632-5CFB8FB95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01616-88CA-4437-B1B8-62F6DEE62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F3850B-84AC-47FE-8838-BED318289AFF}"/>
              </a:ext>
            </a:extLst>
          </p:cNvPr>
          <p:cNvSpPr>
            <a:spLocks noGrp="1"/>
          </p:cNvSpPr>
          <p:nvPr>
            <p:ph type="dt" sz="half" idx="10"/>
          </p:nvPr>
        </p:nvSpPr>
        <p:spPr/>
        <p:txBody>
          <a:bodyPr/>
          <a:lstStyle/>
          <a:p>
            <a:fld id="{7B4479E0-AE4B-443A-B706-E9336E2A033A}" type="datetime1">
              <a:rPr lang="en-IN" smtClean="0"/>
              <a:pPr/>
              <a:t>15-02-2021</a:t>
            </a:fld>
            <a:endParaRPr lang="en-IN"/>
          </a:p>
        </p:txBody>
      </p:sp>
      <p:sp>
        <p:nvSpPr>
          <p:cNvPr id="5" name="Footer Placeholder 4">
            <a:extLst>
              <a:ext uri="{FF2B5EF4-FFF2-40B4-BE49-F238E27FC236}">
                <a16:creationId xmlns:a16="http://schemas.microsoft.com/office/drawing/2014/main" id="{A34EC73D-0A8A-4950-9FD7-487AC00EA584}"/>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DF5618BE-0643-45DA-993E-5938F8F8B2D6}"/>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111450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5A84-E335-48CC-A676-05D91F6A70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0F8BF-FFBC-41F7-B2B0-2CF3804EE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5955D-CA90-44D7-BF8E-BC38A3F36D97}"/>
              </a:ext>
            </a:extLst>
          </p:cNvPr>
          <p:cNvSpPr>
            <a:spLocks noGrp="1"/>
          </p:cNvSpPr>
          <p:nvPr>
            <p:ph type="dt" sz="half" idx="10"/>
          </p:nvPr>
        </p:nvSpPr>
        <p:spPr/>
        <p:txBody>
          <a:bodyPr/>
          <a:lstStyle/>
          <a:p>
            <a:fld id="{36A61C40-9A28-4915-87D9-F21430F4582D}" type="datetime1">
              <a:rPr lang="en-IN" smtClean="0"/>
              <a:pPr/>
              <a:t>15-02-2021</a:t>
            </a:fld>
            <a:endParaRPr lang="en-IN"/>
          </a:p>
        </p:txBody>
      </p:sp>
      <p:sp>
        <p:nvSpPr>
          <p:cNvPr id="5" name="Footer Placeholder 4">
            <a:extLst>
              <a:ext uri="{FF2B5EF4-FFF2-40B4-BE49-F238E27FC236}">
                <a16:creationId xmlns:a16="http://schemas.microsoft.com/office/drawing/2014/main" id="{870CB078-D83E-4166-A02C-B6B163DA9360}"/>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DCF2FEF6-C837-419F-8835-DC22EF83E19E}"/>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327120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401E9-8805-42DB-AC72-2AE0FF03F7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EB009-1E61-4516-B850-2D2767C6B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E6585-E3B2-43BE-AAE1-443822B2FC44}"/>
              </a:ext>
            </a:extLst>
          </p:cNvPr>
          <p:cNvSpPr>
            <a:spLocks noGrp="1"/>
          </p:cNvSpPr>
          <p:nvPr>
            <p:ph type="dt" sz="half" idx="10"/>
          </p:nvPr>
        </p:nvSpPr>
        <p:spPr/>
        <p:txBody>
          <a:bodyPr/>
          <a:lstStyle/>
          <a:p>
            <a:fld id="{93774F61-A72D-47AB-B4C3-4F43AD0A32CC}" type="datetime1">
              <a:rPr lang="en-IN" smtClean="0"/>
              <a:pPr/>
              <a:t>15-02-2021</a:t>
            </a:fld>
            <a:endParaRPr lang="en-IN"/>
          </a:p>
        </p:txBody>
      </p:sp>
      <p:sp>
        <p:nvSpPr>
          <p:cNvPr id="5" name="Footer Placeholder 4">
            <a:extLst>
              <a:ext uri="{FF2B5EF4-FFF2-40B4-BE49-F238E27FC236}">
                <a16:creationId xmlns:a16="http://schemas.microsoft.com/office/drawing/2014/main" id="{788DC36A-90BB-45C6-86EC-EF77DE5E67FC}"/>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95E6A805-3800-4CB1-9ADA-94754454EBCF}"/>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374983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83C3-5D56-47C4-BAAA-0AEE6B039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5191E-F147-465C-B1BC-F3192025C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84D21-8E56-4941-93C0-57B67E22C5FD}"/>
              </a:ext>
            </a:extLst>
          </p:cNvPr>
          <p:cNvSpPr>
            <a:spLocks noGrp="1"/>
          </p:cNvSpPr>
          <p:nvPr>
            <p:ph type="dt" sz="half" idx="10"/>
          </p:nvPr>
        </p:nvSpPr>
        <p:spPr/>
        <p:txBody>
          <a:bodyPr/>
          <a:lstStyle/>
          <a:p>
            <a:fld id="{DCD3C179-F1B2-4AC4-B918-797EED3C2BBC}" type="datetime1">
              <a:rPr lang="en-IN" smtClean="0"/>
              <a:pPr/>
              <a:t>15-02-2021</a:t>
            </a:fld>
            <a:endParaRPr lang="en-IN"/>
          </a:p>
        </p:txBody>
      </p:sp>
      <p:sp>
        <p:nvSpPr>
          <p:cNvPr id="5" name="Footer Placeholder 4">
            <a:extLst>
              <a:ext uri="{FF2B5EF4-FFF2-40B4-BE49-F238E27FC236}">
                <a16:creationId xmlns:a16="http://schemas.microsoft.com/office/drawing/2014/main" id="{CD79476B-12F5-4CE0-8BED-CC7E02D0513A}"/>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2A82A1D1-2DC0-4EB9-B1C0-3D0A17261884}"/>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352406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532-2579-487E-A806-FE059BC2E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1D22E9-2061-45FA-973E-DC229F8B3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E1C65-23E2-4167-B173-FA4734A19564}"/>
              </a:ext>
            </a:extLst>
          </p:cNvPr>
          <p:cNvSpPr>
            <a:spLocks noGrp="1"/>
          </p:cNvSpPr>
          <p:nvPr>
            <p:ph type="dt" sz="half" idx="10"/>
          </p:nvPr>
        </p:nvSpPr>
        <p:spPr/>
        <p:txBody>
          <a:bodyPr/>
          <a:lstStyle/>
          <a:p>
            <a:fld id="{F4F31B55-9E00-4A1A-BBAC-863EF197F6B9}" type="datetime1">
              <a:rPr lang="en-IN" smtClean="0"/>
              <a:pPr/>
              <a:t>15-02-2021</a:t>
            </a:fld>
            <a:endParaRPr lang="en-IN"/>
          </a:p>
        </p:txBody>
      </p:sp>
      <p:sp>
        <p:nvSpPr>
          <p:cNvPr id="5" name="Footer Placeholder 4">
            <a:extLst>
              <a:ext uri="{FF2B5EF4-FFF2-40B4-BE49-F238E27FC236}">
                <a16:creationId xmlns:a16="http://schemas.microsoft.com/office/drawing/2014/main" id="{FD3BCE50-78C6-4AF3-8C31-1792D834EE3A}"/>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757E728E-FD97-4282-985C-0A8FA934812C}"/>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7590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648D-8839-402E-8EBE-66C675551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9641E8-F7C7-4F72-83E8-E8E8F3A89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11418-08AA-441A-8A66-97EDBEE0A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3319B3-62E9-4A88-A05B-55A69EF5135C}"/>
              </a:ext>
            </a:extLst>
          </p:cNvPr>
          <p:cNvSpPr>
            <a:spLocks noGrp="1"/>
          </p:cNvSpPr>
          <p:nvPr>
            <p:ph type="dt" sz="half" idx="10"/>
          </p:nvPr>
        </p:nvSpPr>
        <p:spPr/>
        <p:txBody>
          <a:bodyPr/>
          <a:lstStyle/>
          <a:p>
            <a:fld id="{F2EBF340-A21F-4D97-85F1-0DFB22960BCF}" type="datetime1">
              <a:rPr lang="en-IN" smtClean="0"/>
              <a:pPr/>
              <a:t>15-02-2021</a:t>
            </a:fld>
            <a:endParaRPr lang="en-IN"/>
          </a:p>
        </p:txBody>
      </p:sp>
      <p:sp>
        <p:nvSpPr>
          <p:cNvPr id="6" name="Footer Placeholder 5">
            <a:extLst>
              <a:ext uri="{FF2B5EF4-FFF2-40B4-BE49-F238E27FC236}">
                <a16:creationId xmlns:a16="http://schemas.microsoft.com/office/drawing/2014/main" id="{5ABF91A1-5E44-452F-A78A-FBA5E47F43F8}"/>
              </a:ext>
            </a:extLst>
          </p:cNvPr>
          <p:cNvSpPr>
            <a:spLocks noGrp="1"/>
          </p:cNvSpPr>
          <p:nvPr>
            <p:ph type="ftr" sz="quarter" idx="11"/>
          </p:nvPr>
        </p:nvSpPr>
        <p:spPr/>
        <p:txBody>
          <a:bodyPr/>
          <a:lstStyle/>
          <a:p>
            <a:r>
              <a:rPr lang="en-IN"/>
              <a:t>ICICC-2021</a:t>
            </a:r>
          </a:p>
        </p:txBody>
      </p:sp>
      <p:sp>
        <p:nvSpPr>
          <p:cNvPr id="7" name="Slide Number Placeholder 6">
            <a:extLst>
              <a:ext uri="{FF2B5EF4-FFF2-40B4-BE49-F238E27FC236}">
                <a16:creationId xmlns:a16="http://schemas.microsoft.com/office/drawing/2014/main" id="{CEF1FC47-031D-4E2A-B90F-BE2FE414202B}"/>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18572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A536-4AE1-4490-9878-471FF125AA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16612D-5A89-4E9A-90B8-BF7FFA8A8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DF513-E926-411D-8D2B-8831CD309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BBC415-A031-49A9-9DAD-F150409D1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0D390-93EF-4E83-9F5B-91286149D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8EC721-76DC-43AF-96DF-A0EE7072BAEC}"/>
              </a:ext>
            </a:extLst>
          </p:cNvPr>
          <p:cNvSpPr>
            <a:spLocks noGrp="1"/>
          </p:cNvSpPr>
          <p:nvPr>
            <p:ph type="dt" sz="half" idx="10"/>
          </p:nvPr>
        </p:nvSpPr>
        <p:spPr/>
        <p:txBody>
          <a:bodyPr/>
          <a:lstStyle/>
          <a:p>
            <a:fld id="{291E6A22-C21D-42F5-A451-C3B1D54F9ACD}" type="datetime1">
              <a:rPr lang="en-IN" smtClean="0"/>
              <a:pPr/>
              <a:t>15-02-2021</a:t>
            </a:fld>
            <a:endParaRPr lang="en-IN"/>
          </a:p>
        </p:txBody>
      </p:sp>
      <p:sp>
        <p:nvSpPr>
          <p:cNvPr id="8" name="Footer Placeholder 7">
            <a:extLst>
              <a:ext uri="{FF2B5EF4-FFF2-40B4-BE49-F238E27FC236}">
                <a16:creationId xmlns:a16="http://schemas.microsoft.com/office/drawing/2014/main" id="{DCB44597-18DE-4775-8FB6-A97F0DA48910}"/>
              </a:ext>
            </a:extLst>
          </p:cNvPr>
          <p:cNvSpPr>
            <a:spLocks noGrp="1"/>
          </p:cNvSpPr>
          <p:nvPr>
            <p:ph type="ftr" sz="quarter" idx="11"/>
          </p:nvPr>
        </p:nvSpPr>
        <p:spPr/>
        <p:txBody>
          <a:bodyPr/>
          <a:lstStyle/>
          <a:p>
            <a:r>
              <a:rPr lang="en-IN"/>
              <a:t>ICICC-2021</a:t>
            </a:r>
          </a:p>
        </p:txBody>
      </p:sp>
      <p:sp>
        <p:nvSpPr>
          <p:cNvPr id="9" name="Slide Number Placeholder 8">
            <a:extLst>
              <a:ext uri="{FF2B5EF4-FFF2-40B4-BE49-F238E27FC236}">
                <a16:creationId xmlns:a16="http://schemas.microsoft.com/office/drawing/2014/main" id="{2CC72141-DE0D-4AEB-B511-CB9B54FD6F39}"/>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52167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12DF-0ED8-4277-B395-2A4F842B76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E3D8E-0ABE-4734-98F8-D36BD9940E0A}"/>
              </a:ext>
            </a:extLst>
          </p:cNvPr>
          <p:cNvSpPr>
            <a:spLocks noGrp="1"/>
          </p:cNvSpPr>
          <p:nvPr>
            <p:ph type="dt" sz="half" idx="10"/>
          </p:nvPr>
        </p:nvSpPr>
        <p:spPr/>
        <p:txBody>
          <a:bodyPr/>
          <a:lstStyle/>
          <a:p>
            <a:fld id="{40EF2A80-8EEB-43B2-B954-2445775909FC}" type="datetime1">
              <a:rPr lang="en-IN" smtClean="0"/>
              <a:pPr/>
              <a:t>15-02-2021</a:t>
            </a:fld>
            <a:endParaRPr lang="en-IN"/>
          </a:p>
        </p:txBody>
      </p:sp>
      <p:sp>
        <p:nvSpPr>
          <p:cNvPr id="4" name="Footer Placeholder 3">
            <a:extLst>
              <a:ext uri="{FF2B5EF4-FFF2-40B4-BE49-F238E27FC236}">
                <a16:creationId xmlns:a16="http://schemas.microsoft.com/office/drawing/2014/main" id="{510561F1-B38C-461E-85F3-2481751D02A6}"/>
              </a:ext>
            </a:extLst>
          </p:cNvPr>
          <p:cNvSpPr>
            <a:spLocks noGrp="1"/>
          </p:cNvSpPr>
          <p:nvPr>
            <p:ph type="ftr" sz="quarter" idx="11"/>
          </p:nvPr>
        </p:nvSpPr>
        <p:spPr/>
        <p:txBody>
          <a:bodyPr/>
          <a:lstStyle/>
          <a:p>
            <a:r>
              <a:rPr lang="en-IN"/>
              <a:t>ICICC-2021</a:t>
            </a:r>
          </a:p>
        </p:txBody>
      </p:sp>
      <p:sp>
        <p:nvSpPr>
          <p:cNvPr id="5" name="Slide Number Placeholder 4">
            <a:extLst>
              <a:ext uri="{FF2B5EF4-FFF2-40B4-BE49-F238E27FC236}">
                <a16:creationId xmlns:a16="http://schemas.microsoft.com/office/drawing/2014/main" id="{2E712915-E4FE-415C-9D69-B845A7D83F48}"/>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354736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22E84-AD5B-465F-98D4-488F871AAF00}"/>
              </a:ext>
            </a:extLst>
          </p:cNvPr>
          <p:cNvSpPr>
            <a:spLocks noGrp="1"/>
          </p:cNvSpPr>
          <p:nvPr>
            <p:ph type="dt" sz="half" idx="10"/>
          </p:nvPr>
        </p:nvSpPr>
        <p:spPr/>
        <p:txBody>
          <a:bodyPr/>
          <a:lstStyle/>
          <a:p>
            <a:fld id="{F5566693-10B5-4C2E-88F6-1EF5588C2197}" type="datetime1">
              <a:rPr lang="en-IN" smtClean="0"/>
              <a:pPr/>
              <a:t>15-02-2021</a:t>
            </a:fld>
            <a:endParaRPr lang="en-IN"/>
          </a:p>
        </p:txBody>
      </p:sp>
      <p:sp>
        <p:nvSpPr>
          <p:cNvPr id="3" name="Footer Placeholder 2">
            <a:extLst>
              <a:ext uri="{FF2B5EF4-FFF2-40B4-BE49-F238E27FC236}">
                <a16:creationId xmlns:a16="http://schemas.microsoft.com/office/drawing/2014/main" id="{1886C86A-862E-4B6A-B263-B01DE6A5BC64}"/>
              </a:ext>
            </a:extLst>
          </p:cNvPr>
          <p:cNvSpPr>
            <a:spLocks noGrp="1"/>
          </p:cNvSpPr>
          <p:nvPr>
            <p:ph type="ftr" sz="quarter" idx="11"/>
          </p:nvPr>
        </p:nvSpPr>
        <p:spPr/>
        <p:txBody>
          <a:bodyPr/>
          <a:lstStyle/>
          <a:p>
            <a:r>
              <a:rPr lang="en-IN"/>
              <a:t>ICICC-2021</a:t>
            </a:r>
          </a:p>
        </p:txBody>
      </p:sp>
      <p:sp>
        <p:nvSpPr>
          <p:cNvPr id="4" name="Slide Number Placeholder 3">
            <a:extLst>
              <a:ext uri="{FF2B5EF4-FFF2-40B4-BE49-F238E27FC236}">
                <a16:creationId xmlns:a16="http://schemas.microsoft.com/office/drawing/2014/main" id="{A62333FC-1B71-4E52-BF49-4D36D092009C}"/>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360383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CCDE-35D4-412E-AFAB-C219873FE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7E1492-B8B6-4708-A8C8-A138B0633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300379-D005-4BAC-B925-C13204308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B0578-F2D9-4D73-83B2-F23670EBE97A}"/>
              </a:ext>
            </a:extLst>
          </p:cNvPr>
          <p:cNvSpPr>
            <a:spLocks noGrp="1"/>
          </p:cNvSpPr>
          <p:nvPr>
            <p:ph type="dt" sz="half" idx="10"/>
          </p:nvPr>
        </p:nvSpPr>
        <p:spPr/>
        <p:txBody>
          <a:bodyPr/>
          <a:lstStyle/>
          <a:p>
            <a:fld id="{0B3F409E-ABE5-44AA-B093-FDB870F5DE32}" type="datetime1">
              <a:rPr lang="en-IN" smtClean="0"/>
              <a:pPr/>
              <a:t>15-02-2021</a:t>
            </a:fld>
            <a:endParaRPr lang="en-IN"/>
          </a:p>
        </p:txBody>
      </p:sp>
      <p:sp>
        <p:nvSpPr>
          <p:cNvPr id="6" name="Footer Placeholder 5">
            <a:extLst>
              <a:ext uri="{FF2B5EF4-FFF2-40B4-BE49-F238E27FC236}">
                <a16:creationId xmlns:a16="http://schemas.microsoft.com/office/drawing/2014/main" id="{C24F134B-4FB5-46E9-8513-DB4C9B2EE88F}"/>
              </a:ext>
            </a:extLst>
          </p:cNvPr>
          <p:cNvSpPr>
            <a:spLocks noGrp="1"/>
          </p:cNvSpPr>
          <p:nvPr>
            <p:ph type="ftr" sz="quarter" idx="11"/>
          </p:nvPr>
        </p:nvSpPr>
        <p:spPr/>
        <p:txBody>
          <a:bodyPr/>
          <a:lstStyle/>
          <a:p>
            <a:r>
              <a:rPr lang="en-IN"/>
              <a:t>ICICC-2021</a:t>
            </a:r>
          </a:p>
        </p:txBody>
      </p:sp>
      <p:sp>
        <p:nvSpPr>
          <p:cNvPr id="7" name="Slide Number Placeholder 6">
            <a:extLst>
              <a:ext uri="{FF2B5EF4-FFF2-40B4-BE49-F238E27FC236}">
                <a16:creationId xmlns:a16="http://schemas.microsoft.com/office/drawing/2014/main" id="{F0EE61B3-BD8A-43AB-BB10-5B53A90AD79F}"/>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9417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223D-FF11-4AE7-973E-C90327524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0DF81C-EE9D-4D7F-A967-067231447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3EF43-9D88-4586-A760-098C14750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BD912-76F0-4805-9E0D-7C09F249E8E9}"/>
              </a:ext>
            </a:extLst>
          </p:cNvPr>
          <p:cNvSpPr>
            <a:spLocks noGrp="1"/>
          </p:cNvSpPr>
          <p:nvPr>
            <p:ph type="dt" sz="half" idx="10"/>
          </p:nvPr>
        </p:nvSpPr>
        <p:spPr/>
        <p:txBody>
          <a:bodyPr/>
          <a:lstStyle/>
          <a:p>
            <a:fld id="{E116C6B4-82D6-4D23-BAFE-D8055255E829}" type="datetime1">
              <a:rPr lang="en-IN" smtClean="0"/>
              <a:pPr/>
              <a:t>15-02-2021</a:t>
            </a:fld>
            <a:endParaRPr lang="en-IN"/>
          </a:p>
        </p:txBody>
      </p:sp>
      <p:sp>
        <p:nvSpPr>
          <p:cNvPr id="6" name="Footer Placeholder 5">
            <a:extLst>
              <a:ext uri="{FF2B5EF4-FFF2-40B4-BE49-F238E27FC236}">
                <a16:creationId xmlns:a16="http://schemas.microsoft.com/office/drawing/2014/main" id="{BA50FEFC-E6F0-4221-8F91-DEE76671F228}"/>
              </a:ext>
            </a:extLst>
          </p:cNvPr>
          <p:cNvSpPr>
            <a:spLocks noGrp="1"/>
          </p:cNvSpPr>
          <p:nvPr>
            <p:ph type="ftr" sz="quarter" idx="11"/>
          </p:nvPr>
        </p:nvSpPr>
        <p:spPr/>
        <p:txBody>
          <a:bodyPr/>
          <a:lstStyle/>
          <a:p>
            <a:r>
              <a:rPr lang="en-IN"/>
              <a:t>ICICC-2021</a:t>
            </a:r>
          </a:p>
        </p:txBody>
      </p:sp>
      <p:sp>
        <p:nvSpPr>
          <p:cNvPr id="7" name="Slide Number Placeholder 6">
            <a:extLst>
              <a:ext uri="{FF2B5EF4-FFF2-40B4-BE49-F238E27FC236}">
                <a16:creationId xmlns:a16="http://schemas.microsoft.com/office/drawing/2014/main" id="{770A78C8-FCAB-43A2-9CE6-A2768B5DABF9}"/>
              </a:ext>
            </a:extLst>
          </p:cNvPr>
          <p:cNvSpPr>
            <a:spLocks noGrp="1"/>
          </p:cNvSpPr>
          <p:nvPr>
            <p:ph type="sldNum" sz="quarter" idx="12"/>
          </p:nvPr>
        </p:nvSpPr>
        <p:spPr/>
        <p:txBody>
          <a:bodyPr/>
          <a:lstStyle/>
          <a:p>
            <a:fld id="{1147CD7D-2DE7-4E97-993E-733569484B37}" type="slidenum">
              <a:rPr lang="en-IN" smtClean="0"/>
              <a:pPr/>
              <a:t>‹#›</a:t>
            </a:fld>
            <a:endParaRPr lang="en-IN"/>
          </a:p>
        </p:txBody>
      </p:sp>
    </p:spTree>
    <p:extLst>
      <p:ext uri="{BB962C8B-B14F-4D97-AF65-F5344CB8AC3E}">
        <p14:creationId xmlns:p14="http://schemas.microsoft.com/office/powerpoint/2010/main" val="826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EB43A-BD9E-4874-BFFB-60C4AC61A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276C3F-335A-4DB7-9751-C78105CE3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7C449-54C2-463E-BDDF-5F5299CBA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91507-B170-49D3-AC27-6346FE1BA60C}" type="datetime1">
              <a:rPr lang="en-IN" smtClean="0"/>
              <a:pPr/>
              <a:t>15-02-2021</a:t>
            </a:fld>
            <a:endParaRPr lang="en-IN"/>
          </a:p>
        </p:txBody>
      </p:sp>
      <p:sp>
        <p:nvSpPr>
          <p:cNvPr id="5" name="Footer Placeholder 4">
            <a:extLst>
              <a:ext uri="{FF2B5EF4-FFF2-40B4-BE49-F238E27FC236}">
                <a16:creationId xmlns:a16="http://schemas.microsoft.com/office/drawing/2014/main" id="{E9337EE8-8318-4653-A49C-0E3AAA3CE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ICICC-2021</a:t>
            </a:r>
          </a:p>
        </p:txBody>
      </p:sp>
      <p:sp>
        <p:nvSpPr>
          <p:cNvPr id="6" name="Slide Number Placeholder 5">
            <a:extLst>
              <a:ext uri="{FF2B5EF4-FFF2-40B4-BE49-F238E27FC236}">
                <a16:creationId xmlns:a16="http://schemas.microsoft.com/office/drawing/2014/main" id="{B85FA26E-3201-463F-ACF3-CBF98D3B2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7CD7D-2DE7-4E97-993E-733569484B37}" type="slidenum">
              <a:rPr lang="en-IN" smtClean="0"/>
              <a:pPr/>
              <a:t>‹#›</a:t>
            </a:fld>
            <a:endParaRPr lang="en-IN"/>
          </a:p>
        </p:txBody>
      </p:sp>
    </p:spTree>
    <p:extLst>
      <p:ext uri="{BB962C8B-B14F-4D97-AF65-F5344CB8AC3E}">
        <p14:creationId xmlns:p14="http://schemas.microsoft.com/office/powerpoint/2010/main" val="78777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174595" y="1290763"/>
            <a:ext cx="11842810" cy="5163106"/>
          </a:xfrm>
        </p:spPr>
        <p:txBody>
          <a:bodyPr/>
          <a:lstStyle/>
          <a:p>
            <a:r>
              <a:rPr lang="en-IN" b="1" dirty="0">
                <a:solidFill>
                  <a:srgbClr val="FF0000"/>
                </a:solidFill>
                <a:latin typeface="Comic Sans MS" panose="030F0702030302020204" pitchFamily="66" charset="0"/>
              </a:rPr>
              <a:t>4</a:t>
            </a:r>
            <a:r>
              <a:rPr lang="en-IN" b="1" baseline="30000" dirty="0">
                <a:solidFill>
                  <a:srgbClr val="FF0000"/>
                </a:solidFill>
                <a:latin typeface="Comic Sans MS" panose="030F0702030302020204" pitchFamily="66" charset="0"/>
              </a:rPr>
              <a:t>th</a:t>
            </a:r>
            <a:r>
              <a:rPr lang="en-IN" b="1" dirty="0">
                <a:solidFill>
                  <a:srgbClr val="FF0000"/>
                </a:solidFill>
                <a:latin typeface="Comic Sans MS" panose="030F0702030302020204" pitchFamily="66" charset="0"/>
              </a:rPr>
              <a:t> INTERNATIONAL CONFERENCE ON INNOVATIVE COMPUTING </a:t>
            </a:r>
          </a:p>
          <a:p>
            <a:r>
              <a:rPr lang="en-IN" b="1" dirty="0">
                <a:solidFill>
                  <a:srgbClr val="FF0000"/>
                </a:solidFill>
                <a:latin typeface="Comic Sans MS" panose="030F0702030302020204" pitchFamily="66" charset="0"/>
              </a:rPr>
              <a:t>&amp;  COMMUNICATION (ICICC-2021)</a:t>
            </a:r>
          </a:p>
          <a:p>
            <a:r>
              <a:rPr lang="en-IN" sz="1600" b="1" dirty="0">
                <a:solidFill>
                  <a:srgbClr val="FF0000"/>
                </a:solidFill>
                <a:latin typeface="Comic Sans MS" panose="030F0702030302020204" pitchFamily="66" charset="0"/>
              </a:rPr>
              <a:t>20-21 February 2021.</a:t>
            </a:r>
          </a:p>
          <a:p>
            <a:endParaRPr lang="en-IN" sz="1400" dirty="0">
              <a:latin typeface="Comic Sans MS" panose="030F0702030302020204" pitchFamily="66" charset="0"/>
            </a:endParaRPr>
          </a:p>
          <a:p>
            <a:endParaRPr lang="en-IN" sz="1400" dirty="0">
              <a:latin typeface="Comic Sans MS" panose="030F0702030302020204" pitchFamily="66" charset="0"/>
            </a:endParaRPr>
          </a:p>
          <a:p>
            <a:r>
              <a:rPr lang="en-IN" sz="3200" dirty="0">
                <a:latin typeface="Comic Sans MS" panose="030F0702030302020204" pitchFamily="66" charset="0"/>
              </a:rPr>
              <a:t>Recommendation System for Workers &amp; Customers for Informal Jobs</a:t>
            </a:r>
          </a:p>
          <a:p>
            <a:endParaRPr lang="en-IN" sz="1400" dirty="0">
              <a:latin typeface="Comic Sans MS" panose="030F0702030302020204" pitchFamily="66" charset="0"/>
            </a:endParaRPr>
          </a:p>
          <a:p>
            <a:r>
              <a:rPr lang="en-US" sz="1800" dirty="0">
                <a:latin typeface="Comic Sans MS" pitchFamily="66" charset="0"/>
              </a:rPr>
              <a:t>Manasi </a:t>
            </a:r>
            <a:r>
              <a:rPr lang="en-US" sz="1800" dirty="0" err="1">
                <a:latin typeface="Comic Sans MS" pitchFamily="66" charset="0"/>
              </a:rPr>
              <a:t>Purkar</a:t>
            </a:r>
            <a:r>
              <a:rPr lang="en-US" sz="1800" baseline="30000" dirty="0" err="1">
                <a:latin typeface="Comic Sans MS" pitchFamily="66" charset="0"/>
              </a:rPr>
              <a:t>a</a:t>
            </a:r>
            <a:r>
              <a:rPr lang="en-US" sz="1800" baseline="30000" dirty="0">
                <a:latin typeface="Comic Sans MS" pitchFamily="66" charset="0"/>
              </a:rPr>
              <a:t>,</a:t>
            </a:r>
            <a:r>
              <a:rPr lang="en-US" sz="1800" dirty="0">
                <a:latin typeface="Comic Sans MS" pitchFamily="66" charset="0"/>
              </a:rPr>
              <a:t>*, Omkar </a:t>
            </a:r>
            <a:r>
              <a:rPr lang="en-US" sz="1800" dirty="0" err="1">
                <a:latin typeface="Comic Sans MS" pitchFamily="66" charset="0"/>
              </a:rPr>
              <a:t>Joshi</a:t>
            </a:r>
            <a:r>
              <a:rPr lang="en-US" sz="1800" baseline="30000" dirty="0" err="1">
                <a:latin typeface="Comic Sans MS" pitchFamily="66" charset="0"/>
              </a:rPr>
              <a:t>a</a:t>
            </a:r>
            <a:r>
              <a:rPr lang="en-US" sz="1800" dirty="0">
                <a:latin typeface="Comic Sans MS" pitchFamily="66" charset="0"/>
              </a:rPr>
              <a:t>, Abhishek </a:t>
            </a:r>
            <a:r>
              <a:rPr lang="en-US" sz="1800" dirty="0" err="1">
                <a:latin typeface="Comic Sans MS" pitchFamily="66" charset="0"/>
              </a:rPr>
              <a:t>Salape</a:t>
            </a:r>
            <a:r>
              <a:rPr lang="en-US" sz="1800" baseline="30000" dirty="0" err="1">
                <a:latin typeface="Comic Sans MS" pitchFamily="66" charset="0"/>
              </a:rPr>
              <a:t>a</a:t>
            </a:r>
            <a:r>
              <a:rPr lang="en-US" sz="1800" dirty="0">
                <a:latin typeface="Comic Sans MS" pitchFamily="66" charset="0"/>
              </a:rPr>
              <a:t>, Ankush </a:t>
            </a:r>
            <a:r>
              <a:rPr lang="en-US" sz="1800" dirty="0" err="1">
                <a:latin typeface="Comic Sans MS" pitchFamily="66" charset="0"/>
              </a:rPr>
              <a:t>Patil</a:t>
            </a:r>
            <a:r>
              <a:rPr lang="en-US" sz="1800" baseline="30000" dirty="0" err="1">
                <a:latin typeface="Comic Sans MS" pitchFamily="66" charset="0"/>
              </a:rPr>
              <a:t>a</a:t>
            </a:r>
            <a:r>
              <a:rPr lang="en-US" sz="1800" dirty="0">
                <a:latin typeface="Comic Sans MS" pitchFamily="66" charset="0"/>
              </a:rPr>
              <a:t>, Varad </a:t>
            </a:r>
            <a:r>
              <a:rPr lang="en-US" sz="1800" dirty="0" err="1">
                <a:latin typeface="Comic Sans MS" pitchFamily="66" charset="0"/>
              </a:rPr>
              <a:t>Kulkarni</a:t>
            </a:r>
            <a:r>
              <a:rPr lang="en-US" sz="1800" baseline="30000" dirty="0" err="1">
                <a:latin typeface="Comic Sans MS" pitchFamily="66" charset="0"/>
              </a:rPr>
              <a:t>a</a:t>
            </a:r>
            <a:r>
              <a:rPr lang="en-US" sz="1800" dirty="0">
                <a:latin typeface="Comic Sans MS" pitchFamily="66" charset="0"/>
              </a:rPr>
              <a:t>, Dr. Pravin </a:t>
            </a:r>
            <a:r>
              <a:rPr lang="en-US" sz="1800" dirty="0" err="1">
                <a:latin typeface="Comic Sans MS" pitchFamily="66" charset="0"/>
              </a:rPr>
              <a:t>Futane</a:t>
            </a:r>
            <a:r>
              <a:rPr lang="en-US" sz="1800" baseline="30000" dirty="0" err="1">
                <a:latin typeface="Comic Sans MS" pitchFamily="66" charset="0"/>
              </a:rPr>
              <a:t>b</a:t>
            </a:r>
            <a:endParaRPr lang="en-US" sz="1800" dirty="0">
              <a:latin typeface="Comic Sans MS" pitchFamily="66" charset="0"/>
            </a:endParaRPr>
          </a:p>
          <a:p>
            <a:endParaRPr lang="en-US" sz="1800" i="1" dirty="0">
              <a:latin typeface="Comic Sans MS" pitchFamily="66" charset="0"/>
            </a:endParaRPr>
          </a:p>
          <a:p>
            <a:r>
              <a:rPr lang="en-US" sz="1800" i="1" dirty="0">
                <a:latin typeface="Comic Sans MS" pitchFamily="66" charset="0"/>
              </a:rPr>
              <a:t>a Undergraduate Student, </a:t>
            </a:r>
            <a:r>
              <a:rPr lang="en-US" sz="1800" i="1" dirty="0" err="1">
                <a:latin typeface="Comic Sans MS" pitchFamily="66" charset="0"/>
              </a:rPr>
              <a:t>Vishwakarma</a:t>
            </a:r>
            <a:r>
              <a:rPr lang="en-US" sz="1800" i="1" dirty="0">
                <a:latin typeface="Comic Sans MS" pitchFamily="66" charset="0"/>
              </a:rPr>
              <a:t> Institute of Information Technology, </a:t>
            </a:r>
            <a:r>
              <a:rPr lang="en-US" sz="1800" i="1" dirty="0" err="1">
                <a:latin typeface="Comic Sans MS" pitchFamily="66" charset="0"/>
              </a:rPr>
              <a:t>Pune</a:t>
            </a:r>
            <a:r>
              <a:rPr lang="en-US" sz="1800" i="1" dirty="0">
                <a:latin typeface="Comic Sans MS" pitchFamily="66" charset="0"/>
              </a:rPr>
              <a:t>, Maharashtra, India.</a:t>
            </a:r>
          </a:p>
          <a:p>
            <a:r>
              <a:rPr lang="en-GB" sz="1800" i="1" dirty="0">
                <a:latin typeface="Comic Sans MS" pitchFamily="66" charset="0"/>
              </a:rPr>
              <a:t>b Professor, </a:t>
            </a:r>
            <a:r>
              <a:rPr lang="en-GB" sz="1800" i="1" dirty="0" err="1">
                <a:latin typeface="Comic Sans MS" pitchFamily="66" charset="0"/>
              </a:rPr>
              <a:t>Vishwakarma</a:t>
            </a:r>
            <a:r>
              <a:rPr lang="en-GB" sz="1800" i="1" dirty="0">
                <a:latin typeface="Comic Sans MS" pitchFamily="66" charset="0"/>
              </a:rPr>
              <a:t> Institute of Information Technology, </a:t>
            </a:r>
            <a:r>
              <a:rPr lang="en-GB" sz="1800" i="1" dirty="0" err="1">
                <a:latin typeface="Comic Sans MS" pitchFamily="66" charset="0"/>
              </a:rPr>
              <a:t>Pune</a:t>
            </a:r>
            <a:r>
              <a:rPr lang="en-GB" sz="1800" i="1" dirty="0">
                <a:latin typeface="Comic Sans MS" pitchFamily="66" charset="0"/>
              </a:rPr>
              <a:t>, Maharashtra, India</a:t>
            </a:r>
            <a:endParaRPr lang="en-IN" sz="1800" i="1" dirty="0">
              <a:latin typeface="Comic Sans MS" pitchFamily="66" charset="0"/>
            </a:endParaRPr>
          </a:p>
          <a:p>
            <a:endParaRPr lang="en-IN" sz="1400" dirty="0">
              <a:latin typeface="Comic Sans MS" panose="030F0702030302020204" pitchFamily="66" charset="0"/>
            </a:endParaRPr>
          </a:p>
          <a:p>
            <a:endParaRPr lang="en-IN" sz="1400" dirty="0">
              <a:latin typeface="Comic Sans MS" panose="030F0702030302020204" pitchFamily="66" charset="0"/>
            </a:endParaRPr>
          </a:p>
        </p:txBody>
      </p:sp>
      <p:grpSp>
        <p:nvGrpSpPr>
          <p:cNvPr id="5" name="Group 4">
            <a:extLst>
              <a:ext uri="{FF2B5EF4-FFF2-40B4-BE49-F238E27FC236}">
                <a16:creationId xmlns:a16="http://schemas.microsoft.com/office/drawing/2014/main" id="{C60A61DD-9FD8-4344-BABE-FD6AD21DD2C0}"/>
              </a:ext>
            </a:extLst>
          </p:cNvPr>
          <p:cNvGrpSpPr/>
          <p:nvPr/>
        </p:nvGrpSpPr>
        <p:grpSpPr>
          <a:xfrm>
            <a:off x="1012055" y="135024"/>
            <a:ext cx="10609461" cy="1155739"/>
            <a:chOff x="1012055" y="135024"/>
            <a:chExt cx="10609461" cy="1155739"/>
          </a:xfrm>
        </p:grpSpPr>
        <p:pic>
          <p:nvPicPr>
            <p:cNvPr id="14" name="Picture 13">
              <a:extLst>
                <a:ext uri="{FF2B5EF4-FFF2-40B4-BE49-F238E27FC236}">
                  <a16:creationId xmlns:a16="http://schemas.microsoft.com/office/drawing/2014/main" id="{1CA47BFB-C5C3-4E97-A205-ABB17EF2DC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5" name="Picture 14">
              <a:extLst>
                <a:ext uri="{FF2B5EF4-FFF2-40B4-BE49-F238E27FC236}">
                  <a16:creationId xmlns:a16="http://schemas.microsoft.com/office/drawing/2014/main" id="{69D35896-98E2-4F08-B5B2-B1B2D182EE36}"/>
                </a:ext>
              </a:extLst>
            </p:cNvPr>
            <p:cNvPicPr>
              <a:picLocks noChangeAspect="1"/>
            </p:cNvPicPr>
            <p:nvPr/>
          </p:nvPicPr>
          <p:blipFill>
            <a:blip r:embed="rId3"/>
            <a:stretch>
              <a:fillRect/>
            </a:stretch>
          </p:blipFill>
          <p:spPr>
            <a:xfrm>
              <a:off x="9439275" y="135024"/>
              <a:ext cx="2182241" cy="1155739"/>
            </a:xfrm>
            <a:prstGeom prst="rect">
              <a:avLst/>
            </a:prstGeom>
          </p:spPr>
        </p:pic>
      </p:grpSp>
    </p:spTree>
    <p:extLst>
      <p:ext uri="{BB962C8B-B14F-4D97-AF65-F5344CB8AC3E}">
        <p14:creationId xmlns:p14="http://schemas.microsoft.com/office/powerpoint/2010/main" val="42898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l"/>
            <a:r>
              <a:rPr lang="en-IN" dirty="0">
                <a:latin typeface="Comic Sans MS" panose="030F0702030302020204" pitchFamily="66" charset="0"/>
              </a:rPr>
              <a:t>7. RESULTS &amp; DISCUSSION: </a:t>
            </a:r>
          </a:p>
          <a:p>
            <a:pPr algn="l"/>
            <a:endParaRPr lang="en-IN" dirty="0">
              <a:latin typeface="Comic Sans MS" panose="030F0702030302020204" pitchFamily="66" charset="0"/>
            </a:endParaRPr>
          </a:p>
          <a:p>
            <a:pPr marL="285750" indent="-285750" algn="l">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We got recommendations with good accuracy as mentioned in below table.</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C065DD07-F81E-4340-B6D2-A68D7367208E}"/>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8465A92E-6EF8-47D1-8BCA-6ABDAF3F89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13807D3E-8702-4E40-AB56-9465F8FE6A60}"/>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7" name="Table 6">
            <a:extLst>
              <a:ext uri="{FF2B5EF4-FFF2-40B4-BE49-F238E27FC236}">
                <a16:creationId xmlns:a16="http://schemas.microsoft.com/office/drawing/2014/main" id="{FAB2F491-5440-4822-BEB0-6BA62FD7A1F2}"/>
              </a:ext>
            </a:extLst>
          </p:cNvPr>
          <p:cNvGraphicFramePr>
            <a:graphicFrameLocks noGrp="1"/>
          </p:cNvGraphicFramePr>
          <p:nvPr>
            <p:extLst>
              <p:ext uri="{D42A27DB-BD31-4B8C-83A1-F6EECF244321}">
                <p14:modId xmlns:p14="http://schemas.microsoft.com/office/powerpoint/2010/main" val="1344564813"/>
              </p:ext>
            </p:extLst>
          </p:nvPr>
        </p:nvGraphicFramePr>
        <p:xfrm>
          <a:off x="2101541" y="3497138"/>
          <a:ext cx="8127999" cy="1112520"/>
        </p:xfrm>
        <a:graphic>
          <a:graphicData uri="http://schemas.openxmlformats.org/drawingml/2006/table">
            <a:tbl>
              <a:tblPr firstRow="1" bandRow="1">
                <a:tableStyleId>{5C22544A-7EE6-4342-B048-85BDC9FD1C3A}</a:tableStyleId>
              </a:tblPr>
              <a:tblGrid>
                <a:gridCol w="3784498">
                  <a:extLst>
                    <a:ext uri="{9D8B030D-6E8A-4147-A177-3AD203B41FA5}">
                      <a16:colId xmlns:a16="http://schemas.microsoft.com/office/drawing/2014/main" val="20000"/>
                    </a:ext>
                  </a:extLst>
                </a:gridCol>
                <a:gridCol w="1634168">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US" sz="1800" dirty="0">
                          <a:latin typeface="Times New Roman" panose="02020603050405020304" pitchFamily="18" charset="0"/>
                          <a:cs typeface="Times New Roman" panose="02020603050405020304" pitchFamily="18" charset="0"/>
                        </a:rPr>
                        <a:t>Recommendation</a:t>
                      </a:r>
                      <a:r>
                        <a:rPr lang="en-US" sz="1800" baseline="0" dirty="0">
                          <a:latin typeface="Times New Roman" panose="02020603050405020304" pitchFamily="18" charset="0"/>
                          <a:cs typeface="Times New Roman" panose="02020603050405020304" pitchFamily="18" charset="0"/>
                        </a:rPr>
                        <a:t> System</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Precision</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Recall</a:t>
                      </a:r>
                    </a:p>
                  </a:txBody>
                  <a:tcPr anchor="ctr"/>
                </a:tc>
                <a:extLst>
                  <a:ext uri="{0D108BD9-81ED-4DB2-BD59-A6C34878D82A}">
                    <a16:rowId xmlns:a16="http://schemas.microsoft.com/office/drawing/2014/main" val="10000"/>
                  </a:ext>
                </a:extLst>
              </a:tr>
              <a:tr h="370840">
                <a:tc>
                  <a:txBody>
                    <a:bodyPr/>
                    <a:lstStyle/>
                    <a:p>
                      <a:pPr algn="ctr"/>
                      <a:r>
                        <a:rPr lang="en-US" sz="1800" dirty="0">
                          <a:latin typeface="Times New Roman" panose="02020603050405020304" pitchFamily="18" charset="0"/>
                          <a:cs typeface="Times New Roman" panose="02020603050405020304" pitchFamily="18" charset="0"/>
                        </a:rPr>
                        <a:t>Recommend jobs to workers</a:t>
                      </a:r>
                    </a:p>
                  </a:txBody>
                  <a:tcPr anchor="ctr"/>
                </a:tc>
                <a:tc>
                  <a:txBody>
                    <a:bodyPr/>
                    <a:lstStyle/>
                    <a:p>
                      <a:pPr algn="ctr"/>
                      <a:r>
                        <a:rPr lang="en-US" dirty="0">
                          <a:latin typeface="Times New Roman" panose="02020603050405020304" pitchFamily="18" charset="0"/>
                          <a:cs typeface="Times New Roman" panose="02020603050405020304" pitchFamily="18" charset="0"/>
                        </a:rPr>
                        <a:t>0.90</a:t>
                      </a:r>
                    </a:p>
                  </a:txBody>
                  <a:tcPr anchor="ctr"/>
                </a:tc>
                <a:tc>
                  <a:txBody>
                    <a:bodyPr/>
                    <a:lstStyle/>
                    <a:p>
                      <a:pPr algn="ctr"/>
                      <a:r>
                        <a:rPr lang="en-US" dirty="0">
                          <a:latin typeface="Times New Roman" panose="02020603050405020304" pitchFamily="18" charset="0"/>
                          <a:cs typeface="Times New Roman" panose="02020603050405020304" pitchFamily="18" charset="0"/>
                        </a:rPr>
                        <a:t>0.70</a:t>
                      </a:r>
                    </a:p>
                  </a:txBody>
                  <a:tcPr anchor="ct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Recommend workers to customers</a:t>
                      </a:r>
                    </a:p>
                  </a:txBody>
                  <a:tcPr anchor="ctr"/>
                </a:tc>
                <a:tc>
                  <a:txBody>
                    <a:bodyPr/>
                    <a:lstStyle/>
                    <a:p>
                      <a:pPr algn="ctr"/>
                      <a:r>
                        <a:rPr lang="en-US" dirty="0">
                          <a:latin typeface="Times New Roman" panose="02020603050405020304" pitchFamily="18" charset="0"/>
                          <a:cs typeface="Times New Roman" panose="02020603050405020304" pitchFamily="18" charset="0"/>
                        </a:rPr>
                        <a:t>0.70</a:t>
                      </a:r>
                    </a:p>
                  </a:txBody>
                  <a:tcPr anchor="ctr"/>
                </a:tc>
                <a:tc>
                  <a:txBody>
                    <a:bodyPr/>
                    <a:lstStyle/>
                    <a:p>
                      <a:pPr algn="ctr"/>
                      <a:r>
                        <a:rPr lang="en-US" dirty="0">
                          <a:latin typeface="Times New Roman" panose="02020603050405020304" pitchFamily="18" charset="0"/>
                          <a:cs typeface="Times New Roman" panose="02020603050405020304" pitchFamily="18" charset="0"/>
                        </a:rPr>
                        <a:t>0.55</a:t>
                      </a:r>
                    </a:p>
                  </a:txBody>
                  <a:tcPr anchor="ctr"/>
                </a:tc>
                <a:extLst>
                  <a:ext uri="{0D108BD9-81ED-4DB2-BD59-A6C34878D82A}">
                    <a16:rowId xmlns:a16="http://schemas.microsoft.com/office/drawing/2014/main" val="10002"/>
                  </a:ext>
                </a:extLst>
              </a:tr>
            </a:tbl>
          </a:graphicData>
        </a:graphic>
      </p:graphicFrame>
      <p:sp>
        <p:nvSpPr>
          <p:cNvPr id="2" name="Rectangle 1">
            <a:extLst>
              <a:ext uri="{FF2B5EF4-FFF2-40B4-BE49-F238E27FC236}">
                <a16:creationId xmlns:a16="http://schemas.microsoft.com/office/drawing/2014/main" id="{FB8B1ADF-8269-45DE-8FFE-656BC11B5CD4}"/>
              </a:ext>
            </a:extLst>
          </p:cNvPr>
          <p:cNvSpPr/>
          <p:nvPr/>
        </p:nvSpPr>
        <p:spPr>
          <a:xfrm>
            <a:off x="2043341" y="3429000"/>
            <a:ext cx="8244397" cy="1231040"/>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4" name="TextBox 3">
            <a:extLst>
              <a:ext uri="{FF2B5EF4-FFF2-40B4-BE49-F238E27FC236}">
                <a16:creationId xmlns:a16="http://schemas.microsoft.com/office/drawing/2014/main" id="{E6062E69-2B49-4CDA-96DD-1D084BA6B75D}"/>
              </a:ext>
            </a:extLst>
          </p:cNvPr>
          <p:cNvSpPr txBox="1"/>
          <p:nvPr/>
        </p:nvSpPr>
        <p:spPr>
          <a:xfrm>
            <a:off x="4842765" y="4711456"/>
            <a:ext cx="2645547" cy="307777"/>
          </a:xfrm>
          <a:prstGeom prst="rect">
            <a:avLst/>
          </a:prstGeom>
          <a:noFill/>
        </p:spPr>
        <p:txBody>
          <a:bodyPr wrap="square" rtlCol="0">
            <a:spAutoFit/>
          </a:bodyPr>
          <a:lstStyle/>
          <a:p>
            <a:r>
              <a:rPr lang="en-US" sz="1400" i="1" u="sng" dirty="0">
                <a:solidFill>
                  <a:schemeClr val="accent1"/>
                </a:solidFill>
                <a:ea typeface="Comic Sans MS"/>
                <a:cs typeface="Calibri" pitchFamily="34" charset="0"/>
                <a:sym typeface="Comic Sans MS"/>
              </a:rPr>
              <a:t>Table 1. Precision and recall table</a:t>
            </a:r>
          </a:p>
        </p:txBody>
      </p:sp>
    </p:spTree>
    <p:extLst>
      <p:ext uri="{BB962C8B-B14F-4D97-AF65-F5344CB8AC3E}">
        <p14:creationId xmlns:p14="http://schemas.microsoft.com/office/powerpoint/2010/main" val="184146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l"/>
            <a:r>
              <a:rPr lang="en-IN" dirty="0">
                <a:latin typeface="Comic Sans MS" panose="030F0702030302020204" pitchFamily="66" charset="0"/>
              </a:rPr>
              <a:t>7. RESULTS &amp; DISCUSSION: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C065DD07-F81E-4340-B6D2-A68D7367208E}"/>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8465A92E-6EF8-47D1-8BCA-6ABDAF3F89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13807D3E-8702-4E40-AB56-9465F8FE6A60}"/>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6" name="Table 5">
            <a:extLst>
              <a:ext uri="{FF2B5EF4-FFF2-40B4-BE49-F238E27FC236}">
                <a16:creationId xmlns:a16="http://schemas.microsoft.com/office/drawing/2014/main" id="{92EECBD3-3FD3-4F65-84A0-81DDB7436221}"/>
              </a:ext>
            </a:extLst>
          </p:cNvPr>
          <p:cNvGraphicFramePr>
            <a:graphicFrameLocks noGrp="1"/>
          </p:cNvGraphicFramePr>
          <p:nvPr>
            <p:extLst>
              <p:ext uri="{D42A27DB-BD31-4B8C-83A1-F6EECF244321}">
                <p14:modId xmlns:p14="http://schemas.microsoft.com/office/powerpoint/2010/main" val="216071492"/>
              </p:ext>
            </p:extLst>
          </p:nvPr>
        </p:nvGraphicFramePr>
        <p:xfrm>
          <a:off x="1180730" y="2737756"/>
          <a:ext cx="9969623" cy="3654166"/>
        </p:xfrm>
        <a:graphic>
          <a:graphicData uri="http://schemas.openxmlformats.org/drawingml/2006/table">
            <a:tbl>
              <a:tblPr firstRow="1" bandRow="1">
                <a:tableStyleId>{5C22544A-7EE6-4342-B048-85BDC9FD1C3A}</a:tableStyleId>
              </a:tblPr>
              <a:tblGrid>
                <a:gridCol w="719091">
                  <a:extLst>
                    <a:ext uri="{9D8B030D-6E8A-4147-A177-3AD203B41FA5}">
                      <a16:colId xmlns:a16="http://schemas.microsoft.com/office/drawing/2014/main" val="20000"/>
                    </a:ext>
                  </a:extLst>
                </a:gridCol>
                <a:gridCol w="2203019">
                  <a:extLst>
                    <a:ext uri="{9D8B030D-6E8A-4147-A177-3AD203B41FA5}">
                      <a16:colId xmlns:a16="http://schemas.microsoft.com/office/drawing/2014/main" val="20001"/>
                    </a:ext>
                  </a:extLst>
                </a:gridCol>
                <a:gridCol w="1698213">
                  <a:extLst>
                    <a:ext uri="{9D8B030D-6E8A-4147-A177-3AD203B41FA5}">
                      <a16:colId xmlns:a16="http://schemas.microsoft.com/office/drawing/2014/main" val="20002"/>
                    </a:ext>
                  </a:extLst>
                </a:gridCol>
                <a:gridCol w="2407833">
                  <a:extLst>
                    <a:ext uri="{9D8B030D-6E8A-4147-A177-3AD203B41FA5}">
                      <a16:colId xmlns:a16="http://schemas.microsoft.com/office/drawing/2014/main" val="20003"/>
                    </a:ext>
                  </a:extLst>
                </a:gridCol>
                <a:gridCol w="864093">
                  <a:extLst>
                    <a:ext uri="{9D8B030D-6E8A-4147-A177-3AD203B41FA5}">
                      <a16:colId xmlns:a16="http://schemas.microsoft.com/office/drawing/2014/main" val="20004"/>
                    </a:ext>
                  </a:extLst>
                </a:gridCol>
                <a:gridCol w="2077374">
                  <a:extLst>
                    <a:ext uri="{9D8B030D-6E8A-4147-A177-3AD203B41FA5}">
                      <a16:colId xmlns:a16="http://schemas.microsoft.com/office/drawing/2014/main" val="20005"/>
                    </a:ext>
                  </a:extLst>
                </a:gridCol>
              </a:tblGrid>
              <a:tr h="274860">
                <a:tc>
                  <a:txBody>
                    <a:bodyPr/>
                    <a:lstStyle/>
                    <a:p>
                      <a:pPr algn="ctr"/>
                      <a:r>
                        <a:rPr lang="en-US" dirty="0">
                          <a:latin typeface="Times New Roman" panose="02020603050405020304" pitchFamily="18" charset="0"/>
                          <a:cs typeface="Times New Roman" panose="02020603050405020304" pitchFamily="18" charset="0"/>
                        </a:rPr>
                        <a:t>No.</a:t>
                      </a:r>
                    </a:p>
                  </a:txBody>
                  <a:tcPr anchor="ctr"/>
                </a:tc>
                <a:tc>
                  <a:txBody>
                    <a:bodyPr/>
                    <a:lstStyle/>
                    <a:p>
                      <a:pPr algn="ctr"/>
                      <a:r>
                        <a:rPr lang="en-US" dirty="0">
                          <a:latin typeface="Times New Roman" panose="02020603050405020304" pitchFamily="18" charset="0"/>
                          <a:cs typeface="Times New Roman" panose="02020603050405020304" pitchFamily="18" charset="0"/>
                        </a:rPr>
                        <a:t>Worker Name</a:t>
                      </a:r>
                    </a:p>
                  </a:txBody>
                  <a:tcPr anchor="ctr"/>
                </a:tc>
                <a:tc>
                  <a:txBody>
                    <a:bodyPr/>
                    <a:lstStyle/>
                    <a:p>
                      <a:pPr algn="ctr"/>
                      <a:r>
                        <a:rPr lang="en-US" dirty="0">
                          <a:latin typeface="Times New Roman" panose="02020603050405020304" pitchFamily="18" charset="0"/>
                          <a:cs typeface="Times New Roman" panose="02020603050405020304" pitchFamily="18" charset="0"/>
                        </a:rPr>
                        <a:t>Job Title</a:t>
                      </a:r>
                    </a:p>
                  </a:txBody>
                  <a:tcPr anchor="ctr"/>
                </a:tc>
                <a:tc>
                  <a:txBody>
                    <a:bodyPr/>
                    <a:lstStyle/>
                    <a:p>
                      <a:pPr algn="ctr"/>
                      <a:r>
                        <a:rPr lang="en-US" dirty="0">
                          <a:latin typeface="Times New Roman" panose="02020603050405020304" pitchFamily="18" charset="0"/>
                          <a:cs typeface="Times New Roman" panose="02020603050405020304" pitchFamily="18" charset="0"/>
                        </a:rPr>
                        <a:t>Skills</a:t>
                      </a:r>
                    </a:p>
                  </a:txBody>
                  <a:tcPr anchor="ctr"/>
                </a:tc>
                <a:tc>
                  <a:txBody>
                    <a:bodyPr/>
                    <a:lstStyle/>
                    <a:p>
                      <a:pPr algn="ctr"/>
                      <a:r>
                        <a:rPr lang="en-US" dirty="0">
                          <a:latin typeface="Times New Roman" panose="02020603050405020304" pitchFamily="18" charset="0"/>
                          <a:cs typeface="Times New Roman" panose="02020603050405020304" pitchFamily="18" charset="0"/>
                        </a:rPr>
                        <a:t>Rating</a:t>
                      </a:r>
                    </a:p>
                  </a:txBody>
                  <a:tcPr anchor="ctr"/>
                </a:tc>
                <a:tc>
                  <a:txBody>
                    <a:bodyPr/>
                    <a:lstStyle/>
                    <a:p>
                      <a:pPr algn="ctr"/>
                      <a:r>
                        <a:rPr lang="en-US" dirty="0">
                          <a:latin typeface="Times New Roman" panose="02020603050405020304" pitchFamily="18" charset="0"/>
                          <a:cs typeface="Times New Roman" panose="02020603050405020304" pitchFamily="18" charset="0"/>
                        </a:rPr>
                        <a:t>Location</a:t>
                      </a:r>
                    </a:p>
                  </a:txBody>
                  <a:tcPr anchor="ctr"/>
                </a:tc>
                <a:extLst>
                  <a:ext uri="{0D108BD9-81ED-4DB2-BD59-A6C34878D82A}">
                    <a16:rowId xmlns:a16="http://schemas.microsoft.com/office/drawing/2014/main" val="10000"/>
                  </a:ext>
                </a:extLst>
              </a:tr>
              <a:tr h="481005">
                <a:tc>
                  <a:txBody>
                    <a:bodyPr/>
                    <a:lstStyle/>
                    <a:p>
                      <a:pPr algn="ctr"/>
                      <a:r>
                        <a:rPr lang="en-US" sz="1600" dirty="0">
                          <a:latin typeface="Times New Roman" panose="02020603050405020304" pitchFamily="18" charset="0"/>
                          <a:cs typeface="Times New Roman" panose="02020603050405020304" pitchFamily="18" charset="0"/>
                        </a:rPr>
                        <a:t>275</a:t>
                      </a: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Filippa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Dengel</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Fry/</a:t>
                      </a:r>
                      <a:r>
                        <a:rPr lang="en-US" sz="1600" dirty="0" err="1">
                          <a:latin typeface="Times New Roman" panose="02020603050405020304" pitchFamily="18" charset="0"/>
                          <a:cs typeface="Times New Roman" panose="02020603050405020304" pitchFamily="18" charset="0"/>
                        </a:rPr>
                        <a:t>Saute</a:t>
                      </a:r>
                      <a:r>
                        <a:rPr lang="en-US" sz="1600" dirty="0">
                          <a:latin typeface="Times New Roman" panose="02020603050405020304" pitchFamily="18" charset="0"/>
                          <a:cs typeface="Times New Roman" panose="02020603050405020304" pitchFamily="18" charset="0"/>
                        </a:rPr>
                        <a:t> Cook </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Expert in fried sauteed items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4 Dayton Place</a:t>
                      </a:r>
                    </a:p>
                  </a:txBody>
                  <a:tcPr anchor="ctr"/>
                </a:tc>
                <a:extLst>
                  <a:ext uri="{0D108BD9-81ED-4DB2-BD59-A6C34878D82A}">
                    <a16:rowId xmlns:a16="http://schemas.microsoft.com/office/drawing/2014/main" val="10001"/>
                  </a:ext>
                </a:extLst>
              </a:tr>
              <a:tr h="481005">
                <a:tc>
                  <a:txBody>
                    <a:bodyPr/>
                    <a:lstStyle/>
                    <a:p>
                      <a:pPr algn="ctr"/>
                      <a:r>
                        <a:rPr lang="en-US" sz="1600" dirty="0">
                          <a:latin typeface="Times New Roman" panose="02020603050405020304" pitchFamily="18" charset="0"/>
                          <a:cs typeface="Times New Roman" panose="02020603050405020304" pitchFamily="18" charset="0"/>
                        </a:rPr>
                        <a:t>492</a:t>
                      </a: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Kimmy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Sherington</a:t>
                      </a:r>
                      <a:r>
                        <a:rPr lang="en-US" sz="1600" dirty="0">
                          <a:latin typeface="Times New Roman" panose="02020603050405020304" pitchFamily="18" charset="0"/>
                          <a:cs typeface="Times New Roman" panose="02020603050405020304" pitchFamily="18" charset="0"/>
                        </a:rPr>
                        <a:t> </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Kitchen Manager</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Handles cooking/kitchen</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5783 Kings Trail</a:t>
                      </a:r>
                    </a:p>
                  </a:txBody>
                  <a:tcPr anchor="ctr"/>
                </a:tc>
                <a:extLst>
                  <a:ext uri="{0D108BD9-81ED-4DB2-BD59-A6C34878D82A}">
                    <a16:rowId xmlns:a16="http://schemas.microsoft.com/office/drawing/2014/main" val="10002"/>
                  </a:ext>
                </a:extLst>
              </a:tr>
              <a:tr h="481005">
                <a:tc>
                  <a:txBody>
                    <a:bodyPr/>
                    <a:lstStyle/>
                    <a:p>
                      <a:pPr algn="ctr"/>
                      <a:r>
                        <a:rPr lang="en-US" sz="1600" dirty="0">
                          <a:latin typeface="Times New Roman" panose="02020603050405020304" pitchFamily="18" charset="0"/>
                          <a:cs typeface="Times New Roman" panose="02020603050405020304" pitchFamily="18" charset="0"/>
                        </a:rPr>
                        <a:t>263</a:t>
                      </a: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Giffard</a:t>
                      </a:r>
                      <a:r>
                        <a:rPr lang="en-US" sz="1600" dirty="0">
                          <a:latin typeface="Times New Roman" panose="02020603050405020304" pitchFamily="18" charset="0"/>
                          <a:cs typeface="Times New Roman" panose="02020603050405020304" pitchFamily="18" charset="0"/>
                        </a:rPr>
                        <a:t> Bolin</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Pantry Cook </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Cold food items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00045 Mayer Avenue</a:t>
                      </a:r>
                    </a:p>
                  </a:txBody>
                  <a:tcPr anchor="ctr"/>
                </a:tc>
                <a:extLst>
                  <a:ext uri="{0D108BD9-81ED-4DB2-BD59-A6C34878D82A}">
                    <a16:rowId xmlns:a16="http://schemas.microsoft.com/office/drawing/2014/main" val="10003"/>
                  </a:ext>
                </a:extLst>
              </a:tr>
              <a:tr h="481005">
                <a:tc>
                  <a:txBody>
                    <a:bodyPr/>
                    <a:lstStyle/>
                    <a:p>
                      <a:pPr algn="ctr"/>
                      <a:r>
                        <a:rPr lang="en-US" sz="1600" dirty="0">
                          <a:latin typeface="Times New Roman" panose="02020603050405020304" pitchFamily="18" charset="0"/>
                          <a:cs typeface="Times New Roman" panose="02020603050405020304" pitchFamily="18" charset="0"/>
                        </a:rPr>
                        <a:t>227</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Ripley Nix</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Soup and Sauce Cook</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All soups and sauce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691 Burrows Road </a:t>
                      </a:r>
                    </a:p>
                  </a:txBody>
                  <a:tcPr anchor="ctr"/>
                </a:tc>
                <a:extLst>
                  <a:ext uri="{0D108BD9-81ED-4DB2-BD59-A6C34878D82A}">
                    <a16:rowId xmlns:a16="http://schemas.microsoft.com/office/drawing/2014/main" val="10005"/>
                  </a:ext>
                </a:extLst>
              </a:tr>
              <a:tr h="687151">
                <a:tc>
                  <a:txBody>
                    <a:bodyPr/>
                    <a:lstStyle/>
                    <a:p>
                      <a:pPr algn="ctr"/>
                      <a:r>
                        <a:rPr lang="en-US" sz="1600" dirty="0">
                          <a:latin typeface="Times New Roman" panose="02020603050405020304" pitchFamily="18" charset="0"/>
                          <a:cs typeface="Times New Roman" panose="02020603050405020304" pitchFamily="18" charset="0"/>
                        </a:rPr>
                        <a:t>384</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Ravi </a:t>
                      </a:r>
                      <a:r>
                        <a:rPr lang="en-US" sz="1600" dirty="0" err="1">
                          <a:latin typeface="Times New Roman" panose="02020603050405020304" pitchFamily="18" charset="0"/>
                          <a:cs typeface="Times New Roman" panose="02020603050405020304" pitchFamily="18" charset="0"/>
                        </a:rPr>
                        <a:t>Guiducci</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Line Cook</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Responsible for daily food and kitchen tasks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933 Brentwood Alley </a:t>
                      </a:r>
                    </a:p>
                  </a:txBody>
                  <a:tcPr anchor="ctr"/>
                </a:tc>
                <a:extLst>
                  <a:ext uri="{0D108BD9-81ED-4DB2-BD59-A6C34878D82A}">
                    <a16:rowId xmlns:a16="http://schemas.microsoft.com/office/drawing/2014/main" val="10007"/>
                  </a:ext>
                </a:extLst>
              </a:tr>
              <a:tr h="481005">
                <a:tc>
                  <a:txBody>
                    <a:bodyPr/>
                    <a:lstStyle/>
                    <a:p>
                      <a:pPr algn="ctr"/>
                      <a:r>
                        <a:rPr lang="en-US" sz="16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1600" dirty="0" err="1">
                          <a:latin typeface="Times New Roman" panose="02020603050405020304" pitchFamily="18" charset="0"/>
                          <a:cs typeface="Times New Roman" panose="02020603050405020304" pitchFamily="18" charset="0"/>
                        </a:rPr>
                        <a:t>Antonie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Duckham</a:t>
                      </a:r>
                      <a:r>
                        <a:rPr lang="en-US" sz="1600" dirty="0">
                          <a:latin typeface="Times New Roman" panose="02020603050405020304" pitchFamily="18" charset="0"/>
                          <a:cs typeface="Times New Roman" panose="02020603050405020304" pitchFamily="18" charset="0"/>
                        </a:rPr>
                        <a:t> </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Bartender</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Serves the drink, food</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179 Gale Way </a:t>
                      </a:r>
                    </a:p>
                  </a:txBody>
                  <a:tcPr anchor="ctr"/>
                </a:tc>
                <a:extLst>
                  <a:ext uri="{0D108BD9-81ED-4DB2-BD59-A6C34878D82A}">
                    <a16:rowId xmlns:a16="http://schemas.microsoft.com/office/drawing/2014/main" val="10008"/>
                  </a:ext>
                </a:extLst>
              </a:tr>
            </a:tbl>
          </a:graphicData>
        </a:graphic>
      </p:graphicFrame>
      <p:sp>
        <p:nvSpPr>
          <p:cNvPr id="7" name="Rectangle 6">
            <a:extLst>
              <a:ext uri="{FF2B5EF4-FFF2-40B4-BE49-F238E27FC236}">
                <a16:creationId xmlns:a16="http://schemas.microsoft.com/office/drawing/2014/main" id="{BD7B7203-4B77-46A7-873D-BAE9E26B7F01}"/>
              </a:ext>
            </a:extLst>
          </p:cNvPr>
          <p:cNvSpPr/>
          <p:nvPr/>
        </p:nvSpPr>
        <p:spPr>
          <a:xfrm>
            <a:off x="1112991" y="2674398"/>
            <a:ext cx="10108384" cy="3788546"/>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1" name="TextBox 10">
            <a:extLst>
              <a:ext uri="{FF2B5EF4-FFF2-40B4-BE49-F238E27FC236}">
                <a16:creationId xmlns:a16="http://schemas.microsoft.com/office/drawing/2014/main" id="{81AD1153-614E-49E2-8C76-0A49A83A2E0D}"/>
              </a:ext>
            </a:extLst>
          </p:cNvPr>
          <p:cNvSpPr txBox="1"/>
          <p:nvPr/>
        </p:nvSpPr>
        <p:spPr>
          <a:xfrm>
            <a:off x="4842766" y="6456646"/>
            <a:ext cx="3750391" cy="307777"/>
          </a:xfrm>
          <a:prstGeom prst="rect">
            <a:avLst/>
          </a:prstGeom>
          <a:noFill/>
        </p:spPr>
        <p:txBody>
          <a:bodyPr wrap="square" rtlCol="0">
            <a:spAutoFit/>
          </a:bodyPr>
          <a:lstStyle/>
          <a:p>
            <a:r>
              <a:rPr lang="en-US" sz="1400" i="1" u="sng" dirty="0">
                <a:solidFill>
                  <a:schemeClr val="accent1"/>
                </a:solidFill>
                <a:ea typeface="Comic Sans MS"/>
                <a:cs typeface="Calibri" pitchFamily="34" charset="0"/>
                <a:sym typeface="Comic Sans MS"/>
              </a:rPr>
              <a:t>Table 2. Recommendation for ‘Cook’ to customers</a:t>
            </a:r>
          </a:p>
        </p:txBody>
      </p:sp>
      <p:sp>
        <p:nvSpPr>
          <p:cNvPr id="12" name="TextBox 11">
            <a:extLst>
              <a:ext uri="{FF2B5EF4-FFF2-40B4-BE49-F238E27FC236}">
                <a16:creationId xmlns:a16="http://schemas.microsoft.com/office/drawing/2014/main" id="{1F2D8056-7BFF-42C8-BF8C-2FC923355B51}"/>
              </a:ext>
            </a:extLst>
          </p:cNvPr>
          <p:cNvSpPr txBox="1"/>
          <p:nvPr/>
        </p:nvSpPr>
        <p:spPr>
          <a:xfrm>
            <a:off x="1012055" y="2080157"/>
            <a:ext cx="6094520" cy="369332"/>
          </a:xfrm>
          <a:prstGeom prst="rect">
            <a:avLst/>
          </a:prstGeom>
          <a:noFill/>
        </p:spPr>
        <p:txBody>
          <a:bodyPr wrap="square">
            <a:spAutoFit/>
          </a:bodyPr>
          <a:lstStyle/>
          <a:p>
            <a:pPr algn="l"/>
            <a:r>
              <a:rPr lang="en-US" sz="1800" b="1" dirty="0">
                <a:latin typeface="Times New Roman" panose="02020603050405020304" pitchFamily="18" charset="0"/>
                <a:cs typeface="Times New Roman" panose="02020603050405020304" pitchFamily="18" charset="0"/>
              </a:rPr>
              <a:t>Examples:</a:t>
            </a:r>
          </a:p>
        </p:txBody>
      </p:sp>
    </p:spTree>
    <p:extLst>
      <p:ext uri="{BB962C8B-B14F-4D97-AF65-F5344CB8AC3E}">
        <p14:creationId xmlns:p14="http://schemas.microsoft.com/office/powerpoint/2010/main" val="57313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l"/>
            <a:r>
              <a:rPr lang="en-IN" dirty="0">
                <a:latin typeface="Comic Sans MS" panose="030F0702030302020204" pitchFamily="66" charset="0"/>
              </a:rPr>
              <a:t>7. RESULTS &amp; DISCUSSION: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C065DD07-F81E-4340-B6D2-A68D7367208E}"/>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8465A92E-6EF8-47D1-8BCA-6ABDAF3F89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13807D3E-8702-4E40-AB56-9465F8FE6A60}"/>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6" name="Table 5">
            <a:extLst>
              <a:ext uri="{FF2B5EF4-FFF2-40B4-BE49-F238E27FC236}">
                <a16:creationId xmlns:a16="http://schemas.microsoft.com/office/drawing/2014/main" id="{7528CBCB-CA46-4B2E-BA8D-D18C9717F1C4}"/>
              </a:ext>
            </a:extLst>
          </p:cNvPr>
          <p:cNvGraphicFramePr>
            <a:graphicFrameLocks noGrp="1"/>
          </p:cNvGraphicFramePr>
          <p:nvPr>
            <p:extLst>
              <p:ext uri="{D42A27DB-BD31-4B8C-83A1-F6EECF244321}">
                <p14:modId xmlns:p14="http://schemas.microsoft.com/office/powerpoint/2010/main" val="3298843688"/>
              </p:ext>
            </p:extLst>
          </p:nvPr>
        </p:nvGraphicFramePr>
        <p:xfrm>
          <a:off x="1545351" y="2359006"/>
          <a:ext cx="9427450" cy="3637280"/>
        </p:xfrm>
        <a:graphic>
          <a:graphicData uri="http://schemas.openxmlformats.org/drawingml/2006/table">
            <a:tbl>
              <a:tblPr firstRow="1" bandRow="1">
                <a:tableStyleId>{5C22544A-7EE6-4342-B048-85BDC9FD1C3A}</a:tableStyleId>
              </a:tblPr>
              <a:tblGrid>
                <a:gridCol w="878252">
                  <a:extLst>
                    <a:ext uri="{9D8B030D-6E8A-4147-A177-3AD203B41FA5}">
                      <a16:colId xmlns:a16="http://schemas.microsoft.com/office/drawing/2014/main" val="20000"/>
                    </a:ext>
                  </a:extLst>
                </a:gridCol>
                <a:gridCol w="2370338">
                  <a:extLst>
                    <a:ext uri="{9D8B030D-6E8A-4147-A177-3AD203B41FA5}">
                      <a16:colId xmlns:a16="http://schemas.microsoft.com/office/drawing/2014/main" val="20001"/>
                    </a:ext>
                  </a:extLst>
                </a:gridCol>
                <a:gridCol w="2015232">
                  <a:extLst>
                    <a:ext uri="{9D8B030D-6E8A-4147-A177-3AD203B41FA5}">
                      <a16:colId xmlns:a16="http://schemas.microsoft.com/office/drawing/2014/main" val="20002"/>
                    </a:ext>
                  </a:extLst>
                </a:gridCol>
                <a:gridCol w="2343705">
                  <a:extLst>
                    <a:ext uri="{9D8B030D-6E8A-4147-A177-3AD203B41FA5}">
                      <a16:colId xmlns:a16="http://schemas.microsoft.com/office/drawing/2014/main" val="20003"/>
                    </a:ext>
                  </a:extLst>
                </a:gridCol>
                <a:gridCol w="1819923">
                  <a:extLst>
                    <a:ext uri="{9D8B030D-6E8A-4147-A177-3AD203B41FA5}">
                      <a16:colId xmlns:a16="http://schemas.microsoft.com/office/drawing/2014/main" val="20004"/>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No.</a:t>
                      </a:r>
                    </a:p>
                  </a:txBody>
                  <a:tcPr anchor="ctr"/>
                </a:tc>
                <a:tc>
                  <a:txBody>
                    <a:bodyPr/>
                    <a:lstStyle/>
                    <a:p>
                      <a:pPr algn="ctr"/>
                      <a:r>
                        <a:rPr lang="en-US" dirty="0">
                          <a:latin typeface="Times New Roman" panose="02020603050405020304" pitchFamily="18" charset="0"/>
                          <a:cs typeface="Times New Roman" panose="02020603050405020304" pitchFamily="18" charset="0"/>
                        </a:rPr>
                        <a:t>Customer Name</a:t>
                      </a:r>
                    </a:p>
                  </a:txBody>
                  <a:tcPr anchor="ctr"/>
                </a:tc>
                <a:tc>
                  <a:txBody>
                    <a:bodyPr/>
                    <a:lstStyle/>
                    <a:p>
                      <a:pPr algn="ctr"/>
                      <a:r>
                        <a:rPr lang="en-US" dirty="0">
                          <a:latin typeface="Times New Roman" panose="02020603050405020304" pitchFamily="18" charset="0"/>
                          <a:cs typeface="Times New Roman" panose="02020603050405020304" pitchFamily="18" charset="0"/>
                        </a:rPr>
                        <a:t>Job Title</a:t>
                      </a:r>
                    </a:p>
                  </a:txBody>
                  <a:tcPr anchor="ctr"/>
                </a:tc>
                <a:tc>
                  <a:txBody>
                    <a:bodyPr/>
                    <a:lstStyle/>
                    <a:p>
                      <a:pPr algn="ctr"/>
                      <a:r>
                        <a:rPr lang="en-US" dirty="0">
                          <a:latin typeface="Times New Roman" panose="02020603050405020304" pitchFamily="18" charset="0"/>
                          <a:cs typeface="Times New Roman" panose="02020603050405020304" pitchFamily="18" charset="0"/>
                        </a:rPr>
                        <a:t>Skills Required</a:t>
                      </a:r>
                    </a:p>
                  </a:txBody>
                  <a:tcPr anchor="ctr"/>
                </a:tc>
                <a:tc>
                  <a:txBody>
                    <a:bodyPr/>
                    <a:lstStyle/>
                    <a:p>
                      <a:pPr algn="ctr"/>
                      <a:r>
                        <a:rPr lang="en-US" dirty="0">
                          <a:latin typeface="Times New Roman" panose="02020603050405020304" pitchFamily="18" charset="0"/>
                          <a:cs typeface="Times New Roman" panose="02020603050405020304" pitchFamily="18" charset="0"/>
                        </a:rPr>
                        <a:t>Location</a:t>
                      </a:r>
                    </a:p>
                  </a:txBody>
                  <a:tcPr anchor="ctr"/>
                </a:tc>
                <a:extLst>
                  <a:ext uri="{0D108BD9-81ED-4DB2-BD59-A6C34878D82A}">
                    <a16:rowId xmlns:a16="http://schemas.microsoft.com/office/drawing/2014/main"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412</a:t>
                      </a:r>
                    </a:p>
                  </a:txBody>
                  <a:tcPr anchor="ctr"/>
                </a:tc>
                <a:tc>
                  <a:txBody>
                    <a:bodyPr/>
                    <a:lstStyle/>
                    <a:p>
                      <a:pPr algn="ct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Tamara Kingsland</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Cooler Repairing</a:t>
                      </a:r>
                    </a:p>
                  </a:txBody>
                  <a:tcPr anchor="ctr"/>
                </a:tc>
                <a:tc>
                  <a:txBody>
                    <a:bodyPr/>
                    <a:lstStyle/>
                    <a:p>
                      <a:pPr algn="ct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Motor exchange, cooling pad repairing etc.</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u="none" strike="noStrike" cap="none" dirty="0" err="1">
                          <a:solidFill>
                            <a:schemeClr val="dk1"/>
                          </a:solidFill>
                          <a:latin typeface="Times New Roman" panose="02020603050405020304" pitchFamily="18" charset="0"/>
                          <a:cs typeface="Times New Roman" panose="02020603050405020304" pitchFamily="18" charset="0"/>
                          <a:sym typeface="Arial"/>
                        </a:rPr>
                        <a:t>Shahrak</a:t>
                      </a: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-e </a:t>
                      </a:r>
                      <a:r>
                        <a:rPr lang="en-US" sz="1600" b="0" u="none" strike="noStrike" cap="none" dirty="0" err="1">
                          <a:solidFill>
                            <a:schemeClr val="dk1"/>
                          </a:solidFill>
                          <a:latin typeface="Times New Roman" panose="02020603050405020304" pitchFamily="18" charset="0"/>
                          <a:cs typeface="Times New Roman" panose="02020603050405020304" pitchFamily="18" charset="0"/>
                          <a:sym typeface="Arial"/>
                        </a:rPr>
                        <a:t>B?kharz</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a:txBody>
                    <a:bodyPr/>
                    <a:lstStyle/>
                    <a:p>
                      <a:pPr algn="ctr"/>
                      <a:r>
                        <a:rPr lang="en-US" sz="1600" dirty="0">
                          <a:latin typeface="Times New Roman" panose="02020603050405020304" pitchFamily="18" charset="0"/>
                          <a:cs typeface="Times New Roman" panose="02020603050405020304" pitchFamily="18" charset="0"/>
                        </a:rPr>
                        <a:t>313</a:t>
                      </a: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Eccentric solution Pvt. Ltd</a:t>
                      </a: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Automobile Repairing</a:t>
                      </a:r>
                    </a:p>
                  </a:txBody>
                  <a:tcPr anchor="ctr"/>
                </a:tc>
                <a:tc>
                  <a:txBody>
                    <a:bodyPr/>
                    <a:lstStyle/>
                    <a:p>
                      <a:pPr algn="ctr" fontAlgn="ctr"/>
                      <a:r>
                        <a:rPr lang="en-US" sz="1600" dirty="0" err="1">
                          <a:latin typeface="Times New Roman" panose="02020603050405020304" pitchFamily="18" charset="0"/>
                          <a:cs typeface="Times New Roman" panose="02020603050405020304" pitchFamily="18" charset="0"/>
                        </a:rPr>
                        <a:t>Tyre</a:t>
                      </a:r>
                      <a:r>
                        <a:rPr lang="en-US" sz="1600" dirty="0">
                          <a:latin typeface="Times New Roman" panose="02020603050405020304" pitchFamily="18" charset="0"/>
                          <a:cs typeface="Times New Roman" panose="02020603050405020304" pitchFamily="18" charset="0"/>
                        </a:rPr>
                        <a:t> exchange, puncture, oiling, etc.</a:t>
                      </a:r>
                    </a:p>
                  </a:txBody>
                  <a:tcPr anchor="ctr"/>
                </a:tc>
                <a:tc>
                  <a:txBody>
                    <a:bodyPr/>
                    <a:lstStyle/>
                    <a:p>
                      <a:pPr algn="ctr"/>
                      <a:r>
                        <a:rPr lang="en-US" sz="1600" b="0" u="none" strike="noStrike" cap="none" dirty="0" err="1">
                          <a:solidFill>
                            <a:schemeClr val="dk1"/>
                          </a:solidFill>
                          <a:latin typeface="Times New Roman" panose="02020603050405020304" pitchFamily="18" charset="0"/>
                          <a:cs typeface="Times New Roman" panose="02020603050405020304" pitchFamily="18" charset="0"/>
                          <a:sym typeface="Arial"/>
                        </a:rPr>
                        <a:t>Borlänge</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sz="1600" dirty="0">
                          <a:latin typeface="Times New Roman" panose="02020603050405020304" pitchFamily="18" charset="0"/>
                          <a:cs typeface="Times New Roman" panose="02020603050405020304" pitchFamily="18" charset="0"/>
                        </a:rPr>
                        <a:t>340</a:t>
                      </a:r>
                    </a:p>
                  </a:txBody>
                  <a:tcPr anchor="ctr"/>
                </a:tc>
                <a:tc>
                  <a:txBody>
                    <a:bodyPr/>
                    <a:lstStyle/>
                    <a:p>
                      <a:pPr algn="ctr"/>
                      <a:r>
                        <a:rPr lang="en-US" sz="1600" b="0" u="none" strike="noStrike" cap="none" dirty="0" err="1">
                          <a:solidFill>
                            <a:schemeClr val="dk1"/>
                          </a:solidFill>
                          <a:latin typeface="Times New Roman" panose="02020603050405020304" pitchFamily="18" charset="0"/>
                          <a:cs typeface="Times New Roman" panose="02020603050405020304" pitchFamily="18" charset="0"/>
                          <a:sym typeface="Arial"/>
                        </a:rPr>
                        <a:t>Valsatech</a:t>
                      </a: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 Corp</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TV Repairing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All types of led's and tv</a:t>
                      </a:r>
                    </a:p>
                  </a:txBody>
                  <a:tcPr anchor="ctr"/>
                </a:tc>
                <a:tc>
                  <a:txBody>
                    <a:bodyPr/>
                    <a:lstStyle/>
                    <a:p>
                      <a:pPr algn="ctr" fontAlgn="ctr"/>
                      <a:r>
                        <a:rPr lang="en-US" sz="1600" dirty="0" err="1">
                          <a:latin typeface="Times New Roman" panose="02020603050405020304" pitchFamily="18" charset="0"/>
                          <a:cs typeface="Times New Roman" panose="02020603050405020304" pitchFamily="18" charset="0"/>
                        </a:rPr>
                        <a:t>Mpraeso</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370840">
                <a:tc>
                  <a:txBody>
                    <a:bodyPr/>
                    <a:lstStyle/>
                    <a:p>
                      <a:pPr algn="ctr"/>
                      <a:r>
                        <a:rPr lang="en-US" sz="1600" dirty="0">
                          <a:latin typeface="Times New Roman" panose="02020603050405020304" pitchFamily="18" charset="0"/>
                          <a:cs typeface="Times New Roman" panose="02020603050405020304" pitchFamily="18" charset="0"/>
                        </a:rPr>
                        <a:t>401</a:t>
                      </a:r>
                    </a:p>
                  </a:txBody>
                  <a:tcPr anchor="ctr"/>
                </a:tc>
                <a:tc>
                  <a:txBody>
                    <a:bodyPr/>
                    <a:lstStyle/>
                    <a:p>
                      <a:pPr algn="ctr" fontAlgn="ctr"/>
                      <a:r>
                        <a:rPr lang="en-US" sz="1600" dirty="0" err="1">
                          <a:latin typeface="Times New Roman" panose="02020603050405020304" pitchFamily="18" charset="0"/>
                          <a:cs typeface="Times New Roman" panose="02020603050405020304" pitchFamily="18" charset="0"/>
                        </a:rPr>
                        <a:t>Isabeau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Freebury</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Fridge Repairing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Repair not cooling issue, defrost system, etc.</a:t>
                      </a:r>
                    </a:p>
                  </a:txBody>
                  <a:tcPr anchor="ctr"/>
                </a:tc>
                <a:tc>
                  <a:txBody>
                    <a:bodyPr/>
                    <a:lstStyle/>
                    <a:p>
                      <a:pPr algn="ct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Santa </a:t>
                      </a:r>
                      <a:r>
                        <a:rPr lang="en-US" sz="1600" b="0" u="none" strike="noStrike" cap="none" dirty="0" err="1">
                          <a:solidFill>
                            <a:schemeClr val="dk1"/>
                          </a:solidFill>
                          <a:latin typeface="Times New Roman" panose="02020603050405020304" pitchFamily="18" charset="0"/>
                          <a:cs typeface="Times New Roman" panose="02020603050405020304" pitchFamily="18" charset="0"/>
                          <a:sym typeface="Arial"/>
                        </a:rPr>
                        <a:t>Justina</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370840">
                <a:tc>
                  <a:txBody>
                    <a:bodyPr/>
                    <a:lstStyle/>
                    <a:p>
                      <a:pPr algn="ctr"/>
                      <a:r>
                        <a:rPr lang="en-US" sz="1600" dirty="0">
                          <a:latin typeface="Times New Roman" panose="02020603050405020304" pitchFamily="18" charset="0"/>
                          <a:cs typeface="Times New Roman" panose="02020603050405020304" pitchFamily="18" charset="0"/>
                        </a:rPr>
                        <a:t>282</a:t>
                      </a: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Germaine </a:t>
                      </a:r>
                      <a:r>
                        <a:rPr lang="en-US" sz="1600" dirty="0" err="1">
                          <a:latin typeface="Times New Roman" panose="02020603050405020304" pitchFamily="18" charset="0"/>
                          <a:cs typeface="Times New Roman" panose="02020603050405020304" pitchFamily="18" charset="0"/>
                        </a:rPr>
                        <a:t>Ferrelli</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Mobile Repairing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Repair all types of mobile devices</a:t>
                      </a:r>
                    </a:p>
                  </a:txBody>
                  <a:tcPr anchor="ctr"/>
                </a:tc>
                <a:tc>
                  <a:txBody>
                    <a:bodyPr/>
                    <a:lstStyle/>
                    <a:p>
                      <a:pPr algn="ctr" fontAlgn="ctr"/>
                      <a:r>
                        <a:rPr lang="en-US" sz="1600" dirty="0" err="1">
                          <a:latin typeface="Times New Roman" panose="02020603050405020304" pitchFamily="18" charset="0"/>
                          <a:cs typeface="Times New Roman" panose="02020603050405020304" pitchFamily="18" charset="0"/>
                        </a:rPr>
                        <a:t>Paldit</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r h="370840">
                <a:tc>
                  <a:txBody>
                    <a:bodyPr/>
                    <a:lstStyle/>
                    <a:p>
                      <a:pPr algn="ctr"/>
                      <a:r>
                        <a:rPr lang="en-US" sz="1600" dirty="0">
                          <a:latin typeface="Times New Roman" panose="02020603050405020304" pitchFamily="18" charset="0"/>
                          <a:cs typeface="Times New Roman" panose="02020603050405020304" pitchFamily="18" charset="0"/>
                        </a:rPr>
                        <a:t>254</a:t>
                      </a:r>
                    </a:p>
                  </a:txBody>
                  <a:tcPr anchor="ctr"/>
                </a:tc>
                <a:tc>
                  <a:txBody>
                    <a:bodyPr/>
                    <a:lstStyle/>
                    <a:p>
                      <a:pPr algn="ctr"/>
                      <a:r>
                        <a:rPr lang="en-US" sz="1600" b="0" u="none" strike="noStrike" cap="none" dirty="0" err="1">
                          <a:solidFill>
                            <a:schemeClr val="dk1"/>
                          </a:solidFill>
                          <a:latin typeface="Times New Roman" panose="02020603050405020304" pitchFamily="18" charset="0"/>
                          <a:cs typeface="Times New Roman" panose="02020603050405020304" pitchFamily="18" charset="0"/>
                          <a:sym typeface="Arial"/>
                        </a:rPr>
                        <a:t>Elwyn</a:t>
                      </a: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u="none" strike="noStrike" cap="none" dirty="0" err="1">
                          <a:solidFill>
                            <a:schemeClr val="dk1"/>
                          </a:solidFill>
                          <a:latin typeface="Times New Roman" panose="02020603050405020304" pitchFamily="18" charset="0"/>
                          <a:cs typeface="Times New Roman" panose="02020603050405020304" pitchFamily="18" charset="0"/>
                          <a:sym typeface="Arial"/>
                        </a:rPr>
                        <a:t>Marte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1600" dirty="0">
                          <a:latin typeface="Times New Roman" panose="02020603050405020304" pitchFamily="18" charset="0"/>
                          <a:cs typeface="Times New Roman" panose="02020603050405020304" pitchFamily="18" charset="0"/>
                        </a:rPr>
                        <a:t>Washing Machine Repairing</a:t>
                      </a:r>
                    </a:p>
                  </a:txBody>
                  <a:tcPr anchor="ctr"/>
                </a:tc>
                <a:tc>
                  <a:txBody>
                    <a:bodyPr/>
                    <a:lstStyle/>
                    <a:p>
                      <a:pPr algn="ctr"/>
                      <a:r>
                        <a:rPr lang="en-US" sz="1600" b="0" u="none" strike="noStrike" cap="none" dirty="0">
                          <a:solidFill>
                            <a:schemeClr val="dk1"/>
                          </a:solidFill>
                          <a:latin typeface="Times New Roman" panose="02020603050405020304" pitchFamily="18" charset="0"/>
                          <a:cs typeface="Times New Roman" panose="02020603050405020304" pitchFamily="18" charset="0"/>
                          <a:sym typeface="Arial"/>
                        </a:rPr>
                        <a:t>Repair all types of washing machines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pt-BR" sz="1600" b="0" u="none" strike="noStrike" cap="none" dirty="0">
                          <a:solidFill>
                            <a:schemeClr val="dk1"/>
                          </a:solidFill>
                          <a:latin typeface="Times New Roman" panose="02020603050405020304" pitchFamily="18" charset="0"/>
                          <a:cs typeface="Times New Roman" panose="02020603050405020304" pitchFamily="18" charset="0"/>
                          <a:sym typeface="Arial"/>
                        </a:rPr>
                        <a:t>São Miguel do Rio Torto</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E2878ADC-D177-4B55-B3C7-05C8C9E6C2DE}"/>
              </a:ext>
            </a:extLst>
          </p:cNvPr>
          <p:cNvSpPr/>
          <p:nvPr/>
        </p:nvSpPr>
        <p:spPr>
          <a:xfrm>
            <a:off x="1450343" y="2283373"/>
            <a:ext cx="9611234" cy="3788546"/>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1" name="TextBox 10">
            <a:extLst>
              <a:ext uri="{FF2B5EF4-FFF2-40B4-BE49-F238E27FC236}">
                <a16:creationId xmlns:a16="http://schemas.microsoft.com/office/drawing/2014/main" id="{973223F8-3F22-46CB-BCC0-5B6591BC319B}"/>
              </a:ext>
            </a:extLst>
          </p:cNvPr>
          <p:cNvSpPr txBox="1"/>
          <p:nvPr/>
        </p:nvSpPr>
        <p:spPr>
          <a:xfrm>
            <a:off x="4296579" y="6084145"/>
            <a:ext cx="4472848" cy="307777"/>
          </a:xfrm>
          <a:prstGeom prst="rect">
            <a:avLst/>
          </a:prstGeom>
          <a:noFill/>
        </p:spPr>
        <p:txBody>
          <a:bodyPr wrap="square" rtlCol="0">
            <a:spAutoFit/>
          </a:bodyPr>
          <a:lstStyle/>
          <a:p>
            <a:r>
              <a:rPr lang="en-US" sz="1400" i="1" u="sng" dirty="0">
                <a:solidFill>
                  <a:schemeClr val="accent1"/>
                </a:solidFill>
                <a:ea typeface="Comic Sans MS"/>
                <a:cs typeface="Calibri" pitchFamily="34" charset="0"/>
                <a:sym typeface="Comic Sans MS"/>
              </a:rPr>
              <a:t>Table 3. Recommendation for ‘Repairing’ jobs to worker</a:t>
            </a:r>
          </a:p>
        </p:txBody>
      </p:sp>
    </p:spTree>
    <p:extLst>
      <p:ext uri="{BB962C8B-B14F-4D97-AF65-F5344CB8AC3E}">
        <p14:creationId xmlns:p14="http://schemas.microsoft.com/office/powerpoint/2010/main" val="379275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l"/>
            <a:r>
              <a:rPr lang="en-IN" dirty="0">
                <a:latin typeface="Comic Sans MS" panose="030F0702030302020204" pitchFamily="66" charset="0"/>
              </a:rPr>
              <a:t>8. COMPARATIVE ANALYSIS: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09F3AC7F-B35F-4B69-95AB-4D675A584DDA}"/>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86820689-9549-4719-BAF7-009FE4A07D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1E5F3BD3-169D-4856-9890-173BF396F08C}"/>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2" name="Table 3">
            <a:extLst>
              <a:ext uri="{FF2B5EF4-FFF2-40B4-BE49-F238E27FC236}">
                <a16:creationId xmlns:a16="http://schemas.microsoft.com/office/drawing/2014/main" id="{73B321AE-FC9E-455C-AD59-27934E0B04D4}"/>
              </a:ext>
            </a:extLst>
          </p:cNvPr>
          <p:cNvGraphicFramePr>
            <a:graphicFrameLocks noGrp="1"/>
          </p:cNvGraphicFramePr>
          <p:nvPr>
            <p:extLst>
              <p:ext uri="{D42A27DB-BD31-4B8C-83A1-F6EECF244321}">
                <p14:modId xmlns:p14="http://schemas.microsoft.com/office/powerpoint/2010/main" val="3357003362"/>
              </p:ext>
            </p:extLst>
          </p:nvPr>
        </p:nvGraphicFramePr>
        <p:xfrm>
          <a:off x="1466787" y="2718674"/>
          <a:ext cx="9258425" cy="2758848"/>
        </p:xfrm>
        <a:graphic>
          <a:graphicData uri="http://schemas.openxmlformats.org/drawingml/2006/table">
            <a:tbl>
              <a:tblPr firstRow="1" bandRow="1">
                <a:tableStyleId>{5C22544A-7EE6-4342-B048-85BDC9FD1C3A}</a:tableStyleId>
              </a:tblPr>
              <a:tblGrid>
                <a:gridCol w="952759">
                  <a:extLst>
                    <a:ext uri="{9D8B030D-6E8A-4147-A177-3AD203B41FA5}">
                      <a16:colId xmlns:a16="http://schemas.microsoft.com/office/drawing/2014/main" val="2230063916"/>
                    </a:ext>
                  </a:extLst>
                </a:gridCol>
                <a:gridCol w="2162934">
                  <a:extLst>
                    <a:ext uri="{9D8B030D-6E8A-4147-A177-3AD203B41FA5}">
                      <a16:colId xmlns:a16="http://schemas.microsoft.com/office/drawing/2014/main" val="1824156662"/>
                    </a:ext>
                  </a:extLst>
                </a:gridCol>
                <a:gridCol w="3828126">
                  <a:extLst>
                    <a:ext uri="{9D8B030D-6E8A-4147-A177-3AD203B41FA5}">
                      <a16:colId xmlns:a16="http://schemas.microsoft.com/office/drawing/2014/main" val="1781247745"/>
                    </a:ext>
                  </a:extLst>
                </a:gridCol>
                <a:gridCol w="2314606">
                  <a:extLst>
                    <a:ext uri="{9D8B030D-6E8A-4147-A177-3AD203B41FA5}">
                      <a16:colId xmlns:a16="http://schemas.microsoft.com/office/drawing/2014/main" val="2643422863"/>
                    </a:ext>
                  </a:extLst>
                </a:gridCol>
              </a:tblGrid>
              <a:tr h="350693">
                <a:tc>
                  <a:txBody>
                    <a:bodyPr/>
                    <a:lstStyle/>
                    <a:p>
                      <a:pPr algn="ctr"/>
                      <a:r>
                        <a:rPr lang="en-IN" sz="1600" dirty="0">
                          <a:latin typeface="Times New Roman" panose="02020603050405020304" pitchFamily="18" charset="0"/>
                          <a:cs typeface="Times New Roman" panose="02020603050405020304" pitchFamily="18" charset="0"/>
                        </a:rPr>
                        <a:t>Sr. No.</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Features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Proposed System</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Existing Systems</a:t>
                      </a:r>
                    </a:p>
                  </a:txBody>
                  <a:tcPr anchor="ctr"/>
                </a:tc>
                <a:extLst>
                  <a:ext uri="{0D108BD9-81ED-4DB2-BD59-A6C34878D82A}">
                    <a16:rowId xmlns:a16="http://schemas.microsoft.com/office/drawing/2014/main" val="2928300183"/>
                  </a:ext>
                </a:extLst>
              </a:tr>
              <a:tr h="860793">
                <a:tc>
                  <a:txBody>
                    <a:bodyPr/>
                    <a:lstStyle/>
                    <a:p>
                      <a:pPr algn="ctr"/>
                      <a:r>
                        <a:rPr lang="en-IN" sz="1600" dirty="0">
                          <a:latin typeface="Times New Roman" panose="02020603050405020304" pitchFamily="18" charset="0"/>
                          <a:cs typeface="Times New Roman" panose="02020603050405020304" pitchFamily="18" charset="0"/>
                        </a:rPr>
                        <a:t>1.</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Target Sector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sym typeface="Comic Sans MS"/>
                        </a:rPr>
                        <a:t>Mainly focusing on small workers of informal jobs and customers who needed such skilled workers in day to day life.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Focusing on the formal jobs.</a:t>
                      </a:r>
                    </a:p>
                  </a:txBody>
                  <a:tcPr anchor="ctr"/>
                </a:tc>
                <a:extLst>
                  <a:ext uri="{0D108BD9-81ED-4DB2-BD59-A6C34878D82A}">
                    <a16:rowId xmlns:a16="http://schemas.microsoft.com/office/drawing/2014/main" val="3641680109"/>
                  </a:ext>
                </a:extLst>
              </a:tr>
              <a:tr h="686569">
                <a:tc>
                  <a:txBody>
                    <a:bodyPr/>
                    <a:lstStyle/>
                    <a:p>
                      <a:pPr algn="ctr"/>
                      <a:r>
                        <a:rPr lang="en-IN" sz="1600" dirty="0">
                          <a:latin typeface="Times New Roman" panose="02020603050405020304" pitchFamily="18" charset="0"/>
                          <a:cs typeface="Times New Roman" panose="02020603050405020304" pitchFamily="18" charset="0"/>
                        </a:rPr>
                        <a:t>2.</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Methodologies (Algorithm Used)</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Content-based</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Collaborative, Content-based</a:t>
                      </a:r>
                    </a:p>
                  </a:txBody>
                  <a:tcPr anchor="ctr"/>
                </a:tc>
                <a:extLst>
                  <a:ext uri="{0D108BD9-81ED-4DB2-BD59-A6C34878D82A}">
                    <a16:rowId xmlns:a16="http://schemas.microsoft.com/office/drawing/2014/main" val="2750977948"/>
                  </a:ext>
                </a:extLst>
              </a:tr>
              <a:tr h="860793">
                <a:tc>
                  <a:txBody>
                    <a:bodyPr/>
                    <a:lstStyle/>
                    <a:p>
                      <a:pPr algn="ctr"/>
                      <a:r>
                        <a:rPr lang="en-IN" sz="1600" dirty="0">
                          <a:latin typeface="Times New Roman" panose="02020603050405020304" pitchFamily="18" charset="0"/>
                          <a:cs typeface="Times New Roman" panose="02020603050405020304" pitchFamily="18" charset="0"/>
                        </a:rPr>
                        <a:t>3.</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Dataset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Due to unavailability of the data of informal jobs, manually created dataset is used.</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Online available dataset.</a:t>
                      </a:r>
                    </a:p>
                    <a:p>
                      <a:pPr algn="ctr"/>
                      <a:r>
                        <a:rPr lang="en-IN" sz="1600" dirty="0">
                          <a:latin typeface="Times New Roman" panose="02020603050405020304" pitchFamily="18" charset="0"/>
                          <a:cs typeface="Times New Roman" panose="02020603050405020304" pitchFamily="18" charset="0"/>
                        </a:rPr>
                        <a:t>(e.g. Kaggle)</a:t>
                      </a:r>
                    </a:p>
                  </a:txBody>
                  <a:tcPr anchor="ctr"/>
                </a:tc>
                <a:extLst>
                  <a:ext uri="{0D108BD9-81ED-4DB2-BD59-A6C34878D82A}">
                    <a16:rowId xmlns:a16="http://schemas.microsoft.com/office/drawing/2014/main" val="2427085060"/>
                  </a:ext>
                </a:extLst>
              </a:tr>
            </a:tbl>
          </a:graphicData>
        </a:graphic>
      </p:graphicFrame>
      <p:sp>
        <p:nvSpPr>
          <p:cNvPr id="7" name="Rectangle 6">
            <a:extLst>
              <a:ext uri="{FF2B5EF4-FFF2-40B4-BE49-F238E27FC236}">
                <a16:creationId xmlns:a16="http://schemas.microsoft.com/office/drawing/2014/main" id="{5D89A251-EAFD-4F9F-A616-901F6008B1D6}"/>
              </a:ext>
            </a:extLst>
          </p:cNvPr>
          <p:cNvSpPr/>
          <p:nvPr/>
        </p:nvSpPr>
        <p:spPr>
          <a:xfrm>
            <a:off x="1402671" y="2636668"/>
            <a:ext cx="9392576" cy="2911876"/>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Tree>
    <p:extLst>
      <p:ext uri="{BB962C8B-B14F-4D97-AF65-F5344CB8AC3E}">
        <p14:creationId xmlns:p14="http://schemas.microsoft.com/office/powerpoint/2010/main" val="10200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571625"/>
            <a:ext cx="11407806" cy="4820297"/>
          </a:xfrm>
        </p:spPr>
        <p:txBody>
          <a:bodyPr/>
          <a:lstStyle/>
          <a:p>
            <a:pPr algn="l"/>
            <a:r>
              <a:rPr lang="en-IN" dirty="0">
                <a:latin typeface="Comic Sans MS" panose="030F0702030302020204" pitchFamily="66" charset="0"/>
              </a:rPr>
              <a:t>9. CONCLUSION &amp; FUTURE WORK :</a:t>
            </a:r>
          </a:p>
        </p:txBody>
      </p:sp>
      <p:grpSp>
        <p:nvGrpSpPr>
          <p:cNvPr id="8" name="Group 7">
            <a:extLst>
              <a:ext uri="{FF2B5EF4-FFF2-40B4-BE49-F238E27FC236}">
                <a16:creationId xmlns:a16="http://schemas.microsoft.com/office/drawing/2014/main" id="{463955F8-5241-4424-B328-A8318B74B4E0}"/>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E7EDEE77-DB29-4750-8F7F-5A32151B11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15A526FD-CA66-476E-9942-A63F344E2416}"/>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4" name="Table 4">
            <a:extLst>
              <a:ext uri="{FF2B5EF4-FFF2-40B4-BE49-F238E27FC236}">
                <a16:creationId xmlns:a16="http://schemas.microsoft.com/office/drawing/2014/main" id="{775CC822-3C59-4A9E-BA3D-B4BC5697F6CA}"/>
              </a:ext>
            </a:extLst>
          </p:cNvPr>
          <p:cNvGraphicFramePr>
            <a:graphicFrameLocks noGrp="1"/>
          </p:cNvGraphicFramePr>
          <p:nvPr>
            <p:extLst>
              <p:ext uri="{D42A27DB-BD31-4B8C-83A1-F6EECF244321}">
                <p14:modId xmlns:p14="http://schemas.microsoft.com/office/powerpoint/2010/main" val="100674330"/>
              </p:ext>
            </p:extLst>
          </p:nvPr>
        </p:nvGraphicFramePr>
        <p:xfrm>
          <a:off x="322555" y="2225367"/>
          <a:ext cx="11546890" cy="4358640"/>
        </p:xfrm>
        <a:graphic>
          <a:graphicData uri="http://schemas.openxmlformats.org/drawingml/2006/table">
            <a:tbl>
              <a:tblPr firstRow="1" bandRow="1">
                <a:tableStyleId>{5C22544A-7EE6-4342-B048-85BDC9FD1C3A}</a:tableStyleId>
              </a:tblPr>
              <a:tblGrid>
                <a:gridCol w="5773445">
                  <a:extLst>
                    <a:ext uri="{9D8B030D-6E8A-4147-A177-3AD203B41FA5}">
                      <a16:colId xmlns:a16="http://schemas.microsoft.com/office/drawing/2014/main" val="917284268"/>
                    </a:ext>
                  </a:extLst>
                </a:gridCol>
                <a:gridCol w="5773445">
                  <a:extLst>
                    <a:ext uri="{9D8B030D-6E8A-4147-A177-3AD203B41FA5}">
                      <a16:colId xmlns:a16="http://schemas.microsoft.com/office/drawing/2014/main" val="2062240039"/>
                    </a:ext>
                  </a:extLst>
                </a:gridCol>
              </a:tblGrid>
              <a:tr h="4343400">
                <a:tc>
                  <a:txBody>
                    <a:bodyPr/>
                    <a:lstStyle/>
                    <a:p>
                      <a:pPr algn="ctr"/>
                      <a:endParaRPr lang="en-IN" sz="2400" dirty="0">
                        <a:solidFill>
                          <a:schemeClr val="tx1"/>
                        </a:solidFill>
                        <a:latin typeface="Times New Roman" panose="02020603050405020304" pitchFamily="18" charset="0"/>
                        <a:cs typeface="Times New Roman" panose="02020603050405020304" pitchFamily="18" charset="0"/>
                      </a:endParaRPr>
                    </a:p>
                    <a:p>
                      <a:pPr algn="ctr"/>
                      <a:r>
                        <a:rPr lang="en-IN" sz="2400" dirty="0">
                          <a:solidFill>
                            <a:schemeClr val="tx1"/>
                          </a:solidFill>
                          <a:latin typeface="Times New Roman" panose="02020603050405020304" pitchFamily="18" charset="0"/>
                          <a:cs typeface="Times New Roman" panose="02020603050405020304" pitchFamily="18" charset="0"/>
                        </a:rPr>
                        <a:t>Conclusion</a:t>
                      </a:r>
                    </a:p>
                    <a:p>
                      <a:pPr algn="ct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GB" sz="1600" b="0" dirty="0">
                          <a:solidFill>
                            <a:schemeClr val="tx1"/>
                          </a:solidFill>
                          <a:latin typeface="Times New Roman" panose="02020603050405020304" pitchFamily="18" charset="0"/>
                          <a:cs typeface="Times New Roman" panose="02020603050405020304" pitchFamily="18" charset="0"/>
                        </a:rPr>
                        <a:t>This recommendation system giving good recommendation results on datasets for both customers as well as workers. </a:t>
                      </a:r>
                    </a:p>
                    <a:p>
                      <a:pPr marL="0" indent="0" algn="l">
                        <a:buFont typeface="Arial" panose="020B0604020202020204" pitchFamily="34" charset="0"/>
                        <a:buNone/>
                      </a:pPr>
                      <a:endParaRPr lang="en-GB" sz="1600" b="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GB" sz="1600" b="0" dirty="0">
                          <a:solidFill>
                            <a:schemeClr val="tx1"/>
                          </a:solidFill>
                          <a:latin typeface="Times New Roman" panose="02020603050405020304" pitchFamily="18" charset="0"/>
                          <a:cs typeface="Times New Roman" panose="02020603050405020304" pitchFamily="18" charset="0"/>
                        </a:rPr>
                        <a:t>Recommendations are similar to the entered work area by customers or workers and also considering rating part for workers. </a:t>
                      </a:r>
                    </a:p>
                    <a:p>
                      <a:pPr marL="0" indent="0" algn="l">
                        <a:buFont typeface="Arial" panose="020B0604020202020204" pitchFamily="34" charset="0"/>
                        <a:buNone/>
                      </a:pPr>
                      <a:endParaRPr lang="en-GB" sz="1600" b="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GB" sz="1600" b="0" dirty="0">
                          <a:solidFill>
                            <a:schemeClr val="tx1"/>
                          </a:solidFill>
                          <a:latin typeface="Times New Roman" panose="02020603050405020304" pitchFamily="18" charset="0"/>
                          <a:cs typeface="Times New Roman" panose="02020603050405020304" pitchFamily="18" charset="0"/>
                        </a:rPr>
                        <a:t>This recommendation system is based on content-based filtering using the vector space model and TF-IDF vectorizer.</a:t>
                      </a:r>
                    </a:p>
                    <a:p>
                      <a:pPr marL="0" indent="0" algn="l">
                        <a:buFont typeface="Arial" panose="020B0604020202020204" pitchFamily="34" charset="0"/>
                        <a:buNone/>
                      </a:pPr>
                      <a:endParaRPr lang="en-GB" sz="1600" b="0"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GB" sz="1600" b="0" dirty="0">
                          <a:solidFill>
                            <a:schemeClr val="tx1"/>
                          </a:solidFill>
                          <a:latin typeface="Times New Roman" panose="02020603050405020304" pitchFamily="18" charset="0"/>
                          <a:cs typeface="Times New Roman" panose="02020603050405020304" pitchFamily="18" charset="0"/>
                        </a:rPr>
                        <a:t>This application will be helpful for both customers and workers for informal jobs in our daily life.</a:t>
                      </a:r>
                    </a:p>
                    <a:p>
                      <a:pPr algn="ct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sz="2400" dirty="0">
                        <a:solidFill>
                          <a:schemeClr val="tx1"/>
                        </a:solidFill>
                        <a:latin typeface="Times New Roman" panose="02020603050405020304" pitchFamily="18" charset="0"/>
                        <a:cs typeface="Times New Roman" panose="02020603050405020304" pitchFamily="18" charset="0"/>
                      </a:endParaRPr>
                    </a:p>
                    <a:p>
                      <a:pPr algn="ctr"/>
                      <a:r>
                        <a:rPr lang="en-IN" sz="2400" dirty="0">
                          <a:solidFill>
                            <a:schemeClr val="tx1"/>
                          </a:solidFill>
                          <a:latin typeface="Times New Roman" panose="02020603050405020304" pitchFamily="18" charset="0"/>
                          <a:cs typeface="Times New Roman" panose="02020603050405020304" pitchFamily="18" charset="0"/>
                        </a:rPr>
                        <a:t>Future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083072608"/>
                  </a:ext>
                </a:extLst>
              </a:tr>
            </a:tbl>
          </a:graphicData>
        </a:graphic>
      </p:graphicFrame>
      <p:sp>
        <p:nvSpPr>
          <p:cNvPr id="11" name="TextBox 10">
            <a:extLst>
              <a:ext uri="{FF2B5EF4-FFF2-40B4-BE49-F238E27FC236}">
                <a16:creationId xmlns:a16="http://schemas.microsoft.com/office/drawing/2014/main" id="{C8D0593A-8F6B-455D-9531-C99A0096879E}"/>
              </a:ext>
            </a:extLst>
          </p:cNvPr>
          <p:cNvSpPr txBox="1"/>
          <p:nvPr/>
        </p:nvSpPr>
        <p:spPr>
          <a:xfrm>
            <a:off x="6165542" y="3429000"/>
            <a:ext cx="5703904" cy="2862322"/>
          </a:xfrm>
          <a:prstGeom prst="rect">
            <a:avLst/>
          </a:prstGeom>
          <a:noFill/>
        </p:spPr>
        <p:txBody>
          <a:bodyPr wrap="square">
            <a:spAutoFit/>
          </a:bodyPr>
          <a:lstStyle/>
          <a:p>
            <a:pPr marL="285750" indent="-285750">
              <a:buFont typeface="Wingdings" panose="05000000000000000000" pitchFamily="2" charset="2"/>
              <a:buChar char="q"/>
            </a:pPr>
            <a:r>
              <a:rPr lang="en-GB" sz="1600" dirty="0"/>
              <a:t>As part of the future work, we can extend and make the dataset more accurate, system can be converted to a hybrid approach (combining content based </a:t>
            </a:r>
            <a:r>
              <a:rPr lang="en-GB" sz="1600" dirty="0">
                <a:latin typeface="Times New Roman" panose="02020603050405020304" pitchFamily="18" charset="0"/>
                <a:cs typeface="Times New Roman" panose="02020603050405020304" pitchFamily="18" charset="0"/>
              </a:rPr>
              <a:t>&amp;</a:t>
            </a:r>
            <a:r>
              <a:rPr lang="en-GB" sz="1600" dirty="0"/>
              <a:t> collaborative based) to get more accurate results and making it more efficient.</a:t>
            </a:r>
          </a:p>
          <a:p>
            <a:endParaRPr lang="en-IN" altLang="en-US" sz="1600" dirty="0">
              <a:cs typeface="Calibri" pitchFamily="34" charset="0"/>
            </a:endParaRPr>
          </a:p>
          <a:p>
            <a:pPr marL="285750" indent="-285750">
              <a:lnSpc>
                <a:spcPts val="1920"/>
              </a:lnSpc>
              <a:buFont typeface="Wingdings" panose="05000000000000000000" pitchFamily="2" charset="2"/>
              <a:buChar char="q"/>
            </a:pPr>
            <a:r>
              <a:rPr lang="en-US" sz="1600" dirty="0"/>
              <a:t>The User Interface can be made more attractive and user friendly for this system and finally, it would be interesting to extend this methodology to other recommendation systems</a:t>
            </a:r>
            <a:r>
              <a:rPr lang="en-US" sz="2000" dirty="0"/>
              <a:t>.</a:t>
            </a:r>
            <a:endParaRPr lang="en-US" sz="2000" dirty="0">
              <a:latin typeface="Comic Sans MS"/>
              <a:ea typeface="Comic Sans MS"/>
              <a:cs typeface="Comic Sans MS"/>
              <a:sym typeface="Comic Sans MS"/>
            </a:endParaRPr>
          </a:p>
          <a:p>
            <a:endParaRPr lang="en-IN" altLang="en-US" sz="1600" dirty="0">
              <a:cs typeface="Calibri" pitchFamily="34" charset="0"/>
            </a:endParaRPr>
          </a:p>
          <a:p>
            <a:pPr marL="342900" indent="-342900">
              <a:buFont typeface="Wingdings" panose="05000000000000000000" pitchFamily="2" charset="2"/>
              <a:buChar char="q"/>
            </a:pPr>
            <a:r>
              <a:rPr lang="en-US" sz="1600" dirty="0"/>
              <a:t>This recommender system can lead to an excellent customer experience by introducing some additional features.</a:t>
            </a:r>
            <a:endParaRPr lang="en-IN" altLang="en-US" sz="1600" dirty="0">
              <a:cs typeface="Calibri" pitchFamily="34" charset="0"/>
            </a:endParaRPr>
          </a:p>
        </p:txBody>
      </p:sp>
    </p:spTree>
    <p:extLst>
      <p:ext uri="{BB962C8B-B14F-4D97-AF65-F5344CB8AC3E}">
        <p14:creationId xmlns:p14="http://schemas.microsoft.com/office/powerpoint/2010/main" val="1184327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733550"/>
            <a:ext cx="11407806" cy="4658372"/>
          </a:xfrm>
        </p:spPr>
        <p:txBody>
          <a:bodyPr/>
          <a:lstStyle/>
          <a:p>
            <a:pPr algn="l"/>
            <a:r>
              <a:rPr lang="en-IN" dirty="0">
                <a:latin typeface="Comic Sans MS" panose="030F0702030302020204" pitchFamily="66" charset="0"/>
              </a:rPr>
              <a:t>10. REFERENCES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E211C2B3-CDF3-4908-9788-59CBCF20220D}"/>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B96451DB-494E-4829-9AFC-C27DDFC3FB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A7A2E83D-247A-44AD-822A-8A87D18663AD}"/>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2" name="Table 3">
            <a:extLst>
              <a:ext uri="{FF2B5EF4-FFF2-40B4-BE49-F238E27FC236}">
                <a16:creationId xmlns:a16="http://schemas.microsoft.com/office/drawing/2014/main" id="{B3DBBCF0-FEF8-48F7-A699-B21AC18F8664}"/>
              </a:ext>
            </a:extLst>
          </p:cNvPr>
          <p:cNvGraphicFramePr>
            <a:graphicFrameLocks noGrp="1"/>
          </p:cNvGraphicFramePr>
          <p:nvPr>
            <p:extLst>
              <p:ext uri="{D42A27DB-BD31-4B8C-83A1-F6EECF244321}">
                <p14:modId xmlns:p14="http://schemas.microsoft.com/office/powerpoint/2010/main" val="1031513719"/>
              </p:ext>
            </p:extLst>
          </p:nvPr>
        </p:nvGraphicFramePr>
        <p:xfrm>
          <a:off x="1755927" y="2307932"/>
          <a:ext cx="9108489" cy="2331720"/>
        </p:xfrm>
        <a:graphic>
          <a:graphicData uri="http://schemas.openxmlformats.org/drawingml/2006/table">
            <a:tbl>
              <a:tblPr firstRow="1" bandRow="1">
                <a:tableStyleId>{5940675A-B579-460E-94D1-54222C63F5DA}</a:tableStyleId>
              </a:tblPr>
              <a:tblGrid>
                <a:gridCol w="9108489">
                  <a:extLst>
                    <a:ext uri="{9D8B030D-6E8A-4147-A177-3AD203B41FA5}">
                      <a16:colId xmlns:a16="http://schemas.microsoft.com/office/drawing/2014/main" val="1618644212"/>
                    </a:ext>
                  </a:extLst>
                </a:gridCol>
              </a:tblGrid>
              <a:tr h="715284">
                <a:tc>
                  <a:txBody>
                    <a:bodyPr/>
                    <a:lstStyle/>
                    <a:p>
                      <a:pPr algn="just"/>
                      <a:r>
                        <a:rPr lang="en-IN" sz="1500" dirty="0">
                          <a:latin typeface="Times New Roman" panose="02020603050405020304" pitchFamily="18" charset="0"/>
                          <a:cs typeface="Times New Roman" panose="02020603050405020304" pitchFamily="18" charset="0"/>
                        </a:rPr>
                        <a:t>B. Patel, P. Desai and U. Panchal. (2017). Methods of recommender system: A review, International Conference on Innovations in Information, Embedded and Communication Systems (ICIIECS), Coimbatore, pp. 1-4,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10.1109/ICIIECS.2017.8275856.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4013291"/>
                  </a:ext>
                </a:extLst>
              </a:tr>
              <a:tr h="583521">
                <a:tc>
                  <a:txBody>
                    <a:bodyPr/>
                    <a:lstStyle/>
                    <a:p>
                      <a:pPr algn="just"/>
                      <a:r>
                        <a:rPr lang="en-IN" sz="1500" dirty="0">
                          <a:latin typeface="Times New Roman" panose="02020603050405020304" pitchFamily="18" charset="0"/>
                          <a:cs typeface="Times New Roman" panose="02020603050405020304" pitchFamily="18" charset="0"/>
                        </a:rPr>
                        <a:t>A. Mishra and S. Vishwakarma. (2015). Analysis of TF-IDF Model and its Variant for Document Retrieval, International Conference on Computational Intelligence and Communication Networks (CICN), Jabalpur, pp. 772-776,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10.1109/CICN.2015.157.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87304328"/>
                  </a:ext>
                </a:extLst>
              </a:tr>
              <a:tr h="583521">
                <a:tc>
                  <a:txBody>
                    <a:bodyPr/>
                    <a:lstStyle/>
                    <a:p>
                      <a:pPr algn="just"/>
                      <a:r>
                        <a:rPr lang="en-IN" sz="1500" dirty="0">
                          <a:latin typeface="Times New Roman" panose="02020603050405020304" pitchFamily="18" charset="0"/>
                          <a:cs typeface="Times New Roman" panose="02020603050405020304" pitchFamily="18" charset="0"/>
                        </a:rPr>
                        <a:t>Y. Zhang, C. Yang and Z. </a:t>
                      </a:r>
                      <a:r>
                        <a:rPr lang="en-IN" sz="1500" dirty="0" err="1">
                          <a:latin typeface="Times New Roman" panose="02020603050405020304" pitchFamily="18" charset="0"/>
                          <a:cs typeface="Times New Roman" panose="02020603050405020304" pitchFamily="18" charset="0"/>
                        </a:rPr>
                        <a:t>Niu</a:t>
                      </a:r>
                      <a:r>
                        <a:rPr lang="en-IN" sz="1500" dirty="0">
                          <a:latin typeface="Times New Roman" panose="02020603050405020304" pitchFamily="18" charset="0"/>
                          <a:cs typeface="Times New Roman" panose="02020603050405020304" pitchFamily="18" charset="0"/>
                        </a:rPr>
                        <a:t>. (2014). A Research of Job Recommendation System Based on Collaborative Filtering. Seventh International Symposium on Computational Intelligence and Design, Hangzhou, pp. 533-538,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10.1109/ISCID.2014.228.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8495920"/>
                  </a:ext>
                </a:extLst>
              </a:tr>
            </a:tbl>
          </a:graphicData>
        </a:graphic>
      </p:graphicFrame>
      <p:graphicFrame>
        <p:nvGraphicFramePr>
          <p:cNvPr id="4" name="Table 3">
            <a:extLst>
              <a:ext uri="{FF2B5EF4-FFF2-40B4-BE49-F238E27FC236}">
                <a16:creationId xmlns:a16="http://schemas.microsoft.com/office/drawing/2014/main" id="{EAA413E9-6661-4A67-9088-FA83C379F06B}"/>
              </a:ext>
            </a:extLst>
          </p:cNvPr>
          <p:cNvGraphicFramePr>
            <a:graphicFrameLocks noGrp="1"/>
          </p:cNvGraphicFramePr>
          <p:nvPr>
            <p:extLst>
              <p:ext uri="{D42A27DB-BD31-4B8C-83A1-F6EECF244321}">
                <p14:modId xmlns:p14="http://schemas.microsoft.com/office/powerpoint/2010/main" val="2342937852"/>
              </p:ext>
            </p:extLst>
          </p:nvPr>
        </p:nvGraphicFramePr>
        <p:xfrm>
          <a:off x="1755926" y="4723546"/>
          <a:ext cx="9108489" cy="1203960"/>
        </p:xfrm>
        <a:graphic>
          <a:graphicData uri="http://schemas.openxmlformats.org/drawingml/2006/table">
            <a:tbl>
              <a:tblPr firstRow="1" bandRow="1">
                <a:tableStyleId>{5940675A-B579-460E-94D1-54222C63F5DA}</a:tableStyleId>
              </a:tblPr>
              <a:tblGrid>
                <a:gridCol w="9108489">
                  <a:extLst>
                    <a:ext uri="{9D8B030D-6E8A-4147-A177-3AD203B41FA5}">
                      <a16:colId xmlns:a16="http://schemas.microsoft.com/office/drawing/2014/main" val="1940319635"/>
                    </a:ext>
                  </a:extLst>
                </a:gridCol>
              </a:tblGrid>
              <a:tr h="938730">
                <a:tc>
                  <a:txBody>
                    <a:bodyPr/>
                    <a:lstStyle/>
                    <a:p>
                      <a:pPr algn="just"/>
                      <a:r>
                        <a:rPr lang="en-IN" sz="1500" dirty="0">
                          <a:latin typeface="Times New Roman" panose="02020603050405020304" pitchFamily="18" charset="0"/>
                          <a:cs typeface="Times New Roman" panose="02020603050405020304" pitchFamily="18" charset="0"/>
                        </a:rPr>
                        <a:t>S. Choudhary, S. </a:t>
                      </a:r>
                      <a:r>
                        <a:rPr lang="en-IN" sz="1500" dirty="0" err="1">
                          <a:latin typeface="Times New Roman" panose="02020603050405020304" pitchFamily="18" charset="0"/>
                          <a:cs typeface="Times New Roman" panose="02020603050405020304" pitchFamily="18" charset="0"/>
                        </a:rPr>
                        <a:t>Koul</a:t>
                      </a:r>
                      <a:r>
                        <a:rPr lang="en-IN" sz="1500" dirty="0">
                          <a:latin typeface="Times New Roman" panose="02020603050405020304" pitchFamily="18" charset="0"/>
                          <a:cs typeface="Times New Roman" panose="02020603050405020304" pitchFamily="18" charset="0"/>
                        </a:rPr>
                        <a:t>, S. Mishra, A. Thakur and R. Jain. (2016). Collaborative job prediction based on Naïve Bayes Classifier using python platform. International Conference on Computation System and Information Technology for Sustainable Solutions (CSITSS), Bangalore, pp. 302-306,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10.1109/CSITSS.2016.7779375.</a:t>
                      </a:r>
                    </a:p>
                    <a:p>
                      <a:pPr algn="just"/>
                      <a:endParaRPr lang="en-IN" sz="1400" dirty="0"/>
                    </a:p>
                    <a:p>
                      <a:pPr algn="just"/>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9959019"/>
                  </a:ext>
                </a:extLst>
              </a:tr>
            </a:tbl>
          </a:graphicData>
        </a:graphic>
      </p:graphicFrame>
      <p:sp>
        <p:nvSpPr>
          <p:cNvPr id="11" name="TextBox 10">
            <a:extLst>
              <a:ext uri="{FF2B5EF4-FFF2-40B4-BE49-F238E27FC236}">
                <a16:creationId xmlns:a16="http://schemas.microsoft.com/office/drawing/2014/main" id="{528A18E7-4952-41A0-876D-8B1E348F6046}"/>
              </a:ext>
            </a:extLst>
          </p:cNvPr>
          <p:cNvSpPr txBox="1"/>
          <p:nvPr/>
        </p:nvSpPr>
        <p:spPr>
          <a:xfrm>
            <a:off x="1755927" y="5568327"/>
            <a:ext cx="9108489" cy="784830"/>
          </a:xfrm>
          <a:prstGeom prst="rect">
            <a:avLst/>
          </a:prstGeom>
          <a:noFill/>
        </p:spPr>
        <p:txBody>
          <a:bodyPr wrap="square">
            <a:spAutoFit/>
          </a:bodyPr>
          <a:lstStyle/>
          <a:p>
            <a:pPr algn="just"/>
            <a:r>
              <a:rPr lang="en-IN" sz="1500" dirty="0">
                <a:latin typeface="Times New Roman" panose="02020603050405020304" pitchFamily="18" charset="0"/>
                <a:cs typeface="Times New Roman" panose="02020603050405020304" pitchFamily="18" charset="0"/>
              </a:rPr>
              <a:t>S. Ahmed, M. Hasan, M. N. </a:t>
            </a:r>
            <a:r>
              <a:rPr lang="en-IN" sz="1500" dirty="0" err="1">
                <a:latin typeface="Times New Roman" panose="02020603050405020304" pitchFamily="18" charset="0"/>
                <a:cs typeface="Times New Roman" panose="02020603050405020304" pitchFamily="18" charset="0"/>
              </a:rPr>
              <a:t>Hoq</a:t>
            </a:r>
            <a:r>
              <a:rPr lang="en-IN" sz="1500" dirty="0">
                <a:latin typeface="Times New Roman" panose="02020603050405020304" pitchFamily="18" charset="0"/>
                <a:cs typeface="Times New Roman" panose="02020603050405020304" pitchFamily="18" charset="0"/>
              </a:rPr>
              <a:t> and M. A. Adnan. (2016). User interaction analysis to recommend suitable jobs in career-oriented social networking sites. International Conference on Data and Software Engineering (</a:t>
            </a:r>
            <a:r>
              <a:rPr lang="en-IN" sz="1500" dirty="0" err="1">
                <a:latin typeface="Times New Roman" panose="02020603050405020304" pitchFamily="18" charset="0"/>
                <a:cs typeface="Times New Roman" panose="02020603050405020304" pitchFamily="18" charset="0"/>
              </a:rPr>
              <a:t>ICoDSE</a:t>
            </a:r>
            <a:r>
              <a:rPr lang="en-IN" sz="1500" dirty="0">
                <a:latin typeface="Times New Roman" panose="02020603050405020304" pitchFamily="18" charset="0"/>
                <a:cs typeface="Times New Roman" panose="02020603050405020304" pitchFamily="18" charset="0"/>
              </a:rPr>
              <a:t>), Denpasar, pp. 1-6,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10.1109/ICODSE.2016.7936143.</a:t>
            </a:r>
          </a:p>
        </p:txBody>
      </p:sp>
    </p:spTree>
    <p:extLst>
      <p:ext uri="{BB962C8B-B14F-4D97-AF65-F5344CB8AC3E}">
        <p14:creationId xmlns:p14="http://schemas.microsoft.com/office/powerpoint/2010/main" val="325419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733550"/>
            <a:ext cx="11407806" cy="4658372"/>
          </a:xfrm>
        </p:spPr>
        <p:txBody>
          <a:bodyPr/>
          <a:lstStyle/>
          <a:p>
            <a:pPr algn="l"/>
            <a:r>
              <a:rPr lang="en-IN" dirty="0">
                <a:latin typeface="Comic Sans MS" panose="030F0702030302020204" pitchFamily="66" charset="0"/>
              </a:rPr>
              <a:t>10. REFERENCES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E211C2B3-CDF3-4908-9788-59CBCF20220D}"/>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B96451DB-494E-4829-9AFC-C27DDFC3FB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A7A2E83D-247A-44AD-822A-8A87D18663AD}"/>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2" name="Table 3">
            <a:extLst>
              <a:ext uri="{FF2B5EF4-FFF2-40B4-BE49-F238E27FC236}">
                <a16:creationId xmlns:a16="http://schemas.microsoft.com/office/drawing/2014/main" id="{B3DBBCF0-FEF8-48F7-A699-B21AC18F8664}"/>
              </a:ext>
            </a:extLst>
          </p:cNvPr>
          <p:cNvGraphicFramePr>
            <a:graphicFrameLocks noGrp="1"/>
          </p:cNvGraphicFramePr>
          <p:nvPr>
            <p:extLst>
              <p:ext uri="{D42A27DB-BD31-4B8C-83A1-F6EECF244321}">
                <p14:modId xmlns:p14="http://schemas.microsoft.com/office/powerpoint/2010/main" val="742947172"/>
              </p:ext>
            </p:extLst>
          </p:nvPr>
        </p:nvGraphicFramePr>
        <p:xfrm>
          <a:off x="1922755" y="3183193"/>
          <a:ext cx="9559032" cy="3017520"/>
        </p:xfrm>
        <a:graphic>
          <a:graphicData uri="http://schemas.openxmlformats.org/drawingml/2006/table">
            <a:tbl>
              <a:tblPr firstRow="1" bandRow="1">
                <a:tableStyleId>{5940675A-B579-460E-94D1-54222C63F5DA}</a:tableStyleId>
              </a:tblPr>
              <a:tblGrid>
                <a:gridCol w="9103311">
                  <a:extLst>
                    <a:ext uri="{9D8B030D-6E8A-4147-A177-3AD203B41FA5}">
                      <a16:colId xmlns:a16="http://schemas.microsoft.com/office/drawing/2014/main" val="1618644212"/>
                    </a:ext>
                  </a:extLst>
                </a:gridCol>
                <a:gridCol w="455721">
                  <a:extLst>
                    <a:ext uri="{9D8B030D-6E8A-4147-A177-3AD203B41FA5}">
                      <a16:colId xmlns:a16="http://schemas.microsoft.com/office/drawing/2014/main" val="2432206070"/>
                    </a:ext>
                  </a:extLst>
                </a:gridCol>
              </a:tblGrid>
              <a:tr h="505327">
                <a:tc>
                  <a:txBody>
                    <a:bodyPr/>
                    <a:lstStyle/>
                    <a:p>
                      <a:pPr algn="just"/>
                      <a:endParaRPr lang="en-IN" sz="1500" dirty="0">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B. R. Cami, H. </a:t>
                      </a:r>
                      <a:r>
                        <a:rPr lang="en-IN" sz="1500" dirty="0" err="1">
                          <a:latin typeface="Times New Roman" panose="02020603050405020304" pitchFamily="18" charset="0"/>
                          <a:cs typeface="Times New Roman" panose="02020603050405020304" pitchFamily="18" charset="0"/>
                        </a:rPr>
                        <a:t>Hassanpour</a:t>
                      </a:r>
                      <a:r>
                        <a:rPr lang="en-IN" sz="1500" dirty="0">
                          <a:latin typeface="Times New Roman" panose="02020603050405020304" pitchFamily="18" charset="0"/>
                          <a:cs typeface="Times New Roman" panose="02020603050405020304" pitchFamily="18" charset="0"/>
                        </a:rPr>
                        <a:t> and H. </a:t>
                      </a:r>
                      <a:r>
                        <a:rPr lang="en-IN" sz="1500" dirty="0" err="1">
                          <a:latin typeface="Times New Roman" panose="02020603050405020304" pitchFamily="18" charset="0"/>
                          <a:cs typeface="Times New Roman" panose="02020603050405020304" pitchFamily="18" charset="0"/>
                        </a:rPr>
                        <a:t>Mashayekhi</a:t>
                      </a:r>
                      <a:r>
                        <a:rPr lang="en-IN" sz="1500" dirty="0">
                          <a:latin typeface="Times New Roman" panose="02020603050405020304" pitchFamily="18" charset="0"/>
                          <a:cs typeface="Times New Roman" panose="02020603050405020304" pitchFamily="18" charset="0"/>
                        </a:rPr>
                        <a:t>. (2017). A content-based movie recommender system based on temporal user preferences. 3rd Iranian Conference on Intelligent Systems and Signal Processing (ICSPIS), </a:t>
                      </a:r>
                      <a:r>
                        <a:rPr lang="en-IN" sz="1500" dirty="0" err="1">
                          <a:latin typeface="Times New Roman" panose="02020603050405020304" pitchFamily="18" charset="0"/>
                          <a:cs typeface="Times New Roman" panose="02020603050405020304" pitchFamily="18" charset="0"/>
                        </a:rPr>
                        <a:t>Shahrood</a:t>
                      </a:r>
                      <a:r>
                        <a:rPr lang="en-IN" sz="1500" dirty="0">
                          <a:latin typeface="Times New Roman" panose="02020603050405020304" pitchFamily="18" charset="0"/>
                          <a:cs typeface="Times New Roman" panose="02020603050405020304" pitchFamily="18" charset="0"/>
                        </a:rPr>
                        <a:t>, pp. 121-125,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10.1109/ICSPIS.2017.8311601. </a:t>
                      </a:r>
                    </a:p>
                    <a:p>
                      <a:pPr algn="just"/>
                      <a:endParaRPr lang="en-IN" sz="15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4013291"/>
                  </a:ext>
                </a:extLst>
              </a:tr>
              <a:tr h="505327">
                <a:tc>
                  <a:txBody>
                    <a:bodyPr/>
                    <a:lstStyle/>
                    <a:p>
                      <a:pPr algn="just"/>
                      <a:r>
                        <a:rPr lang="en-IN" sz="1500" dirty="0">
                          <a:latin typeface="Times New Roman" panose="02020603050405020304" pitchFamily="18" charset="0"/>
                          <a:cs typeface="Times New Roman" panose="02020603050405020304" pitchFamily="18" charset="0"/>
                        </a:rPr>
                        <a:t>T. V. </a:t>
                      </a:r>
                      <a:r>
                        <a:rPr lang="en-IN" sz="1500" dirty="0" err="1">
                          <a:latin typeface="Times New Roman" panose="02020603050405020304" pitchFamily="18" charset="0"/>
                          <a:cs typeface="Times New Roman" panose="02020603050405020304" pitchFamily="18" charset="0"/>
                        </a:rPr>
                        <a:t>Yadalam</a:t>
                      </a:r>
                      <a:r>
                        <a:rPr lang="en-IN" sz="1500" dirty="0">
                          <a:latin typeface="Times New Roman" panose="02020603050405020304" pitchFamily="18" charset="0"/>
                          <a:cs typeface="Times New Roman" panose="02020603050405020304" pitchFamily="18" charset="0"/>
                        </a:rPr>
                        <a:t>, V. M. Gowda, V. S. Kumar, D. Girish and N. M. (2020). Career Recommendation Systems using Content based Filtering. 5th International Conference on Communication and Electronics Systems (ICCES), COIMBATORE, India, pp. 660-665,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10.1109/ICCES48766.2020.9137992.</a:t>
                      </a:r>
                    </a:p>
                    <a:p>
                      <a:pPr algn="just"/>
                      <a:endParaRPr lang="en-IN" sz="15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87304328"/>
                  </a:ext>
                </a:extLst>
              </a:tr>
              <a:tr h="505327">
                <a:tc>
                  <a:txBody>
                    <a:bodyPr/>
                    <a:lstStyle/>
                    <a:p>
                      <a:pPr algn="just"/>
                      <a:r>
                        <a:rPr lang="en-IN" sz="1500" dirty="0">
                          <a:latin typeface="Times New Roman" panose="02020603050405020304" pitchFamily="18" charset="0"/>
                          <a:cs typeface="Times New Roman" panose="02020603050405020304" pitchFamily="18" charset="0"/>
                        </a:rPr>
                        <a:t>J. </a:t>
                      </a:r>
                      <a:r>
                        <a:rPr lang="en-IN" sz="1500" dirty="0" err="1">
                          <a:latin typeface="Times New Roman" panose="02020603050405020304" pitchFamily="18" charset="0"/>
                          <a:cs typeface="Times New Roman" panose="02020603050405020304" pitchFamily="18" charset="0"/>
                        </a:rPr>
                        <a:t>Wintrode</a:t>
                      </a:r>
                      <a:r>
                        <a:rPr lang="en-IN" sz="1500" dirty="0">
                          <a:latin typeface="Times New Roman" panose="02020603050405020304" pitchFamily="18" charset="0"/>
                          <a:cs typeface="Times New Roman" panose="02020603050405020304" pitchFamily="18" charset="0"/>
                        </a:rPr>
                        <a:t>, G. Sell, A. Jansen, M. Fox, D. Garcia-Romero and A. McCree. (2015). Content-based recommender systems for spoken documents. IEEE International Conference on Acoustics, Speech and Signal Processing (ICASSP), Brisbane, QLD, pp. 5201-5205,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10.1109/ICASSP.2015.7178963.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8495920"/>
                  </a:ext>
                </a:extLst>
              </a:tr>
            </a:tbl>
          </a:graphicData>
        </a:graphic>
      </p:graphicFrame>
      <p:graphicFrame>
        <p:nvGraphicFramePr>
          <p:cNvPr id="4" name="Table 3">
            <a:extLst>
              <a:ext uri="{FF2B5EF4-FFF2-40B4-BE49-F238E27FC236}">
                <a16:creationId xmlns:a16="http://schemas.microsoft.com/office/drawing/2014/main" id="{16230ECD-3EAA-4487-9580-164EACC91366}"/>
              </a:ext>
            </a:extLst>
          </p:cNvPr>
          <p:cNvGraphicFramePr>
            <a:graphicFrameLocks noGrp="1"/>
          </p:cNvGraphicFramePr>
          <p:nvPr>
            <p:extLst>
              <p:ext uri="{D42A27DB-BD31-4B8C-83A1-F6EECF244321}">
                <p14:modId xmlns:p14="http://schemas.microsoft.com/office/powerpoint/2010/main" val="2964553122"/>
              </p:ext>
            </p:extLst>
          </p:nvPr>
        </p:nvGraphicFramePr>
        <p:xfrm>
          <a:off x="1922755" y="1883763"/>
          <a:ext cx="8943513" cy="1323844"/>
        </p:xfrm>
        <a:graphic>
          <a:graphicData uri="http://schemas.openxmlformats.org/drawingml/2006/table">
            <a:tbl>
              <a:tblPr firstRow="1" bandRow="1">
                <a:tableStyleId>{5940675A-B579-460E-94D1-54222C63F5DA}</a:tableStyleId>
              </a:tblPr>
              <a:tblGrid>
                <a:gridCol w="8943513">
                  <a:extLst>
                    <a:ext uri="{9D8B030D-6E8A-4147-A177-3AD203B41FA5}">
                      <a16:colId xmlns:a16="http://schemas.microsoft.com/office/drawing/2014/main" val="614979482"/>
                    </a:ext>
                  </a:extLst>
                </a:gridCol>
              </a:tblGrid>
              <a:tr h="546604">
                <a:tc>
                  <a:txBody>
                    <a:bodyPr/>
                    <a:lstStyle/>
                    <a:p>
                      <a:pPr algn="just"/>
                      <a:endParaRPr lang="en-IN" sz="15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45958794"/>
                  </a:ext>
                </a:extLst>
              </a:tr>
              <a:tr h="546604">
                <a:tc>
                  <a:txBody>
                    <a:bodyPr/>
                    <a:lstStyle/>
                    <a:p>
                      <a:pPr algn="just"/>
                      <a:r>
                        <a:rPr lang="en-IN" sz="1500" dirty="0">
                          <a:latin typeface="Times New Roman" panose="02020603050405020304" pitchFamily="18" charset="0"/>
                          <a:cs typeface="Times New Roman" panose="02020603050405020304" pitchFamily="18" charset="0"/>
                        </a:rPr>
                        <a:t>S. Dong, Z. Lei, P. Zhou, K. </a:t>
                      </a:r>
                      <a:r>
                        <a:rPr lang="en-IN" sz="1500" dirty="0" err="1">
                          <a:latin typeface="Times New Roman" panose="02020603050405020304" pitchFamily="18" charset="0"/>
                          <a:cs typeface="Times New Roman" panose="02020603050405020304" pitchFamily="18" charset="0"/>
                        </a:rPr>
                        <a:t>Bian</a:t>
                      </a:r>
                      <a:r>
                        <a:rPr lang="en-IN" sz="1500" dirty="0">
                          <a:latin typeface="Times New Roman" panose="02020603050405020304" pitchFamily="18" charset="0"/>
                          <a:cs typeface="Times New Roman" panose="02020603050405020304" pitchFamily="18" charset="0"/>
                        </a:rPr>
                        <a:t> and G. Liu. (2017). Job and Candidate Recommendation with Big Data Support: A Contextual Online Learning Approach. GLOBECOM 2017 - 2017 IEEE Global Communications Conference, Singapore, pp. 1-7, </a:t>
                      </a:r>
                      <a:r>
                        <a:rPr lang="en-IN" sz="1500" dirty="0" err="1">
                          <a:latin typeface="Times New Roman" panose="02020603050405020304" pitchFamily="18" charset="0"/>
                          <a:cs typeface="Times New Roman" panose="02020603050405020304" pitchFamily="18" charset="0"/>
                        </a:rPr>
                        <a:t>doi</a:t>
                      </a:r>
                      <a:r>
                        <a:rPr lang="en-IN" sz="1500" dirty="0">
                          <a:latin typeface="Times New Roman" panose="02020603050405020304" pitchFamily="18" charset="0"/>
                          <a:cs typeface="Times New Roman" panose="02020603050405020304" pitchFamily="18" charset="0"/>
                        </a:rPr>
                        <a:t>: 10.1109/GLOCOM.2017.8255006.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48019734"/>
                  </a:ext>
                </a:extLst>
              </a:tr>
            </a:tbl>
          </a:graphicData>
        </a:graphic>
      </p:graphicFrame>
    </p:spTree>
    <p:extLst>
      <p:ext uri="{BB962C8B-B14F-4D97-AF65-F5344CB8AC3E}">
        <p14:creationId xmlns:p14="http://schemas.microsoft.com/office/powerpoint/2010/main" val="243097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57350"/>
            <a:ext cx="11407806" cy="4734572"/>
          </a:xfrm>
        </p:spPr>
        <p:txBody>
          <a:bodyPr/>
          <a:lstStyle/>
          <a:p>
            <a:pPr algn="l"/>
            <a:r>
              <a:rPr lang="en-IN" dirty="0">
                <a:latin typeface="Comic Sans MS" panose="030F0702030302020204" pitchFamily="66" charset="0"/>
              </a:rPr>
              <a:t>1. INDEX:</a:t>
            </a:r>
          </a:p>
        </p:txBody>
      </p:sp>
      <p:grpSp>
        <p:nvGrpSpPr>
          <p:cNvPr id="8" name="Group 7">
            <a:extLst>
              <a:ext uri="{FF2B5EF4-FFF2-40B4-BE49-F238E27FC236}">
                <a16:creationId xmlns:a16="http://schemas.microsoft.com/office/drawing/2014/main" id="{51F50BD0-0FF2-4CC0-9CA8-264032ECCB9D}"/>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73806079-BB41-4036-A9AE-F8E212735C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85DB0835-D6EB-449B-B5B8-FB53BCE04833}"/>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2" name="Table 3">
            <a:extLst>
              <a:ext uri="{FF2B5EF4-FFF2-40B4-BE49-F238E27FC236}">
                <a16:creationId xmlns:a16="http://schemas.microsoft.com/office/drawing/2014/main" id="{FCCFD99D-3A8D-4655-96EC-730B338A719B}"/>
              </a:ext>
            </a:extLst>
          </p:cNvPr>
          <p:cNvGraphicFramePr>
            <a:graphicFrameLocks noGrp="1"/>
          </p:cNvGraphicFramePr>
          <p:nvPr>
            <p:extLst>
              <p:ext uri="{D42A27DB-BD31-4B8C-83A1-F6EECF244321}">
                <p14:modId xmlns:p14="http://schemas.microsoft.com/office/powerpoint/2010/main" val="948212058"/>
              </p:ext>
            </p:extLst>
          </p:nvPr>
        </p:nvGraphicFramePr>
        <p:xfrm>
          <a:off x="3054905" y="2345967"/>
          <a:ext cx="6082190" cy="3708400"/>
        </p:xfrm>
        <a:graphic>
          <a:graphicData uri="http://schemas.openxmlformats.org/drawingml/2006/table">
            <a:tbl>
              <a:tblPr firstRow="1" bandRow="1">
                <a:tableStyleId>{5C22544A-7EE6-4342-B048-85BDC9FD1C3A}</a:tableStyleId>
              </a:tblPr>
              <a:tblGrid>
                <a:gridCol w="933141">
                  <a:extLst>
                    <a:ext uri="{9D8B030D-6E8A-4147-A177-3AD203B41FA5}">
                      <a16:colId xmlns:a16="http://schemas.microsoft.com/office/drawing/2014/main" val="4204238955"/>
                    </a:ext>
                  </a:extLst>
                </a:gridCol>
                <a:gridCol w="5149049">
                  <a:extLst>
                    <a:ext uri="{9D8B030D-6E8A-4147-A177-3AD203B41FA5}">
                      <a16:colId xmlns:a16="http://schemas.microsoft.com/office/drawing/2014/main" val="3912826813"/>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Sr.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4258715"/>
                  </a:ext>
                </a:extLst>
              </a:tr>
              <a:tr h="370840">
                <a:tc>
                  <a:txBody>
                    <a:bodyPr/>
                    <a:lstStyle/>
                    <a:p>
                      <a:pPr algn="ctr"/>
                      <a:r>
                        <a:rPr lang="en-IN"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368662"/>
                  </a:ext>
                </a:extLst>
              </a:tr>
              <a:tr h="370840">
                <a:tc>
                  <a:txBody>
                    <a:bodyPr/>
                    <a:lstStyle/>
                    <a:p>
                      <a:pPr algn="ctr"/>
                      <a:r>
                        <a:rPr lang="en-IN"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785479"/>
                  </a:ext>
                </a:extLst>
              </a:tr>
              <a:tr h="370840">
                <a:tc>
                  <a:txBody>
                    <a:bodyPr/>
                    <a:lstStyle/>
                    <a:p>
                      <a:pPr algn="ctr"/>
                      <a:r>
                        <a:rPr lang="en-IN"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Literature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191448"/>
                  </a:ext>
                </a:extLst>
              </a:tr>
              <a:tr h="370840">
                <a:tc>
                  <a:txBody>
                    <a:bodyPr/>
                    <a:lstStyle/>
                    <a:p>
                      <a:pPr algn="ctr"/>
                      <a:r>
                        <a:rPr lang="en-IN"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Research 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357416"/>
                  </a:ext>
                </a:extLst>
              </a:tr>
              <a:tr h="370840">
                <a:tc>
                  <a:txBody>
                    <a:bodyPr/>
                    <a:lstStyle/>
                    <a:p>
                      <a:pPr algn="ctr"/>
                      <a:r>
                        <a:rPr lang="en-IN"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Proposed 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1611680"/>
                  </a:ext>
                </a:extLst>
              </a:tr>
              <a:tr h="370840">
                <a:tc>
                  <a:txBody>
                    <a:bodyPr/>
                    <a:lstStyle/>
                    <a:p>
                      <a:pPr algn="ctr"/>
                      <a:r>
                        <a:rPr lang="en-IN"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Result &amp; Discussion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658392"/>
                  </a:ext>
                </a:extLst>
              </a:tr>
              <a:tr h="370840">
                <a:tc>
                  <a:txBody>
                    <a:bodyPr/>
                    <a:lstStyle/>
                    <a:p>
                      <a:pPr algn="ctr"/>
                      <a:r>
                        <a:rPr lang="en-IN"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Comparative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090016"/>
                  </a:ext>
                </a:extLst>
              </a:tr>
              <a:tr h="370840">
                <a:tc>
                  <a:txBody>
                    <a:bodyPr/>
                    <a:lstStyle/>
                    <a:p>
                      <a:pPr algn="ctr"/>
                      <a:r>
                        <a:rPr lang="en-IN"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Conclusion &amp; Future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898838"/>
                  </a:ext>
                </a:extLst>
              </a:tr>
              <a:tr h="370840">
                <a:tc>
                  <a:txBody>
                    <a:bodyPr/>
                    <a:lstStyle/>
                    <a:p>
                      <a:pPr algn="ctr"/>
                      <a:r>
                        <a:rPr lang="en-IN"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References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85191"/>
                  </a:ext>
                </a:extLst>
              </a:tr>
            </a:tbl>
          </a:graphicData>
        </a:graphic>
      </p:graphicFrame>
      <p:sp>
        <p:nvSpPr>
          <p:cNvPr id="4" name="Rectangle 3">
            <a:extLst>
              <a:ext uri="{FF2B5EF4-FFF2-40B4-BE49-F238E27FC236}">
                <a16:creationId xmlns:a16="http://schemas.microsoft.com/office/drawing/2014/main" id="{B99723B8-0121-4006-9D2F-8C45E23AF0B8}"/>
              </a:ext>
            </a:extLst>
          </p:cNvPr>
          <p:cNvSpPr/>
          <p:nvPr/>
        </p:nvSpPr>
        <p:spPr>
          <a:xfrm>
            <a:off x="2938509" y="2246050"/>
            <a:ext cx="6294268" cy="39061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373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552575"/>
            <a:ext cx="11407806" cy="4839347"/>
          </a:xfrm>
        </p:spPr>
        <p:txBody>
          <a:bodyPr/>
          <a:lstStyle/>
          <a:p>
            <a:pPr algn="l"/>
            <a:r>
              <a:rPr lang="en-IN" dirty="0">
                <a:latin typeface="Comic Sans MS" panose="030F0702030302020204" pitchFamily="66" charset="0"/>
              </a:rPr>
              <a:t>2. ABSTRACT:</a:t>
            </a:r>
          </a:p>
        </p:txBody>
      </p:sp>
      <p:grpSp>
        <p:nvGrpSpPr>
          <p:cNvPr id="8" name="Group 7">
            <a:extLst>
              <a:ext uri="{FF2B5EF4-FFF2-40B4-BE49-F238E27FC236}">
                <a16:creationId xmlns:a16="http://schemas.microsoft.com/office/drawing/2014/main" id="{FD4A30E1-D7AC-41E5-ADF0-CFDA5DA20489}"/>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5DACEF98-4939-4C87-90E3-FE8F454A9E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08530314-58B1-4A4D-BCE9-EC00CECD8580}"/>
                </a:ext>
              </a:extLst>
            </p:cNvPr>
            <p:cNvPicPr>
              <a:picLocks noChangeAspect="1"/>
            </p:cNvPicPr>
            <p:nvPr/>
          </p:nvPicPr>
          <p:blipFill>
            <a:blip r:embed="rId3"/>
            <a:stretch>
              <a:fillRect/>
            </a:stretch>
          </p:blipFill>
          <p:spPr>
            <a:xfrm>
              <a:off x="9439275" y="135024"/>
              <a:ext cx="2182241" cy="1155739"/>
            </a:xfrm>
            <a:prstGeom prst="rect">
              <a:avLst/>
            </a:prstGeom>
          </p:spPr>
        </p:pic>
      </p:grpSp>
      <p:sp>
        <p:nvSpPr>
          <p:cNvPr id="7" name="TextBox 6">
            <a:extLst>
              <a:ext uri="{FF2B5EF4-FFF2-40B4-BE49-F238E27FC236}">
                <a16:creationId xmlns:a16="http://schemas.microsoft.com/office/drawing/2014/main" id="{23B17AA4-8EFF-4397-9F19-64F05D47C694}"/>
              </a:ext>
            </a:extLst>
          </p:cNvPr>
          <p:cNvSpPr txBox="1"/>
          <p:nvPr/>
        </p:nvSpPr>
        <p:spPr>
          <a:xfrm>
            <a:off x="924017" y="2206161"/>
            <a:ext cx="10483049" cy="4185761"/>
          </a:xfrm>
          <a:prstGeom prst="rect">
            <a:avLst/>
          </a:prstGeom>
          <a:solidFill>
            <a:schemeClr val="accent5">
              <a:lumMod val="20000"/>
              <a:lumOff val="80000"/>
            </a:schemeClr>
          </a:solidFill>
          <a:ln w="28575">
            <a:solidFill>
              <a:schemeClr val="accent1"/>
            </a:solidFill>
          </a:ln>
        </p:spPr>
        <p:txBody>
          <a:bodyPr wrap="square">
            <a:spAutoFit/>
          </a:bodyPr>
          <a:lstStyle/>
          <a:p>
            <a:pPr lvl="1"/>
            <a:endParaRPr lang="en-US" dirty="0"/>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research paper will provide a well-tested methodology for job recommendations for informal jobs and workers to customers. </a:t>
            </a:r>
          </a:p>
          <a:p>
            <a:pPr lvl="1"/>
            <a:endParaRPr lang="en-US" sz="200" dirty="0">
              <a:latin typeface="Times New Roman" panose="02020603050405020304" pitchFamily="18" charset="0"/>
              <a:cs typeface="Times New Roman" panose="02020603050405020304" pitchFamily="18" charset="0"/>
            </a:endParaRPr>
          </a:p>
          <a:p>
            <a:pPr lvl="1"/>
            <a:endParaRPr lang="en-US" sz="2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clear from recent trends, there is a growing need for skilled laborers in metropolitan cities. This paper mainly focuses on non-technical labors which are very much needed but efforts for such system are not efficiently carried out in the past. </a:t>
            </a:r>
          </a:p>
          <a:p>
            <a:pPr lvl="1"/>
            <a:endParaRPr lang="en-US" sz="200" dirty="0">
              <a:latin typeface="Times New Roman" panose="02020603050405020304" pitchFamily="18" charset="0"/>
              <a:cs typeface="Times New Roman" panose="02020603050405020304" pitchFamily="18" charset="0"/>
            </a:endParaRPr>
          </a:p>
          <a:p>
            <a:pPr lvl="1"/>
            <a:endParaRPr lang="en-US" sz="2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particular project, content-based filtering along with Vector Space Model and TF-IDF vectorizer used. </a:t>
            </a:r>
          </a:p>
          <a:p>
            <a:pPr lvl="1"/>
            <a:endParaRPr lang="en-US" sz="200" dirty="0">
              <a:latin typeface="Times New Roman" panose="02020603050405020304" pitchFamily="18" charset="0"/>
              <a:cs typeface="Times New Roman" panose="02020603050405020304" pitchFamily="18" charset="0"/>
            </a:endParaRPr>
          </a:p>
          <a:p>
            <a:pPr lvl="1"/>
            <a:endParaRPr lang="en-US" sz="2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Research problems were investigated such as not getting the full-proof databases which are key essential in such kind of research work. To solve this, the system was tested on a manually created dataset and also on the big dataset of technical jobs. </a:t>
            </a:r>
          </a:p>
          <a:p>
            <a:pPr lvl="1"/>
            <a:endParaRPr lang="en-US" sz="200" dirty="0">
              <a:latin typeface="Times New Roman" panose="02020603050405020304" pitchFamily="18" charset="0"/>
              <a:cs typeface="Times New Roman" panose="02020603050405020304" pitchFamily="18" charset="0"/>
            </a:endParaRPr>
          </a:p>
          <a:p>
            <a:pPr lvl="1"/>
            <a:endParaRPr lang="en-US" sz="2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results obtained were quite accurate which helps to recommend jobs to workers and workers to customers in the required work field. </a:t>
            </a:r>
          </a:p>
          <a:p>
            <a:pPr lvl="1"/>
            <a:endParaRPr lang="en-US" sz="1600" dirty="0"/>
          </a:p>
        </p:txBody>
      </p:sp>
    </p:spTree>
    <p:extLst>
      <p:ext uri="{BB962C8B-B14F-4D97-AF65-F5344CB8AC3E}">
        <p14:creationId xmlns:p14="http://schemas.microsoft.com/office/powerpoint/2010/main" val="12197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4BAE4E4-6334-4F39-8519-3EB37D390D8A}"/>
              </a:ext>
            </a:extLst>
          </p:cNvPr>
          <p:cNvSpPr/>
          <p:nvPr/>
        </p:nvSpPr>
        <p:spPr>
          <a:xfrm>
            <a:off x="9284577" y="4876669"/>
            <a:ext cx="1832882" cy="6244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704975"/>
            <a:ext cx="11407806" cy="4686947"/>
          </a:xfrm>
        </p:spPr>
        <p:txBody>
          <a:bodyPr/>
          <a:lstStyle/>
          <a:p>
            <a:pPr algn="l"/>
            <a:r>
              <a:rPr lang="en-IN" dirty="0">
                <a:latin typeface="Comic Sans MS" panose="030F0702030302020204" pitchFamily="66" charset="0"/>
              </a:rPr>
              <a:t>3. INTRODUCTION:</a:t>
            </a:r>
          </a:p>
        </p:txBody>
      </p:sp>
      <p:grpSp>
        <p:nvGrpSpPr>
          <p:cNvPr id="8" name="Group 7">
            <a:extLst>
              <a:ext uri="{FF2B5EF4-FFF2-40B4-BE49-F238E27FC236}">
                <a16:creationId xmlns:a16="http://schemas.microsoft.com/office/drawing/2014/main" id="{DF9767C0-E06D-4DE5-944B-BA5B3B09DDBA}"/>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685608A8-5CFA-44CB-BDB0-A2D7C00FA1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B481B726-531A-492F-8988-B31EEAD90F07}"/>
                </a:ext>
              </a:extLst>
            </p:cNvPr>
            <p:cNvPicPr>
              <a:picLocks noChangeAspect="1"/>
            </p:cNvPicPr>
            <p:nvPr/>
          </p:nvPicPr>
          <p:blipFill>
            <a:blip r:embed="rId3"/>
            <a:stretch>
              <a:fillRect/>
            </a:stretch>
          </p:blipFill>
          <p:spPr>
            <a:xfrm>
              <a:off x="9439275" y="135024"/>
              <a:ext cx="2182241" cy="1155739"/>
            </a:xfrm>
            <a:prstGeom prst="rect">
              <a:avLst/>
            </a:prstGeom>
          </p:spPr>
        </p:pic>
      </p:grpSp>
      <p:sp>
        <p:nvSpPr>
          <p:cNvPr id="5" name="Rectangle 4">
            <a:extLst>
              <a:ext uri="{FF2B5EF4-FFF2-40B4-BE49-F238E27FC236}">
                <a16:creationId xmlns:a16="http://schemas.microsoft.com/office/drawing/2014/main" id="{E7263D75-29F3-4C92-AC91-DB3D54134CF2}"/>
              </a:ext>
            </a:extLst>
          </p:cNvPr>
          <p:cNvSpPr/>
          <p:nvPr/>
        </p:nvSpPr>
        <p:spPr>
          <a:xfrm>
            <a:off x="319070" y="2388215"/>
            <a:ext cx="8105313" cy="3712456"/>
          </a:xfrm>
          <a:prstGeom prst="rect">
            <a:avLst/>
          </a:prstGeom>
          <a:solidFill>
            <a:schemeClr val="accent5">
              <a:lumMod val="20000"/>
              <a:lumOff val="80000"/>
            </a:schemeClr>
          </a:solid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7" name="TextBox 6">
            <a:extLst>
              <a:ext uri="{FF2B5EF4-FFF2-40B4-BE49-F238E27FC236}">
                <a16:creationId xmlns:a16="http://schemas.microsoft.com/office/drawing/2014/main" id="{E1B9DBBE-008F-445F-BD80-E895223099A6}"/>
              </a:ext>
            </a:extLst>
          </p:cNvPr>
          <p:cNvSpPr txBox="1"/>
          <p:nvPr/>
        </p:nvSpPr>
        <p:spPr>
          <a:xfrm>
            <a:off x="464639" y="2635742"/>
            <a:ext cx="7966229" cy="3508653"/>
          </a:xfrm>
          <a:prstGeom prst="rect">
            <a:avLst/>
          </a:prstGeom>
          <a:noFill/>
        </p:spPr>
        <p:txBody>
          <a:bodyPr wrap="square">
            <a:spAutoFit/>
          </a:bodyPr>
          <a:lstStyle/>
          <a:p>
            <a:pPr marL="285750" indent="-28575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Recommendation systems </a:t>
            </a:r>
            <a:r>
              <a:rPr lang="en-IN" sz="1800" dirty="0">
                <a:latin typeface="Times New Roman" panose="02020603050405020304" pitchFamily="18" charset="0"/>
                <a:cs typeface="Times New Roman" panose="02020603050405020304" pitchFamily="18" charset="0"/>
              </a:rPr>
              <a:t>are software agents (system) that elicit the interests and preferences of individual customers and make recommendations accordingly. </a:t>
            </a:r>
          </a:p>
          <a:p>
            <a:pPr algn="l"/>
            <a:endParaRPr lang="en-IN" sz="200" dirty="0">
              <a:latin typeface="Times New Roman" panose="02020603050405020304" pitchFamily="18" charset="0"/>
              <a:cs typeface="Times New Roman" panose="02020603050405020304" pitchFamily="18" charset="0"/>
            </a:endParaRPr>
          </a:p>
          <a:p>
            <a:pPr algn="l"/>
            <a:endParaRPr lang="en-IN" sz="200" dirty="0">
              <a:latin typeface="Times New Roman" panose="02020603050405020304" pitchFamily="18" charset="0"/>
              <a:cs typeface="Times New Roman" panose="02020603050405020304" pitchFamily="18" charset="0"/>
            </a:endParaRPr>
          </a:p>
          <a:p>
            <a:pPr algn="l"/>
            <a:endParaRPr lang="en-IN" sz="200" dirty="0">
              <a:latin typeface="Times New Roman" panose="02020603050405020304" pitchFamily="18" charset="0"/>
              <a:cs typeface="Times New Roman" panose="02020603050405020304" pitchFamily="18" charset="0"/>
            </a:endParaRPr>
          </a:p>
          <a:p>
            <a:pPr algn="l"/>
            <a:endParaRPr lang="en-IN" sz="2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altLang="en-US" sz="1800" dirty="0">
                <a:latin typeface="Times New Roman" panose="02020603050405020304" pitchFamily="18" charset="0"/>
                <a:cs typeface="Times New Roman" panose="02020603050405020304" pitchFamily="18" charset="0"/>
              </a:rPr>
              <a:t>The recommender systems are being used in every possible system, for example, movie recommendation, book recommendation, etc. But </a:t>
            </a:r>
            <a:r>
              <a:rPr lang="en-IN" sz="1800" dirty="0">
                <a:latin typeface="Times New Roman" panose="02020603050405020304" pitchFamily="18" charset="0"/>
                <a:cs typeface="Times New Roman" panose="02020603050405020304" pitchFamily="18" charset="0"/>
              </a:rPr>
              <a:t>work on building a job recommendation system for informal jobs and recommending such workers to customers was not done previously.</a:t>
            </a:r>
          </a:p>
          <a:p>
            <a:pPr algn="l"/>
            <a:endParaRPr lang="en-IN" sz="200" dirty="0">
              <a:latin typeface="Times New Roman" panose="02020603050405020304" pitchFamily="18" charset="0"/>
              <a:cs typeface="Times New Roman" panose="02020603050405020304" pitchFamily="18" charset="0"/>
            </a:endParaRPr>
          </a:p>
          <a:p>
            <a:pPr algn="l"/>
            <a:endParaRPr lang="en-IN" sz="200" dirty="0">
              <a:latin typeface="Times New Roman" panose="02020603050405020304" pitchFamily="18" charset="0"/>
              <a:cs typeface="Times New Roman" panose="02020603050405020304" pitchFamily="18" charset="0"/>
            </a:endParaRPr>
          </a:p>
          <a:p>
            <a:pPr algn="l"/>
            <a:endParaRPr lang="en-IN" sz="200" dirty="0">
              <a:latin typeface="Times New Roman" panose="02020603050405020304" pitchFamily="18" charset="0"/>
              <a:cs typeface="Times New Roman" panose="02020603050405020304" pitchFamily="18" charset="0"/>
            </a:endParaRPr>
          </a:p>
          <a:p>
            <a:pPr algn="l"/>
            <a:endParaRPr lang="en-IN" sz="200" dirty="0">
              <a:latin typeface="Times New Roman" panose="02020603050405020304" pitchFamily="18" charset="0"/>
              <a:cs typeface="Times New Roman" panose="02020603050405020304" pitchFamily="18" charset="0"/>
            </a:endParaRPr>
          </a:p>
          <a:p>
            <a:pPr marL="285750" indent="-285750" algn="l">
              <a:buSzPct val="1000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Finding jobs is difficult </a:t>
            </a:r>
            <a:r>
              <a:rPr lang="en-IN" dirty="0">
                <a:latin typeface="Times New Roman" panose="02020603050405020304" pitchFamily="18" charset="0"/>
                <a:cs typeface="Times New Roman" panose="02020603050405020304" pitchFamily="18" charset="0"/>
              </a:rPr>
              <a:t>for</a:t>
            </a:r>
            <a:r>
              <a:rPr lang="en-IN" sz="1800" dirty="0">
                <a:latin typeface="Times New Roman" panose="02020603050405020304" pitchFamily="18" charset="0"/>
                <a:cs typeface="Times New Roman" panose="02020603050405020304" pitchFamily="18" charset="0"/>
              </a:rPr>
              <a:t> such small workers and to get skilled workers is difficult for customers considering this issue we worked on this system.</a:t>
            </a:r>
          </a:p>
          <a:p>
            <a:pPr marL="285750" indent="-285750" algn="l">
              <a:buSzPct val="100000"/>
            </a:pPr>
            <a:endParaRPr lang="en-IN" sz="200" dirty="0">
              <a:latin typeface="Times New Roman" panose="02020603050405020304" pitchFamily="18" charset="0"/>
              <a:cs typeface="Times New Roman" panose="02020603050405020304" pitchFamily="18" charset="0"/>
            </a:endParaRPr>
          </a:p>
          <a:p>
            <a:pPr marL="285750" indent="-285750" algn="l">
              <a:buSzPct val="100000"/>
            </a:pPr>
            <a:endParaRPr lang="en-IN" sz="200" dirty="0">
              <a:latin typeface="Times New Roman" panose="02020603050405020304" pitchFamily="18" charset="0"/>
              <a:cs typeface="Times New Roman" panose="02020603050405020304" pitchFamily="18" charset="0"/>
            </a:endParaRPr>
          </a:p>
          <a:p>
            <a:pPr marL="285750" indent="-285750" algn="l">
              <a:buSzPct val="100000"/>
            </a:pPr>
            <a:endParaRPr lang="en-IN" sz="200" dirty="0">
              <a:latin typeface="Times New Roman" panose="02020603050405020304" pitchFamily="18" charset="0"/>
              <a:cs typeface="Times New Roman" panose="02020603050405020304" pitchFamily="18" charset="0"/>
            </a:endParaRPr>
          </a:p>
          <a:p>
            <a:pPr marL="285750" indent="-285750" algn="l">
              <a:buSzPct val="100000"/>
            </a:pPr>
            <a:endParaRPr lang="en-IN" sz="2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altLang="en-US" sz="1800" dirty="0">
                <a:latin typeface="Times New Roman" panose="02020603050405020304" pitchFamily="18" charset="0"/>
                <a:cs typeface="Times New Roman" panose="02020603050405020304" pitchFamily="18" charset="0"/>
              </a:rPr>
              <a:t>Job Recommendation will provide job to the workers like painter, repairer, carpenter, etc. &amp; satisfy the need of the customer. </a:t>
            </a:r>
          </a:p>
          <a:p>
            <a:pPr algn="l"/>
            <a:endParaRPr lang="en-IN" altLang="en-US" sz="1800" dirty="0"/>
          </a:p>
        </p:txBody>
      </p:sp>
      <p:sp>
        <p:nvSpPr>
          <p:cNvPr id="20" name="Rounded Rectangle 6">
            <a:extLst>
              <a:ext uri="{FF2B5EF4-FFF2-40B4-BE49-F238E27FC236}">
                <a16:creationId xmlns:a16="http://schemas.microsoft.com/office/drawing/2014/main" id="{399C6C3A-9B4B-4E66-AD9D-723A4E794183}"/>
              </a:ext>
            </a:extLst>
          </p:cNvPr>
          <p:cNvSpPr/>
          <p:nvPr/>
        </p:nvSpPr>
        <p:spPr>
          <a:xfrm>
            <a:off x="8833286" y="2844492"/>
            <a:ext cx="766171" cy="45800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Items</a:t>
            </a:r>
          </a:p>
        </p:txBody>
      </p:sp>
      <p:sp>
        <p:nvSpPr>
          <p:cNvPr id="21" name="Rounded Rectangle 7">
            <a:extLst>
              <a:ext uri="{FF2B5EF4-FFF2-40B4-BE49-F238E27FC236}">
                <a16:creationId xmlns:a16="http://schemas.microsoft.com/office/drawing/2014/main" id="{95D1E3F3-DCEF-482C-8419-31A4F93C3E6D}"/>
              </a:ext>
            </a:extLst>
          </p:cNvPr>
          <p:cNvSpPr/>
          <p:nvPr/>
        </p:nvSpPr>
        <p:spPr>
          <a:xfrm>
            <a:off x="10871507" y="2847189"/>
            <a:ext cx="766171" cy="48227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Users</a:t>
            </a:r>
          </a:p>
        </p:txBody>
      </p:sp>
      <p:sp>
        <p:nvSpPr>
          <p:cNvPr id="22" name="Rounded Rectangle 8">
            <a:extLst>
              <a:ext uri="{FF2B5EF4-FFF2-40B4-BE49-F238E27FC236}">
                <a16:creationId xmlns:a16="http://schemas.microsoft.com/office/drawing/2014/main" id="{185CCA64-C1B7-4207-AD97-C47FB44BDAF8}"/>
              </a:ext>
            </a:extLst>
          </p:cNvPr>
          <p:cNvSpPr/>
          <p:nvPr/>
        </p:nvSpPr>
        <p:spPr>
          <a:xfrm>
            <a:off x="9283090" y="3765601"/>
            <a:ext cx="1832882" cy="62446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Recommender System</a:t>
            </a:r>
          </a:p>
        </p:txBody>
      </p:sp>
      <p:sp>
        <p:nvSpPr>
          <p:cNvPr id="25" name="Down Arrow 11">
            <a:extLst>
              <a:ext uri="{FF2B5EF4-FFF2-40B4-BE49-F238E27FC236}">
                <a16:creationId xmlns:a16="http://schemas.microsoft.com/office/drawing/2014/main" id="{CDE243A2-7055-49B6-8A6E-28576DA33CFE}"/>
              </a:ext>
            </a:extLst>
          </p:cNvPr>
          <p:cNvSpPr/>
          <p:nvPr/>
        </p:nvSpPr>
        <p:spPr>
          <a:xfrm>
            <a:off x="10072837" y="4402015"/>
            <a:ext cx="253388" cy="462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0080B90-0F06-4992-BD3A-3C31C9EDF8BD}"/>
              </a:ext>
            </a:extLst>
          </p:cNvPr>
          <p:cNvSpPr txBox="1"/>
          <p:nvPr/>
        </p:nvSpPr>
        <p:spPr>
          <a:xfrm>
            <a:off x="9283090" y="4851562"/>
            <a:ext cx="1832883"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Recommend item </a:t>
            </a:r>
          </a:p>
          <a:p>
            <a:pPr algn="ctr"/>
            <a:r>
              <a:rPr lang="en-US" dirty="0">
                <a:latin typeface="Times New Roman" panose="02020603050405020304" pitchFamily="18" charset="0"/>
                <a:cs typeface="Times New Roman" panose="02020603050405020304" pitchFamily="18" charset="0"/>
              </a:rPr>
              <a:t>X to user Y</a:t>
            </a:r>
          </a:p>
        </p:txBody>
      </p:sp>
      <p:sp>
        <p:nvSpPr>
          <p:cNvPr id="2" name="Arrow: Bent 1">
            <a:extLst>
              <a:ext uri="{FF2B5EF4-FFF2-40B4-BE49-F238E27FC236}">
                <a16:creationId xmlns:a16="http://schemas.microsoft.com/office/drawing/2014/main" id="{E15C4B63-6609-4E11-B2C4-85E12A8BE1BB}"/>
              </a:ext>
            </a:extLst>
          </p:cNvPr>
          <p:cNvSpPr/>
          <p:nvPr/>
        </p:nvSpPr>
        <p:spPr>
          <a:xfrm rot="5400000">
            <a:off x="9476284" y="3169752"/>
            <a:ext cx="713561" cy="4542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Arrow: Bent 26">
            <a:extLst>
              <a:ext uri="{FF2B5EF4-FFF2-40B4-BE49-F238E27FC236}">
                <a16:creationId xmlns:a16="http://schemas.microsoft.com/office/drawing/2014/main" id="{6592ABAF-B68C-4236-B420-ADF3AD77A6FB}"/>
              </a:ext>
            </a:extLst>
          </p:cNvPr>
          <p:cNvSpPr/>
          <p:nvPr/>
        </p:nvSpPr>
        <p:spPr>
          <a:xfrm rot="16200000" flipH="1">
            <a:off x="10287604" y="3167828"/>
            <a:ext cx="713561" cy="4542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7" name="TextBox 16">
            <a:extLst>
              <a:ext uri="{FF2B5EF4-FFF2-40B4-BE49-F238E27FC236}">
                <a16:creationId xmlns:a16="http://schemas.microsoft.com/office/drawing/2014/main" id="{D148E405-7160-4E46-9F8F-D08CBB637739}"/>
              </a:ext>
            </a:extLst>
          </p:cNvPr>
          <p:cNvSpPr txBox="1"/>
          <p:nvPr/>
        </p:nvSpPr>
        <p:spPr>
          <a:xfrm>
            <a:off x="9239365" y="5557571"/>
            <a:ext cx="2085779" cy="276999"/>
          </a:xfrm>
          <a:prstGeom prst="rect">
            <a:avLst/>
          </a:prstGeom>
          <a:noFill/>
        </p:spPr>
        <p:txBody>
          <a:bodyPr wrap="square" rtlCol="0">
            <a:spAutoFit/>
          </a:bodyPr>
          <a:lstStyle/>
          <a:p>
            <a:r>
              <a:rPr lang="en-US" sz="1200" i="1" u="sng" dirty="0">
                <a:solidFill>
                  <a:schemeClr val="accent1"/>
                </a:solidFill>
                <a:ea typeface="Comic Sans MS"/>
                <a:cs typeface="Calibri" pitchFamily="34" charset="0"/>
                <a:sym typeface="Comic Sans MS"/>
              </a:rPr>
              <a:t>Fig 1. Recommender System</a:t>
            </a:r>
          </a:p>
        </p:txBody>
      </p:sp>
    </p:spTree>
    <p:extLst>
      <p:ext uri="{BB962C8B-B14F-4D97-AF65-F5344CB8AC3E}">
        <p14:creationId xmlns:p14="http://schemas.microsoft.com/office/powerpoint/2010/main" val="174512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p:cNvCxnSpPr>
            <a:cxnSpLocks/>
            <a:endCxn id="11" idx="2"/>
          </p:cNvCxnSpPr>
          <p:nvPr/>
        </p:nvCxnSpPr>
        <p:spPr>
          <a:xfrm flipH="1" flipV="1">
            <a:off x="9368855" y="3297487"/>
            <a:ext cx="1302214" cy="17716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704975"/>
            <a:ext cx="11407806" cy="4686947"/>
          </a:xfrm>
        </p:spPr>
        <p:txBody>
          <a:bodyPr/>
          <a:lstStyle/>
          <a:p>
            <a:pPr algn="l"/>
            <a:r>
              <a:rPr lang="en-IN" dirty="0">
                <a:latin typeface="Comic Sans MS" panose="030F0702030302020204" pitchFamily="66" charset="0"/>
              </a:rPr>
              <a:t>3. INTRODUCTION:</a:t>
            </a:r>
          </a:p>
        </p:txBody>
      </p:sp>
      <p:grpSp>
        <p:nvGrpSpPr>
          <p:cNvPr id="8" name="Group 7">
            <a:extLst>
              <a:ext uri="{FF2B5EF4-FFF2-40B4-BE49-F238E27FC236}">
                <a16:creationId xmlns:a16="http://schemas.microsoft.com/office/drawing/2014/main" id="{DF9767C0-E06D-4DE5-944B-BA5B3B09DDBA}"/>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685608A8-5CFA-44CB-BDB0-A2D7C00FA1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B481B726-531A-492F-8988-B31EEAD90F07}"/>
                </a:ext>
              </a:extLst>
            </p:cNvPr>
            <p:cNvPicPr>
              <a:picLocks noChangeAspect="1"/>
            </p:cNvPicPr>
            <p:nvPr/>
          </p:nvPicPr>
          <p:blipFill>
            <a:blip r:embed="rId3"/>
            <a:stretch>
              <a:fillRect/>
            </a:stretch>
          </p:blipFill>
          <p:spPr>
            <a:xfrm>
              <a:off x="9439275" y="135024"/>
              <a:ext cx="2182241" cy="1155739"/>
            </a:xfrm>
            <a:prstGeom prst="rect">
              <a:avLst/>
            </a:prstGeom>
          </p:spPr>
        </p:pic>
      </p:grpSp>
      <p:sp>
        <p:nvSpPr>
          <p:cNvPr id="13" name="Rectangle 12">
            <a:extLst>
              <a:ext uri="{FF2B5EF4-FFF2-40B4-BE49-F238E27FC236}">
                <a16:creationId xmlns:a16="http://schemas.microsoft.com/office/drawing/2014/main" id="{8A61B685-C4AC-4078-97F8-CB781068ED47}"/>
              </a:ext>
            </a:extLst>
          </p:cNvPr>
          <p:cNvSpPr/>
          <p:nvPr/>
        </p:nvSpPr>
        <p:spPr>
          <a:xfrm>
            <a:off x="461639" y="2263806"/>
            <a:ext cx="8333913" cy="3959441"/>
          </a:xfrm>
          <a:prstGeom prst="rect">
            <a:avLst/>
          </a:prstGeom>
          <a:solidFill>
            <a:schemeClr val="accent5">
              <a:lumMod val="20000"/>
              <a:lumOff val="80000"/>
            </a:schemeClr>
          </a:solid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7D1068E-136B-4DC6-A7B7-EEBB957F8463}"/>
              </a:ext>
            </a:extLst>
          </p:cNvPr>
          <p:cNvSpPr txBox="1"/>
          <p:nvPr/>
        </p:nvSpPr>
        <p:spPr>
          <a:xfrm>
            <a:off x="575315" y="2143925"/>
            <a:ext cx="8220238" cy="4029821"/>
          </a:xfrm>
          <a:prstGeom prst="rect">
            <a:avLst/>
          </a:prstGeom>
          <a:noFill/>
        </p:spPr>
        <p:txBody>
          <a:bodyPr wrap="square">
            <a:spAutoFit/>
          </a:bodyPr>
          <a:lstStyle/>
          <a:p>
            <a:pPr marL="285750" lvl="0" indent="-285750" algn="l" rtl="0">
              <a:lnSpc>
                <a:spcPct val="90000"/>
              </a:lnSpc>
              <a:spcBef>
                <a:spcPts val="1000"/>
              </a:spcBef>
              <a:spcAft>
                <a:spcPts val="0"/>
              </a:spcAft>
              <a:buClr>
                <a:schemeClr val="dk1"/>
              </a:buClr>
              <a:buSzPct val="100000"/>
              <a:buFont typeface="Arial"/>
              <a:buChar char="•"/>
            </a:pPr>
            <a:endParaRPr lang="en-US" sz="1800" dirty="0"/>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system will recommend jobs to workers according to their skills and workers to customers according to their needs mentioned/entered. Workers were recommended in decreasing order of their rating so that workers of low rating were also recommended but with less priority.</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Two different datasets for customers and workers were used and the system was tested manually created as well as on a big dataset of technical jobs. </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Recommendations are done based on input data provided which can be </a:t>
            </a:r>
          </a:p>
          <a:p>
            <a:pPr marL="0" lvl="0" indent="0" algn="l" rtl="0">
              <a:lnSpc>
                <a:spcPct val="90000"/>
              </a:lnSpc>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     1. Collaborative Recommendation Approach</a:t>
            </a:r>
          </a:p>
          <a:p>
            <a:pPr marL="0" lvl="0" indent="0" algn="l" rtl="0">
              <a:lnSpc>
                <a:spcPct val="90000"/>
              </a:lnSpc>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     2. Content-Based Recommendation Approach</a:t>
            </a:r>
          </a:p>
          <a:p>
            <a:pPr marL="0" lvl="0" indent="0" algn="l" rtl="0">
              <a:lnSpc>
                <a:spcPct val="90000"/>
              </a:lnSpc>
              <a:spcAft>
                <a:spcPts val="0"/>
              </a:spcAft>
              <a:buClr>
                <a:schemeClr val="dk1"/>
              </a:buClr>
              <a:buSzPct val="100000"/>
              <a:buNone/>
            </a:pPr>
            <a:r>
              <a:rPr lang="en-US" sz="1800" dirty="0">
                <a:latin typeface="Times New Roman" panose="02020603050405020304" pitchFamily="18" charset="0"/>
                <a:cs typeface="Times New Roman" panose="02020603050405020304" pitchFamily="18" charset="0"/>
              </a:rPr>
              <a:t>     3. Hybrid Recommendation Approach</a:t>
            </a:r>
          </a:p>
          <a:p>
            <a:pPr marL="285750" lvl="0" indent="-285750" algn="l">
              <a:spcBef>
                <a:spcPts val="1000"/>
              </a:spcBef>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implemented a content-based filtering approach using Vector Space Model and TF-IDF vectorizer.</a:t>
            </a:r>
          </a:p>
        </p:txBody>
      </p:sp>
      <p:sp>
        <p:nvSpPr>
          <p:cNvPr id="11" name="Rounded Rectangle 10"/>
          <p:cNvSpPr/>
          <p:nvPr/>
        </p:nvSpPr>
        <p:spPr>
          <a:xfrm>
            <a:off x="8933688" y="2889862"/>
            <a:ext cx="870333" cy="4076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User</a:t>
            </a:r>
          </a:p>
        </p:txBody>
      </p:sp>
      <p:sp>
        <p:nvSpPr>
          <p:cNvPr id="14" name="Rounded Rectangle 13"/>
          <p:cNvSpPr/>
          <p:nvPr/>
        </p:nvSpPr>
        <p:spPr>
          <a:xfrm>
            <a:off x="10554160" y="2743199"/>
            <a:ext cx="1443209" cy="705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Mentioned job requirement</a:t>
            </a:r>
          </a:p>
        </p:txBody>
      </p:sp>
      <p:sp>
        <p:nvSpPr>
          <p:cNvPr id="15" name="Rounded Rectangle 14"/>
          <p:cNvSpPr/>
          <p:nvPr/>
        </p:nvSpPr>
        <p:spPr>
          <a:xfrm>
            <a:off x="10565177" y="4979625"/>
            <a:ext cx="1399142" cy="6389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Recommended to user</a:t>
            </a:r>
          </a:p>
        </p:txBody>
      </p:sp>
      <p:cxnSp>
        <p:nvCxnSpPr>
          <p:cNvPr id="17" name="Straight Arrow Connector 16"/>
          <p:cNvCxnSpPr>
            <a:stCxn id="14" idx="2"/>
            <a:endCxn id="15" idx="0"/>
          </p:cNvCxnSpPr>
          <p:nvPr/>
        </p:nvCxnSpPr>
        <p:spPr>
          <a:xfrm rot="5400000">
            <a:off x="10504584" y="4208444"/>
            <a:ext cx="1531346" cy="11017"/>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556942" y="3997544"/>
            <a:ext cx="782197"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Similar Jobs</a:t>
            </a:r>
          </a:p>
        </p:txBody>
      </p:sp>
      <p:cxnSp>
        <p:nvCxnSpPr>
          <p:cNvPr id="27" name="Straight Arrow Connector 26"/>
          <p:cNvCxnSpPr>
            <a:stCxn id="11" idx="3"/>
          </p:cNvCxnSpPr>
          <p:nvPr/>
        </p:nvCxnSpPr>
        <p:spPr>
          <a:xfrm>
            <a:off x="9804021" y="3093675"/>
            <a:ext cx="760163" cy="55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156FDD1-DB6B-4898-BBBB-C4B7BF5FC437}"/>
              </a:ext>
            </a:extLst>
          </p:cNvPr>
          <p:cNvSpPr txBox="1"/>
          <p:nvPr/>
        </p:nvSpPr>
        <p:spPr>
          <a:xfrm>
            <a:off x="8963275" y="5728263"/>
            <a:ext cx="3201817" cy="276999"/>
          </a:xfrm>
          <a:prstGeom prst="rect">
            <a:avLst/>
          </a:prstGeom>
          <a:noFill/>
        </p:spPr>
        <p:txBody>
          <a:bodyPr wrap="square" rtlCol="0">
            <a:spAutoFit/>
          </a:bodyPr>
          <a:lstStyle/>
          <a:p>
            <a:r>
              <a:rPr lang="en-US" sz="1200" i="1" u="sng" dirty="0">
                <a:solidFill>
                  <a:schemeClr val="accent1"/>
                </a:solidFill>
                <a:ea typeface="Comic Sans MS"/>
                <a:cs typeface="Calibri" pitchFamily="34" charset="0"/>
                <a:sym typeface="Comic Sans MS"/>
              </a:rPr>
              <a:t>Fig 2. Content-based recommendation approach</a:t>
            </a:r>
          </a:p>
        </p:txBody>
      </p:sp>
    </p:spTree>
    <p:extLst>
      <p:ext uri="{BB962C8B-B14F-4D97-AF65-F5344CB8AC3E}">
        <p14:creationId xmlns:p14="http://schemas.microsoft.com/office/powerpoint/2010/main" val="351082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457325"/>
            <a:ext cx="11407806" cy="4934597"/>
          </a:xfrm>
        </p:spPr>
        <p:txBody>
          <a:bodyPr/>
          <a:lstStyle/>
          <a:p>
            <a:pPr algn="l"/>
            <a:r>
              <a:rPr lang="en-IN" dirty="0"/>
              <a:t>4. </a:t>
            </a:r>
            <a:r>
              <a:rPr lang="en-IN" dirty="0">
                <a:latin typeface="Comic Sans MS" panose="030F0702030302020204" pitchFamily="66" charset="0"/>
              </a:rPr>
              <a:t>LITERATURE REVIEW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8F852E62-D715-4A9A-8693-0982EDB02124}"/>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0D58ACA7-5B85-4D32-B576-FBCAFB557F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F165F3B1-4BAD-471E-93CA-CFE3601D69AA}"/>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2" name="Table 3">
            <a:extLst>
              <a:ext uri="{FF2B5EF4-FFF2-40B4-BE49-F238E27FC236}">
                <a16:creationId xmlns:a16="http://schemas.microsoft.com/office/drawing/2014/main" id="{43F7C0A6-829C-4BB5-8C65-C4DD4DD9BB99}"/>
              </a:ext>
            </a:extLst>
          </p:cNvPr>
          <p:cNvGraphicFramePr>
            <a:graphicFrameLocks noGrp="1"/>
          </p:cNvGraphicFramePr>
          <p:nvPr>
            <p:extLst>
              <p:ext uri="{D42A27DB-BD31-4B8C-83A1-F6EECF244321}">
                <p14:modId xmlns:p14="http://schemas.microsoft.com/office/powerpoint/2010/main" val="3692148280"/>
              </p:ext>
            </p:extLst>
          </p:nvPr>
        </p:nvGraphicFramePr>
        <p:xfrm>
          <a:off x="414615" y="2194607"/>
          <a:ext cx="11473897" cy="4206240"/>
        </p:xfrm>
        <a:graphic>
          <a:graphicData uri="http://schemas.openxmlformats.org/drawingml/2006/table">
            <a:tbl>
              <a:tblPr firstRow="1" bandRow="1">
                <a:tableStyleId>{5C22544A-7EE6-4342-B048-85BDC9FD1C3A}</a:tableStyleId>
              </a:tblPr>
              <a:tblGrid>
                <a:gridCol w="810503">
                  <a:extLst>
                    <a:ext uri="{9D8B030D-6E8A-4147-A177-3AD203B41FA5}">
                      <a16:colId xmlns:a16="http://schemas.microsoft.com/office/drawing/2014/main" val="2964491223"/>
                    </a:ext>
                  </a:extLst>
                </a:gridCol>
                <a:gridCol w="3648849">
                  <a:extLst>
                    <a:ext uri="{9D8B030D-6E8A-4147-A177-3AD203B41FA5}">
                      <a16:colId xmlns:a16="http://schemas.microsoft.com/office/drawing/2014/main" val="381945631"/>
                    </a:ext>
                  </a:extLst>
                </a:gridCol>
                <a:gridCol w="1693078">
                  <a:extLst>
                    <a:ext uri="{9D8B030D-6E8A-4147-A177-3AD203B41FA5}">
                      <a16:colId xmlns:a16="http://schemas.microsoft.com/office/drawing/2014/main" val="1555984009"/>
                    </a:ext>
                  </a:extLst>
                </a:gridCol>
                <a:gridCol w="1623779">
                  <a:extLst>
                    <a:ext uri="{9D8B030D-6E8A-4147-A177-3AD203B41FA5}">
                      <a16:colId xmlns:a16="http://schemas.microsoft.com/office/drawing/2014/main" val="3919921674"/>
                    </a:ext>
                  </a:extLst>
                </a:gridCol>
                <a:gridCol w="1848844">
                  <a:extLst>
                    <a:ext uri="{9D8B030D-6E8A-4147-A177-3AD203B41FA5}">
                      <a16:colId xmlns:a16="http://schemas.microsoft.com/office/drawing/2014/main" val="1649829167"/>
                    </a:ext>
                  </a:extLst>
                </a:gridCol>
                <a:gridCol w="1848844">
                  <a:extLst>
                    <a:ext uri="{9D8B030D-6E8A-4147-A177-3AD203B41FA5}">
                      <a16:colId xmlns:a16="http://schemas.microsoft.com/office/drawing/2014/main" val="2346407532"/>
                    </a:ext>
                  </a:extLst>
                </a:gridCol>
              </a:tblGrid>
              <a:tr h="519896">
                <a:tc>
                  <a:txBody>
                    <a:bodyPr/>
                    <a:lstStyle/>
                    <a:p>
                      <a:pPr algn="ctr"/>
                      <a:r>
                        <a:rPr lang="en-IN" dirty="0">
                          <a:latin typeface="Times New Roman" panose="02020603050405020304" pitchFamily="18" charset="0"/>
                          <a:cs typeface="Times New Roman" panose="02020603050405020304" pitchFamily="18" charset="0"/>
                        </a:rPr>
                        <a:t>Sr. No.</a:t>
                      </a:r>
                    </a:p>
                  </a:txBody>
                  <a:tcPr anchor="ct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IN" dirty="0">
                          <a:latin typeface="Times New Roman" panose="02020603050405020304" pitchFamily="18" charset="0"/>
                          <a:cs typeface="Times New Roman" panose="02020603050405020304" pitchFamily="18" charset="0"/>
                        </a:rPr>
                        <a:t>Authors</a:t>
                      </a:r>
                    </a:p>
                  </a:txBody>
                  <a:tcPr anchor="ctr"/>
                </a:tc>
                <a:tc>
                  <a:txBody>
                    <a:bodyPr/>
                    <a:lstStyle/>
                    <a:p>
                      <a:pPr algn="ctr"/>
                      <a:r>
                        <a:rPr lang="en-IN" dirty="0">
                          <a:latin typeface="Times New Roman" panose="02020603050405020304" pitchFamily="18" charset="0"/>
                          <a:cs typeface="Times New Roman" panose="02020603050405020304" pitchFamily="18" charset="0"/>
                        </a:rPr>
                        <a:t>Algorithm Used</a:t>
                      </a:r>
                    </a:p>
                  </a:txBody>
                  <a:tcPr anchor="ctr"/>
                </a:tc>
                <a:tc>
                  <a:txBody>
                    <a:bodyPr/>
                    <a:lstStyle/>
                    <a:p>
                      <a:pPr algn="ctr"/>
                      <a:r>
                        <a:rPr lang="en-IN" dirty="0">
                          <a:latin typeface="Times New Roman" panose="02020603050405020304" pitchFamily="18" charset="0"/>
                          <a:cs typeface="Times New Roman" panose="02020603050405020304" pitchFamily="18" charset="0"/>
                        </a:rPr>
                        <a:t>Methods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Input Dataset</a:t>
                      </a:r>
                    </a:p>
                  </a:txBody>
                  <a:tcPr anchor="ctr"/>
                </a:tc>
                <a:extLst>
                  <a:ext uri="{0D108BD9-81ED-4DB2-BD59-A6C34878D82A}">
                    <a16:rowId xmlns:a16="http://schemas.microsoft.com/office/drawing/2014/main" val="252867490"/>
                  </a:ext>
                </a:extLst>
              </a:tr>
              <a:tr h="519896">
                <a:tc>
                  <a:txBody>
                    <a:bodyPr/>
                    <a:lstStyle/>
                    <a:p>
                      <a:pPr algn="ctr"/>
                      <a:r>
                        <a:rPr lang="en-IN" sz="1500" dirty="0">
                          <a:latin typeface="Times New Roman" panose="02020603050405020304" pitchFamily="18" charset="0"/>
                          <a:cs typeface="Times New Roman" panose="02020603050405020304" pitchFamily="18" charset="0"/>
                        </a:rPr>
                        <a:t>1.</a:t>
                      </a:r>
                    </a:p>
                  </a:txBody>
                  <a:tcPr anchor="ctr"/>
                </a:tc>
                <a:tc>
                  <a:txBody>
                    <a:bodyPr/>
                    <a:lstStyle/>
                    <a:p>
                      <a:r>
                        <a:rPr lang="en-US" sz="1500" dirty="0">
                          <a:latin typeface="Times New Roman" panose="02020603050405020304" pitchFamily="18" charset="0"/>
                          <a:cs typeface="Times New Roman" panose="02020603050405020304" pitchFamily="18" charset="0"/>
                        </a:rPr>
                        <a:t>A Research of Job Recommendation System Based on Collaborative Filtering.</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US" sz="1500" dirty="0">
                          <a:latin typeface="Times New Roman" panose="02020603050405020304" pitchFamily="18" charset="0"/>
                          <a:cs typeface="Times New Roman" panose="02020603050405020304" pitchFamily="18" charset="0"/>
                        </a:rPr>
                        <a:t>Y. Zhang, C. Yang and Z. </a:t>
                      </a:r>
                      <a:r>
                        <a:rPr lang="en-US" sz="1500" dirty="0" err="1">
                          <a:latin typeface="Times New Roman" panose="02020603050405020304" pitchFamily="18" charset="0"/>
                          <a:cs typeface="Times New Roman" panose="02020603050405020304" pitchFamily="18" charset="0"/>
                        </a:rPr>
                        <a:t>Niu</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IN" sz="1500" dirty="0">
                          <a:latin typeface="Times New Roman" panose="02020603050405020304" pitchFamily="18" charset="0"/>
                          <a:cs typeface="Times New Roman" panose="02020603050405020304" pitchFamily="18" charset="0"/>
                        </a:rPr>
                        <a:t>Collaborative Filtering</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Item-based collaborative filtering, Similarity calculation.</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Information of workers available online.</a:t>
                      </a:r>
                      <a:endParaRPr lang="en-IN" sz="1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71605536"/>
                  </a:ext>
                </a:extLst>
              </a:tr>
              <a:tr h="423082">
                <a:tc>
                  <a:txBody>
                    <a:bodyPr/>
                    <a:lstStyle/>
                    <a:p>
                      <a:pPr algn="ctr"/>
                      <a:r>
                        <a:rPr lang="en-IN" sz="1500" dirty="0">
                          <a:latin typeface="Times New Roman" panose="02020603050405020304" pitchFamily="18" charset="0"/>
                          <a:cs typeface="Times New Roman" panose="02020603050405020304" pitchFamily="18" charset="0"/>
                        </a:rPr>
                        <a:t>2.</a:t>
                      </a:r>
                    </a:p>
                  </a:txBody>
                  <a:tcPr anchor="ctr"/>
                </a:tc>
                <a:tc>
                  <a:txBody>
                    <a:bodyPr/>
                    <a:lstStyle/>
                    <a:p>
                      <a:r>
                        <a:rPr lang="en-US" sz="1500" dirty="0">
                          <a:latin typeface="Times New Roman" panose="02020603050405020304" pitchFamily="18" charset="0"/>
                          <a:cs typeface="Times New Roman" panose="02020603050405020304" pitchFamily="18" charset="0"/>
                        </a:rPr>
                        <a:t>Collaborative job prediction based on Naïve Bayes Classifier using python platform.</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US" sz="1500" dirty="0">
                          <a:latin typeface="Times New Roman" panose="02020603050405020304" pitchFamily="18" charset="0"/>
                          <a:cs typeface="Times New Roman" panose="02020603050405020304" pitchFamily="18" charset="0"/>
                        </a:rPr>
                        <a:t>S. Choudhary, S. </a:t>
                      </a:r>
                      <a:r>
                        <a:rPr lang="en-US" sz="1500" dirty="0" err="1">
                          <a:latin typeface="Times New Roman" panose="02020603050405020304" pitchFamily="18" charset="0"/>
                          <a:cs typeface="Times New Roman" panose="02020603050405020304" pitchFamily="18" charset="0"/>
                        </a:rPr>
                        <a:t>Koul</a:t>
                      </a:r>
                      <a:r>
                        <a:rPr lang="en-US" sz="1500" dirty="0">
                          <a:latin typeface="Times New Roman" panose="02020603050405020304" pitchFamily="18" charset="0"/>
                          <a:cs typeface="Times New Roman" panose="02020603050405020304" pitchFamily="18" charset="0"/>
                        </a:rPr>
                        <a:t>, S. Mishra, A. Thakur and R. Jain</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IN" sz="1500" dirty="0">
                          <a:latin typeface="Times New Roman" panose="02020603050405020304" pitchFamily="18" charset="0"/>
                          <a:cs typeface="Times New Roman" panose="02020603050405020304" pitchFamily="18" charset="0"/>
                        </a:rPr>
                        <a:t>Naive Bayes</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Data acquisition, data sanitization, count filtering, and Bayesian Ranking.</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Skills and previous job history details.</a:t>
                      </a:r>
                      <a:endParaRPr lang="en-IN" sz="1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79382484"/>
                  </a:ext>
                </a:extLst>
              </a:tr>
              <a:tr h="519896">
                <a:tc>
                  <a:txBody>
                    <a:bodyPr/>
                    <a:lstStyle/>
                    <a:p>
                      <a:pPr algn="ctr"/>
                      <a:r>
                        <a:rPr lang="en-IN" sz="1500" dirty="0">
                          <a:latin typeface="Times New Roman" panose="02020603050405020304" pitchFamily="18" charset="0"/>
                          <a:cs typeface="Times New Roman" panose="02020603050405020304" pitchFamily="18" charset="0"/>
                        </a:rPr>
                        <a:t>3.</a:t>
                      </a:r>
                    </a:p>
                  </a:txBody>
                  <a:tcPr anchor="ctr"/>
                </a:tc>
                <a:tc>
                  <a:txBody>
                    <a:bodyPr/>
                    <a:lstStyle/>
                    <a:p>
                      <a:r>
                        <a:rPr lang="en-US" sz="1500" dirty="0">
                          <a:latin typeface="Times New Roman" panose="02020603050405020304" pitchFamily="18" charset="0"/>
                          <a:cs typeface="Times New Roman" panose="02020603050405020304" pitchFamily="18" charset="0"/>
                        </a:rPr>
                        <a:t>User interaction analysis to recommend suitable jobs in career-oriented social networking sites.</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US" sz="1500" dirty="0">
                          <a:latin typeface="Times New Roman" panose="02020603050405020304" pitchFamily="18" charset="0"/>
                          <a:cs typeface="Times New Roman" panose="02020603050405020304" pitchFamily="18" charset="0"/>
                        </a:rPr>
                        <a:t>S. Ahmed, M. Hasan, M. N. </a:t>
                      </a:r>
                      <a:r>
                        <a:rPr lang="en-US" sz="1500" dirty="0" err="1">
                          <a:latin typeface="Times New Roman" panose="02020603050405020304" pitchFamily="18" charset="0"/>
                          <a:cs typeface="Times New Roman" panose="02020603050405020304" pitchFamily="18" charset="0"/>
                        </a:rPr>
                        <a:t>Hoq</a:t>
                      </a:r>
                      <a:r>
                        <a:rPr lang="en-US" sz="1500" dirty="0">
                          <a:latin typeface="Times New Roman" panose="02020603050405020304" pitchFamily="18" charset="0"/>
                          <a:cs typeface="Times New Roman" panose="02020603050405020304" pitchFamily="18" charset="0"/>
                        </a:rPr>
                        <a:t> and M. A. Adnan</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IN" sz="1500" dirty="0">
                          <a:latin typeface="Times New Roman" panose="02020603050405020304" pitchFamily="18" charset="0"/>
                          <a:cs typeface="Times New Roman" panose="02020603050405020304" pitchFamily="18" charset="0"/>
                        </a:rPr>
                        <a:t>Collaborative Filtering</a:t>
                      </a:r>
                    </a:p>
                  </a:txBody>
                  <a:tcPr anchor="ctr"/>
                </a:tc>
                <a:tc>
                  <a:txBody>
                    <a:bodyPr/>
                    <a:lstStyle/>
                    <a:p>
                      <a:pPr algn="ctr"/>
                      <a:r>
                        <a:rPr lang="en-IN" sz="1500" dirty="0">
                          <a:latin typeface="Times New Roman" panose="02020603050405020304" pitchFamily="18" charset="0"/>
                          <a:cs typeface="Times New Roman" panose="02020603050405020304" pitchFamily="18" charset="0"/>
                        </a:rPr>
                        <a:t>Data analysis, data pre-processing and system design.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Career oriented social networking site, XING.</a:t>
                      </a:r>
                      <a:endParaRPr lang="en-IN" sz="1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00898660"/>
                  </a:ext>
                </a:extLst>
              </a:tr>
              <a:tr h="519896">
                <a:tc>
                  <a:txBody>
                    <a:bodyPr/>
                    <a:lstStyle/>
                    <a:p>
                      <a:pPr algn="ctr"/>
                      <a:r>
                        <a:rPr lang="en-IN" sz="1500" dirty="0">
                          <a:latin typeface="Times New Roman" panose="02020603050405020304" pitchFamily="18" charset="0"/>
                          <a:cs typeface="Times New Roman" panose="02020603050405020304" pitchFamily="18" charset="0"/>
                        </a:rPr>
                        <a:t>4.</a:t>
                      </a:r>
                    </a:p>
                  </a:txBody>
                  <a:tcPr anchor="ctr"/>
                </a:tc>
                <a:tc>
                  <a:txBody>
                    <a:bodyPr/>
                    <a:lstStyle/>
                    <a:p>
                      <a:r>
                        <a:rPr lang="en-US" sz="1500" dirty="0">
                          <a:latin typeface="Times New Roman" panose="02020603050405020304" pitchFamily="18" charset="0"/>
                          <a:cs typeface="Times New Roman" panose="02020603050405020304" pitchFamily="18" charset="0"/>
                        </a:rPr>
                        <a:t>Job and Candidate Recommendation with Big Data Support: A Contextual Online Learning Approach.</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US" sz="1500" dirty="0">
                          <a:latin typeface="Times New Roman" panose="02020603050405020304" pitchFamily="18" charset="0"/>
                          <a:cs typeface="Times New Roman" panose="02020603050405020304" pitchFamily="18" charset="0"/>
                        </a:rPr>
                        <a:t>S. Dong, Z. Lei, P. Zhou, K. </a:t>
                      </a:r>
                      <a:r>
                        <a:rPr lang="en-US" sz="1500" dirty="0" err="1">
                          <a:latin typeface="Times New Roman" panose="02020603050405020304" pitchFamily="18" charset="0"/>
                          <a:cs typeface="Times New Roman" panose="02020603050405020304" pitchFamily="18" charset="0"/>
                        </a:rPr>
                        <a:t>Bian</a:t>
                      </a:r>
                      <a:r>
                        <a:rPr lang="en-US" sz="1500" dirty="0">
                          <a:latin typeface="Times New Roman" panose="02020603050405020304" pitchFamily="18" charset="0"/>
                          <a:cs typeface="Times New Roman" panose="02020603050405020304" pitchFamily="18" charset="0"/>
                        </a:rPr>
                        <a:t> and G. Liu</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IN" sz="1500" dirty="0">
                          <a:latin typeface="Times New Roman" panose="02020603050405020304" pitchFamily="18" charset="0"/>
                          <a:cs typeface="Times New Roman" panose="02020603050405020304" pitchFamily="18" charset="0"/>
                        </a:rPr>
                        <a:t>Contextual Online Learning</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Monte-Carlo Tree and Context Space Dividing.</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latin typeface="Times New Roman" panose="02020603050405020304" pitchFamily="18" charset="0"/>
                          <a:cs typeface="Times New Roman" panose="02020603050405020304" pitchFamily="18" charset="0"/>
                        </a:rPr>
                        <a:t>Work4 test data.</a:t>
                      </a:r>
                    </a:p>
                  </a:txBody>
                  <a:tcPr anchor="ctr"/>
                </a:tc>
                <a:extLst>
                  <a:ext uri="{0D108BD9-81ED-4DB2-BD59-A6C34878D82A}">
                    <a16:rowId xmlns:a16="http://schemas.microsoft.com/office/drawing/2014/main" val="3716473879"/>
                  </a:ext>
                </a:extLst>
              </a:tr>
            </a:tbl>
          </a:graphicData>
        </a:graphic>
      </p:graphicFrame>
      <p:sp>
        <p:nvSpPr>
          <p:cNvPr id="6" name="Rectangle 5">
            <a:extLst>
              <a:ext uri="{FF2B5EF4-FFF2-40B4-BE49-F238E27FC236}">
                <a16:creationId xmlns:a16="http://schemas.microsoft.com/office/drawing/2014/main" id="{1EAF21F9-CBE2-47FA-B48E-6D82F09FB399}"/>
              </a:ext>
            </a:extLst>
          </p:cNvPr>
          <p:cNvSpPr/>
          <p:nvPr/>
        </p:nvSpPr>
        <p:spPr>
          <a:xfrm>
            <a:off x="346229" y="2112885"/>
            <a:ext cx="11620870" cy="4367814"/>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extLst>
      <p:ext uri="{BB962C8B-B14F-4D97-AF65-F5344CB8AC3E}">
        <p14:creationId xmlns:p14="http://schemas.microsoft.com/office/powerpoint/2010/main" val="230826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457325"/>
            <a:ext cx="11407806" cy="4934597"/>
          </a:xfrm>
        </p:spPr>
        <p:txBody>
          <a:bodyPr/>
          <a:lstStyle/>
          <a:p>
            <a:pPr algn="l"/>
            <a:r>
              <a:rPr lang="en-IN" dirty="0"/>
              <a:t>4. </a:t>
            </a:r>
            <a:r>
              <a:rPr lang="en-IN" dirty="0">
                <a:latin typeface="Comic Sans MS" panose="030F0702030302020204" pitchFamily="66" charset="0"/>
              </a:rPr>
              <a:t>LITERATURE REVIEW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8F852E62-D715-4A9A-8693-0982EDB02124}"/>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0D58ACA7-5B85-4D32-B576-FBCAFB557F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F165F3B1-4BAD-471E-93CA-CFE3601D69AA}"/>
                </a:ext>
              </a:extLst>
            </p:cNvPr>
            <p:cNvPicPr>
              <a:picLocks noChangeAspect="1"/>
            </p:cNvPicPr>
            <p:nvPr/>
          </p:nvPicPr>
          <p:blipFill>
            <a:blip r:embed="rId3"/>
            <a:stretch>
              <a:fillRect/>
            </a:stretch>
          </p:blipFill>
          <p:spPr>
            <a:xfrm>
              <a:off x="9439275" y="135024"/>
              <a:ext cx="2182241" cy="1155739"/>
            </a:xfrm>
            <a:prstGeom prst="rect">
              <a:avLst/>
            </a:prstGeom>
          </p:spPr>
        </p:pic>
      </p:grpSp>
      <p:graphicFrame>
        <p:nvGraphicFramePr>
          <p:cNvPr id="2" name="Table 3">
            <a:extLst>
              <a:ext uri="{FF2B5EF4-FFF2-40B4-BE49-F238E27FC236}">
                <a16:creationId xmlns:a16="http://schemas.microsoft.com/office/drawing/2014/main" id="{43F7C0A6-829C-4BB5-8C65-C4DD4DD9BB99}"/>
              </a:ext>
            </a:extLst>
          </p:cNvPr>
          <p:cNvGraphicFramePr>
            <a:graphicFrameLocks noGrp="1"/>
          </p:cNvGraphicFramePr>
          <p:nvPr>
            <p:extLst>
              <p:ext uri="{D42A27DB-BD31-4B8C-83A1-F6EECF244321}">
                <p14:modId xmlns:p14="http://schemas.microsoft.com/office/powerpoint/2010/main" val="3615154412"/>
              </p:ext>
            </p:extLst>
          </p:nvPr>
        </p:nvGraphicFramePr>
        <p:xfrm>
          <a:off x="461639" y="2185766"/>
          <a:ext cx="11473897" cy="3884301"/>
        </p:xfrm>
        <a:graphic>
          <a:graphicData uri="http://schemas.openxmlformats.org/drawingml/2006/table">
            <a:tbl>
              <a:tblPr firstRow="1" bandRow="1">
                <a:tableStyleId>{5C22544A-7EE6-4342-B048-85BDC9FD1C3A}</a:tableStyleId>
              </a:tblPr>
              <a:tblGrid>
                <a:gridCol w="843378">
                  <a:extLst>
                    <a:ext uri="{9D8B030D-6E8A-4147-A177-3AD203B41FA5}">
                      <a16:colId xmlns:a16="http://schemas.microsoft.com/office/drawing/2014/main" val="1112065358"/>
                    </a:ext>
                  </a:extLst>
                </a:gridCol>
                <a:gridCol w="3615974">
                  <a:extLst>
                    <a:ext uri="{9D8B030D-6E8A-4147-A177-3AD203B41FA5}">
                      <a16:colId xmlns:a16="http://schemas.microsoft.com/office/drawing/2014/main" val="381945631"/>
                    </a:ext>
                  </a:extLst>
                </a:gridCol>
                <a:gridCol w="1693078">
                  <a:extLst>
                    <a:ext uri="{9D8B030D-6E8A-4147-A177-3AD203B41FA5}">
                      <a16:colId xmlns:a16="http://schemas.microsoft.com/office/drawing/2014/main" val="1555984009"/>
                    </a:ext>
                  </a:extLst>
                </a:gridCol>
                <a:gridCol w="1623779">
                  <a:extLst>
                    <a:ext uri="{9D8B030D-6E8A-4147-A177-3AD203B41FA5}">
                      <a16:colId xmlns:a16="http://schemas.microsoft.com/office/drawing/2014/main" val="3919921674"/>
                    </a:ext>
                  </a:extLst>
                </a:gridCol>
                <a:gridCol w="1989228">
                  <a:extLst>
                    <a:ext uri="{9D8B030D-6E8A-4147-A177-3AD203B41FA5}">
                      <a16:colId xmlns:a16="http://schemas.microsoft.com/office/drawing/2014/main" val="1649829167"/>
                    </a:ext>
                  </a:extLst>
                </a:gridCol>
                <a:gridCol w="1708460">
                  <a:extLst>
                    <a:ext uri="{9D8B030D-6E8A-4147-A177-3AD203B41FA5}">
                      <a16:colId xmlns:a16="http://schemas.microsoft.com/office/drawing/2014/main" val="2346407532"/>
                    </a:ext>
                  </a:extLst>
                </a:gridCol>
              </a:tblGrid>
              <a:tr h="277452">
                <a:tc>
                  <a:txBody>
                    <a:bodyPr/>
                    <a:lstStyle/>
                    <a:p>
                      <a:pPr algn="ctr"/>
                      <a:r>
                        <a:rPr lang="en-IN" dirty="0">
                          <a:latin typeface="Times New Roman" panose="02020603050405020304" pitchFamily="18" charset="0"/>
                          <a:cs typeface="Times New Roman" panose="02020603050405020304" pitchFamily="18" charset="0"/>
                        </a:rPr>
                        <a:t>Sr. No.</a:t>
                      </a:r>
                    </a:p>
                  </a:txBody>
                  <a:tcPr anchor="ct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IN" dirty="0">
                          <a:latin typeface="Times New Roman" panose="02020603050405020304" pitchFamily="18" charset="0"/>
                          <a:cs typeface="Times New Roman" panose="02020603050405020304" pitchFamily="18" charset="0"/>
                        </a:rPr>
                        <a:t>Authors</a:t>
                      </a:r>
                    </a:p>
                  </a:txBody>
                  <a:tcPr anchor="ctr"/>
                </a:tc>
                <a:tc>
                  <a:txBody>
                    <a:bodyPr/>
                    <a:lstStyle/>
                    <a:p>
                      <a:pPr algn="ctr"/>
                      <a:r>
                        <a:rPr lang="en-IN" dirty="0">
                          <a:latin typeface="Times New Roman" panose="02020603050405020304" pitchFamily="18" charset="0"/>
                          <a:cs typeface="Times New Roman" panose="02020603050405020304" pitchFamily="18" charset="0"/>
                        </a:rPr>
                        <a:t>Algorithm Used</a:t>
                      </a:r>
                    </a:p>
                  </a:txBody>
                  <a:tcPr anchor="ctr"/>
                </a:tc>
                <a:tc>
                  <a:txBody>
                    <a:bodyPr/>
                    <a:lstStyle/>
                    <a:p>
                      <a:pPr algn="ctr"/>
                      <a:r>
                        <a:rPr lang="en-IN" dirty="0">
                          <a:latin typeface="Times New Roman" panose="02020603050405020304" pitchFamily="18" charset="0"/>
                          <a:cs typeface="Times New Roman" panose="02020603050405020304" pitchFamily="18" charset="0"/>
                        </a:rPr>
                        <a:t>Methods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Input Dataset</a:t>
                      </a:r>
                    </a:p>
                  </a:txBody>
                  <a:tcPr anchor="ctr"/>
                </a:tc>
                <a:extLst>
                  <a:ext uri="{0D108BD9-81ED-4DB2-BD59-A6C34878D82A}">
                    <a16:rowId xmlns:a16="http://schemas.microsoft.com/office/drawing/2014/main" val="252867490"/>
                  </a:ext>
                </a:extLst>
              </a:tr>
              <a:tr h="1003941">
                <a:tc>
                  <a:txBody>
                    <a:bodyPr/>
                    <a:lstStyle/>
                    <a:p>
                      <a:pPr algn="ctr"/>
                      <a:r>
                        <a:rPr lang="en-IN" sz="1500" dirty="0">
                          <a:latin typeface="Times New Roman" panose="02020603050405020304" pitchFamily="18" charset="0"/>
                          <a:cs typeface="Times New Roman" panose="02020603050405020304" pitchFamily="18" charset="0"/>
                        </a:rPr>
                        <a:t>5. </a:t>
                      </a:r>
                    </a:p>
                  </a:txBody>
                  <a:tcPr anchor="ctr"/>
                </a:tc>
                <a:tc>
                  <a:txBody>
                    <a:bodyPr/>
                    <a:lstStyle/>
                    <a:p>
                      <a:r>
                        <a:rPr lang="en-US" sz="1500" dirty="0">
                          <a:latin typeface="Times New Roman" panose="02020603050405020304" pitchFamily="18" charset="0"/>
                          <a:cs typeface="Times New Roman" panose="02020603050405020304" pitchFamily="18" charset="0"/>
                        </a:rPr>
                        <a:t>A content-based movie recommender system based on temporal user preferences.</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US" sz="1500" dirty="0">
                          <a:latin typeface="Times New Roman" panose="02020603050405020304" pitchFamily="18" charset="0"/>
                          <a:cs typeface="Times New Roman" panose="02020603050405020304" pitchFamily="18" charset="0"/>
                        </a:rPr>
                        <a:t>B. R. Cami, H. </a:t>
                      </a:r>
                      <a:r>
                        <a:rPr lang="en-US" sz="1500" dirty="0" err="1">
                          <a:latin typeface="Times New Roman" panose="02020603050405020304" pitchFamily="18" charset="0"/>
                          <a:cs typeface="Times New Roman" panose="02020603050405020304" pitchFamily="18" charset="0"/>
                        </a:rPr>
                        <a:t>Hassanpour</a:t>
                      </a:r>
                      <a:r>
                        <a:rPr lang="en-US" sz="1500" dirty="0">
                          <a:latin typeface="Times New Roman" panose="02020603050405020304" pitchFamily="18" charset="0"/>
                          <a:cs typeface="Times New Roman" panose="02020603050405020304" pitchFamily="18" charset="0"/>
                        </a:rPr>
                        <a:t> and H. </a:t>
                      </a:r>
                      <a:r>
                        <a:rPr lang="en-US" sz="1500" dirty="0" err="1">
                          <a:latin typeface="Times New Roman" panose="02020603050405020304" pitchFamily="18" charset="0"/>
                          <a:cs typeface="Times New Roman" panose="02020603050405020304" pitchFamily="18" charset="0"/>
                        </a:rPr>
                        <a:t>Mashayekhi</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IN" sz="1500" dirty="0">
                          <a:latin typeface="Times New Roman" panose="02020603050405020304" pitchFamily="18" charset="0"/>
                          <a:cs typeface="Times New Roman" panose="02020603050405020304" pitchFamily="18" charset="0"/>
                        </a:rPr>
                        <a:t>Content-based Filtering</a:t>
                      </a:r>
                    </a:p>
                  </a:txBody>
                  <a:tcPr anchor="ctr"/>
                </a:tc>
                <a:tc>
                  <a:txBody>
                    <a:bodyPr/>
                    <a:lstStyle/>
                    <a:p>
                      <a:pPr algn="ctr"/>
                      <a:r>
                        <a:rPr lang="en-IN" sz="1500" dirty="0">
                          <a:latin typeface="Times New Roman" panose="02020603050405020304" pitchFamily="18" charset="0"/>
                          <a:cs typeface="Times New Roman" panose="02020603050405020304" pitchFamily="18" charset="0"/>
                        </a:rPr>
                        <a:t> Interest’s Extraction, Preference Inferring, Clustering.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Dataset is gathered from IMDB.</a:t>
                      </a:r>
                      <a:endParaRPr lang="en-IN" sz="1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71605536"/>
                  </a:ext>
                </a:extLst>
              </a:tr>
              <a:tr h="519896">
                <a:tc>
                  <a:txBody>
                    <a:bodyPr/>
                    <a:lstStyle/>
                    <a:p>
                      <a:pPr algn="ctr"/>
                      <a:r>
                        <a:rPr lang="en-IN" sz="1500" dirty="0">
                          <a:latin typeface="Times New Roman" panose="02020603050405020304" pitchFamily="18" charset="0"/>
                          <a:cs typeface="Times New Roman" panose="02020603050405020304" pitchFamily="18" charset="0"/>
                        </a:rPr>
                        <a:t>6. </a:t>
                      </a:r>
                    </a:p>
                  </a:txBody>
                  <a:tcPr anchor="ctr"/>
                </a:tc>
                <a:tc>
                  <a:txBody>
                    <a:bodyPr/>
                    <a:lstStyle/>
                    <a:p>
                      <a:r>
                        <a:rPr lang="en-US" sz="1500" dirty="0">
                          <a:latin typeface="Times New Roman" panose="02020603050405020304" pitchFamily="18" charset="0"/>
                          <a:cs typeface="Times New Roman" panose="02020603050405020304" pitchFamily="18" charset="0"/>
                        </a:rPr>
                        <a:t>Career Recommendation Systems using Content based Filtering.</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IN" sz="1500" dirty="0">
                          <a:latin typeface="Times New Roman" panose="02020603050405020304" pitchFamily="18" charset="0"/>
                          <a:cs typeface="Times New Roman" panose="02020603050405020304" pitchFamily="18" charset="0"/>
                        </a:rPr>
                        <a:t>T. V. </a:t>
                      </a:r>
                      <a:r>
                        <a:rPr lang="en-IN" sz="1500" dirty="0" err="1">
                          <a:latin typeface="Times New Roman" panose="02020603050405020304" pitchFamily="18" charset="0"/>
                          <a:cs typeface="Times New Roman" panose="02020603050405020304" pitchFamily="18" charset="0"/>
                        </a:rPr>
                        <a:t>Yadalam</a:t>
                      </a:r>
                      <a:r>
                        <a:rPr lang="en-IN" sz="1500" dirty="0">
                          <a:latin typeface="Times New Roman" panose="02020603050405020304" pitchFamily="18" charset="0"/>
                          <a:cs typeface="Times New Roman" panose="02020603050405020304" pitchFamily="18" charset="0"/>
                        </a:rPr>
                        <a:t>, V. M. Gowda, V. S. Kumar, D. Girish and N. M.</a:t>
                      </a:r>
                    </a:p>
                  </a:txBody>
                  <a:tcPr anchor="ctr"/>
                </a:tc>
                <a:tc>
                  <a:txBody>
                    <a:bodyPr/>
                    <a:lstStyle/>
                    <a:p>
                      <a:pPr algn="ctr"/>
                      <a:r>
                        <a:rPr lang="en-IN" sz="1500" dirty="0">
                          <a:latin typeface="Times New Roman" panose="02020603050405020304" pitchFamily="18" charset="0"/>
                          <a:cs typeface="Times New Roman" panose="02020603050405020304" pitchFamily="18" charset="0"/>
                        </a:rPr>
                        <a:t>Content-based Technology Using NLP</a:t>
                      </a:r>
                    </a:p>
                  </a:txBody>
                  <a:tcPr anchor="ctr"/>
                </a:tc>
                <a:tc>
                  <a:txBody>
                    <a:bodyPr/>
                    <a:lstStyle/>
                    <a:p>
                      <a:pPr algn="ctr"/>
                      <a:r>
                        <a:rPr lang="en-IN" sz="1500" dirty="0">
                          <a:latin typeface="Times New Roman" panose="02020603050405020304" pitchFamily="18" charset="0"/>
                          <a:cs typeface="Times New Roman" panose="02020603050405020304" pitchFamily="18" charset="0"/>
                        </a:rPr>
                        <a:t>Tokenization, Normalizing, Data Cleaning, Sentimental Analysis.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Created by pre-processing and combining multiple databases.</a:t>
                      </a:r>
                      <a:endParaRPr lang="en-IN" sz="1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79382484"/>
                  </a:ext>
                </a:extLst>
              </a:tr>
              <a:tr h="519896">
                <a:tc>
                  <a:txBody>
                    <a:bodyPr/>
                    <a:lstStyle/>
                    <a:p>
                      <a:pPr algn="ctr"/>
                      <a:r>
                        <a:rPr lang="en-IN" sz="1500" dirty="0">
                          <a:latin typeface="Times New Roman" panose="02020603050405020304" pitchFamily="18" charset="0"/>
                          <a:cs typeface="Times New Roman" panose="02020603050405020304" pitchFamily="18" charset="0"/>
                        </a:rPr>
                        <a:t>7. </a:t>
                      </a:r>
                    </a:p>
                  </a:txBody>
                  <a:tcPr anchor="ctr"/>
                </a:tc>
                <a:tc>
                  <a:txBody>
                    <a:bodyPr/>
                    <a:lstStyle/>
                    <a:p>
                      <a:pPr algn="l"/>
                      <a:r>
                        <a:rPr lang="en-US" sz="1500" dirty="0">
                          <a:latin typeface="Times New Roman" panose="02020603050405020304" pitchFamily="18" charset="0"/>
                          <a:cs typeface="Times New Roman" panose="02020603050405020304" pitchFamily="18" charset="0"/>
                        </a:rPr>
                        <a:t>Content-based recommender systems for spoken documents.</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algn="ctr"/>
                      <a:r>
                        <a:rPr lang="en-IN" sz="1500" dirty="0">
                          <a:latin typeface="Times New Roman" panose="02020603050405020304" pitchFamily="18" charset="0"/>
                          <a:cs typeface="Times New Roman" panose="02020603050405020304" pitchFamily="18" charset="0"/>
                        </a:rPr>
                        <a:t>J. </a:t>
                      </a:r>
                      <a:r>
                        <a:rPr lang="en-IN" sz="1500" dirty="0" err="1">
                          <a:latin typeface="Times New Roman" panose="02020603050405020304" pitchFamily="18" charset="0"/>
                          <a:cs typeface="Times New Roman" panose="02020603050405020304" pitchFamily="18" charset="0"/>
                        </a:rPr>
                        <a:t>Wintrode</a:t>
                      </a:r>
                      <a:r>
                        <a:rPr lang="en-IN" sz="1500" dirty="0">
                          <a:latin typeface="Times New Roman" panose="02020603050405020304" pitchFamily="18" charset="0"/>
                          <a:cs typeface="Times New Roman" panose="02020603050405020304" pitchFamily="18" charset="0"/>
                        </a:rPr>
                        <a:t>, G. Sell, A. Jansen, M. Fox, D. Garcia-Romero and A. McCree</a:t>
                      </a:r>
                    </a:p>
                  </a:txBody>
                  <a:tcPr anchor="ctr"/>
                </a:tc>
                <a:tc>
                  <a:txBody>
                    <a:bodyPr/>
                    <a:lstStyle/>
                    <a:p>
                      <a:pPr algn="ctr"/>
                      <a:r>
                        <a:rPr lang="en-IN" sz="1500" dirty="0">
                          <a:latin typeface="Times New Roman" panose="02020603050405020304" pitchFamily="18" charset="0"/>
                          <a:cs typeface="Times New Roman" panose="02020603050405020304" pitchFamily="18" charset="0"/>
                        </a:rPr>
                        <a:t>Content-based Filtering</a:t>
                      </a:r>
                    </a:p>
                  </a:txBody>
                  <a:tcPr anchor="ctr"/>
                </a:tc>
                <a:tc>
                  <a:txBody>
                    <a:bodyPr/>
                    <a:lstStyle/>
                    <a:p>
                      <a:pPr algn="ctr"/>
                      <a:r>
                        <a:rPr lang="en-US" sz="1500" dirty="0">
                          <a:latin typeface="Times New Roman" panose="02020603050405020304" pitchFamily="18" charset="0"/>
                          <a:cs typeface="Times New Roman" panose="02020603050405020304" pitchFamily="18" charset="0"/>
                        </a:rPr>
                        <a:t>Speech Retrieval, Low Resource, </a:t>
                      </a:r>
                      <a:r>
                        <a:rPr lang="en-US" sz="1500" dirty="0" err="1">
                          <a:latin typeface="Times New Roman" panose="02020603050405020304" pitchFamily="18" charset="0"/>
                          <a:cs typeface="Times New Roman" panose="02020603050405020304" pitchFamily="18" charset="0"/>
                        </a:rPr>
                        <a:t>i</a:t>
                      </a:r>
                      <a:r>
                        <a:rPr lang="en-US" sz="1500" dirty="0">
                          <a:latin typeface="Times New Roman" panose="02020603050405020304" pitchFamily="18" charset="0"/>
                          <a:cs typeface="Times New Roman" panose="02020603050405020304" pitchFamily="18" charset="0"/>
                        </a:rPr>
                        <a:t>-vectors.</a:t>
                      </a:r>
                      <a:endParaRPr lang="en-IN" sz="15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Audio stripped from the Creative Commons website.</a:t>
                      </a:r>
                      <a:endParaRPr lang="en-IN" sz="1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00898660"/>
                  </a:ext>
                </a:extLst>
              </a:tr>
            </a:tbl>
          </a:graphicData>
        </a:graphic>
      </p:graphicFrame>
      <p:sp>
        <p:nvSpPr>
          <p:cNvPr id="7" name="Rectangle 6">
            <a:extLst>
              <a:ext uri="{FF2B5EF4-FFF2-40B4-BE49-F238E27FC236}">
                <a16:creationId xmlns:a16="http://schemas.microsoft.com/office/drawing/2014/main" id="{8730390B-DEF9-4666-BB73-48B5584ED2BC}"/>
              </a:ext>
            </a:extLst>
          </p:cNvPr>
          <p:cNvSpPr/>
          <p:nvPr/>
        </p:nvSpPr>
        <p:spPr>
          <a:xfrm>
            <a:off x="390619" y="2112885"/>
            <a:ext cx="11620870" cy="403046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extLst>
      <p:ext uri="{BB962C8B-B14F-4D97-AF65-F5344CB8AC3E}">
        <p14:creationId xmlns:p14="http://schemas.microsoft.com/office/powerpoint/2010/main" val="48682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l"/>
            <a:r>
              <a:rPr lang="en-IN" dirty="0">
                <a:latin typeface="Comic Sans MS" panose="030F0702030302020204" pitchFamily="66" charset="0"/>
              </a:rPr>
              <a:t>5. RESEARCH GAPS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F41E9524-1648-4978-AF36-C183620223C7}"/>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EAA42369-6295-45D3-80A6-F0105B8F80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A4BB2BE8-DED2-4724-9936-9424A2211EB4}"/>
                </a:ext>
              </a:extLst>
            </p:cNvPr>
            <p:cNvPicPr>
              <a:picLocks noChangeAspect="1"/>
            </p:cNvPicPr>
            <p:nvPr/>
          </p:nvPicPr>
          <p:blipFill>
            <a:blip r:embed="rId3"/>
            <a:stretch>
              <a:fillRect/>
            </a:stretch>
          </p:blipFill>
          <p:spPr>
            <a:xfrm>
              <a:off x="9439275" y="135024"/>
              <a:ext cx="2182241" cy="1155739"/>
            </a:xfrm>
            <a:prstGeom prst="rect">
              <a:avLst/>
            </a:prstGeom>
          </p:spPr>
        </p:pic>
      </p:grpSp>
      <p:sp>
        <p:nvSpPr>
          <p:cNvPr id="2" name="TextBox 1">
            <a:extLst>
              <a:ext uri="{FF2B5EF4-FFF2-40B4-BE49-F238E27FC236}">
                <a16:creationId xmlns:a16="http://schemas.microsoft.com/office/drawing/2014/main" id="{36AC0AAB-A4CE-44D6-86E9-4AEA14D59A3B}"/>
              </a:ext>
            </a:extLst>
          </p:cNvPr>
          <p:cNvSpPr txBox="1"/>
          <p:nvPr/>
        </p:nvSpPr>
        <p:spPr>
          <a:xfrm>
            <a:off x="461639" y="2329931"/>
            <a:ext cx="6809171" cy="3524042"/>
          </a:xfrm>
          <a:prstGeom prst="rect">
            <a:avLst/>
          </a:prstGeom>
          <a:solidFill>
            <a:schemeClr val="accent5">
              <a:lumMod val="20000"/>
              <a:lumOff val="80000"/>
            </a:schemeClr>
          </a:solidFill>
          <a:ln w="19050">
            <a:solidFill>
              <a:schemeClr val="accent1"/>
            </a:solidFill>
          </a:ln>
        </p:spPr>
        <p:txBody>
          <a:bodyPr wrap="square" rtlCol="0" anchor="ctr">
            <a:spAutoFit/>
          </a:bodyPr>
          <a:lstStyle/>
          <a:p>
            <a:pPr marL="285750" indent="-285750">
              <a:buFont typeface="Arial" panose="020B0604020202020204" pitchFamily="34" charset="0"/>
              <a:buChar char="•"/>
            </a:pPr>
            <a:endParaRPr lang="en-US" dirty="0"/>
          </a:p>
          <a:p>
            <a:pPr marL="285750" lvl="0" indent="-285750" algn="l" rtl="0">
              <a:lnSpc>
                <a:spcPct val="90000"/>
              </a:lnSpc>
              <a:spcBef>
                <a:spcPts val="1000"/>
              </a:spcBef>
              <a:spcAft>
                <a:spcPts val="0"/>
              </a:spcAft>
              <a:buClr>
                <a:schemeClr val="dk1"/>
              </a:buClr>
              <a:buSzPts val="2400"/>
              <a:buFont typeface="Wingdings" panose="05000000000000000000" pitchFamily="2" charset="2"/>
              <a:buChar char="ü"/>
            </a:pPr>
            <a:r>
              <a:rPr lang="en-IN" sz="1800" dirty="0">
                <a:latin typeface="Times New Roman" panose="02020603050405020304" pitchFamily="18" charset="0"/>
                <a:ea typeface="Comic Sans MS"/>
                <a:cs typeface="Times New Roman" panose="02020603050405020304" pitchFamily="18" charset="0"/>
                <a:sym typeface="Comic Sans MS"/>
              </a:rPr>
              <a:t>In past, many projects were made on recommendation systems like movie recommendation systems, a book recommendation system, and many like this. </a:t>
            </a:r>
            <a:endParaRPr lang="en-IN" sz="200" dirty="0">
              <a:latin typeface="Times New Roman" panose="02020603050405020304" pitchFamily="18" charset="0"/>
              <a:ea typeface="Comic Sans MS"/>
              <a:cs typeface="Times New Roman" panose="02020603050405020304" pitchFamily="18" charset="0"/>
              <a:sym typeface="Comic Sans MS"/>
            </a:endParaRPr>
          </a:p>
          <a:p>
            <a:pPr marL="285750" lvl="0" indent="-285750" algn="l" rtl="0">
              <a:lnSpc>
                <a:spcPct val="90000"/>
              </a:lnSpc>
              <a:spcBef>
                <a:spcPts val="1000"/>
              </a:spcBef>
              <a:spcAft>
                <a:spcPts val="0"/>
              </a:spcAft>
              <a:buClr>
                <a:schemeClr val="dk1"/>
              </a:buClr>
              <a:buSzPts val="2400"/>
              <a:buFont typeface="Wingdings" panose="05000000000000000000" pitchFamily="2" charset="2"/>
              <a:buChar char="ü"/>
            </a:pPr>
            <a:r>
              <a:rPr lang="en-IN" sz="1800" dirty="0">
                <a:latin typeface="Times New Roman" panose="02020603050405020304" pitchFamily="18" charset="0"/>
                <a:ea typeface="Comic Sans MS"/>
                <a:cs typeface="Times New Roman" panose="02020603050405020304" pitchFamily="18" charset="0"/>
                <a:sym typeface="Comic Sans MS"/>
              </a:rPr>
              <a:t>A Job recommendation system was also implemented but the system has not been implemented for informal jobs.</a:t>
            </a:r>
            <a:endParaRPr lang="en-IN" sz="200" dirty="0">
              <a:latin typeface="Times New Roman" panose="02020603050405020304" pitchFamily="18" charset="0"/>
              <a:ea typeface="Comic Sans MS"/>
              <a:cs typeface="Times New Roman" panose="02020603050405020304" pitchFamily="18" charset="0"/>
              <a:sym typeface="Comic Sans MS"/>
            </a:endParaRPr>
          </a:p>
          <a:p>
            <a:pPr marL="285750" lvl="0" indent="-285750" algn="l" rtl="0">
              <a:lnSpc>
                <a:spcPct val="90000"/>
              </a:lnSpc>
              <a:spcBef>
                <a:spcPts val="1000"/>
              </a:spcBef>
              <a:spcAft>
                <a:spcPts val="0"/>
              </a:spcAft>
              <a:buClr>
                <a:schemeClr val="dk1"/>
              </a:buClr>
              <a:buSzPts val="2400"/>
              <a:buFont typeface="Wingdings" panose="05000000000000000000" pitchFamily="2" charset="2"/>
              <a:buChar char="ü"/>
            </a:pPr>
            <a:r>
              <a:rPr lang="en-IN" sz="1800" dirty="0">
                <a:latin typeface="Times New Roman" panose="02020603050405020304" pitchFamily="18" charset="0"/>
                <a:ea typeface="Comic Sans MS"/>
                <a:cs typeface="Times New Roman" panose="02020603050405020304" pitchFamily="18" charset="0"/>
                <a:sym typeface="Comic Sans MS"/>
              </a:rPr>
              <a:t>In our daily life, we need many small skilled workers but it is difficult to find them and for them also it is difficult to find jobs. So there was a need for such a system to make the task easy for both of them. This system fills this gap and makes the task easy for both workers and customers.</a:t>
            </a:r>
          </a:p>
          <a:p>
            <a:endParaRPr lang="en-IN" dirty="0"/>
          </a:p>
        </p:txBody>
      </p:sp>
      <p:sp>
        <p:nvSpPr>
          <p:cNvPr id="7" name="TextBox 6"/>
          <p:cNvSpPr txBox="1"/>
          <p:nvPr/>
        </p:nvSpPr>
        <p:spPr>
          <a:xfrm>
            <a:off x="461639" y="6268811"/>
            <a:ext cx="11182121" cy="246221"/>
          </a:xfrm>
          <a:prstGeom prst="rect">
            <a:avLst/>
          </a:prstGeom>
          <a:noFill/>
        </p:spPr>
        <p:txBody>
          <a:bodyPr wrap="square" rtlCol="0">
            <a:spAutoFit/>
          </a:bodyPr>
          <a:lstStyle/>
          <a:p>
            <a:r>
              <a:rPr lang="en-US" sz="1000" dirty="0"/>
              <a:t>Image source- https://www.etsy.com/in-en/listing/647587588/toolbox-wrench-screwdriver-repair-fix?ref=related-1&amp;pro=1</a:t>
            </a:r>
          </a:p>
        </p:txBody>
      </p:sp>
      <p:pic>
        <p:nvPicPr>
          <p:cNvPr id="11" name="Picture 10">
            <a:extLst>
              <a:ext uri="{FF2B5EF4-FFF2-40B4-BE49-F238E27FC236}">
                <a16:creationId xmlns:a16="http://schemas.microsoft.com/office/drawing/2014/main" id="{725A8CD3-ADDC-493D-8A52-591F00E5F02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7916982" y="2656010"/>
            <a:ext cx="3813379" cy="2871887"/>
          </a:xfrm>
          <a:prstGeom prst="rect">
            <a:avLst/>
          </a:prstGeom>
        </p:spPr>
      </p:pic>
    </p:spTree>
    <p:extLst>
      <p:ext uri="{BB962C8B-B14F-4D97-AF65-F5344CB8AC3E}">
        <p14:creationId xmlns:p14="http://schemas.microsoft.com/office/powerpoint/2010/main" val="242881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l"/>
            <a:r>
              <a:rPr lang="en-IN" dirty="0">
                <a:latin typeface="Comic Sans MS" panose="030F0702030302020204" pitchFamily="66" charset="0"/>
              </a:rPr>
              <a:t>6. PROPOSED METHODOLOGY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8DE7BABC-B09F-4E9E-A25B-88F4B26EDEF2}"/>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E657B5A8-7F2C-4672-BDF1-840E973723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C14C8D18-677F-4FA7-A978-3D160B128F73}"/>
                </a:ext>
              </a:extLst>
            </p:cNvPr>
            <p:cNvPicPr>
              <a:picLocks noChangeAspect="1"/>
            </p:cNvPicPr>
            <p:nvPr/>
          </p:nvPicPr>
          <p:blipFill>
            <a:blip r:embed="rId3"/>
            <a:stretch>
              <a:fillRect/>
            </a:stretch>
          </p:blipFill>
          <p:spPr>
            <a:xfrm>
              <a:off x="9439275" y="135024"/>
              <a:ext cx="2182241" cy="1155739"/>
            </a:xfrm>
            <a:prstGeom prst="rect">
              <a:avLst/>
            </a:prstGeom>
          </p:spPr>
        </p:pic>
      </p:grpSp>
      <p:pic>
        <p:nvPicPr>
          <p:cNvPr id="15" name="Picture 14">
            <a:extLst>
              <a:ext uri="{FF2B5EF4-FFF2-40B4-BE49-F238E27FC236}">
                <a16:creationId xmlns:a16="http://schemas.microsoft.com/office/drawing/2014/main" id="{3AC5DEA9-6ADF-4DA0-BD54-B10C4F02F22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7395101" y="1348419"/>
            <a:ext cx="4040408" cy="5105844"/>
          </a:xfrm>
          <a:prstGeom prst="rect">
            <a:avLst/>
          </a:prstGeom>
        </p:spPr>
      </p:pic>
      <p:sp>
        <p:nvSpPr>
          <p:cNvPr id="2" name="TextBox 1">
            <a:extLst>
              <a:ext uri="{FF2B5EF4-FFF2-40B4-BE49-F238E27FC236}">
                <a16:creationId xmlns:a16="http://schemas.microsoft.com/office/drawing/2014/main" id="{C4DDAEA0-21B1-4441-BC77-C048E1693C02}"/>
              </a:ext>
            </a:extLst>
          </p:cNvPr>
          <p:cNvSpPr txBox="1"/>
          <p:nvPr/>
        </p:nvSpPr>
        <p:spPr>
          <a:xfrm>
            <a:off x="461639" y="2142149"/>
            <a:ext cx="6791417" cy="4404283"/>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marL="117475" lvl="0" algn="l" rtl="0">
              <a:lnSpc>
                <a:spcPct val="90000"/>
              </a:lnSpc>
              <a:spcBef>
                <a:spcPts val="1000"/>
              </a:spcBef>
              <a:spcAft>
                <a:spcPts val="0"/>
              </a:spcAft>
              <a:buSzPts val="1750"/>
            </a:pPr>
            <a:endParaRPr lang="en-US" sz="200" dirty="0"/>
          </a:p>
          <a:p>
            <a:pPr marL="457200" lvl="0" indent="-339725" algn="l" rtl="0">
              <a:lnSpc>
                <a:spcPct val="90000"/>
              </a:lnSpc>
              <a:spcBef>
                <a:spcPts val="1000"/>
              </a:spcBef>
              <a:spcAft>
                <a:spcPts val="0"/>
              </a:spcAft>
              <a:buSzPts val="1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Based on job title and skills item similarity calculation is done </a:t>
            </a:r>
            <a:r>
              <a:rPr lang="en-IN" sz="1800" dirty="0">
                <a:latin typeface="Times New Roman" panose="02020603050405020304" pitchFamily="18" charset="0"/>
                <a:cs typeface="Times New Roman" panose="02020603050405020304" pitchFamily="18" charset="0"/>
              </a:rPr>
              <a:t>using TF-IDF  vectorizer, </a:t>
            </a:r>
            <a:r>
              <a:rPr lang="en-IN" sz="1800" dirty="0" err="1">
                <a:latin typeface="Times New Roman" panose="02020603050405020304" pitchFamily="18" charset="0"/>
                <a:cs typeface="Times New Roman" panose="02020603050405020304" pitchFamily="18" charset="0"/>
              </a:rPr>
              <a:t>sigmoid_kernel</a:t>
            </a:r>
            <a:r>
              <a:rPr lang="en-IN" sz="1800" dirty="0">
                <a:latin typeface="Times New Roman" panose="02020603050405020304" pitchFamily="18" charset="0"/>
                <a:cs typeface="Times New Roman" panose="02020603050405020304" pitchFamily="18" charset="0"/>
              </a:rPr>
              <a:t>, and vector space.</a:t>
            </a:r>
          </a:p>
          <a:p>
            <a:pPr marL="117475" lvl="0" algn="l" rtl="0">
              <a:lnSpc>
                <a:spcPct val="90000"/>
              </a:lnSpc>
              <a:spcBef>
                <a:spcPts val="1000"/>
              </a:spcBef>
              <a:spcAft>
                <a:spcPts val="0"/>
              </a:spcAft>
              <a:buSzPts val="1750"/>
            </a:pPr>
            <a:endParaRPr lang="en-US" sz="200" dirty="0">
              <a:latin typeface="Times New Roman" panose="02020603050405020304" pitchFamily="18" charset="0"/>
              <a:cs typeface="Times New Roman" panose="02020603050405020304" pitchFamily="18" charset="0"/>
            </a:endParaRPr>
          </a:p>
          <a:p>
            <a:pPr marL="457200" lvl="0" indent="-339725" algn="l" rtl="0">
              <a:lnSpc>
                <a:spcPct val="90000"/>
              </a:lnSpc>
              <a:spcBef>
                <a:spcPts val="1000"/>
              </a:spcBef>
              <a:spcAft>
                <a:spcPts val="0"/>
              </a:spcAft>
              <a:buSzPts val="1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With the help of these, a similarity matrix is created that determines top N relevant factors/items. </a:t>
            </a:r>
          </a:p>
          <a:p>
            <a:pPr marL="117475" lvl="0" algn="l" rtl="0">
              <a:lnSpc>
                <a:spcPct val="90000"/>
              </a:lnSpc>
              <a:spcBef>
                <a:spcPts val="1000"/>
              </a:spcBef>
              <a:spcAft>
                <a:spcPts val="0"/>
              </a:spcAft>
              <a:buSzPts val="1750"/>
            </a:pPr>
            <a:endParaRPr lang="en-US" sz="200" dirty="0">
              <a:latin typeface="Times New Roman" panose="02020603050405020304" pitchFamily="18" charset="0"/>
              <a:cs typeface="Times New Roman" panose="02020603050405020304" pitchFamily="18" charset="0"/>
            </a:endParaRPr>
          </a:p>
          <a:p>
            <a:pPr marL="457200" lvl="0" indent="-339725" algn="l" rtl="0">
              <a:lnSpc>
                <a:spcPct val="90000"/>
              </a:lnSpc>
              <a:spcBef>
                <a:spcPts val="1000"/>
              </a:spcBef>
              <a:spcAft>
                <a:spcPts val="0"/>
              </a:spcAft>
              <a:buSzPts val="1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These items are then sorted according to ratings as the program uses content-based filtering.</a:t>
            </a:r>
          </a:p>
          <a:p>
            <a:pPr marL="117475" lvl="0" algn="l" rtl="0">
              <a:lnSpc>
                <a:spcPct val="90000"/>
              </a:lnSpc>
              <a:spcBef>
                <a:spcPts val="1000"/>
              </a:spcBef>
              <a:spcAft>
                <a:spcPts val="0"/>
              </a:spcAft>
              <a:buSzPts val="1750"/>
            </a:pPr>
            <a:endParaRPr lang="en-US" sz="200" dirty="0">
              <a:latin typeface="Times New Roman" panose="02020603050405020304" pitchFamily="18" charset="0"/>
              <a:cs typeface="Times New Roman" panose="02020603050405020304" pitchFamily="18" charset="0"/>
            </a:endParaRPr>
          </a:p>
          <a:p>
            <a:pPr marL="457200" lvl="0" indent="-339725" algn="l" rtl="0">
              <a:lnSpc>
                <a:spcPct val="90000"/>
              </a:lnSpc>
              <a:spcBef>
                <a:spcPts val="1000"/>
              </a:spcBef>
              <a:spcAft>
                <a:spcPts val="0"/>
              </a:spcAft>
              <a:buSzPts val="1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Finally, items are recommended.</a:t>
            </a:r>
          </a:p>
          <a:p>
            <a:pPr marL="117475" lvl="0" algn="l" rtl="0">
              <a:lnSpc>
                <a:spcPct val="90000"/>
              </a:lnSpc>
              <a:spcBef>
                <a:spcPts val="1000"/>
              </a:spcBef>
              <a:spcAft>
                <a:spcPts val="0"/>
              </a:spcAft>
              <a:buSzPts val="1750"/>
            </a:pPr>
            <a:endParaRPr lang="en-US" sz="200" dirty="0">
              <a:latin typeface="Times New Roman" panose="02020603050405020304" pitchFamily="18" charset="0"/>
              <a:cs typeface="Times New Roman" panose="02020603050405020304" pitchFamily="18" charset="0"/>
            </a:endParaRPr>
          </a:p>
          <a:p>
            <a:pPr marL="457200" indent="-339725">
              <a:lnSpc>
                <a:spcPct val="90000"/>
              </a:lnSpc>
              <a:spcBef>
                <a:spcPts val="1000"/>
              </a:spcBef>
              <a:buSzPts val="1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a:t>
            </a:r>
            <a:r>
              <a:rPr lang="en-US" sz="1800" dirty="0">
                <a:latin typeface="Times New Roman" panose="02020603050405020304" pitchFamily="18" charset="0"/>
                <a:cs typeface="Times New Roman" panose="02020603050405020304" pitchFamily="18" charset="0"/>
              </a:rPr>
              <a:t>low of algorithm for recommending jobs to workers is the same as above(recommending workers to customers) only we didn’t consider the factor of rating and directly recommend top N relevant jobs.</a:t>
            </a:r>
          </a:p>
          <a:p>
            <a:pPr marL="285750" indent="-285750">
              <a:buFont typeface="Arial" panose="020B0604020202020204" pitchFamily="34" charset="0"/>
              <a:buChar char="•"/>
            </a:pPr>
            <a:endParaRPr lang="en-IN" dirty="0"/>
          </a:p>
        </p:txBody>
      </p:sp>
      <p:sp>
        <p:nvSpPr>
          <p:cNvPr id="12" name="TextBox 11">
            <a:extLst>
              <a:ext uri="{FF2B5EF4-FFF2-40B4-BE49-F238E27FC236}">
                <a16:creationId xmlns:a16="http://schemas.microsoft.com/office/drawing/2014/main" id="{5443CCD9-A849-4B1E-8247-0454332EF6A6}"/>
              </a:ext>
            </a:extLst>
          </p:cNvPr>
          <p:cNvSpPr txBox="1"/>
          <p:nvPr/>
        </p:nvSpPr>
        <p:spPr>
          <a:xfrm>
            <a:off x="7324556" y="6490290"/>
            <a:ext cx="5192958" cy="276999"/>
          </a:xfrm>
          <a:prstGeom prst="rect">
            <a:avLst/>
          </a:prstGeom>
          <a:noFill/>
        </p:spPr>
        <p:txBody>
          <a:bodyPr wrap="square" rtlCol="0">
            <a:spAutoFit/>
          </a:bodyPr>
          <a:lstStyle/>
          <a:p>
            <a:r>
              <a:rPr lang="en-US" sz="1200" i="1" u="sng" dirty="0">
                <a:solidFill>
                  <a:schemeClr val="accent1"/>
                </a:solidFill>
                <a:ea typeface="Comic Sans MS"/>
                <a:cs typeface="Calibri" pitchFamily="34" charset="0"/>
                <a:sym typeface="Comic Sans MS"/>
              </a:rPr>
              <a:t>Fig 3. Flow of algorithm used for recommending workers to the customer</a:t>
            </a:r>
          </a:p>
        </p:txBody>
      </p:sp>
    </p:spTree>
    <p:extLst>
      <p:ext uri="{BB962C8B-B14F-4D97-AF65-F5344CB8AC3E}">
        <p14:creationId xmlns:p14="http://schemas.microsoft.com/office/powerpoint/2010/main" val="2403536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TotalTime>
  <Words>2235</Words>
  <Application>Microsoft Office PowerPoint</Application>
  <PresentationFormat>Widescreen</PresentationFormat>
  <Paragraphs>310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Comic Sans MS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MOOLCHAND SHARMA</dc:creator>
  <cp:lastModifiedBy>Varad Kulkarni</cp:lastModifiedBy>
  <cp:revision>102</cp:revision>
  <dcterms:created xsi:type="dcterms:W3CDTF">2021-02-05T14:09:33Z</dcterms:created>
  <dcterms:modified xsi:type="dcterms:W3CDTF">2021-02-15T14:11:55Z</dcterms:modified>
</cp:coreProperties>
</file>